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05"/>
  </p:handoutMasterIdLst>
  <p:sldIdLst>
    <p:sldId id="257" r:id="rId3"/>
    <p:sldId id="388" r:id="rId5"/>
    <p:sldId id="389" r:id="rId6"/>
    <p:sldId id="258" r:id="rId7"/>
    <p:sldId id="307" r:id="rId8"/>
    <p:sldId id="314" r:id="rId9"/>
    <p:sldId id="594" r:id="rId10"/>
    <p:sldId id="259" r:id="rId11"/>
    <p:sldId id="288" r:id="rId12"/>
    <p:sldId id="336" r:id="rId13"/>
    <p:sldId id="289" r:id="rId14"/>
    <p:sldId id="526" r:id="rId15"/>
    <p:sldId id="595" r:id="rId16"/>
    <p:sldId id="596" r:id="rId17"/>
    <p:sldId id="597" r:id="rId18"/>
    <p:sldId id="308" r:id="rId19"/>
    <p:sldId id="260" r:id="rId20"/>
    <p:sldId id="309" r:id="rId21"/>
    <p:sldId id="305" r:id="rId22"/>
    <p:sldId id="463" r:id="rId23"/>
    <p:sldId id="310" r:id="rId24"/>
    <p:sldId id="267" r:id="rId25"/>
    <p:sldId id="292" r:id="rId26"/>
    <p:sldId id="311" r:id="rId27"/>
    <p:sldId id="312" r:id="rId28"/>
    <p:sldId id="313" r:id="rId29"/>
    <p:sldId id="337" r:id="rId30"/>
    <p:sldId id="315" r:id="rId31"/>
    <p:sldId id="316" r:id="rId32"/>
    <p:sldId id="317" r:id="rId33"/>
    <p:sldId id="670" r:id="rId34"/>
    <p:sldId id="318" r:id="rId35"/>
    <p:sldId id="319" r:id="rId36"/>
    <p:sldId id="320" r:id="rId37"/>
    <p:sldId id="321" r:id="rId38"/>
    <p:sldId id="323" r:id="rId39"/>
    <p:sldId id="324" r:id="rId40"/>
    <p:sldId id="325" r:id="rId41"/>
    <p:sldId id="326" r:id="rId42"/>
    <p:sldId id="333" r:id="rId43"/>
    <p:sldId id="334" r:id="rId44"/>
    <p:sldId id="724" r:id="rId45"/>
    <p:sldId id="335" r:id="rId46"/>
    <p:sldId id="327" r:id="rId47"/>
    <p:sldId id="769" r:id="rId48"/>
    <p:sldId id="768" r:id="rId49"/>
    <p:sldId id="328" r:id="rId50"/>
    <p:sldId id="329" r:id="rId51"/>
    <p:sldId id="330" r:id="rId52"/>
    <p:sldId id="770" r:id="rId53"/>
    <p:sldId id="771" r:id="rId54"/>
    <p:sldId id="813" r:id="rId55"/>
    <p:sldId id="331" r:id="rId56"/>
    <p:sldId id="285" r:id="rId57"/>
    <p:sldId id="338" r:id="rId58"/>
    <p:sldId id="376" r:id="rId59"/>
    <p:sldId id="375" r:id="rId60"/>
    <p:sldId id="344" r:id="rId61"/>
    <p:sldId id="339" r:id="rId62"/>
    <p:sldId id="340" r:id="rId63"/>
    <p:sldId id="341" r:id="rId64"/>
    <p:sldId id="890" r:id="rId65"/>
    <p:sldId id="918" r:id="rId66"/>
    <p:sldId id="919" r:id="rId67"/>
    <p:sldId id="921" r:id="rId68"/>
    <p:sldId id="922" r:id="rId69"/>
    <p:sldId id="923" r:id="rId70"/>
    <p:sldId id="924" r:id="rId71"/>
    <p:sldId id="342" r:id="rId72"/>
    <p:sldId id="952" r:id="rId73"/>
    <p:sldId id="953" r:id="rId74"/>
    <p:sldId id="360" r:id="rId75"/>
    <p:sldId id="361" r:id="rId76"/>
    <p:sldId id="362" r:id="rId77"/>
    <p:sldId id="363" r:id="rId78"/>
    <p:sldId id="364" r:id="rId79"/>
    <p:sldId id="365" r:id="rId80"/>
    <p:sldId id="367" r:id="rId81"/>
    <p:sldId id="368" r:id="rId82"/>
    <p:sldId id="369" r:id="rId83"/>
    <p:sldId id="980" r:id="rId84"/>
    <p:sldId id="370" r:id="rId85"/>
    <p:sldId id="371" r:id="rId86"/>
    <p:sldId id="372" r:id="rId87"/>
    <p:sldId id="373" r:id="rId88"/>
    <p:sldId id="981" r:id="rId89"/>
    <p:sldId id="377" r:id="rId90"/>
    <p:sldId id="378" r:id="rId91"/>
    <p:sldId id="379" r:id="rId92"/>
    <p:sldId id="380" r:id="rId93"/>
    <p:sldId id="381" r:id="rId94"/>
    <p:sldId id="382" r:id="rId95"/>
    <p:sldId id="997" r:id="rId96"/>
    <p:sldId id="998" r:id="rId97"/>
    <p:sldId id="999" r:id="rId98"/>
    <p:sldId id="1000" r:id="rId99"/>
    <p:sldId id="383" r:id="rId100"/>
    <p:sldId id="384" r:id="rId101"/>
    <p:sldId id="385" r:id="rId102"/>
    <p:sldId id="386" r:id="rId103"/>
    <p:sldId id="387" r:id="rId104"/>
  </p:sldIdLst>
  <p:sldSz cx="9144000" cy="6858000" type="screen4x3"/>
  <p:notesSz cx="6858000" cy="9144000"/>
  <p:custDataLst>
    <p:tags r:id="rId109"/>
  </p:custDataLst>
  <p:defaultTextStyle>
    <a:defPPr>
      <a:defRPr lang="en-US"/>
    </a:defPPr>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FF0000"/>
    <a:srgbClr val="000099"/>
    <a:srgbClr val="FF3300"/>
    <a:srgbClr val="FDFBFB"/>
    <a:srgbClr val="F0DADA"/>
    <a:srgbClr val="F8AF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showGuides="1">
      <p:cViewPr varScale="1">
        <p:scale>
          <a:sx n="71" d="100"/>
          <a:sy n="71" d="100"/>
        </p:scale>
        <p:origin x="-1344" y="-96"/>
      </p:cViewPr>
      <p:guideLst>
        <p:guide orient="horz" pos="2137"/>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9" Type="http://schemas.openxmlformats.org/officeDocument/2006/relationships/tags" Target="tags/tag2.xml"/><Relationship Id="rId108" Type="http://schemas.openxmlformats.org/officeDocument/2006/relationships/tableStyles" Target="tableStyles.xml"/><Relationship Id="rId107" Type="http://schemas.openxmlformats.org/officeDocument/2006/relationships/viewProps" Target="viewProps.xml"/><Relationship Id="rId106" Type="http://schemas.openxmlformats.org/officeDocument/2006/relationships/presProps" Target="presProps.xml"/><Relationship Id="rId105" Type="http://schemas.openxmlformats.org/officeDocument/2006/relationships/handoutMaster" Target="handoutMasters/handoutMaster1.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image" Target="../media/image9.jpe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kumimoji="1" sz="1200" b="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12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kumimoji="1" sz="1200" b="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12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kumimoji="1" sz="1200" b="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12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
            <a:pPr lvl="0" algn="r" eaLnBrk="1" hangingPunct="1">
              <a:buNone/>
            </a:pPr>
            <a:fld id="{9A0DB2DC-4C9A-4742-B13C-FB6460FD3503}" type="slidenum">
              <a:rPr lang="zh-CN" altLang="en-US" sz="1200" b="0" dirty="0"/>
            </a:fld>
            <a:endParaRPr lang="zh-CN" altLang="en-US" sz="1200" b="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kumimoji="1" sz="1200" b="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09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kumimoji="1" sz="1200" b="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0900" name="Rectangle 4"/>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10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kumimoji="1" sz="1200" b="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
            <a:pPr lvl="0" algn="r" eaLnBrk="1" hangingPunct="1">
              <a:buNone/>
            </a:pPr>
            <a:fld id="{9A0DB2DC-4C9A-4742-B13C-FB6460FD3503}" type="slidenum">
              <a:rPr lang="zh-CN" altLang="en-US" sz="1200" b="0" dirty="0"/>
            </a:fld>
            <a:endParaRPr lang="zh-CN" altLang="en-US" sz="1200" b="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zh-CN" altLang="en-US" sz="1200" b="0" dirty="0"/>
            </a:fld>
            <a:endParaRPr lang="zh-CN" altLang="en-US" sz="1200" b="0" dirty="0"/>
          </a:p>
        </p:txBody>
      </p:sp>
      <p:sp>
        <p:nvSpPr>
          <p:cNvPr id="81923" name="Rectangle 2"/>
          <p:cNvSpPr>
            <a:spLocks noTextEdit="1"/>
          </p:cNvSpPr>
          <p:nvPr>
            <p:ph type="sldImg"/>
          </p:nvPr>
        </p:nvSpPr>
        <p:spPr/>
      </p:sp>
      <p:sp>
        <p:nvSpPr>
          <p:cNvPr id="81924" name="Rectangle 3"/>
          <p:cNvSpPr>
            <a:spLocks noGrp="1"/>
          </p:cNvSpPr>
          <p:nvPr>
            <p:ph type="body" idx="1"/>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zh-CN" altLang="en-US" sz="1200" b="0" dirty="0"/>
            </a:fld>
            <a:endParaRPr lang="zh-CN" altLang="en-US" sz="1200" b="0" dirty="0"/>
          </a:p>
        </p:txBody>
      </p:sp>
      <p:sp>
        <p:nvSpPr>
          <p:cNvPr id="82947" name="Rectangle 2"/>
          <p:cNvSpPr>
            <a:spLocks noTextEdit="1"/>
          </p:cNvSpPr>
          <p:nvPr>
            <p:ph type="sldImg"/>
          </p:nvPr>
        </p:nvSpPr>
        <p:spPr>
          <a:solidFill>
            <a:srgbClr val="FFFFFF">
              <a:alpha val="100000"/>
            </a:srgbClr>
          </a:solidFill>
        </p:spPr>
      </p:sp>
      <p:sp>
        <p:nvSpPr>
          <p:cNvPr id="82948"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zh-CN" altLang="en-US" sz="1200" b="0" dirty="0"/>
            </a:fld>
            <a:endParaRPr lang="zh-CN" altLang="en-US" sz="1200" b="0" dirty="0"/>
          </a:p>
        </p:txBody>
      </p:sp>
      <p:sp>
        <p:nvSpPr>
          <p:cNvPr id="83971" name="Rectangle 2"/>
          <p:cNvSpPr>
            <a:spLocks noTextEdit="1"/>
          </p:cNvSpPr>
          <p:nvPr>
            <p:ph type="sldImg"/>
          </p:nvPr>
        </p:nvSpPr>
        <p:spPr/>
      </p:sp>
      <p:sp>
        <p:nvSpPr>
          <p:cNvPr id="83972" name="Rectangle 3"/>
          <p:cNvSpPr>
            <a:spLocks noGrp="1"/>
          </p:cNvSpPr>
          <p:nvPr>
            <p:ph type="body" idx="1"/>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zh-CN" altLang="en-US" sz="1200" b="0" dirty="0"/>
            </a:fld>
            <a:endParaRPr lang="zh-CN" altLang="en-US" sz="1200" b="0" dirty="0"/>
          </a:p>
        </p:txBody>
      </p:sp>
      <p:sp>
        <p:nvSpPr>
          <p:cNvPr id="84995" name="Rectangle 2"/>
          <p:cNvSpPr>
            <a:spLocks noTextEdit="1"/>
          </p:cNvSpPr>
          <p:nvPr>
            <p:ph type="sldImg"/>
          </p:nvPr>
        </p:nvSpPr>
        <p:spPr>
          <a:solidFill>
            <a:srgbClr val="FFFFFF">
              <a:alpha val="100000"/>
            </a:srgbClr>
          </a:solidFill>
        </p:spPr>
      </p:sp>
      <p:sp>
        <p:nvSpPr>
          <p:cNvPr id="84996" name="Rectangle 3"/>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zh-CN" altLang="en-US" sz="1200" b="0" dirty="0"/>
            </a:fld>
            <a:endParaRPr lang="zh-CN" altLang="en-US" sz="1200" b="0" dirty="0"/>
          </a:p>
        </p:txBody>
      </p:sp>
      <p:sp>
        <p:nvSpPr>
          <p:cNvPr id="86019" name="Rectangle 2"/>
          <p:cNvSpPr>
            <a:spLocks noTextEdit="1"/>
          </p:cNvSpPr>
          <p:nvPr>
            <p:ph type="sldImg"/>
          </p:nvPr>
        </p:nvSpPr>
        <p:spPr/>
      </p:sp>
      <p:sp>
        <p:nvSpPr>
          <p:cNvPr id="86020" name="Rectangle 3"/>
          <p:cNvSpPr>
            <a:spLocks noGrp="1"/>
          </p:cNvSpPr>
          <p:nvPr>
            <p:ph type="body" idx="1"/>
          </p:nvPr>
        </p:nvSpPr>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87043" name="Rectangle 2"/>
          <p:cNvSpPr>
            <a:spLocks noGrp="1" noRot="1" noChangeAspect="1" noTextEdit="1"/>
          </p:cNvSpPr>
          <p:nvPr>
            <p:ph type="sldImg"/>
          </p:nvPr>
        </p:nvSpPr>
        <p:spPr/>
      </p:sp>
      <p:sp>
        <p:nvSpPr>
          <p:cNvPr id="87044"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
        <p:nvSpPr>
          <p:cNvPr id="88067" name="Rectangle 2"/>
          <p:cNvSpPr>
            <a:spLocks noGrp="1" noRot="1" noChangeAspect="1" noTextEdit="1"/>
          </p:cNvSpPr>
          <p:nvPr>
            <p:ph type="sldImg"/>
          </p:nvPr>
        </p:nvSpPr>
        <p:spPr/>
      </p:sp>
      <p:sp>
        <p:nvSpPr>
          <p:cNvPr id="88068" name="Rectangle 3"/>
          <p:cNvSpPr>
            <a:spLocks noGrp="1"/>
          </p:cNvSpPr>
          <p:nvPr>
            <p:ph type="body" idx="1"/>
          </p:nvPr>
        </p:nvSpPr>
        <p:spPr/>
        <p:txBody>
          <a:bodyPr wrap="square" lIns="91440" tIns="45720" rIns="91440" bIns="45720" anchor="t" anchorCtr="0"/>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050" name="Freeform 2"/>
          <p:cNvSpPr/>
          <p:nvPr/>
        </p:nvSpPr>
        <p:spPr>
          <a:xfrm>
            <a:off x="690563" y="3340100"/>
            <a:ext cx="7653337" cy="485775"/>
          </a:xfrm>
          <a:custGeom>
            <a:avLst/>
            <a:gdLst/>
            <a:ahLst/>
            <a:cxnLst>
              <a:cxn ang="0">
                <a:pos x="2147483647" y="2147483647"/>
              </a:cxn>
              <a:cxn ang="0">
                <a:pos x="2147483647" y="2147483647"/>
              </a:cxn>
              <a:cxn ang="0">
                <a:pos x="2147483647" y="2147483647"/>
              </a:cxn>
              <a:cxn ang="0">
                <a:pos x="0" y="2147483647"/>
              </a:cxn>
              <a:cxn ang="0">
                <a:pos x="2147483647" y="2147483647"/>
              </a:cxn>
            </a:cxnLst>
            <a:pathLst>
              <a:path w="4128" h="479">
                <a:moveTo>
                  <a:pt x="163" y="200"/>
                </a:moveTo>
                <a:cubicBezTo>
                  <a:pt x="163" y="200"/>
                  <a:pt x="2054" y="0"/>
                  <a:pt x="4128" y="200"/>
                </a:cubicBezTo>
                <a:cubicBezTo>
                  <a:pt x="4128" y="200"/>
                  <a:pt x="4128" y="314"/>
                  <a:pt x="4128" y="429"/>
                </a:cubicBezTo>
                <a:cubicBezTo>
                  <a:pt x="2371" y="200"/>
                  <a:pt x="688" y="479"/>
                  <a:pt x="0" y="441"/>
                </a:cubicBezTo>
                <a:lnTo>
                  <a:pt x="163" y="200"/>
                </a:lnTo>
                <a:close/>
              </a:path>
            </a:pathLst>
          </a:custGeom>
          <a:solidFill>
            <a:schemeClr val="hlink">
              <a:alpha val="50195"/>
            </a:schemeClr>
          </a:solidFill>
          <a:ln w="9525">
            <a:noFill/>
          </a:ln>
        </p:spPr>
        <p:txBody>
          <a:bodyPr/>
          <a:p>
            <a:endParaRPr lang="zh-CN" altLang="en-US"/>
          </a:p>
        </p:txBody>
      </p:sp>
      <p:sp>
        <p:nvSpPr>
          <p:cNvPr id="3075" name="Rectangle 3"/>
          <p:cNvSpPr>
            <a:spLocks noGrp="1" noChangeArrowheads="1"/>
          </p:cNvSpPr>
          <p:nvPr>
            <p:ph type="ctrTitle"/>
          </p:nvPr>
        </p:nvSpPr>
        <p:spPr>
          <a:xfrm>
            <a:off x="685800" y="2286000"/>
            <a:ext cx="7772400" cy="1143000"/>
          </a:xfrm>
        </p:spPr>
        <p:txBody>
          <a:bodyPr/>
          <a:lstStyle>
            <a:lvl1pPr>
              <a:defRPr kumimoji="0" sz="4800"/>
            </a:lvl1pPr>
          </a:lstStyle>
          <a:p>
            <a:pPr lvl="0"/>
            <a:r>
              <a:rPr lang="zh-CN" altLang="en-US" noProof="0" smtClean="0"/>
              <a:t>单击此处编辑母版标题样式</a:t>
            </a:r>
            <a:endParaRPr lang="zh-CN" altLang="zh-CN" noProof="0" smtClean="0"/>
          </a:p>
        </p:txBody>
      </p:sp>
      <p:sp>
        <p:nvSpPr>
          <p:cNvPr id="3076" name="Rectangle 4"/>
          <p:cNvSpPr>
            <a:spLocks noGrp="1" noChangeArrowheads="1"/>
          </p:cNvSpPr>
          <p:nvPr>
            <p:ph type="subTitle" idx="1"/>
          </p:nvPr>
        </p:nvSpPr>
        <p:spPr>
          <a:xfrm>
            <a:off x="1371600" y="3886200"/>
            <a:ext cx="6400800" cy="1752600"/>
          </a:xfrm>
        </p:spPr>
        <p:txBody>
          <a:bodyPr/>
          <a:lstStyle>
            <a:lvl1pPr marL="0" indent="0">
              <a:spcBef>
                <a:spcPct val="0"/>
              </a:spcBef>
              <a:buClrTx/>
              <a:buFontTx/>
              <a:buNone/>
              <a:defRPr kumimoji="0">
                <a:solidFill>
                  <a:srgbClr val="333333"/>
                </a:solidFill>
              </a:defRPr>
            </a:lvl1pPr>
          </a:lstStyle>
          <a:p>
            <a:pPr lvl="0"/>
            <a:r>
              <a:rPr lang="zh-CN" altLang="en-US" noProof="0" smtClean="0"/>
              <a:t>单击此处编辑母版副标题样式</a:t>
            </a:r>
            <a:endParaRPr lang="zh-CN" altLang="en-US" noProof="0" smtClean="0"/>
          </a:p>
        </p:txBody>
      </p:sp>
      <p:sp>
        <p:nvSpPr>
          <p:cNvPr id="8" name="Rectangle 5"/>
          <p:cNvSpPr>
            <a:spLocks noGrp="1" noChangeArrowheads="1"/>
          </p:cNvSpPr>
          <p:nvPr>
            <p:ph type="dt" sz="half" idx="2"/>
          </p:nvPr>
        </p:nvSpPr>
        <p:spPr bwMode="auto">
          <a:xfrm>
            <a:off x="6858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defRPr>
                <a:solidFill>
                  <a:srgbClr val="578963"/>
                </a:solidFill>
              </a:defRPr>
            </a:lvl1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rgbClr val="578963"/>
              </a:solidFill>
              <a:effectLst/>
              <a:uLnTx/>
              <a:uFillTx/>
              <a:latin typeface="Times New Roman" panose="02020603050405020304" pitchFamily="18" charset="0"/>
              <a:ea typeface="宋体" panose="02010600030101010101" pitchFamily="2" charset="-122"/>
              <a:cs typeface="+mn-cs"/>
            </a:endParaRPr>
          </a:p>
        </p:txBody>
      </p:sp>
      <p:sp>
        <p:nvSpPr>
          <p:cNvPr id="9" name="Rectangle 6"/>
          <p:cNvSpPr>
            <a:spLocks noGrp="1" noChangeArrowheads="1"/>
          </p:cNvSpPr>
          <p:nvPr>
            <p:ph type="ftr" sz="quarter" idx="3"/>
          </p:nvPr>
        </p:nvSpPr>
        <p:spPr bwMode="auto">
          <a:xfrm>
            <a:off x="3124200" y="62484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defRPr>
                <a:solidFill>
                  <a:srgbClr val="578963"/>
                </a:solidFill>
              </a:defRPr>
            </a:lvl1p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rgbClr val="578963"/>
              </a:solidFill>
              <a:effectLst/>
              <a:uLnTx/>
              <a:uFillTx/>
              <a:latin typeface="Times New Roman" panose="02020603050405020304" pitchFamily="18" charset="0"/>
              <a:ea typeface="宋体" panose="02010600030101010101" pitchFamily="2" charset="-122"/>
              <a:cs typeface="+mn-cs"/>
            </a:endParaRPr>
          </a:p>
        </p:txBody>
      </p:sp>
      <p:sp>
        <p:nvSpPr>
          <p:cNvPr id="10" name="Rectangle 7"/>
          <p:cNvSpPr>
            <a:spLocks noGrp="1" noChangeArrowheads="1"/>
          </p:cNvSpPr>
          <p:nvPr>
            <p:ph type="sldNum" sz="quarter" idx="4"/>
          </p:nvPr>
        </p:nvSpPr>
        <p:spPr bwMode="auto">
          <a:xfrm>
            <a:off x="65532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
            <a:pPr algn="r" eaLnBrk="1" hangingPunct="1">
              <a:spcBef>
                <a:spcPct val="50000"/>
              </a:spcBef>
              <a:buNone/>
            </a:pPr>
            <a:fld id="{9A0DB2DC-4C9A-4742-B13C-FB6460FD3503}" type="slidenum">
              <a:rPr lang="zh-CN" altLang="en-US" dirty="0">
                <a:solidFill>
                  <a:srgbClr val="578963"/>
                </a:solidFill>
              </a:rPr>
            </a:fld>
            <a:endParaRPr lang="zh-CN" altLang="en-US" dirty="0">
              <a:solidFill>
                <a:srgbClr val="578963"/>
              </a:solidFill>
            </a:endParaRPr>
          </a:p>
        </p:txBody>
      </p:sp>
    </p:spTree>
  </p:cSld>
  <p:clrMapOvr>
    <a:masterClrMapping/>
  </p:clrMapOvr>
  <p:transition spd="slow">
    <p:zoom dir="in"/>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spcBef>
                <a:spcPct val="50000"/>
              </a:spcBef>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transition spd="slow">
    <p:zoom dir="in"/>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457200"/>
            <a:ext cx="1943100" cy="5638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457200"/>
            <a:ext cx="5676900" cy="56388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spcBef>
                <a:spcPct val="50000"/>
              </a:spcBef>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transition spd="slow">
    <p:zoom dir="in"/>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spcBef>
                <a:spcPct val="50000"/>
              </a:spcBef>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transition spd="slow">
    <p:zoom dir="in"/>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spcBef>
                <a:spcPct val="50000"/>
              </a:spcBef>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transition spd="slow">
    <p:zoom dir="in"/>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spcBef>
                <a:spcPct val="50000"/>
              </a:spcBef>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transition spd="slow">
    <p:zoom dir="in"/>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spcBef>
                <a:spcPct val="50000"/>
              </a:spcBef>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transition spd="slow">
    <p:zoom dir="in"/>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spcBef>
                <a:spcPct val="50000"/>
              </a:spcBef>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transition spd="slow">
    <p:zoom dir="in"/>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spcBef>
                <a:spcPct val="50000"/>
              </a:spcBef>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transition spd="slow">
    <p:zoom dir="in"/>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spcBef>
                <a:spcPct val="50000"/>
              </a:spcBef>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transition spd="slow">
    <p:zoom dir="in"/>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bg2"/>
              </a:buClr>
              <a:buSzTx/>
              <a:buFont typeface="Monotype Sorts" pitchFamily="2" charset="2"/>
              <a:buNone/>
              <a:defRPr/>
            </a:pPr>
            <a:endParaRPr kumimoji="1"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spcBef>
                <a:spcPct val="50000"/>
              </a:spcBef>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transition spd="slow">
    <p:zoom dir="in"/>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20000"/>
            <a:lumOff val="80000"/>
          </a:schemeClr>
        </a:solidFill>
        <a:effectLst/>
      </p:bgPr>
    </p:bg>
    <p:spTree>
      <p:nvGrpSpPr>
        <p:cNvPr id="1" name=""/>
        <p:cNvGrpSpPr/>
        <p:nvPr/>
      </p:nvGrpSpPr>
      <p:grpSpPr/>
      <p:sp>
        <p:nvSpPr>
          <p:cNvPr id="1026" name="Rectangle 2"/>
          <p:cNvSpPr>
            <a:spLocks noGrp="1"/>
          </p:cNvSpPr>
          <p:nvPr>
            <p:ph type="title"/>
          </p:nvPr>
        </p:nvSpPr>
        <p:spPr>
          <a:xfrm>
            <a:off x="685800" y="457200"/>
            <a:ext cx="7772400" cy="1143000"/>
          </a:xfrm>
          <a:prstGeom prst="rect">
            <a:avLst/>
          </a:prstGeom>
          <a:noFill/>
          <a:ln w="9525">
            <a:noFill/>
          </a:ln>
        </p:spPr>
        <p:txBody>
          <a:bodyPr anchor="b" anchorCtr="0"/>
          <a:p>
            <a:pPr lvl="0"/>
            <a:r>
              <a:rPr lang="zh-CN" altLang="en-US" dirty="0"/>
              <a:t>单击此处编辑母版标题样式</a:t>
            </a:r>
            <a:endParaRPr lang="zh-CN" altLang="en-US" dirty="0"/>
          </a:p>
        </p:txBody>
      </p:sp>
      <p:sp>
        <p:nvSpPr>
          <p:cNvPr id="1027" name="Rectangle 3"/>
          <p:cNvSpPr>
            <a:spLocks noGrp="1"/>
          </p:cNvSpPr>
          <p:nvPr>
            <p:ph type="body" idx="1"/>
          </p:nvPr>
        </p:nvSpPr>
        <p:spPr>
          <a:xfrm>
            <a:off x="685800" y="1981200"/>
            <a:ext cx="7772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052" name="Rectangle 4"/>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eaLnBrk="1" hangingPunct="1">
              <a:spcBef>
                <a:spcPct val="50000"/>
              </a:spcBef>
              <a:defRPr sz="1400" b="0">
                <a:solidFill>
                  <a:schemeClr val="bg2"/>
                </a:solidFill>
              </a:defRPr>
            </a:lvl1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2053" name="Rectangle 5"/>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lgn="ctr" eaLnBrk="1" hangingPunct="1">
              <a:spcBef>
                <a:spcPct val="50000"/>
              </a:spcBef>
              <a:defRPr sz="1400" b="0">
                <a:solidFill>
                  <a:schemeClr val="bg2"/>
                </a:solidFill>
              </a:defRPr>
            </a:lvl1p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宋体" panose="02010600030101010101" pitchFamily="2" charset="-122"/>
              <a:cs typeface="+mn-cs"/>
            </a:endParaRPr>
          </a:p>
        </p:txBody>
      </p:sp>
      <p:sp>
        <p:nvSpPr>
          <p:cNvPr id="2054" name="Rectangle 6"/>
          <p:cNvSpPr>
            <a:spLocks noGrp="1" noChangeArrowheads="1"/>
          </p:cNvSpPr>
          <p:nvPr>
            <p:ph type="sldNum" sz="quarter" idx="4"/>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lgn="r">
              <a:defRPr sz="1400" b="0">
                <a:solidFill>
                  <a:schemeClr val="bg2"/>
                </a:solidFill>
              </a:defRPr>
            </a:lvl1pPr>
          </a:lstStyle>
          <a:p>
            <a:pPr lvl="0" eaLnBrk="1" hangingPunct="1">
              <a:spcBef>
                <a:spcPct val="50000"/>
              </a:spcBef>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zoom dir="in"/>
  </p:transition>
  <p:hf sldNum="0" hdr="0" ftr="0" dt="0"/>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bg2"/>
        </a:buClr>
        <a:buFont typeface="Monotype Sorts" pitchFamily="2" charset="2"/>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image" Target="../media/image2.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jpeg"/><Relationship Id="rId1" Type="http://schemas.openxmlformats.org/officeDocument/2006/relationships/image" Target="../media/image8.png"/></Relationships>
</file>

<file path=ppt/slides/_rels/slide89.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9.jpeg"/><Relationship Id="rId2" Type="http://schemas.openxmlformats.org/officeDocument/2006/relationships/image" Target="../media/image10.png"/><Relationship Id="rId1"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灯片编号占位符 3"/>
          <p:cNvSpPr txBox="1">
            <a:spLocks noGrp="1"/>
          </p:cNvSpPr>
          <p:nvPr>
            <p:ph type="sldNum" sz="quarter" idx="12"/>
          </p:nvPr>
        </p:nvSpPr>
        <p:spPr/>
        <p:txBody>
          <a:bodyPr/>
          <a:p>
            <a:pPr marL="0" indent="0" algn="r" eaLnBrk="1" hangingPunct="1">
              <a:spcBef>
                <a:spcPct val="50000"/>
              </a:spcBef>
              <a:buClrTx/>
              <a:buFontTx/>
              <a:buNone/>
            </a:pPr>
            <a:fld id="{9A0DB2DC-4C9A-4742-B13C-FB6460FD3503}" type="slidenum">
              <a:rPr lang="zh-CN" altLang="en-US" sz="1400" dirty="0">
                <a:solidFill>
                  <a:schemeClr val="bg2"/>
                </a:solidFill>
              </a:rPr>
            </a:fld>
            <a:endParaRPr lang="zh-CN" altLang="en-US" sz="1400" dirty="0">
              <a:solidFill>
                <a:schemeClr val="bg2"/>
              </a:solidFill>
            </a:endParaRPr>
          </a:p>
        </p:txBody>
      </p:sp>
      <p:sp>
        <p:nvSpPr>
          <p:cNvPr id="9219" name="Text Box 3"/>
          <p:cNvSpPr txBox="1"/>
          <p:nvPr/>
        </p:nvSpPr>
        <p:spPr>
          <a:xfrm>
            <a:off x="0" y="1341438"/>
            <a:ext cx="9296400" cy="53244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sz="4000" b="1" dirty="0"/>
              <a:t>本章主要内容：</a:t>
            </a:r>
            <a:endParaRPr lang="zh-CN" altLang="en-US" sz="4000" b="1" dirty="0"/>
          </a:p>
          <a:p>
            <a:pPr marL="0" lvl="0" indent="0" eaLnBrk="1" hangingPunct="1">
              <a:spcBef>
                <a:spcPct val="50000"/>
              </a:spcBef>
              <a:buClrTx/>
              <a:buFontTx/>
              <a:buNone/>
            </a:pPr>
            <a:r>
              <a:rPr lang="zh-CN" altLang="en-US" sz="4000" b="1" dirty="0"/>
              <a:t>   </a:t>
            </a:r>
            <a:r>
              <a:rPr lang="en-US" altLang="zh-CN" b="1" dirty="0">
                <a:sym typeface="Symbol" panose="05050102010706020507" pitchFamily="18" charset="2"/>
              </a:rPr>
              <a:t>1.1  </a:t>
            </a:r>
            <a:r>
              <a:rPr lang="zh-CN" altLang="en-US" b="1" dirty="0"/>
              <a:t>计算机的基本概念</a:t>
            </a:r>
            <a:endParaRPr lang="zh-CN" altLang="en-US" b="1" dirty="0"/>
          </a:p>
          <a:p>
            <a:pPr marL="0" lvl="0" indent="0" eaLnBrk="1" hangingPunct="1">
              <a:spcBef>
                <a:spcPct val="50000"/>
              </a:spcBef>
              <a:buClrTx/>
              <a:buFontTx/>
              <a:buNone/>
            </a:pPr>
            <a:r>
              <a:rPr lang="zh-CN" altLang="en-US" b="1" dirty="0"/>
              <a:t>    </a:t>
            </a:r>
            <a:r>
              <a:rPr lang="en-US" altLang="zh-CN" b="1" dirty="0">
                <a:sym typeface="Symbol" panose="05050102010706020507" pitchFamily="18" charset="2"/>
              </a:rPr>
              <a:t>1.2  </a:t>
            </a:r>
            <a:r>
              <a:rPr lang="zh-CN" altLang="en-US" b="1" dirty="0">
                <a:sym typeface="Symbol" panose="05050102010706020507" pitchFamily="18" charset="2"/>
              </a:rPr>
              <a:t>计算机</a:t>
            </a:r>
            <a:r>
              <a:rPr lang="zh-CN" altLang="en-US" b="1" dirty="0"/>
              <a:t>系统硬、软件组成</a:t>
            </a:r>
            <a:endParaRPr lang="zh-CN" altLang="en-US" b="1" dirty="0"/>
          </a:p>
          <a:p>
            <a:pPr marL="0" lvl="0" indent="0" eaLnBrk="1" hangingPunct="1">
              <a:spcBef>
                <a:spcPct val="50000"/>
              </a:spcBef>
              <a:buClrTx/>
              <a:buFontTx/>
              <a:buNone/>
            </a:pPr>
            <a:r>
              <a:rPr lang="zh-CN" altLang="en-US" b="1" dirty="0">
                <a:sym typeface="Symbol" panose="05050102010706020507" pitchFamily="18" charset="2"/>
              </a:rPr>
              <a:t>    </a:t>
            </a:r>
            <a:r>
              <a:rPr lang="en-US" altLang="zh-CN" b="1" dirty="0">
                <a:sym typeface="Symbol" panose="05050102010706020507" pitchFamily="18" charset="2"/>
              </a:rPr>
              <a:t>1.3  </a:t>
            </a:r>
            <a:r>
              <a:rPr lang="zh-CN" altLang="en-US" b="1" dirty="0"/>
              <a:t>层次结构模型</a:t>
            </a:r>
            <a:endParaRPr lang="zh-CN" altLang="en-US" b="1" dirty="0"/>
          </a:p>
          <a:p>
            <a:pPr marL="0" lvl="0" indent="0" eaLnBrk="1" hangingPunct="1">
              <a:spcBef>
                <a:spcPct val="50000"/>
              </a:spcBef>
              <a:buClrTx/>
              <a:buFontTx/>
              <a:buNone/>
            </a:pPr>
            <a:r>
              <a:rPr lang="zh-CN" altLang="en-US" b="1" dirty="0"/>
              <a:t>  </a:t>
            </a:r>
            <a:r>
              <a:rPr lang="zh-CN" altLang="en-US" dirty="0"/>
              <a:t>  </a:t>
            </a:r>
            <a:r>
              <a:rPr lang="en-US" altLang="zh-CN" b="1" dirty="0">
                <a:sym typeface="Symbol" panose="05050102010706020507" pitchFamily="18" charset="2"/>
              </a:rPr>
              <a:t>1.4  </a:t>
            </a:r>
            <a:r>
              <a:rPr lang="zh-CN" altLang="en-US" b="1" dirty="0"/>
              <a:t>计算机的工作过程</a:t>
            </a:r>
            <a:endParaRPr lang="zh-CN" altLang="en-US" b="1" dirty="0"/>
          </a:p>
          <a:p>
            <a:pPr marL="0" lvl="0" indent="0" eaLnBrk="1" hangingPunct="1">
              <a:spcBef>
                <a:spcPct val="50000"/>
              </a:spcBef>
              <a:buClrTx/>
              <a:buFontTx/>
              <a:buNone/>
            </a:pPr>
            <a:r>
              <a:rPr lang="zh-CN" altLang="en-US" b="1" dirty="0">
                <a:sym typeface="Symbol" panose="05050102010706020507" pitchFamily="18" charset="2"/>
              </a:rPr>
              <a:t>    </a:t>
            </a:r>
            <a:r>
              <a:rPr lang="en-US" altLang="zh-CN" b="1" dirty="0">
                <a:sym typeface="Symbol" panose="05050102010706020507" pitchFamily="18" charset="2"/>
              </a:rPr>
              <a:t>1.5  </a:t>
            </a:r>
            <a:r>
              <a:rPr lang="zh-CN" altLang="en-US" b="1" dirty="0"/>
              <a:t>计算机的性能指标</a:t>
            </a:r>
            <a:endParaRPr lang="en-US" altLang="zh-CN" b="1" dirty="0"/>
          </a:p>
          <a:p>
            <a:pPr marL="0" lvl="0" indent="0" eaLnBrk="1" hangingPunct="1">
              <a:spcBef>
                <a:spcPct val="50000"/>
              </a:spcBef>
              <a:buClrTx/>
              <a:buFontTx/>
              <a:buNone/>
            </a:pPr>
            <a:r>
              <a:rPr lang="en-US" altLang="zh-CN" b="1" dirty="0"/>
              <a:t>    1.6  </a:t>
            </a:r>
            <a:r>
              <a:rPr lang="zh-CN" altLang="zh-CN" b="1" dirty="0"/>
              <a:t>计算机的发展与应用</a:t>
            </a:r>
            <a:endParaRPr lang="zh-CN" altLang="en-US" b="1" dirty="0"/>
          </a:p>
        </p:txBody>
      </p:sp>
      <p:sp>
        <p:nvSpPr>
          <p:cNvPr id="9220" name="Text Box 4"/>
          <p:cNvSpPr txBox="1"/>
          <p:nvPr/>
        </p:nvSpPr>
        <p:spPr>
          <a:xfrm>
            <a:off x="1547813" y="260350"/>
            <a:ext cx="5943600" cy="10985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sz="6600" b="1" dirty="0">
                <a:ea typeface="隶书" panose="02010509060101010101" pitchFamily="49" charset="-122"/>
              </a:rPr>
              <a:t>第 </a:t>
            </a:r>
            <a:r>
              <a:rPr lang="en-US" altLang="zh-CN" sz="5400" b="1" dirty="0">
                <a:ea typeface="隶书" panose="02010509060101010101" pitchFamily="49" charset="-122"/>
              </a:rPr>
              <a:t>1 </a:t>
            </a:r>
            <a:r>
              <a:rPr lang="zh-CN" altLang="en-US" sz="6600" b="1" dirty="0">
                <a:ea typeface="隶书" panose="02010509060101010101" pitchFamily="49" charset="-122"/>
              </a:rPr>
              <a:t>章  绪论  </a:t>
            </a:r>
            <a:endParaRPr lang="zh-CN" altLang="en-US" sz="6600" b="1" dirty="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9220">
                                            <p:txEl>
                                              <p:charRg st="0" end="12"/>
                                            </p:txEl>
                                          </p:spTgt>
                                        </p:tgtEl>
                                        <p:attrNameLst>
                                          <p:attrName>style.visibility</p:attrName>
                                        </p:attrNameLst>
                                      </p:cBhvr>
                                      <p:to>
                                        <p:strVal val="visible"/>
                                      </p:to>
                                    </p:set>
                                    <p:animEffect transition="in" filter="barn(outVertical)">
                                      <p:cBhvr>
                                        <p:cTn id="7" dur="500"/>
                                        <p:tgtEl>
                                          <p:spTgt spid="9220">
                                            <p:txEl>
                                              <p:charRg st="0" end="1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219">
                                            <p:txEl>
                                              <p:charRg st="0" end="8"/>
                                            </p:txEl>
                                          </p:spTgt>
                                        </p:tgtEl>
                                        <p:attrNameLst>
                                          <p:attrName>style.visibility</p:attrName>
                                        </p:attrNameLst>
                                      </p:cBhvr>
                                      <p:to>
                                        <p:strVal val="visible"/>
                                      </p:to>
                                    </p:set>
                                    <p:animEffect transition="in" filter="wipe(left)">
                                      <p:cBhvr>
                                        <p:cTn id="12" dur="500"/>
                                        <p:tgtEl>
                                          <p:spTgt spid="9219">
                                            <p:txEl>
                                              <p:charRg st="0"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219">
                                            <p:txEl>
                                              <p:charRg st="8" end="25"/>
                                            </p:txEl>
                                          </p:spTgt>
                                        </p:tgtEl>
                                        <p:attrNameLst>
                                          <p:attrName>style.visibility</p:attrName>
                                        </p:attrNameLst>
                                      </p:cBhvr>
                                      <p:to>
                                        <p:strVal val="visible"/>
                                      </p:to>
                                    </p:set>
                                    <p:animEffect transition="in" filter="wipe(left)">
                                      <p:cBhvr>
                                        <p:cTn id="17" dur="500"/>
                                        <p:tgtEl>
                                          <p:spTgt spid="9219">
                                            <p:txEl>
                                              <p:charRg st="8" end="2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219">
                                            <p:txEl>
                                              <p:charRg st="25" end="46"/>
                                            </p:txEl>
                                          </p:spTgt>
                                        </p:tgtEl>
                                        <p:attrNameLst>
                                          <p:attrName>style.visibility</p:attrName>
                                        </p:attrNameLst>
                                      </p:cBhvr>
                                      <p:to>
                                        <p:strVal val="visible"/>
                                      </p:to>
                                    </p:set>
                                    <p:animEffect transition="in" filter="wipe(left)">
                                      <p:cBhvr>
                                        <p:cTn id="22" dur="500"/>
                                        <p:tgtEl>
                                          <p:spTgt spid="9219">
                                            <p:txEl>
                                              <p:charRg st="25" end="4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219">
                                            <p:txEl>
                                              <p:charRg st="46" end="62"/>
                                            </p:txEl>
                                          </p:spTgt>
                                        </p:tgtEl>
                                        <p:attrNameLst>
                                          <p:attrName>style.visibility</p:attrName>
                                        </p:attrNameLst>
                                      </p:cBhvr>
                                      <p:to>
                                        <p:strVal val="visible"/>
                                      </p:to>
                                    </p:set>
                                    <p:animEffect transition="in" filter="wipe(left)">
                                      <p:cBhvr>
                                        <p:cTn id="27" dur="500"/>
                                        <p:tgtEl>
                                          <p:spTgt spid="9219">
                                            <p:txEl>
                                              <p:charRg st="46" end="6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219">
                                            <p:txEl>
                                              <p:charRg st="62" end="80"/>
                                            </p:txEl>
                                          </p:spTgt>
                                        </p:tgtEl>
                                        <p:attrNameLst>
                                          <p:attrName>style.visibility</p:attrName>
                                        </p:attrNameLst>
                                      </p:cBhvr>
                                      <p:to>
                                        <p:strVal val="visible"/>
                                      </p:to>
                                    </p:set>
                                    <p:animEffect transition="in" filter="wipe(left)">
                                      <p:cBhvr>
                                        <p:cTn id="32" dur="500"/>
                                        <p:tgtEl>
                                          <p:spTgt spid="9219">
                                            <p:txEl>
                                              <p:charRg st="62" end="8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219">
                                            <p:txEl>
                                              <p:charRg st="80" end="98"/>
                                            </p:txEl>
                                          </p:spTgt>
                                        </p:tgtEl>
                                        <p:attrNameLst>
                                          <p:attrName>style.visibility</p:attrName>
                                        </p:attrNameLst>
                                      </p:cBhvr>
                                      <p:to>
                                        <p:strVal val="visible"/>
                                      </p:to>
                                    </p:set>
                                    <p:animEffect transition="in" filter="wipe(left)">
                                      <p:cBhvr>
                                        <p:cTn id="37" dur="500"/>
                                        <p:tgtEl>
                                          <p:spTgt spid="9219">
                                            <p:txEl>
                                              <p:charRg st="80" end="9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9219">
                                            <p:txEl>
                                              <p:charRg st="98" end="117"/>
                                            </p:txEl>
                                          </p:spTgt>
                                        </p:tgtEl>
                                        <p:attrNameLst>
                                          <p:attrName>style.visibility</p:attrName>
                                        </p:attrNameLst>
                                      </p:cBhvr>
                                      <p:to>
                                        <p:strVal val="visible"/>
                                      </p:to>
                                    </p:set>
                                    <p:animEffect transition="in" filter="wipe(left)">
                                      <p:cBhvr>
                                        <p:cTn id="42" dur="500"/>
                                        <p:tgtEl>
                                          <p:spTgt spid="9219">
                                            <p:txEl>
                                              <p:charRg st="98" end="1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P spid="9220"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灯片编号占位符 1"/>
          <p:cNvSpPr txBox="1">
            <a:spLocks noGrp="1"/>
          </p:cNvSpPr>
          <p:nvPr>
            <p:ph type="sldNum" sz="quarter" idx="12"/>
          </p:nvPr>
        </p:nvSpPr>
        <p:spPr/>
        <p:txBody>
          <a:bodyPr/>
          <a:p>
            <a:pPr marL="0" indent="0" algn="r" eaLnBrk="1" hangingPunct="1">
              <a:spcBef>
                <a:spcPct val="50000"/>
              </a:spcBef>
              <a:buClrTx/>
              <a:buFontTx/>
              <a:buNone/>
            </a:pPr>
            <a:fld id="{9A0DB2DC-4C9A-4742-B13C-FB6460FD3503}" type="slidenum">
              <a:rPr lang="zh-CN" altLang="en-US" sz="1400" dirty="0">
                <a:solidFill>
                  <a:schemeClr val="bg2"/>
                </a:solidFill>
              </a:rPr>
            </a:fld>
            <a:endParaRPr lang="zh-CN" altLang="en-US" sz="1400" dirty="0">
              <a:solidFill>
                <a:schemeClr val="bg2"/>
              </a:solidFill>
            </a:endParaRPr>
          </a:p>
        </p:txBody>
      </p:sp>
      <p:sp>
        <p:nvSpPr>
          <p:cNvPr id="3" name="Text Box 13"/>
          <p:cNvSpPr txBox="1"/>
          <p:nvPr/>
        </p:nvSpPr>
        <p:spPr>
          <a:xfrm>
            <a:off x="914400" y="1541780"/>
            <a:ext cx="7419340" cy="64516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3600" b="1" dirty="0"/>
              <a:t>例</a:t>
            </a:r>
            <a:r>
              <a:rPr lang="en-US" altLang="zh-CN" sz="3600" b="1" dirty="0"/>
              <a:t>4</a:t>
            </a:r>
            <a:r>
              <a:rPr lang="zh-CN" altLang="en-US" sz="3600" b="1" dirty="0"/>
              <a:t> ：用数字代码表示命令、状态</a:t>
            </a:r>
            <a:r>
              <a:rPr lang="zh-CN" altLang="en-US" sz="2400" dirty="0"/>
              <a:t> </a:t>
            </a:r>
            <a:endParaRPr lang="zh-CN" altLang="en-US" sz="2400" dirty="0"/>
          </a:p>
        </p:txBody>
      </p:sp>
      <p:sp>
        <p:nvSpPr>
          <p:cNvPr id="4" name="Text Box 14"/>
          <p:cNvSpPr txBox="1"/>
          <p:nvPr/>
        </p:nvSpPr>
        <p:spPr>
          <a:xfrm>
            <a:off x="1219200" y="2227263"/>
            <a:ext cx="1524000" cy="6413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3600" b="1" dirty="0">
                <a:solidFill>
                  <a:srgbClr val="FF0000"/>
                </a:solidFill>
              </a:rPr>
              <a:t>启动</a:t>
            </a:r>
            <a:r>
              <a:rPr lang="zh-CN" altLang="en-US" sz="2400" dirty="0">
                <a:solidFill>
                  <a:srgbClr val="FF0000"/>
                </a:solidFill>
              </a:rPr>
              <a:t> </a:t>
            </a:r>
            <a:endParaRPr lang="zh-CN" altLang="en-US" sz="2400" dirty="0">
              <a:solidFill>
                <a:srgbClr val="FF0000"/>
              </a:solidFill>
            </a:endParaRPr>
          </a:p>
        </p:txBody>
      </p:sp>
      <p:sp>
        <p:nvSpPr>
          <p:cNvPr id="5" name="Text Box 15"/>
          <p:cNvSpPr txBox="1"/>
          <p:nvPr/>
        </p:nvSpPr>
        <p:spPr>
          <a:xfrm>
            <a:off x="1219200" y="2913063"/>
            <a:ext cx="1524000" cy="6413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3600" b="1" dirty="0">
                <a:solidFill>
                  <a:srgbClr val="FF0000"/>
                </a:solidFill>
              </a:rPr>
              <a:t>停止</a:t>
            </a:r>
            <a:r>
              <a:rPr lang="zh-CN" altLang="en-US" sz="2400" dirty="0">
                <a:solidFill>
                  <a:srgbClr val="FF0000"/>
                </a:solidFill>
              </a:rPr>
              <a:t> </a:t>
            </a:r>
            <a:endParaRPr lang="zh-CN" altLang="en-US" sz="2400" dirty="0">
              <a:solidFill>
                <a:srgbClr val="FF0000"/>
              </a:solidFill>
            </a:endParaRPr>
          </a:p>
        </p:txBody>
      </p:sp>
      <p:sp>
        <p:nvSpPr>
          <p:cNvPr id="6" name="Text Box 16"/>
          <p:cNvSpPr txBox="1"/>
          <p:nvPr/>
        </p:nvSpPr>
        <p:spPr>
          <a:xfrm>
            <a:off x="1219200" y="3675063"/>
            <a:ext cx="3352800" cy="6413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3600" b="1" dirty="0">
                <a:solidFill>
                  <a:srgbClr val="FF0000"/>
                </a:solidFill>
              </a:rPr>
              <a:t>正在工作</a:t>
            </a:r>
            <a:r>
              <a:rPr lang="zh-CN" altLang="en-US" sz="2400" dirty="0">
                <a:solidFill>
                  <a:srgbClr val="FF0000"/>
                </a:solidFill>
              </a:rPr>
              <a:t> </a:t>
            </a:r>
            <a:endParaRPr lang="zh-CN" altLang="en-US" sz="2400" dirty="0">
              <a:solidFill>
                <a:srgbClr val="FF0000"/>
              </a:solidFill>
            </a:endParaRPr>
          </a:p>
        </p:txBody>
      </p:sp>
      <p:sp>
        <p:nvSpPr>
          <p:cNvPr id="7" name="Text Box 17"/>
          <p:cNvSpPr txBox="1"/>
          <p:nvPr/>
        </p:nvSpPr>
        <p:spPr>
          <a:xfrm>
            <a:off x="1219200" y="4437063"/>
            <a:ext cx="3352800" cy="6413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3600" b="1" dirty="0">
                <a:solidFill>
                  <a:srgbClr val="FF0000"/>
                </a:solidFill>
              </a:rPr>
              <a:t>工作结束</a:t>
            </a:r>
            <a:r>
              <a:rPr lang="zh-CN" altLang="en-US" sz="2400" dirty="0">
                <a:solidFill>
                  <a:srgbClr val="FF0000"/>
                </a:solidFill>
              </a:rPr>
              <a:t> </a:t>
            </a:r>
            <a:endParaRPr lang="zh-CN" altLang="en-US" sz="2400" dirty="0">
              <a:solidFill>
                <a:srgbClr val="FF0000"/>
              </a:solidFill>
            </a:endParaRPr>
          </a:p>
        </p:txBody>
      </p:sp>
      <p:sp>
        <p:nvSpPr>
          <p:cNvPr id="8" name="Text Box 18"/>
          <p:cNvSpPr txBox="1"/>
          <p:nvPr/>
        </p:nvSpPr>
        <p:spPr>
          <a:xfrm>
            <a:off x="3886200" y="2227263"/>
            <a:ext cx="3352800" cy="6413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3600" b="1" dirty="0"/>
              <a:t>表示为  </a:t>
            </a:r>
            <a:r>
              <a:rPr lang="zh-CN" altLang="en-US" sz="3600" b="1" dirty="0">
                <a:solidFill>
                  <a:srgbClr val="3333FF"/>
                </a:solidFill>
              </a:rPr>
              <a:t>00</a:t>
            </a:r>
            <a:r>
              <a:rPr lang="zh-CN" altLang="en-US" sz="2400" dirty="0">
                <a:solidFill>
                  <a:srgbClr val="3333FF"/>
                </a:solidFill>
              </a:rPr>
              <a:t> </a:t>
            </a:r>
            <a:endParaRPr lang="zh-CN" altLang="en-US" sz="2400" dirty="0">
              <a:solidFill>
                <a:srgbClr val="3333FF"/>
              </a:solidFill>
            </a:endParaRPr>
          </a:p>
        </p:txBody>
      </p:sp>
      <p:sp>
        <p:nvSpPr>
          <p:cNvPr id="9" name="Text Box 19"/>
          <p:cNvSpPr txBox="1"/>
          <p:nvPr/>
        </p:nvSpPr>
        <p:spPr>
          <a:xfrm>
            <a:off x="3886200" y="2913063"/>
            <a:ext cx="3352800" cy="6413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3600" b="1" dirty="0"/>
              <a:t>表示为  </a:t>
            </a:r>
            <a:r>
              <a:rPr lang="zh-CN" altLang="en-US" sz="3600" b="1" dirty="0">
                <a:solidFill>
                  <a:srgbClr val="3333FF"/>
                </a:solidFill>
              </a:rPr>
              <a:t>01</a:t>
            </a:r>
            <a:r>
              <a:rPr lang="zh-CN" altLang="en-US" sz="2400" dirty="0">
                <a:solidFill>
                  <a:srgbClr val="3333FF"/>
                </a:solidFill>
              </a:rPr>
              <a:t> </a:t>
            </a:r>
            <a:endParaRPr lang="zh-CN" altLang="en-US" sz="2400" dirty="0">
              <a:solidFill>
                <a:srgbClr val="3333FF"/>
              </a:solidFill>
            </a:endParaRPr>
          </a:p>
        </p:txBody>
      </p:sp>
      <p:sp>
        <p:nvSpPr>
          <p:cNvPr id="10" name="Text Box 20"/>
          <p:cNvSpPr txBox="1"/>
          <p:nvPr/>
        </p:nvSpPr>
        <p:spPr>
          <a:xfrm>
            <a:off x="3886200" y="3675063"/>
            <a:ext cx="3352800" cy="6413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3600" b="1" dirty="0"/>
              <a:t>表示为 </a:t>
            </a:r>
            <a:r>
              <a:rPr lang="zh-CN" altLang="en-US" sz="3600" b="1" dirty="0">
                <a:solidFill>
                  <a:srgbClr val="3333FF"/>
                </a:solidFill>
              </a:rPr>
              <a:t> 10</a:t>
            </a:r>
            <a:r>
              <a:rPr lang="zh-CN" altLang="en-US" sz="2400" dirty="0">
                <a:solidFill>
                  <a:srgbClr val="3333FF"/>
                </a:solidFill>
              </a:rPr>
              <a:t> </a:t>
            </a:r>
            <a:endParaRPr lang="zh-CN" altLang="en-US" sz="2400" dirty="0">
              <a:solidFill>
                <a:srgbClr val="3333FF"/>
              </a:solidFill>
            </a:endParaRPr>
          </a:p>
        </p:txBody>
      </p:sp>
      <p:sp>
        <p:nvSpPr>
          <p:cNvPr id="11" name="Text Box 21"/>
          <p:cNvSpPr txBox="1"/>
          <p:nvPr/>
        </p:nvSpPr>
        <p:spPr>
          <a:xfrm>
            <a:off x="3886200" y="4437063"/>
            <a:ext cx="3352800" cy="6413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3600" b="1" dirty="0"/>
              <a:t>表示为  </a:t>
            </a:r>
            <a:r>
              <a:rPr lang="zh-CN" altLang="en-US" sz="3600" b="1" dirty="0">
                <a:solidFill>
                  <a:srgbClr val="3333FF"/>
                </a:solidFill>
              </a:rPr>
              <a:t>11</a:t>
            </a:r>
            <a:r>
              <a:rPr lang="zh-CN" altLang="en-US" sz="2400" dirty="0">
                <a:solidFill>
                  <a:srgbClr val="3333FF"/>
                </a:solidFill>
              </a:rPr>
              <a:t> </a:t>
            </a:r>
            <a:endParaRPr lang="zh-CN" altLang="en-US" sz="2400" dirty="0">
              <a:solidFill>
                <a:srgbClr val="3333FF"/>
              </a:solidFill>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ssolv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left)">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left)">
                                      <p:cBhvr>
                                        <p:cTn id="4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P spid="10" grpId="0"/>
      <p:bldP spid="11"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灯片编号占位符 3"/>
          <p:cNvSpPr txBox="1">
            <a:spLocks noGrp="1"/>
          </p:cNvSpPr>
          <p:nvPr>
            <p:ph type="sldNum" sz="quarter" idx="12"/>
          </p:nvPr>
        </p:nvSpPr>
        <p:spPr/>
        <p:txBody>
          <a:bodyPr/>
          <a:p>
            <a:pPr marL="0" indent="0" algn="r" eaLnBrk="1" hangingPunct="1">
              <a:spcBef>
                <a:spcPct val="50000"/>
              </a:spcBef>
              <a:buClrTx/>
              <a:buFontTx/>
              <a:buNone/>
            </a:pPr>
            <a:fld id="{9A0DB2DC-4C9A-4742-B13C-FB6460FD3503}" type="slidenum">
              <a:rPr lang="zh-CN" altLang="en-US" sz="1400" dirty="0">
                <a:solidFill>
                  <a:schemeClr val="bg2"/>
                </a:solidFill>
              </a:rPr>
            </a:fld>
            <a:endParaRPr lang="zh-CN" altLang="en-US" sz="1400" dirty="0">
              <a:solidFill>
                <a:schemeClr val="bg2"/>
              </a:solidFill>
            </a:endParaRPr>
          </a:p>
        </p:txBody>
      </p:sp>
      <p:sp>
        <p:nvSpPr>
          <p:cNvPr id="5" name="Rectangle 1"/>
          <p:cNvSpPr>
            <a:spLocks noChangeArrowheads="1"/>
          </p:cNvSpPr>
          <p:nvPr/>
        </p:nvSpPr>
        <p:spPr bwMode="auto">
          <a:xfrm>
            <a:off x="179388" y="188913"/>
            <a:ext cx="5054600" cy="75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01568" bIns="101568"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600" b="1" i="0" u="none" strike="noStrike" kern="1200" cap="none" spc="0" normalizeH="0" baseline="0" noProof="0" dirty="0">
                <a:ln>
                  <a:noFill/>
                </a:ln>
                <a:solidFill>
                  <a:srgbClr val="000000"/>
                </a:solidFill>
                <a:effectLst/>
                <a:uLnTx/>
                <a:uFillTx/>
                <a:latin typeface="+mn-ea"/>
                <a:ea typeface="+mn-ea"/>
                <a:cs typeface="Times New Roman" panose="02020603050405020304" pitchFamily="18" charset="0"/>
              </a:rPr>
              <a:t>1.6.4  </a:t>
            </a:r>
            <a:r>
              <a:rPr kumimoji="0" lang="zh-CN" altLang="en-US" sz="3600" b="1" i="0" u="none" strike="noStrike" kern="1200" cap="none" spc="0" normalizeH="0" baseline="0" noProof="0" dirty="0">
                <a:ln>
                  <a:noFill/>
                </a:ln>
                <a:solidFill>
                  <a:srgbClr val="000000"/>
                </a:solidFill>
                <a:effectLst/>
                <a:uLnTx/>
                <a:uFillTx/>
                <a:latin typeface="+mn-ea"/>
                <a:ea typeface="+mn-ea"/>
                <a:cs typeface="Times New Roman" panose="02020603050405020304" pitchFamily="18" charset="0"/>
              </a:rPr>
              <a:t>计算机应用举例</a:t>
            </a:r>
            <a:endPar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8852" name="矩形 5"/>
          <p:cNvSpPr/>
          <p:nvPr/>
        </p:nvSpPr>
        <p:spPr>
          <a:xfrm>
            <a:off x="333375" y="1108075"/>
            <a:ext cx="7528560" cy="143002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ts val="3480"/>
              </a:lnSpc>
              <a:spcBef>
                <a:spcPct val="0"/>
              </a:spcBef>
              <a:buClrTx/>
              <a:buFontTx/>
              <a:buNone/>
            </a:pPr>
            <a:r>
              <a:rPr lang="en-US" altLang="zh-CN" sz="2800" b="1" dirty="0"/>
              <a:t>1</a:t>
            </a:r>
            <a:r>
              <a:rPr lang="zh-CN" altLang="zh-CN" sz="2800" b="1" dirty="0"/>
              <a:t>．科学计算</a:t>
            </a:r>
            <a:endParaRPr lang="en-US" altLang="zh-CN" sz="2800" b="1" dirty="0"/>
          </a:p>
          <a:p>
            <a:pPr marL="0" lvl="0" indent="0">
              <a:lnSpc>
                <a:spcPts val="3480"/>
              </a:lnSpc>
              <a:spcBef>
                <a:spcPct val="0"/>
              </a:spcBef>
              <a:buClrTx/>
              <a:buFontTx/>
              <a:buNone/>
            </a:pPr>
            <a:r>
              <a:rPr lang="zh-CN" altLang="zh-CN" sz="2400" b="1" dirty="0">
                <a:solidFill>
                  <a:srgbClr val="C00000"/>
                </a:solidFill>
              </a:rPr>
              <a:t>原始数据不太多</a:t>
            </a:r>
            <a:r>
              <a:rPr lang="zh-CN" altLang="en-US" sz="2400" b="1" dirty="0">
                <a:solidFill>
                  <a:srgbClr val="C00000"/>
                </a:solidFill>
              </a:rPr>
              <a:t>，</a:t>
            </a:r>
            <a:r>
              <a:rPr lang="zh-CN" altLang="zh-CN" sz="2400" b="1" dirty="0">
                <a:solidFill>
                  <a:srgbClr val="C00000"/>
                </a:solidFill>
              </a:rPr>
              <a:t>计算量大且比较复杂</a:t>
            </a:r>
            <a:endParaRPr lang="en-US" altLang="zh-CN" sz="2400" b="1" dirty="0">
              <a:solidFill>
                <a:srgbClr val="C00000"/>
              </a:solidFill>
            </a:endParaRPr>
          </a:p>
          <a:p>
            <a:pPr marL="0" lvl="0" indent="0">
              <a:lnSpc>
                <a:spcPts val="3480"/>
              </a:lnSpc>
              <a:spcBef>
                <a:spcPct val="0"/>
              </a:spcBef>
              <a:buClrTx/>
              <a:buFontTx/>
              <a:buNone/>
            </a:pPr>
            <a:r>
              <a:rPr lang="zh-CN" altLang="zh-CN" sz="2400" b="1" dirty="0"/>
              <a:t>如求解数学方程，大坝、桥梁等工程结构的应力分析</a:t>
            </a:r>
            <a:r>
              <a:rPr lang="zh-CN" altLang="en-US" sz="2400" b="1" dirty="0"/>
              <a:t>。</a:t>
            </a:r>
            <a:endParaRPr lang="zh-CN" altLang="zh-CN" sz="2400" b="1" dirty="0"/>
          </a:p>
        </p:txBody>
      </p:sp>
      <p:sp>
        <p:nvSpPr>
          <p:cNvPr id="78853" name="矩形 6"/>
          <p:cNvSpPr/>
          <p:nvPr/>
        </p:nvSpPr>
        <p:spPr>
          <a:xfrm>
            <a:off x="333375" y="2708275"/>
            <a:ext cx="7834630" cy="143002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ts val="3480"/>
              </a:lnSpc>
              <a:spcBef>
                <a:spcPct val="0"/>
              </a:spcBef>
              <a:buClrTx/>
              <a:buFontTx/>
              <a:buNone/>
            </a:pPr>
            <a:r>
              <a:rPr lang="en-US" altLang="zh-CN" sz="2800" b="1" dirty="0"/>
              <a:t>2</a:t>
            </a:r>
            <a:r>
              <a:rPr lang="zh-CN" altLang="zh-CN" sz="2800" b="1" dirty="0"/>
              <a:t>．信息管理中的数据处理</a:t>
            </a:r>
            <a:endParaRPr lang="en-US" altLang="zh-CN" sz="2800" b="1" dirty="0"/>
          </a:p>
          <a:p>
            <a:pPr marL="0" lvl="0" indent="0">
              <a:lnSpc>
                <a:spcPts val="3480"/>
              </a:lnSpc>
              <a:spcBef>
                <a:spcPct val="0"/>
              </a:spcBef>
              <a:buClrTx/>
              <a:buFontTx/>
              <a:buNone/>
            </a:pPr>
            <a:r>
              <a:rPr lang="zh-CN" altLang="zh-CN" sz="2400" b="1" dirty="0">
                <a:solidFill>
                  <a:srgbClr val="C00000"/>
                </a:solidFill>
              </a:rPr>
              <a:t>数据量很大而操作类型相近的任务</a:t>
            </a:r>
            <a:endParaRPr lang="en-US" altLang="zh-CN" sz="2400" b="1" dirty="0">
              <a:solidFill>
                <a:srgbClr val="C00000"/>
              </a:solidFill>
            </a:endParaRPr>
          </a:p>
          <a:p>
            <a:pPr marL="0" lvl="0" indent="0">
              <a:lnSpc>
                <a:spcPts val="3480"/>
              </a:lnSpc>
              <a:spcBef>
                <a:spcPct val="0"/>
              </a:spcBef>
              <a:buClrTx/>
              <a:buFontTx/>
              <a:buNone/>
            </a:pPr>
            <a:r>
              <a:rPr lang="zh-CN" altLang="zh-CN" sz="2400" b="1" dirty="0"/>
              <a:t>如各种人事管理、企业管理、金融管理、文献资料检索等</a:t>
            </a:r>
            <a:endParaRPr lang="zh-CN" altLang="zh-CN" sz="2400" b="1" dirty="0"/>
          </a:p>
        </p:txBody>
      </p:sp>
      <p:sp>
        <p:nvSpPr>
          <p:cNvPr id="78854" name="矩形 7"/>
          <p:cNvSpPr/>
          <p:nvPr/>
        </p:nvSpPr>
        <p:spPr>
          <a:xfrm>
            <a:off x="333375" y="4365625"/>
            <a:ext cx="8486775" cy="18764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ts val="3480"/>
              </a:lnSpc>
              <a:spcBef>
                <a:spcPct val="0"/>
              </a:spcBef>
              <a:buClrTx/>
              <a:buFontTx/>
              <a:buNone/>
            </a:pPr>
            <a:r>
              <a:rPr lang="en-US" altLang="zh-CN" sz="2800" b="1" dirty="0"/>
              <a:t>3</a:t>
            </a:r>
            <a:r>
              <a:rPr lang="zh-CN" altLang="zh-CN" sz="2800" b="1" dirty="0"/>
              <a:t>．科技工程中的数据处理</a:t>
            </a:r>
            <a:endParaRPr lang="en-US" altLang="zh-CN" sz="2800" b="1" dirty="0"/>
          </a:p>
          <a:p>
            <a:pPr marL="0" lvl="0" indent="0">
              <a:lnSpc>
                <a:spcPts val="3480"/>
              </a:lnSpc>
              <a:spcBef>
                <a:spcPct val="0"/>
              </a:spcBef>
              <a:buClrTx/>
              <a:buFontTx/>
              <a:buNone/>
            </a:pPr>
            <a:r>
              <a:rPr lang="zh-CN" altLang="zh-CN" sz="2400" b="1" dirty="0">
                <a:solidFill>
                  <a:srgbClr val="C00000"/>
                </a:solidFill>
              </a:rPr>
              <a:t>数据量也比较大，同时分析计算也比较复杂。</a:t>
            </a:r>
            <a:endParaRPr lang="en-US" altLang="zh-CN" sz="2400" b="1" dirty="0">
              <a:solidFill>
                <a:srgbClr val="C00000"/>
              </a:solidFill>
            </a:endParaRPr>
          </a:p>
          <a:p>
            <a:pPr marL="0" lvl="0" indent="0">
              <a:lnSpc>
                <a:spcPts val="3480"/>
              </a:lnSpc>
              <a:spcBef>
                <a:spcPct val="0"/>
              </a:spcBef>
              <a:buClrTx/>
              <a:buFontTx/>
              <a:buNone/>
            </a:pPr>
            <a:r>
              <a:rPr lang="zh-CN" altLang="zh-CN" sz="2400" b="1" dirty="0"/>
              <a:t>如，物理探矿中对振动波形的分析，卫星遥感数据处理等。</a:t>
            </a:r>
            <a:endParaRPr lang="zh-CN" altLang="zh-CN" sz="2400" b="1" dirty="0"/>
          </a:p>
          <a:p>
            <a:pPr marL="0" lvl="0" indent="0">
              <a:lnSpc>
                <a:spcPts val="3480"/>
              </a:lnSpc>
              <a:spcBef>
                <a:spcPct val="0"/>
              </a:spcBef>
              <a:buClrTx/>
              <a:buFontTx/>
              <a:buNone/>
            </a:pPr>
            <a:r>
              <a:rPr lang="zh-CN" altLang="zh-CN" sz="2800" b="1" dirty="0"/>
              <a:t> </a:t>
            </a:r>
            <a:endParaRPr lang="zh-CN" altLang="en-US" sz="2800" b="1" dirty="0"/>
          </a:p>
        </p:txBody>
      </p:sp>
    </p:spTree>
  </p:cSld>
  <p:clrMapOvr>
    <a:masterClrMapping/>
  </p:clrMapOvr>
  <p:transition spd="slow">
    <p:zoom dir="in"/>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灯片编号占位符 3"/>
          <p:cNvSpPr txBox="1">
            <a:spLocks noGrp="1"/>
          </p:cNvSpPr>
          <p:nvPr>
            <p:ph type="sldNum" sz="quarter" idx="12"/>
          </p:nvPr>
        </p:nvSpPr>
        <p:spPr/>
        <p:txBody>
          <a:bodyPr/>
          <a:p>
            <a:pPr marL="0" indent="0" algn="r" eaLnBrk="1" hangingPunct="1">
              <a:lnSpc>
                <a:spcPts val="3580"/>
              </a:lnSpc>
              <a:spcBef>
                <a:spcPct val="50000"/>
              </a:spcBef>
              <a:buClrTx/>
              <a:buFontTx/>
              <a:buNone/>
            </a:pPr>
            <a:fld id="{9A0DB2DC-4C9A-4742-B13C-FB6460FD3503}" type="slidenum">
              <a:rPr lang="zh-CN" altLang="en-US" sz="1400" dirty="0">
                <a:solidFill>
                  <a:schemeClr val="bg2"/>
                </a:solidFill>
              </a:rPr>
            </a:fld>
            <a:endParaRPr lang="zh-CN" altLang="en-US" sz="1400" dirty="0">
              <a:solidFill>
                <a:schemeClr val="bg2"/>
              </a:solidFill>
            </a:endParaRPr>
          </a:p>
        </p:txBody>
      </p:sp>
      <p:sp>
        <p:nvSpPr>
          <p:cNvPr id="79875" name="矩形 4"/>
          <p:cNvSpPr/>
          <p:nvPr/>
        </p:nvSpPr>
        <p:spPr>
          <a:xfrm>
            <a:off x="323850" y="189230"/>
            <a:ext cx="8855075" cy="146875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ts val="3580"/>
              </a:lnSpc>
              <a:spcBef>
                <a:spcPct val="0"/>
              </a:spcBef>
              <a:buClrTx/>
              <a:buFontTx/>
              <a:buNone/>
            </a:pPr>
            <a:r>
              <a:rPr lang="en-US" altLang="zh-CN" sz="2800" b="1" dirty="0"/>
              <a:t>4</a:t>
            </a:r>
            <a:r>
              <a:rPr lang="zh-CN" altLang="zh-CN" sz="2800" b="1" dirty="0"/>
              <a:t>．自动控制</a:t>
            </a:r>
            <a:endParaRPr lang="en-US" altLang="zh-CN" sz="2800" b="1" dirty="0"/>
          </a:p>
          <a:p>
            <a:pPr marL="0" lvl="0" indent="0">
              <a:lnSpc>
                <a:spcPts val="3580"/>
              </a:lnSpc>
              <a:spcBef>
                <a:spcPct val="0"/>
              </a:spcBef>
              <a:buClrTx/>
              <a:buFontTx/>
              <a:buNone/>
            </a:pPr>
            <a:r>
              <a:rPr lang="zh-CN" altLang="zh-CN" sz="2400" b="1" dirty="0">
                <a:solidFill>
                  <a:srgbClr val="C00000"/>
                </a:solidFill>
              </a:rPr>
              <a:t>计算机应用于各类生产过程控制，</a:t>
            </a:r>
            <a:r>
              <a:rPr lang="zh-CN" altLang="zh-CN" sz="2400" b="1" dirty="0"/>
              <a:t>极大地提高了生产力和质量。</a:t>
            </a:r>
            <a:endParaRPr lang="en-US" altLang="zh-CN" sz="2800" b="1" dirty="0"/>
          </a:p>
          <a:p>
            <a:pPr marL="0" lvl="0" indent="0">
              <a:lnSpc>
                <a:spcPts val="3580"/>
              </a:lnSpc>
              <a:spcBef>
                <a:spcPct val="0"/>
              </a:spcBef>
              <a:buClrTx/>
              <a:buFontTx/>
              <a:buNone/>
            </a:pPr>
            <a:r>
              <a:rPr lang="zh-CN" altLang="zh-CN" sz="2400" b="1" dirty="0"/>
              <a:t>例如，炉温控制、机床控制和各种化工生产过程控制等。</a:t>
            </a:r>
            <a:endParaRPr lang="zh-CN" altLang="zh-CN" sz="2400" b="1" dirty="0"/>
          </a:p>
        </p:txBody>
      </p:sp>
      <p:sp>
        <p:nvSpPr>
          <p:cNvPr id="6" name="矩形 5"/>
          <p:cNvSpPr/>
          <p:nvPr/>
        </p:nvSpPr>
        <p:spPr>
          <a:xfrm>
            <a:off x="323215" y="1663065"/>
            <a:ext cx="8675688" cy="2386965"/>
          </a:xfrm>
          <a:prstGeom prst="rect">
            <a:avLst/>
          </a:prstGeom>
        </p:spPr>
        <p:txBody>
          <a:bodyPr>
            <a:spAutoFit/>
          </a:bodyPr>
          <a:lstStyle/>
          <a:p>
            <a:pPr marL="0" marR="0" lvl="0" indent="0" algn="l" defTabSz="914400" rtl="0" eaLnBrk="0" hangingPunct="0">
              <a:lnSpc>
                <a:spcPts val="3580"/>
              </a:lnSpc>
              <a:spcBef>
                <a:spcPct val="0"/>
              </a:spcBef>
              <a:spcAft>
                <a:spcPct val="0"/>
              </a:spcAft>
              <a:buClrTx/>
              <a:buSzTx/>
              <a:buFontTx/>
              <a:buNone/>
              <a:defRPr/>
            </a:pPr>
            <a:r>
              <a:rPr kumimoji="0" lang="en-US" altLang="zh-CN" sz="2800" b="1" i="0" u="none" strike="noStrike" kern="1200" cap="none" spc="0" normalizeH="0" baseline="0" noProof="0" dirty="0">
                <a:ln>
                  <a:noFill/>
                </a:ln>
                <a:solidFill>
                  <a:schemeClr val="tx1"/>
                </a:solidFill>
                <a:effectLst/>
                <a:uLnTx/>
                <a:uFillTx/>
                <a:latin typeface="+mn-ea"/>
                <a:ea typeface="+mn-ea"/>
                <a:cs typeface="+mn-cs"/>
              </a:rPr>
              <a:t>5</a:t>
            </a:r>
            <a:r>
              <a:rPr kumimoji="0" lang="zh-CN" altLang="zh-CN" sz="2800" b="1" i="0" u="none" strike="noStrike" kern="1200" cap="none" spc="0" normalizeH="0" baseline="0" noProof="0" dirty="0">
                <a:ln>
                  <a:noFill/>
                </a:ln>
                <a:solidFill>
                  <a:schemeClr val="tx1"/>
                </a:solidFill>
                <a:effectLst/>
                <a:uLnTx/>
                <a:uFillTx/>
                <a:latin typeface="+mn-ea"/>
                <a:ea typeface="+mn-ea"/>
                <a:cs typeface="+mn-cs"/>
              </a:rPr>
              <a:t>．计算机辅助设计（</a:t>
            </a:r>
            <a:r>
              <a:rPr kumimoji="0" lang="en-US" altLang="zh-CN" sz="2800" b="1" i="0" u="none" strike="noStrike" kern="1200" cap="none" spc="0" normalizeH="0" baseline="0" noProof="0" dirty="0">
                <a:ln>
                  <a:noFill/>
                </a:ln>
                <a:solidFill>
                  <a:schemeClr val="tx1"/>
                </a:solidFill>
                <a:effectLst/>
                <a:uLnTx/>
                <a:uFillTx/>
                <a:latin typeface="+mn-ea"/>
                <a:ea typeface="+mn-ea"/>
                <a:cs typeface="+mn-cs"/>
              </a:rPr>
              <a:t>CAD</a:t>
            </a:r>
            <a:r>
              <a:rPr kumimoji="0" lang="zh-CN" altLang="zh-CN" sz="2800" b="1" i="0" u="none" strike="noStrike" kern="1200" cap="none" spc="0" normalizeH="0" baseline="0" noProof="0" dirty="0">
                <a:ln>
                  <a:noFill/>
                </a:ln>
                <a:solidFill>
                  <a:schemeClr val="tx1"/>
                </a:solidFill>
                <a:effectLst/>
                <a:uLnTx/>
                <a:uFillTx/>
                <a:latin typeface="+mn-ea"/>
                <a:ea typeface="+mn-ea"/>
                <a:cs typeface="+mn-cs"/>
              </a:rPr>
              <a:t>）、计算机辅助制造（</a:t>
            </a:r>
            <a:r>
              <a:rPr kumimoji="0" lang="en-US" altLang="zh-CN" sz="2800" b="1" i="0" u="none" strike="noStrike" kern="1200" cap="none" spc="0" normalizeH="0" baseline="0" noProof="0" dirty="0">
                <a:ln>
                  <a:noFill/>
                </a:ln>
                <a:solidFill>
                  <a:schemeClr val="tx1"/>
                </a:solidFill>
                <a:effectLst/>
                <a:uLnTx/>
                <a:uFillTx/>
                <a:latin typeface="+mn-ea"/>
                <a:ea typeface="+mn-ea"/>
                <a:cs typeface="+mn-cs"/>
              </a:rPr>
              <a:t>CAM</a:t>
            </a:r>
            <a:r>
              <a:rPr kumimoji="0" lang="zh-CN" altLang="zh-CN" sz="2800" b="1" i="0" u="none" strike="noStrike" kern="1200" cap="none" spc="0" normalizeH="0" baseline="0" noProof="0" dirty="0">
                <a:ln>
                  <a:noFill/>
                </a:ln>
                <a:solidFill>
                  <a:schemeClr val="tx1"/>
                </a:solidFill>
                <a:effectLst/>
                <a:uLnTx/>
                <a:uFillTx/>
                <a:latin typeface="+mn-ea"/>
                <a:ea typeface="+mn-ea"/>
                <a:cs typeface="+mn-cs"/>
              </a:rPr>
              <a:t>）、计算机模拟、计算机辅助教学（</a:t>
            </a:r>
            <a:r>
              <a:rPr kumimoji="0" lang="en-US" altLang="zh-CN" sz="2800" b="1" i="0" u="none" strike="noStrike" kern="1200" cap="none" spc="0" normalizeH="0" baseline="0" noProof="0" dirty="0">
                <a:ln>
                  <a:noFill/>
                </a:ln>
                <a:solidFill>
                  <a:schemeClr val="tx1"/>
                </a:solidFill>
                <a:effectLst/>
                <a:uLnTx/>
                <a:uFillTx/>
                <a:latin typeface="+mn-ea"/>
                <a:ea typeface="+mn-ea"/>
                <a:cs typeface="+mn-cs"/>
              </a:rPr>
              <a:t>CAI</a:t>
            </a:r>
            <a:r>
              <a:rPr kumimoji="0" lang="zh-CN" altLang="zh-CN" sz="2800" b="1"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8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hangingPunct="0">
              <a:lnSpc>
                <a:spcPts val="3580"/>
              </a:lnSpc>
              <a:spcBef>
                <a:spcPct val="0"/>
              </a:spcBef>
              <a:spcAft>
                <a:spcPct val="0"/>
              </a:spcAft>
              <a:buClrTx/>
              <a:buSzTx/>
              <a:buFontTx/>
              <a:buNone/>
              <a:defRPr/>
            </a:pPr>
            <a:r>
              <a:rPr kumimoji="0" lang="zh-CN" altLang="zh-CN"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rPr>
              <a:t>许多复杂的事物可以在计算机产生的虚拟环境中进行模拟分析，使所需时间缩短，成本降低。</a:t>
            </a:r>
            <a:endParaRPr kumimoji="0" lang="en-US" altLang="zh-CN" sz="28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hangingPunct="0">
              <a:lnSpc>
                <a:spcPts val="3580"/>
              </a:lnSpc>
              <a:spcBef>
                <a:spcPct val="0"/>
              </a:spcBef>
              <a:spcAft>
                <a:spcPct val="0"/>
              </a:spcAft>
              <a:buClrTx/>
              <a:buSzTx/>
              <a:buFontTx/>
              <a:buNone/>
              <a:defRPr/>
            </a:pP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例如，驾驶员训练环境的模拟，复杂化学反应过程的模拟，</a:t>
            </a:r>
            <a:endParaRPr kumimoji="0" lang="zh-CN" altLang="zh-CN" sz="2400" b="1" i="0" u="none" strike="noStrike" kern="1200" cap="none" spc="0" normalizeH="0" baseline="0" noProof="0" dirty="0">
              <a:ln>
                <a:noFill/>
              </a:ln>
              <a:solidFill>
                <a:schemeClr val="tx1"/>
              </a:solidFill>
              <a:effectLst/>
              <a:uLnTx/>
              <a:uFillTx/>
              <a:latin typeface="+mn-ea"/>
              <a:ea typeface="+mn-ea"/>
              <a:cs typeface="+mn-cs"/>
            </a:endParaRPr>
          </a:p>
        </p:txBody>
      </p:sp>
      <p:sp>
        <p:nvSpPr>
          <p:cNvPr id="7" name="矩形 6"/>
          <p:cNvSpPr/>
          <p:nvPr/>
        </p:nvSpPr>
        <p:spPr>
          <a:xfrm>
            <a:off x="376555" y="4004628"/>
            <a:ext cx="8569325" cy="1927860"/>
          </a:xfrm>
          <a:prstGeom prst="rect">
            <a:avLst/>
          </a:prstGeom>
        </p:spPr>
        <p:txBody>
          <a:bodyPr>
            <a:spAutoFit/>
          </a:bodyPr>
          <a:lstStyle/>
          <a:p>
            <a:pPr marL="0" marR="0" lvl="0" indent="0" algn="l" defTabSz="914400" rtl="0" eaLnBrk="0" hangingPunct="0">
              <a:lnSpc>
                <a:spcPts val="3580"/>
              </a:lnSpc>
              <a:spcBef>
                <a:spcPct val="0"/>
              </a:spcBef>
              <a:spcAft>
                <a:spcPct val="0"/>
              </a:spcAft>
              <a:buClrTx/>
              <a:buSzTx/>
              <a:buFontTx/>
              <a:buNone/>
              <a:defRPr/>
            </a:pPr>
            <a:r>
              <a:rPr kumimoji="0" lang="en-US" altLang="zh-CN" sz="2800" b="1" i="0" u="none" strike="noStrike" kern="1200" cap="none" spc="0" normalizeH="0" baseline="0" noProof="0" dirty="0">
                <a:ln>
                  <a:noFill/>
                </a:ln>
                <a:solidFill>
                  <a:schemeClr val="tx1"/>
                </a:solidFill>
                <a:effectLst/>
                <a:uLnTx/>
                <a:uFillTx/>
                <a:latin typeface="+mn-ea"/>
                <a:ea typeface="+mn-ea"/>
                <a:cs typeface="+mn-cs"/>
              </a:rPr>
              <a:t>6</a:t>
            </a:r>
            <a:r>
              <a:rPr kumimoji="0" lang="zh-CN" altLang="zh-CN" sz="2800" b="1" i="0" u="none" strike="noStrike" kern="1200" cap="none" spc="0" normalizeH="0" baseline="0" noProof="0" dirty="0">
                <a:ln>
                  <a:noFill/>
                </a:ln>
                <a:solidFill>
                  <a:schemeClr val="tx1"/>
                </a:solidFill>
                <a:effectLst/>
                <a:uLnTx/>
                <a:uFillTx/>
                <a:latin typeface="+mn-ea"/>
                <a:ea typeface="+mn-ea"/>
                <a:cs typeface="+mn-cs"/>
              </a:rPr>
              <a:t>．人工智能</a:t>
            </a:r>
            <a:endParaRPr kumimoji="0" lang="en-US" altLang="zh-CN" sz="28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hangingPunct="0">
              <a:lnSpc>
                <a:spcPts val="3580"/>
              </a:lnSpc>
              <a:spcBef>
                <a:spcPct val="0"/>
              </a:spcBef>
              <a:spcAft>
                <a:spcPct val="0"/>
              </a:spcAft>
              <a:buClrTx/>
              <a:buSzTx/>
              <a:buFontTx/>
              <a:buNone/>
              <a:defRPr/>
            </a:pPr>
            <a:r>
              <a:rPr kumimoji="0" lang="zh-CN" altLang="zh-CN"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rPr>
              <a:t>人工智能是指用计算机模拟实现人的某些智能行为</a:t>
            </a:r>
            <a:r>
              <a:rPr kumimoji="0" lang="zh-CN" altLang="en-US"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rPr>
              <a:t>。</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例如，</a:t>
            </a: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专家系统、模式识别、机器翻译、自动定理证明、自动程序设计、智能机器人、知识工程等。</a:t>
            </a:r>
            <a:endParaRPr kumimoji="0" lang="zh-CN" altLang="zh-CN" sz="2800" b="1" i="0" u="none" strike="noStrike" kern="1200" cap="none" spc="0" normalizeH="0" baseline="0" noProof="0" dirty="0">
              <a:ln>
                <a:noFill/>
              </a:ln>
              <a:solidFill>
                <a:schemeClr val="tx1"/>
              </a:solidFill>
              <a:effectLst/>
              <a:uLnTx/>
              <a:uFillTx/>
              <a:latin typeface="+mn-ea"/>
              <a:ea typeface="+mn-ea"/>
              <a:cs typeface="+mn-cs"/>
            </a:endParaRPr>
          </a:p>
        </p:txBody>
      </p:sp>
      <p:sp>
        <p:nvSpPr>
          <p:cNvPr id="79878" name="矩形 7"/>
          <p:cNvSpPr/>
          <p:nvPr/>
        </p:nvSpPr>
        <p:spPr>
          <a:xfrm>
            <a:off x="331788" y="5984875"/>
            <a:ext cx="2148205" cy="55054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ts val="3580"/>
              </a:lnSpc>
              <a:spcBef>
                <a:spcPct val="0"/>
              </a:spcBef>
              <a:buClrTx/>
              <a:buFontTx/>
              <a:buNone/>
            </a:pPr>
            <a:r>
              <a:rPr lang="en-US" altLang="zh-CN" sz="2800" b="1" dirty="0"/>
              <a:t>7</a:t>
            </a:r>
            <a:r>
              <a:rPr lang="zh-CN" altLang="zh-CN" sz="2800" b="1" dirty="0"/>
              <a:t>．娱乐活动</a:t>
            </a:r>
            <a:endParaRPr lang="zh-CN" altLang="zh-CN" sz="2800" b="1" dirty="0"/>
          </a:p>
        </p:txBody>
      </p:sp>
    </p:spTree>
  </p:cSld>
  <p:clrMapOvr>
    <a:masterClrMapping/>
  </p:clrMapOvr>
  <p:transition spd="slow">
    <p:zoom dir="in"/>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灯片编号占位符 3"/>
          <p:cNvSpPr txBox="1">
            <a:spLocks noGrp="1"/>
          </p:cNvSpPr>
          <p:nvPr>
            <p:ph type="sldNum" sz="quarter" idx="12"/>
          </p:nvPr>
        </p:nvSpPr>
        <p:spPr/>
        <p:txBody>
          <a:bodyPr/>
          <a:p>
            <a:pPr marL="0" indent="0" algn="r" eaLnBrk="1" hangingPunct="1">
              <a:spcBef>
                <a:spcPct val="50000"/>
              </a:spcBef>
              <a:buClrTx/>
              <a:buFontTx/>
              <a:buNone/>
            </a:pPr>
            <a:fld id="{9A0DB2DC-4C9A-4742-B13C-FB6460FD3503}" type="slidenum">
              <a:rPr lang="zh-CN" altLang="en-US" sz="1400" dirty="0">
                <a:solidFill>
                  <a:schemeClr val="bg2"/>
                </a:solidFill>
              </a:rPr>
            </a:fld>
            <a:endParaRPr lang="zh-CN" altLang="en-US" sz="1400" dirty="0">
              <a:solidFill>
                <a:schemeClr val="bg2"/>
              </a:solidFill>
            </a:endParaRPr>
          </a:p>
        </p:txBody>
      </p:sp>
      <p:sp>
        <p:nvSpPr>
          <p:cNvPr id="64515" name="Text Box 3"/>
          <p:cNvSpPr txBox="1"/>
          <p:nvPr/>
        </p:nvSpPr>
        <p:spPr>
          <a:xfrm>
            <a:off x="0" y="0"/>
            <a:ext cx="9144000" cy="7016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sz="4000" b="1" dirty="0">
                <a:ea typeface="黑体" panose="02010609060101010101" pitchFamily="49" charset="-122"/>
              </a:rPr>
              <a:t> </a:t>
            </a:r>
            <a:r>
              <a:rPr lang="zh-CN" altLang="en-US" sz="3600" b="1" dirty="0"/>
              <a:t>2. 在物理机制上用</a:t>
            </a:r>
            <a:r>
              <a:rPr lang="zh-CN" altLang="en-US" sz="3600" b="1" i="1" dirty="0">
                <a:solidFill>
                  <a:srgbClr val="C00000"/>
                </a:solidFill>
              </a:rPr>
              <a:t>数字信号</a:t>
            </a:r>
            <a:r>
              <a:rPr lang="zh-CN" altLang="en-US" sz="3600" b="1" dirty="0"/>
              <a:t>表示数字代码 </a:t>
            </a:r>
            <a:endParaRPr lang="zh-CN" altLang="en-US" sz="3600" b="1" dirty="0"/>
          </a:p>
        </p:txBody>
      </p:sp>
      <p:sp>
        <p:nvSpPr>
          <p:cNvPr id="64516" name="Line 4"/>
          <p:cNvSpPr/>
          <p:nvPr/>
        </p:nvSpPr>
        <p:spPr>
          <a:xfrm>
            <a:off x="3962400" y="609600"/>
            <a:ext cx="1752600" cy="0"/>
          </a:xfrm>
          <a:prstGeom prst="line">
            <a:avLst/>
          </a:prstGeom>
          <a:ln w="19050" cap="flat" cmpd="sng">
            <a:solidFill>
              <a:srgbClr val="3333FF"/>
            </a:solidFill>
            <a:prstDash val="solid"/>
            <a:headEnd type="none" w="med" len="med"/>
            <a:tailEnd type="none" w="med" len="med"/>
          </a:ln>
        </p:spPr>
      </p:sp>
      <p:sp>
        <p:nvSpPr>
          <p:cNvPr id="64517" name="Line 5"/>
          <p:cNvSpPr/>
          <p:nvPr/>
        </p:nvSpPr>
        <p:spPr>
          <a:xfrm>
            <a:off x="5715000" y="609600"/>
            <a:ext cx="76200" cy="381000"/>
          </a:xfrm>
          <a:prstGeom prst="line">
            <a:avLst/>
          </a:prstGeom>
          <a:ln w="19050" cap="flat" cmpd="sng">
            <a:solidFill>
              <a:srgbClr val="3333FF"/>
            </a:solidFill>
            <a:prstDash val="solid"/>
            <a:headEnd type="none" w="med" len="med"/>
            <a:tailEnd type="none" w="med" len="med"/>
          </a:ln>
        </p:spPr>
      </p:sp>
      <p:sp>
        <p:nvSpPr>
          <p:cNvPr id="64518" name="Text Box 6"/>
          <p:cNvSpPr txBox="1"/>
          <p:nvPr/>
        </p:nvSpPr>
        <p:spPr>
          <a:xfrm>
            <a:off x="4267200" y="838200"/>
            <a:ext cx="3581400" cy="6413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3600" b="1" dirty="0">
                <a:solidFill>
                  <a:srgbClr val="3333FF"/>
                </a:solidFill>
              </a:rPr>
              <a:t>数字型电信号</a:t>
            </a:r>
            <a:endParaRPr lang="zh-CN" altLang="en-US" sz="3600" b="1" dirty="0">
              <a:solidFill>
                <a:srgbClr val="3333FF"/>
              </a:solidFill>
            </a:endParaRPr>
          </a:p>
        </p:txBody>
      </p:sp>
      <p:sp>
        <p:nvSpPr>
          <p:cNvPr id="64519" name="Text Box 7"/>
          <p:cNvSpPr txBox="1"/>
          <p:nvPr/>
        </p:nvSpPr>
        <p:spPr>
          <a:xfrm>
            <a:off x="685800" y="1524000"/>
            <a:ext cx="7162800" cy="6413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3600" b="1" dirty="0"/>
              <a:t>例1  用电平信号表示数</a:t>
            </a:r>
            <a:r>
              <a:rPr lang="zh-CN" altLang="en-US" sz="3600" b="1" dirty="0"/>
              <a:t>字代码</a:t>
            </a:r>
            <a:r>
              <a:rPr lang="zh-CN" altLang="en-US" sz="2400" dirty="0"/>
              <a:t> </a:t>
            </a:r>
            <a:endParaRPr lang="zh-CN" altLang="en-US" sz="2400" dirty="0"/>
          </a:p>
        </p:txBody>
      </p:sp>
      <p:sp>
        <p:nvSpPr>
          <p:cNvPr id="64520" name="Text Box 8"/>
          <p:cNvSpPr txBox="1"/>
          <p:nvPr/>
        </p:nvSpPr>
        <p:spPr>
          <a:xfrm>
            <a:off x="1219200" y="2209800"/>
            <a:ext cx="2362200" cy="6413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3600" b="1" dirty="0">
                <a:solidFill>
                  <a:srgbClr val="3333FF"/>
                </a:solidFill>
              </a:rPr>
              <a:t>高电平</a:t>
            </a:r>
            <a:r>
              <a:rPr lang="zh-CN" altLang="en-US" sz="2400" dirty="0">
                <a:solidFill>
                  <a:srgbClr val="3333FF"/>
                </a:solidFill>
              </a:rPr>
              <a:t> </a:t>
            </a:r>
            <a:endParaRPr lang="zh-CN" altLang="en-US" sz="2400" dirty="0">
              <a:solidFill>
                <a:srgbClr val="3333FF"/>
              </a:solidFill>
            </a:endParaRPr>
          </a:p>
        </p:txBody>
      </p:sp>
      <p:sp>
        <p:nvSpPr>
          <p:cNvPr id="64522" name="Text Box 10"/>
          <p:cNvSpPr txBox="1"/>
          <p:nvPr/>
        </p:nvSpPr>
        <p:spPr>
          <a:xfrm>
            <a:off x="5943600" y="2209800"/>
            <a:ext cx="1219200" cy="6413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3600" b="1" dirty="0">
                <a:solidFill>
                  <a:srgbClr val="3333FF"/>
                </a:solidFill>
              </a:rPr>
              <a:t>1</a:t>
            </a:r>
            <a:r>
              <a:rPr lang="zh-CN" altLang="en-US" sz="2400" dirty="0">
                <a:solidFill>
                  <a:srgbClr val="3333FF"/>
                </a:solidFill>
              </a:rPr>
              <a:t> </a:t>
            </a:r>
            <a:endParaRPr lang="zh-CN" altLang="en-US" sz="2400" dirty="0">
              <a:solidFill>
                <a:srgbClr val="3333FF"/>
              </a:solidFill>
            </a:endParaRPr>
          </a:p>
        </p:txBody>
      </p:sp>
      <p:grpSp>
        <p:nvGrpSpPr>
          <p:cNvPr id="64531" name="Group 19"/>
          <p:cNvGrpSpPr/>
          <p:nvPr/>
        </p:nvGrpSpPr>
        <p:grpSpPr>
          <a:xfrm>
            <a:off x="3124200" y="2362200"/>
            <a:ext cx="2362200" cy="381000"/>
            <a:chOff x="1968" y="1824"/>
            <a:chExt cx="1488" cy="240"/>
          </a:xfrm>
        </p:grpSpPr>
        <p:sp>
          <p:nvSpPr>
            <p:cNvPr id="12337" name="Line 13"/>
            <p:cNvSpPr/>
            <p:nvPr/>
          </p:nvSpPr>
          <p:spPr>
            <a:xfrm>
              <a:off x="1968" y="2064"/>
              <a:ext cx="144" cy="0"/>
            </a:xfrm>
            <a:prstGeom prst="line">
              <a:avLst/>
            </a:prstGeom>
            <a:ln w="38100" cap="flat" cmpd="sng">
              <a:solidFill>
                <a:schemeClr val="tx1"/>
              </a:solidFill>
              <a:prstDash val="solid"/>
              <a:headEnd type="none" w="med" len="med"/>
              <a:tailEnd type="none" w="med" len="med"/>
            </a:ln>
          </p:spPr>
        </p:sp>
        <p:sp>
          <p:nvSpPr>
            <p:cNvPr id="12338" name="Line 14"/>
            <p:cNvSpPr/>
            <p:nvPr/>
          </p:nvSpPr>
          <p:spPr>
            <a:xfrm flipV="1">
              <a:off x="2112" y="1824"/>
              <a:ext cx="0" cy="240"/>
            </a:xfrm>
            <a:prstGeom prst="line">
              <a:avLst/>
            </a:prstGeom>
            <a:ln w="38100" cap="flat" cmpd="sng">
              <a:solidFill>
                <a:schemeClr val="tx1"/>
              </a:solidFill>
              <a:prstDash val="solid"/>
              <a:headEnd type="none" w="med" len="med"/>
              <a:tailEnd type="none" w="med" len="med"/>
            </a:ln>
          </p:spPr>
        </p:sp>
        <p:sp>
          <p:nvSpPr>
            <p:cNvPr id="12339" name="Line 15"/>
            <p:cNvSpPr/>
            <p:nvPr/>
          </p:nvSpPr>
          <p:spPr>
            <a:xfrm>
              <a:off x="2112" y="1824"/>
              <a:ext cx="1200" cy="0"/>
            </a:xfrm>
            <a:prstGeom prst="line">
              <a:avLst/>
            </a:prstGeom>
            <a:ln w="38100" cap="flat" cmpd="sng">
              <a:solidFill>
                <a:schemeClr val="tx1"/>
              </a:solidFill>
              <a:prstDash val="solid"/>
              <a:headEnd type="none" w="med" len="med"/>
              <a:tailEnd type="none" w="med" len="med"/>
            </a:ln>
          </p:spPr>
        </p:sp>
        <p:sp>
          <p:nvSpPr>
            <p:cNvPr id="12340" name="Line 16"/>
            <p:cNvSpPr/>
            <p:nvPr/>
          </p:nvSpPr>
          <p:spPr>
            <a:xfrm flipV="1">
              <a:off x="3312" y="1824"/>
              <a:ext cx="0" cy="240"/>
            </a:xfrm>
            <a:prstGeom prst="line">
              <a:avLst/>
            </a:prstGeom>
            <a:ln w="38100" cap="flat" cmpd="sng">
              <a:solidFill>
                <a:schemeClr val="tx1"/>
              </a:solidFill>
              <a:prstDash val="solid"/>
              <a:headEnd type="none" w="med" len="med"/>
              <a:tailEnd type="none" w="med" len="med"/>
            </a:ln>
          </p:spPr>
        </p:sp>
        <p:sp>
          <p:nvSpPr>
            <p:cNvPr id="12341" name="Line 17"/>
            <p:cNvSpPr/>
            <p:nvPr/>
          </p:nvSpPr>
          <p:spPr>
            <a:xfrm>
              <a:off x="3312" y="2064"/>
              <a:ext cx="144" cy="0"/>
            </a:xfrm>
            <a:prstGeom prst="line">
              <a:avLst/>
            </a:prstGeom>
            <a:ln w="38100" cap="flat" cmpd="sng">
              <a:solidFill>
                <a:schemeClr val="tx1"/>
              </a:solidFill>
              <a:prstDash val="solid"/>
              <a:headEnd type="none" w="med" len="med"/>
              <a:tailEnd type="none" w="med" len="med"/>
            </a:ln>
          </p:spPr>
        </p:sp>
      </p:grpSp>
      <p:sp>
        <p:nvSpPr>
          <p:cNvPr id="64530" name="Text Box 18"/>
          <p:cNvSpPr txBox="1"/>
          <p:nvPr/>
        </p:nvSpPr>
        <p:spPr>
          <a:xfrm>
            <a:off x="1219200" y="2895600"/>
            <a:ext cx="2362200" cy="6413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3600" b="1" dirty="0">
                <a:solidFill>
                  <a:srgbClr val="3333FF"/>
                </a:solidFill>
              </a:rPr>
              <a:t>低电平</a:t>
            </a:r>
            <a:r>
              <a:rPr lang="zh-CN" altLang="en-US" sz="2400" dirty="0">
                <a:solidFill>
                  <a:srgbClr val="3333FF"/>
                </a:solidFill>
              </a:rPr>
              <a:t> </a:t>
            </a:r>
            <a:endParaRPr lang="zh-CN" altLang="en-US" sz="2400" dirty="0">
              <a:solidFill>
                <a:srgbClr val="3333FF"/>
              </a:solidFill>
            </a:endParaRPr>
          </a:p>
        </p:txBody>
      </p:sp>
      <p:grpSp>
        <p:nvGrpSpPr>
          <p:cNvPr id="64532" name="Group 20"/>
          <p:cNvGrpSpPr/>
          <p:nvPr/>
        </p:nvGrpSpPr>
        <p:grpSpPr>
          <a:xfrm flipV="1">
            <a:off x="3124200" y="3048000"/>
            <a:ext cx="2362200" cy="381000"/>
            <a:chOff x="1968" y="1824"/>
            <a:chExt cx="1488" cy="240"/>
          </a:xfrm>
        </p:grpSpPr>
        <p:sp>
          <p:nvSpPr>
            <p:cNvPr id="12332" name="Line 21"/>
            <p:cNvSpPr/>
            <p:nvPr/>
          </p:nvSpPr>
          <p:spPr>
            <a:xfrm>
              <a:off x="1968" y="2064"/>
              <a:ext cx="144" cy="0"/>
            </a:xfrm>
            <a:prstGeom prst="line">
              <a:avLst/>
            </a:prstGeom>
            <a:ln w="38100" cap="flat" cmpd="sng">
              <a:solidFill>
                <a:schemeClr val="tx1"/>
              </a:solidFill>
              <a:prstDash val="solid"/>
              <a:headEnd type="none" w="med" len="med"/>
              <a:tailEnd type="none" w="med" len="med"/>
            </a:ln>
          </p:spPr>
        </p:sp>
        <p:sp>
          <p:nvSpPr>
            <p:cNvPr id="12333" name="Line 22"/>
            <p:cNvSpPr/>
            <p:nvPr/>
          </p:nvSpPr>
          <p:spPr>
            <a:xfrm flipV="1">
              <a:off x="2112" y="1824"/>
              <a:ext cx="0" cy="240"/>
            </a:xfrm>
            <a:prstGeom prst="line">
              <a:avLst/>
            </a:prstGeom>
            <a:ln w="38100" cap="flat" cmpd="sng">
              <a:solidFill>
                <a:schemeClr val="tx1"/>
              </a:solidFill>
              <a:prstDash val="solid"/>
              <a:headEnd type="none" w="med" len="med"/>
              <a:tailEnd type="none" w="med" len="med"/>
            </a:ln>
          </p:spPr>
        </p:sp>
        <p:sp>
          <p:nvSpPr>
            <p:cNvPr id="12334" name="Line 23"/>
            <p:cNvSpPr/>
            <p:nvPr/>
          </p:nvSpPr>
          <p:spPr>
            <a:xfrm>
              <a:off x="2112" y="1824"/>
              <a:ext cx="1200" cy="0"/>
            </a:xfrm>
            <a:prstGeom prst="line">
              <a:avLst/>
            </a:prstGeom>
            <a:ln w="38100" cap="flat" cmpd="sng">
              <a:solidFill>
                <a:schemeClr val="tx1"/>
              </a:solidFill>
              <a:prstDash val="solid"/>
              <a:headEnd type="none" w="med" len="med"/>
              <a:tailEnd type="none" w="med" len="med"/>
            </a:ln>
          </p:spPr>
        </p:sp>
        <p:sp>
          <p:nvSpPr>
            <p:cNvPr id="12335" name="Line 24"/>
            <p:cNvSpPr/>
            <p:nvPr/>
          </p:nvSpPr>
          <p:spPr>
            <a:xfrm flipV="1">
              <a:off x="3312" y="1824"/>
              <a:ext cx="0" cy="240"/>
            </a:xfrm>
            <a:prstGeom prst="line">
              <a:avLst/>
            </a:prstGeom>
            <a:ln w="38100" cap="flat" cmpd="sng">
              <a:solidFill>
                <a:schemeClr val="tx1"/>
              </a:solidFill>
              <a:prstDash val="solid"/>
              <a:headEnd type="none" w="med" len="med"/>
              <a:tailEnd type="none" w="med" len="med"/>
            </a:ln>
          </p:spPr>
        </p:sp>
        <p:sp>
          <p:nvSpPr>
            <p:cNvPr id="12336" name="Line 25"/>
            <p:cNvSpPr/>
            <p:nvPr/>
          </p:nvSpPr>
          <p:spPr>
            <a:xfrm>
              <a:off x="3312" y="2064"/>
              <a:ext cx="144" cy="0"/>
            </a:xfrm>
            <a:prstGeom prst="line">
              <a:avLst/>
            </a:prstGeom>
            <a:ln w="38100" cap="flat" cmpd="sng">
              <a:solidFill>
                <a:schemeClr val="tx1"/>
              </a:solidFill>
              <a:prstDash val="solid"/>
              <a:headEnd type="none" w="med" len="med"/>
              <a:tailEnd type="none" w="med" len="med"/>
            </a:ln>
          </p:spPr>
        </p:sp>
      </p:grpSp>
      <p:grpSp>
        <p:nvGrpSpPr>
          <p:cNvPr id="64538" name="Group 26"/>
          <p:cNvGrpSpPr/>
          <p:nvPr/>
        </p:nvGrpSpPr>
        <p:grpSpPr>
          <a:xfrm>
            <a:off x="3124200" y="3733800"/>
            <a:ext cx="2362200" cy="381000"/>
            <a:chOff x="1968" y="1824"/>
            <a:chExt cx="1488" cy="240"/>
          </a:xfrm>
        </p:grpSpPr>
        <p:sp>
          <p:nvSpPr>
            <p:cNvPr id="12327" name="Line 27"/>
            <p:cNvSpPr/>
            <p:nvPr/>
          </p:nvSpPr>
          <p:spPr>
            <a:xfrm>
              <a:off x="1968" y="2064"/>
              <a:ext cx="144" cy="0"/>
            </a:xfrm>
            <a:prstGeom prst="line">
              <a:avLst/>
            </a:prstGeom>
            <a:ln w="38100" cap="flat" cmpd="sng">
              <a:solidFill>
                <a:schemeClr val="tx1"/>
              </a:solidFill>
              <a:prstDash val="solid"/>
              <a:headEnd type="none" w="med" len="med"/>
              <a:tailEnd type="none" w="med" len="med"/>
            </a:ln>
          </p:spPr>
        </p:sp>
        <p:sp>
          <p:nvSpPr>
            <p:cNvPr id="12328" name="Line 28"/>
            <p:cNvSpPr/>
            <p:nvPr/>
          </p:nvSpPr>
          <p:spPr>
            <a:xfrm flipV="1">
              <a:off x="2112" y="1824"/>
              <a:ext cx="0" cy="240"/>
            </a:xfrm>
            <a:prstGeom prst="line">
              <a:avLst/>
            </a:prstGeom>
            <a:ln w="38100" cap="flat" cmpd="sng">
              <a:solidFill>
                <a:schemeClr val="tx1"/>
              </a:solidFill>
              <a:prstDash val="solid"/>
              <a:headEnd type="none" w="med" len="med"/>
              <a:tailEnd type="none" w="med" len="med"/>
            </a:ln>
          </p:spPr>
        </p:sp>
        <p:sp>
          <p:nvSpPr>
            <p:cNvPr id="12329" name="Line 29"/>
            <p:cNvSpPr/>
            <p:nvPr/>
          </p:nvSpPr>
          <p:spPr>
            <a:xfrm>
              <a:off x="2112" y="1824"/>
              <a:ext cx="1200" cy="0"/>
            </a:xfrm>
            <a:prstGeom prst="line">
              <a:avLst/>
            </a:prstGeom>
            <a:ln w="38100" cap="flat" cmpd="sng">
              <a:solidFill>
                <a:schemeClr val="tx1"/>
              </a:solidFill>
              <a:prstDash val="solid"/>
              <a:headEnd type="none" w="med" len="med"/>
              <a:tailEnd type="none" w="med" len="med"/>
            </a:ln>
          </p:spPr>
        </p:sp>
        <p:sp>
          <p:nvSpPr>
            <p:cNvPr id="12330" name="Line 30"/>
            <p:cNvSpPr/>
            <p:nvPr/>
          </p:nvSpPr>
          <p:spPr>
            <a:xfrm flipV="1">
              <a:off x="3312" y="1824"/>
              <a:ext cx="0" cy="240"/>
            </a:xfrm>
            <a:prstGeom prst="line">
              <a:avLst/>
            </a:prstGeom>
            <a:ln w="38100" cap="flat" cmpd="sng">
              <a:solidFill>
                <a:schemeClr val="tx1"/>
              </a:solidFill>
              <a:prstDash val="solid"/>
              <a:headEnd type="none" w="med" len="med"/>
              <a:tailEnd type="none" w="med" len="med"/>
            </a:ln>
          </p:spPr>
        </p:sp>
        <p:sp>
          <p:nvSpPr>
            <p:cNvPr id="12331" name="Line 31"/>
            <p:cNvSpPr/>
            <p:nvPr/>
          </p:nvSpPr>
          <p:spPr>
            <a:xfrm>
              <a:off x="3312" y="2064"/>
              <a:ext cx="144" cy="0"/>
            </a:xfrm>
            <a:prstGeom prst="line">
              <a:avLst/>
            </a:prstGeom>
            <a:ln w="38100" cap="flat" cmpd="sng">
              <a:solidFill>
                <a:schemeClr val="tx1"/>
              </a:solidFill>
              <a:prstDash val="solid"/>
              <a:headEnd type="none" w="med" len="med"/>
              <a:tailEnd type="none" w="med" len="med"/>
            </a:ln>
          </p:spPr>
        </p:sp>
      </p:grpSp>
      <p:sp>
        <p:nvSpPr>
          <p:cNvPr id="64544" name="Text Box 32"/>
          <p:cNvSpPr txBox="1"/>
          <p:nvPr/>
        </p:nvSpPr>
        <p:spPr>
          <a:xfrm>
            <a:off x="1219200" y="3581400"/>
            <a:ext cx="2362200" cy="6413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3600" b="1" dirty="0">
                <a:solidFill>
                  <a:srgbClr val="3333FF"/>
                </a:solidFill>
              </a:rPr>
              <a:t>高电平</a:t>
            </a:r>
            <a:r>
              <a:rPr lang="zh-CN" altLang="en-US" sz="2400" dirty="0">
                <a:solidFill>
                  <a:srgbClr val="3333FF"/>
                </a:solidFill>
              </a:rPr>
              <a:t> </a:t>
            </a:r>
            <a:endParaRPr lang="zh-CN" altLang="en-US" sz="2400" dirty="0">
              <a:solidFill>
                <a:srgbClr val="3333FF"/>
              </a:solidFill>
            </a:endParaRPr>
          </a:p>
        </p:txBody>
      </p:sp>
      <p:sp>
        <p:nvSpPr>
          <p:cNvPr id="64545" name="Text Box 33"/>
          <p:cNvSpPr txBox="1"/>
          <p:nvPr/>
        </p:nvSpPr>
        <p:spPr>
          <a:xfrm>
            <a:off x="5943600" y="2895600"/>
            <a:ext cx="1219200" cy="6413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3600" b="1" dirty="0">
                <a:solidFill>
                  <a:srgbClr val="3333FF"/>
                </a:solidFill>
              </a:rPr>
              <a:t>0</a:t>
            </a:r>
            <a:r>
              <a:rPr lang="zh-CN" altLang="en-US" sz="2400" dirty="0">
                <a:solidFill>
                  <a:srgbClr val="3333FF"/>
                </a:solidFill>
              </a:rPr>
              <a:t> </a:t>
            </a:r>
            <a:endParaRPr lang="zh-CN" altLang="en-US" sz="2400" dirty="0">
              <a:solidFill>
                <a:srgbClr val="3333FF"/>
              </a:solidFill>
            </a:endParaRPr>
          </a:p>
        </p:txBody>
      </p:sp>
      <p:sp>
        <p:nvSpPr>
          <p:cNvPr id="64546" name="Text Box 34"/>
          <p:cNvSpPr txBox="1"/>
          <p:nvPr/>
        </p:nvSpPr>
        <p:spPr>
          <a:xfrm>
            <a:off x="5943600" y="3581400"/>
            <a:ext cx="1219200" cy="6413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3600" b="1" dirty="0">
                <a:solidFill>
                  <a:srgbClr val="3333FF"/>
                </a:solidFill>
              </a:rPr>
              <a:t>1</a:t>
            </a:r>
            <a:r>
              <a:rPr lang="zh-CN" altLang="en-US" sz="2400" dirty="0">
                <a:solidFill>
                  <a:srgbClr val="3333FF"/>
                </a:solidFill>
              </a:rPr>
              <a:t> </a:t>
            </a:r>
            <a:endParaRPr lang="zh-CN" altLang="en-US" sz="2400" dirty="0">
              <a:solidFill>
                <a:srgbClr val="3333FF"/>
              </a:solidFill>
            </a:endParaRPr>
          </a:p>
        </p:txBody>
      </p:sp>
      <p:sp>
        <p:nvSpPr>
          <p:cNvPr id="64547" name="Text Box 35"/>
          <p:cNvSpPr txBox="1"/>
          <p:nvPr/>
        </p:nvSpPr>
        <p:spPr>
          <a:xfrm>
            <a:off x="685800" y="4419600"/>
            <a:ext cx="7162800" cy="6413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3600" b="1" dirty="0"/>
              <a:t>例2  用脉冲信号表示数</a:t>
            </a:r>
            <a:r>
              <a:rPr lang="zh-CN" altLang="en-US" sz="3600" b="1" dirty="0"/>
              <a:t>字代码</a:t>
            </a:r>
            <a:r>
              <a:rPr lang="zh-CN" altLang="en-US" sz="2400" dirty="0"/>
              <a:t> </a:t>
            </a:r>
            <a:endParaRPr lang="zh-CN" altLang="en-US" sz="2400" dirty="0"/>
          </a:p>
        </p:txBody>
      </p:sp>
      <p:sp>
        <p:nvSpPr>
          <p:cNvPr id="64557" name="Line 45"/>
          <p:cNvSpPr/>
          <p:nvPr/>
        </p:nvSpPr>
        <p:spPr>
          <a:xfrm flipV="1">
            <a:off x="2819400" y="5867400"/>
            <a:ext cx="0" cy="381000"/>
          </a:xfrm>
          <a:prstGeom prst="line">
            <a:avLst/>
          </a:prstGeom>
          <a:ln w="38100" cap="flat" cmpd="sng">
            <a:solidFill>
              <a:srgbClr val="3333FF"/>
            </a:solidFill>
            <a:prstDash val="dash"/>
            <a:headEnd type="none" w="med" len="med"/>
            <a:tailEnd type="none" w="med" len="med"/>
          </a:ln>
        </p:spPr>
      </p:sp>
      <p:grpSp>
        <p:nvGrpSpPr>
          <p:cNvPr id="64573" name="Group 61"/>
          <p:cNvGrpSpPr/>
          <p:nvPr/>
        </p:nvGrpSpPr>
        <p:grpSpPr>
          <a:xfrm>
            <a:off x="2590800" y="5486400"/>
            <a:ext cx="2971800" cy="381000"/>
            <a:chOff x="1632" y="3456"/>
            <a:chExt cx="1872" cy="240"/>
          </a:xfrm>
        </p:grpSpPr>
        <p:sp>
          <p:nvSpPr>
            <p:cNvPr id="12318" name="Line 38"/>
            <p:cNvSpPr/>
            <p:nvPr/>
          </p:nvSpPr>
          <p:spPr>
            <a:xfrm>
              <a:off x="1632" y="3696"/>
              <a:ext cx="144" cy="0"/>
            </a:xfrm>
            <a:prstGeom prst="line">
              <a:avLst/>
            </a:prstGeom>
            <a:ln w="38100" cap="flat" cmpd="sng">
              <a:solidFill>
                <a:schemeClr val="tx1"/>
              </a:solidFill>
              <a:prstDash val="solid"/>
              <a:headEnd type="none" w="med" len="med"/>
              <a:tailEnd type="none" w="med" len="med"/>
            </a:ln>
          </p:spPr>
        </p:sp>
        <p:sp>
          <p:nvSpPr>
            <p:cNvPr id="12319" name="Line 39"/>
            <p:cNvSpPr/>
            <p:nvPr/>
          </p:nvSpPr>
          <p:spPr>
            <a:xfrm flipV="1">
              <a:off x="1776" y="3456"/>
              <a:ext cx="0" cy="240"/>
            </a:xfrm>
            <a:prstGeom prst="line">
              <a:avLst/>
            </a:prstGeom>
            <a:ln w="38100" cap="flat" cmpd="sng">
              <a:solidFill>
                <a:schemeClr val="tx1"/>
              </a:solidFill>
              <a:prstDash val="solid"/>
              <a:headEnd type="none" w="med" len="med"/>
              <a:tailEnd type="none" w="med" len="med"/>
            </a:ln>
          </p:spPr>
        </p:sp>
        <p:sp>
          <p:nvSpPr>
            <p:cNvPr id="12320" name="Line 40"/>
            <p:cNvSpPr/>
            <p:nvPr/>
          </p:nvSpPr>
          <p:spPr>
            <a:xfrm>
              <a:off x="1776" y="3456"/>
              <a:ext cx="288" cy="0"/>
            </a:xfrm>
            <a:prstGeom prst="line">
              <a:avLst/>
            </a:prstGeom>
            <a:ln w="38100" cap="flat" cmpd="sng">
              <a:solidFill>
                <a:schemeClr val="tx1"/>
              </a:solidFill>
              <a:prstDash val="solid"/>
              <a:headEnd type="none" w="med" len="med"/>
              <a:tailEnd type="none" w="med" len="med"/>
            </a:ln>
          </p:spPr>
        </p:sp>
        <p:sp>
          <p:nvSpPr>
            <p:cNvPr id="12321" name="Line 41"/>
            <p:cNvSpPr/>
            <p:nvPr/>
          </p:nvSpPr>
          <p:spPr>
            <a:xfrm flipV="1">
              <a:off x="2064" y="3456"/>
              <a:ext cx="0" cy="240"/>
            </a:xfrm>
            <a:prstGeom prst="line">
              <a:avLst/>
            </a:prstGeom>
            <a:ln w="38100" cap="flat" cmpd="sng">
              <a:solidFill>
                <a:schemeClr val="tx1"/>
              </a:solidFill>
              <a:prstDash val="solid"/>
              <a:headEnd type="none" w="med" len="med"/>
              <a:tailEnd type="none" w="med" len="med"/>
            </a:ln>
          </p:spPr>
        </p:sp>
        <p:sp>
          <p:nvSpPr>
            <p:cNvPr id="12322" name="Line 42"/>
            <p:cNvSpPr/>
            <p:nvPr/>
          </p:nvSpPr>
          <p:spPr>
            <a:xfrm>
              <a:off x="2064" y="3696"/>
              <a:ext cx="864" cy="0"/>
            </a:xfrm>
            <a:prstGeom prst="line">
              <a:avLst/>
            </a:prstGeom>
            <a:ln w="38100" cap="flat" cmpd="sng">
              <a:solidFill>
                <a:schemeClr val="tx1"/>
              </a:solidFill>
              <a:prstDash val="solid"/>
              <a:headEnd type="none" w="med" len="med"/>
              <a:tailEnd type="none" w="med" len="med"/>
            </a:ln>
          </p:spPr>
        </p:sp>
        <p:sp>
          <p:nvSpPr>
            <p:cNvPr id="12323" name="Line 47"/>
            <p:cNvSpPr/>
            <p:nvPr/>
          </p:nvSpPr>
          <p:spPr>
            <a:xfrm flipV="1">
              <a:off x="2928" y="3456"/>
              <a:ext cx="0" cy="240"/>
            </a:xfrm>
            <a:prstGeom prst="line">
              <a:avLst/>
            </a:prstGeom>
            <a:ln w="38100" cap="flat" cmpd="sng">
              <a:solidFill>
                <a:schemeClr val="tx1"/>
              </a:solidFill>
              <a:prstDash val="solid"/>
              <a:headEnd type="none" w="med" len="med"/>
              <a:tailEnd type="none" w="med" len="med"/>
            </a:ln>
          </p:spPr>
        </p:sp>
        <p:sp>
          <p:nvSpPr>
            <p:cNvPr id="12324" name="Line 48"/>
            <p:cNvSpPr/>
            <p:nvPr/>
          </p:nvSpPr>
          <p:spPr>
            <a:xfrm>
              <a:off x="3216" y="3696"/>
              <a:ext cx="288" cy="0"/>
            </a:xfrm>
            <a:prstGeom prst="line">
              <a:avLst/>
            </a:prstGeom>
            <a:ln w="38100" cap="flat" cmpd="sng">
              <a:solidFill>
                <a:schemeClr val="tx1"/>
              </a:solidFill>
              <a:prstDash val="solid"/>
              <a:headEnd type="none" w="med" len="med"/>
              <a:tailEnd type="none" w="med" len="med"/>
            </a:ln>
          </p:spPr>
        </p:sp>
        <p:sp>
          <p:nvSpPr>
            <p:cNvPr id="12325" name="Line 49"/>
            <p:cNvSpPr/>
            <p:nvPr/>
          </p:nvSpPr>
          <p:spPr>
            <a:xfrm>
              <a:off x="2928" y="3456"/>
              <a:ext cx="288" cy="0"/>
            </a:xfrm>
            <a:prstGeom prst="line">
              <a:avLst/>
            </a:prstGeom>
            <a:ln w="38100" cap="flat" cmpd="sng">
              <a:solidFill>
                <a:schemeClr val="tx1"/>
              </a:solidFill>
              <a:prstDash val="solid"/>
              <a:headEnd type="none" w="med" len="med"/>
              <a:tailEnd type="none" w="med" len="med"/>
            </a:ln>
          </p:spPr>
        </p:sp>
        <p:sp>
          <p:nvSpPr>
            <p:cNvPr id="12326" name="Line 50"/>
            <p:cNvSpPr/>
            <p:nvPr/>
          </p:nvSpPr>
          <p:spPr>
            <a:xfrm flipV="1">
              <a:off x="3216" y="3456"/>
              <a:ext cx="0" cy="240"/>
            </a:xfrm>
            <a:prstGeom prst="line">
              <a:avLst/>
            </a:prstGeom>
            <a:ln w="38100" cap="flat" cmpd="sng">
              <a:solidFill>
                <a:schemeClr val="tx1"/>
              </a:solidFill>
              <a:prstDash val="solid"/>
              <a:headEnd type="none" w="med" len="med"/>
              <a:tailEnd type="none" w="med" len="med"/>
            </a:ln>
          </p:spPr>
        </p:sp>
      </p:grpSp>
      <p:sp>
        <p:nvSpPr>
          <p:cNvPr id="64565" name="Text Box 53"/>
          <p:cNvSpPr txBox="1"/>
          <p:nvPr/>
        </p:nvSpPr>
        <p:spPr>
          <a:xfrm>
            <a:off x="2209800" y="6248400"/>
            <a:ext cx="1447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2400" b="1" dirty="0">
                <a:solidFill>
                  <a:srgbClr val="3333FF"/>
                </a:solidFill>
              </a:rPr>
              <a:t>有脉冲</a:t>
            </a:r>
            <a:endParaRPr lang="zh-CN" altLang="en-US" sz="2400" b="1" dirty="0">
              <a:solidFill>
                <a:srgbClr val="3333FF"/>
              </a:solidFill>
            </a:endParaRPr>
          </a:p>
        </p:txBody>
      </p:sp>
      <p:sp>
        <p:nvSpPr>
          <p:cNvPr id="64566" name="Text Box 54"/>
          <p:cNvSpPr txBox="1"/>
          <p:nvPr/>
        </p:nvSpPr>
        <p:spPr>
          <a:xfrm>
            <a:off x="3429000" y="6248400"/>
            <a:ext cx="1447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2400" b="1" dirty="0">
                <a:solidFill>
                  <a:srgbClr val="3333FF"/>
                </a:solidFill>
              </a:rPr>
              <a:t>无脉冲</a:t>
            </a:r>
            <a:endParaRPr lang="zh-CN" altLang="en-US" sz="2400" b="1" dirty="0">
              <a:solidFill>
                <a:srgbClr val="3333FF"/>
              </a:solidFill>
            </a:endParaRPr>
          </a:p>
        </p:txBody>
      </p:sp>
      <p:sp>
        <p:nvSpPr>
          <p:cNvPr id="64567" name="Text Box 55"/>
          <p:cNvSpPr txBox="1"/>
          <p:nvPr/>
        </p:nvSpPr>
        <p:spPr>
          <a:xfrm>
            <a:off x="4495800" y="6248400"/>
            <a:ext cx="1447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2400" b="1" dirty="0">
                <a:solidFill>
                  <a:srgbClr val="3333FF"/>
                </a:solidFill>
              </a:rPr>
              <a:t>有脉冲</a:t>
            </a:r>
            <a:endParaRPr lang="zh-CN" altLang="en-US" sz="2400" b="1" dirty="0">
              <a:solidFill>
                <a:srgbClr val="3333FF"/>
              </a:solidFill>
            </a:endParaRPr>
          </a:p>
        </p:txBody>
      </p:sp>
      <p:sp>
        <p:nvSpPr>
          <p:cNvPr id="64568" name="Line 56"/>
          <p:cNvSpPr/>
          <p:nvPr/>
        </p:nvSpPr>
        <p:spPr>
          <a:xfrm flipV="1">
            <a:off x="3733800" y="5867400"/>
            <a:ext cx="0" cy="381000"/>
          </a:xfrm>
          <a:prstGeom prst="line">
            <a:avLst/>
          </a:prstGeom>
          <a:ln w="38100" cap="flat" cmpd="sng">
            <a:solidFill>
              <a:srgbClr val="3333FF"/>
            </a:solidFill>
            <a:prstDash val="dash"/>
            <a:headEnd type="none" w="med" len="med"/>
            <a:tailEnd type="none" w="med" len="med"/>
          </a:ln>
        </p:spPr>
      </p:sp>
      <p:sp>
        <p:nvSpPr>
          <p:cNvPr id="64569" name="Line 57"/>
          <p:cNvSpPr/>
          <p:nvPr/>
        </p:nvSpPr>
        <p:spPr>
          <a:xfrm flipV="1">
            <a:off x="4648200" y="5867400"/>
            <a:ext cx="0" cy="381000"/>
          </a:xfrm>
          <a:prstGeom prst="line">
            <a:avLst/>
          </a:prstGeom>
          <a:ln w="38100" cap="flat" cmpd="sng">
            <a:solidFill>
              <a:srgbClr val="3333FF"/>
            </a:solidFill>
            <a:prstDash val="dash"/>
            <a:headEnd type="none" w="med" len="med"/>
            <a:tailEnd type="none" w="med" len="med"/>
          </a:ln>
        </p:spPr>
      </p:sp>
      <p:sp>
        <p:nvSpPr>
          <p:cNvPr id="64570" name="Text Box 58"/>
          <p:cNvSpPr txBox="1"/>
          <p:nvPr/>
        </p:nvSpPr>
        <p:spPr>
          <a:xfrm>
            <a:off x="2819400" y="5029200"/>
            <a:ext cx="685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2400" b="1" dirty="0">
                <a:solidFill>
                  <a:srgbClr val="3333FF"/>
                </a:solidFill>
              </a:rPr>
              <a:t>1</a:t>
            </a:r>
            <a:endParaRPr lang="zh-CN" altLang="en-US" sz="2400" b="1" dirty="0">
              <a:solidFill>
                <a:srgbClr val="3333FF"/>
              </a:solidFill>
            </a:endParaRPr>
          </a:p>
        </p:txBody>
      </p:sp>
      <p:sp>
        <p:nvSpPr>
          <p:cNvPr id="64571" name="Text Box 59"/>
          <p:cNvSpPr txBox="1"/>
          <p:nvPr/>
        </p:nvSpPr>
        <p:spPr>
          <a:xfrm>
            <a:off x="3657600" y="5029200"/>
            <a:ext cx="685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2400" b="1" dirty="0">
                <a:solidFill>
                  <a:srgbClr val="3333FF"/>
                </a:solidFill>
              </a:rPr>
              <a:t>0</a:t>
            </a:r>
            <a:endParaRPr lang="zh-CN" altLang="en-US" sz="2400" b="1" dirty="0">
              <a:solidFill>
                <a:srgbClr val="3333FF"/>
              </a:solidFill>
            </a:endParaRPr>
          </a:p>
        </p:txBody>
      </p:sp>
      <p:sp>
        <p:nvSpPr>
          <p:cNvPr id="64572" name="Text Box 60"/>
          <p:cNvSpPr txBox="1"/>
          <p:nvPr/>
        </p:nvSpPr>
        <p:spPr>
          <a:xfrm>
            <a:off x="4572000" y="5029200"/>
            <a:ext cx="685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2400" b="1" dirty="0">
                <a:solidFill>
                  <a:srgbClr val="3333FF"/>
                </a:solidFill>
              </a:rPr>
              <a:t>1</a:t>
            </a:r>
            <a:endParaRPr lang="zh-CN" altLang="en-US" sz="2400" b="1" dirty="0">
              <a:solidFill>
                <a:srgbClr val="3333FF"/>
              </a:solidFill>
            </a:endParaRPr>
          </a:p>
        </p:txBody>
      </p:sp>
      <p:sp>
        <p:nvSpPr>
          <p:cNvPr id="64575" name="Text Box 63"/>
          <p:cNvSpPr txBox="1"/>
          <p:nvPr/>
        </p:nvSpPr>
        <p:spPr>
          <a:xfrm>
            <a:off x="6588125" y="2851150"/>
            <a:ext cx="2573655" cy="52197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2800" b="1" dirty="0">
                <a:solidFill>
                  <a:srgbClr val="FF0000"/>
                </a:solidFill>
              </a:rPr>
              <a:t>实现并行操作</a:t>
            </a:r>
            <a:endParaRPr lang="zh-CN" altLang="en-US" sz="2800" b="1" dirty="0">
              <a:solidFill>
                <a:srgbClr val="FF0000"/>
              </a:solidFill>
            </a:endParaRPr>
          </a:p>
        </p:txBody>
      </p:sp>
      <p:sp>
        <p:nvSpPr>
          <p:cNvPr id="64576" name="Text Box 64"/>
          <p:cNvSpPr txBox="1"/>
          <p:nvPr/>
        </p:nvSpPr>
        <p:spPr>
          <a:xfrm>
            <a:off x="6553200" y="5445125"/>
            <a:ext cx="2400300" cy="52197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2800" b="1" dirty="0">
                <a:solidFill>
                  <a:srgbClr val="FF0000"/>
                </a:solidFill>
              </a:rPr>
              <a:t>实现串行操作</a:t>
            </a:r>
            <a:endParaRPr lang="zh-CN" altLang="en-US" sz="2800" b="1" dirty="0">
              <a:solidFill>
                <a:srgbClr val="FF0000"/>
              </a:solidFill>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4515">
                                            <p:txEl>
                                              <p:charRg st="0" end="23"/>
                                            </p:txEl>
                                          </p:spTgt>
                                        </p:tgtEl>
                                        <p:attrNameLst>
                                          <p:attrName>style.visibility</p:attrName>
                                        </p:attrNameLst>
                                      </p:cBhvr>
                                      <p:to>
                                        <p:strVal val="visible"/>
                                      </p:to>
                                    </p:set>
                                    <p:animEffect transition="in" filter="wipe(left)">
                                      <p:cBhvr>
                                        <p:cTn id="7" dur="500"/>
                                        <p:tgtEl>
                                          <p:spTgt spid="64515">
                                            <p:txEl>
                                              <p:charRg st="0" end="2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4516"/>
                                        </p:tgtEl>
                                        <p:attrNameLst>
                                          <p:attrName>style.visibility</p:attrName>
                                        </p:attrNameLst>
                                      </p:cBhvr>
                                      <p:to>
                                        <p:strVal val="visible"/>
                                      </p:to>
                                    </p:set>
                                    <p:animEffect transition="in" filter="wipe(left)">
                                      <p:cBhvr>
                                        <p:cTn id="12" dur="500"/>
                                        <p:tgtEl>
                                          <p:spTgt spid="64516"/>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64517"/>
                                        </p:tgtEl>
                                        <p:attrNameLst>
                                          <p:attrName>style.visibility</p:attrName>
                                        </p:attrNameLst>
                                      </p:cBhvr>
                                      <p:to>
                                        <p:strVal val="visible"/>
                                      </p:to>
                                    </p:set>
                                    <p:animEffect transition="in" filter="wipe(up)">
                                      <p:cBhvr>
                                        <p:cTn id="16" dur="500"/>
                                        <p:tgtEl>
                                          <p:spTgt spid="64517"/>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64518"/>
                                        </p:tgtEl>
                                        <p:attrNameLst>
                                          <p:attrName>style.visibility</p:attrName>
                                        </p:attrNameLst>
                                      </p:cBhvr>
                                      <p:to>
                                        <p:strVal val="visible"/>
                                      </p:to>
                                    </p:set>
                                    <p:animEffect transition="in" filter="wipe(up)">
                                      <p:cBhvr>
                                        <p:cTn id="20" dur="500"/>
                                        <p:tgtEl>
                                          <p:spTgt spid="6451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4519"/>
                                        </p:tgtEl>
                                        <p:attrNameLst>
                                          <p:attrName>style.visibility</p:attrName>
                                        </p:attrNameLst>
                                      </p:cBhvr>
                                      <p:to>
                                        <p:strVal val="visible"/>
                                      </p:to>
                                    </p:set>
                                    <p:animEffect transition="in" filter="wipe(left)">
                                      <p:cBhvr>
                                        <p:cTn id="25" dur="500"/>
                                        <p:tgtEl>
                                          <p:spTgt spid="64519"/>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64520"/>
                                        </p:tgtEl>
                                        <p:attrNameLst>
                                          <p:attrName>style.visibility</p:attrName>
                                        </p:attrNameLst>
                                      </p:cBhvr>
                                      <p:to>
                                        <p:strVal val="visible"/>
                                      </p:to>
                                    </p:set>
                                    <p:animEffect transition="in" filter="dissolve">
                                      <p:cBhvr>
                                        <p:cTn id="30" dur="500"/>
                                        <p:tgtEl>
                                          <p:spTgt spid="6452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64531"/>
                                        </p:tgtEl>
                                        <p:attrNameLst>
                                          <p:attrName>style.visibility</p:attrName>
                                        </p:attrNameLst>
                                      </p:cBhvr>
                                      <p:to>
                                        <p:strVal val="visible"/>
                                      </p:to>
                                    </p:set>
                                    <p:animEffect transition="in" filter="wipe(left)">
                                      <p:cBhvr>
                                        <p:cTn id="35" dur="500"/>
                                        <p:tgtEl>
                                          <p:spTgt spid="64531"/>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64530"/>
                                        </p:tgtEl>
                                        <p:attrNameLst>
                                          <p:attrName>style.visibility</p:attrName>
                                        </p:attrNameLst>
                                      </p:cBhvr>
                                      <p:to>
                                        <p:strVal val="visible"/>
                                      </p:to>
                                    </p:set>
                                    <p:animEffect transition="in" filter="dissolve">
                                      <p:cBhvr>
                                        <p:cTn id="40" dur="500"/>
                                        <p:tgtEl>
                                          <p:spTgt spid="6453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64532"/>
                                        </p:tgtEl>
                                        <p:attrNameLst>
                                          <p:attrName>style.visibility</p:attrName>
                                        </p:attrNameLst>
                                      </p:cBhvr>
                                      <p:to>
                                        <p:strVal val="visible"/>
                                      </p:to>
                                    </p:set>
                                    <p:animEffect transition="in" filter="wipe(left)">
                                      <p:cBhvr>
                                        <p:cTn id="45" dur="500"/>
                                        <p:tgtEl>
                                          <p:spTgt spid="64532"/>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64522"/>
                                        </p:tgtEl>
                                        <p:attrNameLst>
                                          <p:attrName>style.visibility</p:attrName>
                                        </p:attrNameLst>
                                      </p:cBhvr>
                                      <p:to>
                                        <p:strVal val="visible"/>
                                      </p:to>
                                    </p:set>
                                    <p:animEffect transition="in" filter="dissolve">
                                      <p:cBhvr>
                                        <p:cTn id="50" dur="500"/>
                                        <p:tgtEl>
                                          <p:spTgt spid="64522"/>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64545"/>
                                        </p:tgtEl>
                                        <p:attrNameLst>
                                          <p:attrName>style.visibility</p:attrName>
                                        </p:attrNameLst>
                                      </p:cBhvr>
                                      <p:to>
                                        <p:strVal val="visible"/>
                                      </p:to>
                                    </p:set>
                                    <p:animEffect transition="in" filter="dissolve">
                                      <p:cBhvr>
                                        <p:cTn id="55" dur="500"/>
                                        <p:tgtEl>
                                          <p:spTgt spid="64545"/>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64544"/>
                                        </p:tgtEl>
                                        <p:attrNameLst>
                                          <p:attrName>style.visibility</p:attrName>
                                        </p:attrNameLst>
                                      </p:cBhvr>
                                      <p:to>
                                        <p:strVal val="visible"/>
                                      </p:to>
                                    </p:set>
                                    <p:animEffect transition="in" filter="dissolve">
                                      <p:cBhvr>
                                        <p:cTn id="60" dur="500"/>
                                        <p:tgtEl>
                                          <p:spTgt spid="64544"/>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64538"/>
                                        </p:tgtEl>
                                        <p:attrNameLst>
                                          <p:attrName>style.visibility</p:attrName>
                                        </p:attrNameLst>
                                      </p:cBhvr>
                                      <p:to>
                                        <p:strVal val="visible"/>
                                      </p:to>
                                    </p:set>
                                    <p:animEffect transition="in" filter="wipe(left)">
                                      <p:cBhvr>
                                        <p:cTn id="65" dur="500"/>
                                        <p:tgtEl>
                                          <p:spTgt spid="64538"/>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64546"/>
                                        </p:tgtEl>
                                        <p:attrNameLst>
                                          <p:attrName>style.visibility</p:attrName>
                                        </p:attrNameLst>
                                      </p:cBhvr>
                                      <p:to>
                                        <p:strVal val="visible"/>
                                      </p:to>
                                    </p:set>
                                    <p:animEffect transition="in" filter="dissolve">
                                      <p:cBhvr>
                                        <p:cTn id="70" dur="500"/>
                                        <p:tgtEl>
                                          <p:spTgt spid="64546"/>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grpId="0" nodeType="clickEffect">
                                  <p:stCondLst>
                                    <p:cond delay="0"/>
                                  </p:stCondLst>
                                  <p:childTnLst>
                                    <p:set>
                                      <p:cBhvr>
                                        <p:cTn id="74" dur="1" fill="hold">
                                          <p:stCondLst>
                                            <p:cond delay="0"/>
                                          </p:stCondLst>
                                        </p:cTn>
                                        <p:tgtEl>
                                          <p:spTgt spid="64575"/>
                                        </p:tgtEl>
                                        <p:attrNameLst>
                                          <p:attrName>style.visibility</p:attrName>
                                        </p:attrNameLst>
                                      </p:cBhvr>
                                      <p:to>
                                        <p:strVal val="visible"/>
                                      </p:to>
                                    </p:set>
                                    <p:animEffect transition="in" filter="dissolve">
                                      <p:cBhvr>
                                        <p:cTn id="75" dur="500"/>
                                        <p:tgtEl>
                                          <p:spTgt spid="64575"/>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64547"/>
                                        </p:tgtEl>
                                        <p:attrNameLst>
                                          <p:attrName>style.visibility</p:attrName>
                                        </p:attrNameLst>
                                      </p:cBhvr>
                                      <p:to>
                                        <p:strVal val="visible"/>
                                      </p:to>
                                    </p:set>
                                    <p:animEffect transition="in" filter="wipe(left)">
                                      <p:cBhvr>
                                        <p:cTn id="80" dur="500"/>
                                        <p:tgtEl>
                                          <p:spTgt spid="64547"/>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64573"/>
                                        </p:tgtEl>
                                        <p:attrNameLst>
                                          <p:attrName>style.visibility</p:attrName>
                                        </p:attrNameLst>
                                      </p:cBhvr>
                                      <p:to>
                                        <p:strVal val="visible"/>
                                      </p:to>
                                    </p:set>
                                    <p:animEffect transition="in" filter="wipe(left)">
                                      <p:cBhvr>
                                        <p:cTn id="85" dur="500"/>
                                        <p:tgtEl>
                                          <p:spTgt spid="64573"/>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1" fill="hold" nodeType="clickEffect">
                                  <p:stCondLst>
                                    <p:cond delay="0"/>
                                  </p:stCondLst>
                                  <p:childTnLst>
                                    <p:set>
                                      <p:cBhvr>
                                        <p:cTn id="89" dur="1" fill="hold">
                                          <p:stCondLst>
                                            <p:cond delay="0"/>
                                          </p:stCondLst>
                                        </p:cTn>
                                        <p:tgtEl>
                                          <p:spTgt spid="64557"/>
                                        </p:tgtEl>
                                        <p:attrNameLst>
                                          <p:attrName>style.visibility</p:attrName>
                                        </p:attrNameLst>
                                      </p:cBhvr>
                                      <p:to>
                                        <p:strVal val="visible"/>
                                      </p:to>
                                    </p:set>
                                    <p:animEffect transition="in" filter="wipe(up)">
                                      <p:cBhvr>
                                        <p:cTn id="90" dur="500"/>
                                        <p:tgtEl>
                                          <p:spTgt spid="64557"/>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1" fill="hold" nodeType="clickEffect">
                                  <p:stCondLst>
                                    <p:cond delay="0"/>
                                  </p:stCondLst>
                                  <p:childTnLst>
                                    <p:set>
                                      <p:cBhvr>
                                        <p:cTn id="94" dur="1" fill="hold">
                                          <p:stCondLst>
                                            <p:cond delay="0"/>
                                          </p:stCondLst>
                                        </p:cTn>
                                        <p:tgtEl>
                                          <p:spTgt spid="64568"/>
                                        </p:tgtEl>
                                        <p:attrNameLst>
                                          <p:attrName>style.visibility</p:attrName>
                                        </p:attrNameLst>
                                      </p:cBhvr>
                                      <p:to>
                                        <p:strVal val="visible"/>
                                      </p:to>
                                    </p:set>
                                    <p:animEffect transition="in" filter="wipe(up)">
                                      <p:cBhvr>
                                        <p:cTn id="95" dur="500"/>
                                        <p:tgtEl>
                                          <p:spTgt spid="64568"/>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1" fill="hold" nodeType="clickEffect">
                                  <p:stCondLst>
                                    <p:cond delay="0"/>
                                  </p:stCondLst>
                                  <p:childTnLst>
                                    <p:set>
                                      <p:cBhvr>
                                        <p:cTn id="99" dur="1" fill="hold">
                                          <p:stCondLst>
                                            <p:cond delay="0"/>
                                          </p:stCondLst>
                                        </p:cTn>
                                        <p:tgtEl>
                                          <p:spTgt spid="64569"/>
                                        </p:tgtEl>
                                        <p:attrNameLst>
                                          <p:attrName>style.visibility</p:attrName>
                                        </p:attrNameLst>
                                      </p:cBhvr>
                                      <p:to>
                                        <p:strVal val="visible"/>
                                      </p:to>
                                    </p:set>
                                    <p:animEffect transition="in" filter="wipe(up)">
                                      <p:cBhvr>
                                        <p:cTn id="100" dur="500"/>
                                        <p:tgtEl>
                                          <p:spTgt spid="64569"/>
                                        </p:tgtEl>
                                      </p:cBhvr>
                                    </p:animEffect>
                                  </p:childTnLst>
                                </p:cTn>
                              </p:par>
                            </p:childTnLst>
                          </p:cTn>
                        </p:par>
                      </p:childTnLst>
                    </p:cTn>
                  </p:par>
                  <p:par>
                    <p:cTn id="101" fill="hold">
                      <p:stCondLst>
                        <p:cond delay="indefinite"/>
                      </p:stCondLst>
                      <p:childTnLst>
                        <p:par>
                          <p:cTn id="102" fill="hold">
                            <p:stCondLst>
                              <p:cond delay="0"/>
                            </p:stCondLst>
                            <p:childTnLst>
                              <p:par>
                                <p:cTn id="103" presetID="9" presetClass="entr" presetSubtype="0" fill="hold" grpId="0" nodeType="clickEffect">
                                  <p:stCondLst>
                                    <p:cond delay="0"/>
                                  </p:stCondLst>
                                  <p:childTnLst>
                                    <p:set>
                                      <p:cBhvr>
                                        <p:cTn id="104" dur="1" fill="hold">
                                          <p:stCondLst>
                                            <p:cond delay="0"/>
                                          </p:stCondLst>
                                        </p:cTn>
                                        <p:tgtEl>
                                          <p:spTgt spid="64565"/>
                                        </p:tgtEl>
                                        <p:attrNameLst>
                                          <p:attrName>style.visibility</p:attrName>
                                        </p:attrNameLst>
                                      </p:cBhvr>
                                      <p:to>
                                        <p:strVal val="visible"/>
                                      </p:to>
                                    </p:set>
                                    <p:animEffect transition="in" filter="dissolve">
                                      <p:cBhvr>
                                        <p:cTn id="105" dur="500"/>
                                        <p:tgtEl>
                                          <p:spTgt spid="64565"/>
                                        </p:tgtEl>
                                      </p:cBhvr>
                                    </p:animEffect>
                                  </p:childTnLst>
                                </p:cTn>
                              </p:par>
                            </p:childTnLst>
                          </p:cTn>
                        </p:par>
                      </p:childTnLst>
                    </p:cTn>
                  </p:par>
                  <p:par>
                    <p:cTn id="106" fill="hold">
                      <p:stCondLst>
                        <p:cond delay="indefinite"/>
                      </p:stCondLst>
                      <p:childTnLst>
                        <p:par>
                          <p:cTn id="107" fill="hold">
                            <p:stCondLst>
                              <p:cond delay="0"/>
                            </p:stCondLst>
                            <p:childTnLst>
                              <p:par>
                                <p:cTn id="108" presetID="9" presetClass="entr" presetSubtype="0" fill="hold" grpId="0" nodeType="clickEffect">
                                  <p:stCondLst>
                                    <p:cond delay="0"/>
                                  </p:stCondLst>
                                  <p:childTnLst>
                                    <p:set>
                                      <p:cBhvr>
                                        <p:cTn id="109" dur="1" fill="hold">
                                          <p:stCondLst>
                                            <p:cond delay="0"/>
                                          </p:stCondLst>
                                        </p:cTn>
                                        <p:tgtEl>
                                          <p:spTgt spid="64570"/>
                                        </p:tgtEl>
                                        <p:attrNameLst>
                                          <p:attrName>style.visibility</p:attrName>
                                        </p:attrNameLst>
                                      </p:cBhvr>
                                      <p:to>
                                        <p:strVal val="visible"/>
                                      </p:to>
                                    </p:set>
                                    <p:animEffect transition="in" filter="dissolve">
                                      <p:cBhvr>
                                        <p:cTn id="110" dur="500"/>
                                        <p:tgtEl>
                                          <p:spTgt spid="64570"/>
                                        </p:tgtEl>
                                      </p:cBhvr>
                                    </p:animEffect>
                                  </p:childTnLst>
                                </p:cTn>
                              </p:par>
                            </p:childTnLst>
                          </p:cTn>
                        </p:par>
                      </p:childTnLst>
                    </p:cTn>
                  </p:par>
                  <p:par>
                    <p:cTn id="111" fill="hold">
                      <p:stCondLst>
                        <p:cond delay="indefinite"/>
                      </p:stCondLst>
                      <p:childTnLst>
                        <p:par>
                          <p:cTn id="112" fill="hold">
                            <p:stCondLst>
                              <p:cond delay="0"/>
                            </p:stCondLst>
                            <p:childTnLst>
                              <p:par>
                                <p:cTn id="113" presetID="9" presetClass="entr" presetSubtype="0" fill="hold" grpId="0" nodeType="clickEffect">
                                  <p:stCondLst>
                                    <p:cond delay="0"/>
                                  </p:stCondLst>
                                  <p:childTnLst>
                                    <p:set>
                                      <p:cBhvr>
                                        <p:cTn id="114" dur="1" fill="hold">
                                          <p:stCondLst>
                                            <p:cond delay="0"/>
                                          </p:stCondLst>
                                        </p:cTn>
                                        <p:tgtEl>
                                          <p:spTgt spid="64566"/>
                                        </p:tgtEl>
                                        <p:attrNameLst>
                                          <p:attrName>style.visibility</p:attrName>
                                        </p:attrNameLst>
                                      </p:cBhvr>
                                      <p:to>
                                        <p:strVal val="visible"/>
                                      </p:to>
                                    </p:set>
                                    <p:animEffect transition="in" filter="dissolve">
                                      <p:cBhvr>
                                        <p:cTn id="115" dur="500"/>
                                        <p:tgtEl>
                                          <p:spTgt spid="64566"/>
                                        </p:tgtEl>
                                      </p:cBhvr>
                                    </p:animEffect>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grpId="0" nodeType="clickEffect">
                                  <p:stCondLst>
                                    <p:cond delay="0"/>
                                  </p:stCondLst>
                                  <p:childTnLst>
                                    <p:set>
                                      <p:cBhvr>
                                        <p:cTn id="119" dur="1" fill="hold">
                                          <p:stCondLst>
                                            <p:cond delay="0"/>
                                          </p:stCondLst>
                                        </p:cTn>
                                        <p:tgtEl>
                                          <p:spTgt spid="64571"/>
                                        </p:tgtEl>
                                        <p:attrNameLst>
                                          <p:attrName>style.visibility</p:attrName>
                                        </p:attrNameLst>
                                      </p:cBhvr>
                                      <p:to>
                                        <p:strVal val="visible"/>
                                      </p:to>
                                    </p:set>
                                    <p:animEffect transition="in" filter="dissolve">
                                      <p:cBhvr>
                                        <p:cTn id="120" dur="500"/>
                                        <p:tgtEl>
                                          <p:spTgt spid="64571"/>
                                        </p:tgtEl>
                                      </p:cBhvr>
                                    </p:animEffect>
                                  </p:childTnLst>
                                </p:cTn>
                              </p:par>
                            </p:childTnLst>
                          </p:cTn>
                        </p:par>
                      </p:childTnLst>
                    </p:cTn>
                  </p:par>
                  <p:par>
                    <p:cTn id="121" fill="hold">
                      <p:stCondLst>
                        <p:cond delay="indefinite"/>
                      </p:stCondLst>
                      <p:childTnLst>
                        <p:par>
                          <p:cTn id="122" fill="hold">
                            <p:stCondLst>
                              <p:cond delay="0"/>
                            </p:stCondLst>
                            <p:childTnLst>
                              <p:par>
                                <p:cTn id="123" presetID="9" presetClass="entr" presetSubtype="0" fill="hold" grpId="0" nodeType="clickEffect">
                                  <p:stCondLst>
                                    <p:cond delay="0"/>
                                  </p:stCondLst>
                                  <p:childTnLst>
                                    <p:set>
                                      <p:cBhvr>
                                        <p:cTn id="124" dur="1" fill="hold">
                                          <p:stCondLst>
                                            <p:cond delay="0"/>
                                          </p:stCondLst>
                                        </p:cTn>
                                        <p:tgtEl>
                                          <p:spTgt spid="64567"/>
                                        </p:tgtEl>
                                        <p:attrNameLst>
                                          <p:attrName>style.visibility</p:attrName>
                                        </p:attrNameLst>
                                      </p:cBhvr>
                                      <p:to>
                                        <p:strVal val="visible"/>
                                      </p:to>
                                    </p:set>
                                    <p:animEffect transition="in" filter="dissolve">
                                      <p:cBhvr>
                                        <p:cTn id="125" dur="500"/>
                                        <p:tgtEl>
                                          <p:spTgt spid="64567"/>
                                        </p:tgtEl>
                                      </p:cBhvr>
                                    </p:animEffect>
                                  </p:childTnLst>
                                </p:cTn>
                              </p:par>
                            </p:childTnLst>
                          </p:cTn>
                        </p:par>
                      </p:childTnLst>
                    </p:cTn>
                  </p:par>
                  <p:par>
                    <p:cTn id="126" fill="hold">
                      <p:stCondLst>
                        <p:cond delay="indefinite"/>
                      </p:stCondLst>
                      <p:childTnLst>
                        <p:par>
                          <p:cTn id="127" fill="hold">
                            <p:stCondLst>
                              <p:cond delay="0"/>
                            </p:stCondLst>
                            <p:childTnLst>
                              <p:par>
                                <p:cTn id="128" presetID="9" presetClass="entr" presetSubtype="0" fill="hold" grpId="0" nodeType="clickEffect">
                                  <p:stCondLst>
                                    <p:cond delay="0"/>
                                  </p:stCondLst>
                                  <p:childTnLst>
                                    <p:set>
                                      <p:cBhvr>
                                        <p:cTn id="129" dur="1" fill="hold">
                                          <p:stCondLst>
                                            <p:cond delay="0"/>
                                          </p:stCondLst>
                                        </p:cTn>
                                        <p:tgtEl>
                                          <p:spTgt spid="64572"/>
                                        </p:tgtEl>
                                        <p:attrNameLst>
                                          <p:attrName>style.visibility</p:attrName>
                                        </p:attrNameLst>
                                      </p:cBhvr>
                                      <p:to>
                                        <p:strVal val="visible"/>
                                      </p:to>
                                    </p:set>
                                    <p:animEffect transition="in" filter="dissolve">
                                      <p:cBhvr>
                                        <p:cTn id="130" dur="500"/>
                                        <p:tgtEl>
                                          <p:spTgt spid="64572"/>
                                        </p:tgtEl>
                                      </p:cBhvr>
                                    </p:animEffect>
                                  </p:childTnLst>
                                </p:cTn>
                              </p:par>
                            </p:childTnLst>
                          </p:cTn>
                        </p:par>
                      </p:childTnLst>
                    </p:cTn>
                  </p:par>
                  <p:par>
                    <p:cTn id="131" fill="hold">
                      <p:stCondLst>
                        <p:cond delay="indefinite"/>
                      </p:stCondLst>
                      <p:childTnLst>
                        <p:par>
                          <p:cTn id="132" fill="hold">
                            <p:stCondLst>
                              <p:cond delay="0"/>
                            </p:stCondLst>
                            <p:childTnLst>
                              <p:par>
                                <p:cTn id="133" presetID="9" presetClass="entr" presetSubtype="0" fill="hold" grpId="0" nodeType="clickEffect">
                                  <p:stCondLst>
                                    <p:cond delay="0"/>
                                  </p:stCondLst>
                                  <p:childTnLst>
                                    <p:set>
                                      <p:cBhvr>
                                        <p:cTn id="134" dur="1" fill="hold">
                                          <p:stCondLst>
                                            <p:cond delay="0"/>
                                          </p:stCondLst>
                                        </p:cTn>
                                        <p:tgtEl>
                                          <p:spTgt spid="64576"/>
                                        </p:tgtEl>
                                        <p:attrNameLst>
                                          <p:attrName>style.visibility</p:attrName>
                                        </p:attrNameLst>
                                      </p:cBhvr>
                                      <p:to>
                                        <p:strVal val="visible"/>
                                      </p:to>
                                    </p:set>
                                    <p:animEffect transition="in" filter="dissolve">
                                      <p:cBhvr>
                                        <p:cTn id="135" dur="500"/>
                                        <p:tgtEl>
                                          <p:spTgt spid="645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p:bldP spid="64518" grpId="0"/>
      <p:bldP spid="64519" grpId="0"/>
      <p:bldP spid="64520" grpId="0"/>
      <p:bldP spid="64522" grpId="0"/>
      <p:bldP spid="64530" grpId="0"/>
      <p:bldP spid="64544" grpId="0"/>
      <p:bldP spid="64545" grpId="0"/>
      <p:bldP spid="64546" grpId="0"/>
      <p:bldP spid="64547" grpId="0"/>
      <p:bldP spid="64565" grpId="0"/>
      <p:bldP spid="64566" grpId="0"/>
      <p:bldP spid="64567" grpId="0"/>
      <p:bldP spid="64570" grpId="0"/>
      <p:bldP spid="64571" grpId="0"/>
      <p:bldP spid="64572" grpId="0"/>
      <p:bldP spid="64575" grpId="0"/>
      <p:bldP spid="6457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5" name="Text Box 3"/>
          <p:cNvSpPr txBox="1"/>
          <p:nvPr/>
        </p:nvSpPr>
        <p:spPr>
          <a:xfrm>
            <a:off x="179705" y="44450"/>
            <a:ext cx="5620385" cy="70675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en-US" altLang="zh-CN" sz="4000" b="1" dirty="0">
                <a:ea typeface="黑体" panose="02010609060101010101" pitchFamily="49" charset="-122"/>
              </a:rPr>
              <a:t>3</a:t>
            </a:r>
            <a:r>
              <a:rPr lang="zh-CN" altLang="en-US" sz="3600" b="1" dirty="0"/>
              <a:t>. 数字化信息的</a:t>
            </a:r>
            <a:r>
              <a:rPr lang="zh-CN" altLang="en-US" sz="3600" b="1" dirty="0"/>
              <a:t>优点</a:t>
            </a:r>
            <a:endParaRPr lang="zh-CN" altLang="en-US" sz="3600" b="1" dirty="0"/>
          </a:p>
        </p:txBody>
      </p:sp>
      <p:sp>
        <p:nvSpPr>
          <p:cNvPr id="100" name="文本框 99"/>
          <p:cNvSpPr txBox="1"/>
          <p:nvPr/>
        </p:nvSpPr>
        <p:spPr>
          <a:xfrm>
            <a:off x="107950" y="980440"/>
            <a:ext cx="8917305" cy="5262245"/>
          </a:xfrm>
          <a:prstGeom prst="rect">
            <a:avLst/>
          </a:prstGeom>
          <a:noFill/>
          <a:ln w="9525">
            <a:noFill/>
          </a:ln>
        </p:spPr>
        <p:txBody>
          <a:bodyPr wrap="square">
            <a:spAutoFit/>
          </a:bodyPr>
          <a:p>
            <a:pPr indent="269875">
              <a:lnSpc>
                <a:spcPct val="150000"/>
              </a:lnSpc>
            </a:pPr>
            <a:r>
              <a:rPr lang="en-US" sz="2800">
                <a:solidFill>
                  <a:srgbClr val="000000"/>
                </a:solidFill>
                <a:latin typeface="宋体" panose="02010600030101010101" pitchFamily="2" charset="-122"/>
                <a:sym typeface="+mn-ea"/>
              </a:rPr>
              <a:t>①</a:t>
            </a:r>
            <a:r>
              <a:rPr lang="en-US" sz="2800">
                <a:solidFill>
                  <a:srgbClr val="000000"/>
                </a:solidFill>
                <a:cs typeface="Times New Roman" panose="02020603050405020304" pitchFamily="18" charset="0"/>
                <a:sym typeface="+mn-ea"/>
              </a:rPr>
              <a:t> </a:t>
            </a:r>
            <a:r>
              <a:rPr lang="zh-CN" sz="2800">
                <a:solidFill>
                  <a:srgbClr val="000000"/>
                </a:solidFill>
                <a:sym typeface="+mn-ea"/>
              </a:rPr>
              <a:t>抗干扰能力强，可靠性高。</a:t>
            </a:r>
            <a:endParaRPr lang="en-US" sz="2800">
              <a:solidFill>
                <a:srgbClr val="000000"/>
              </a:solidFill>
              <a:latin typeface="宋体" panose="02010600030101010101" pitchFamily="2" charset="-122"/>
              <a:ea typeface="宋体" panose="02010600030101010101" pitchFamily="2" charset="-122"/>
            </a:endParaRPr>
          </a:p>
          <a:p>
            <a:pPr indent="269875">
              <a:lnSpc>
                <a:spcPct val="150000"/>
              </a:lnSpc>
            </a:pPr>
            <a:r>
              <a:rPr lang="en-US" sz="2800">
                <a:solidFill>
                  <a:srgbClr val="000000"/>
                </a:solidFill>
                <a:latin typeface="宋体" panose="02010600030101010101" pitchFamily="2" charset="-122"/>
                <a:sym typeface="+mn-ea"/>
              </a:rPr>
              <a:t>②</a:t>
            </a:r>
            <a:r>
              <a:rPr lang="en-US" sz="2800">
                <a:solidFill>
                  <a:srgbClr val="000000"/>
                </a:solidFill>
                <a:cs typeface="Times New Roman" panose="02020603050405020304" pitchFamily="18" charset="0"/>
                <a:sym typeface="+mn-ea"/>
              </a:rPr>
              <a:t> </a:t>
            </a:r>
            <a:r>
              <a:rPr lang="zh-CN" sz="2800">
                <a:solidFill>
                  <a:srgbClr val="000000"/>
                </a:solidFill>
                <a:sym typeface="+mn-ea"/>
              </a:rPr>
              <a:t>依靠多位数字信号的组合，在表示数值时可以获得很宽的表示范围和很高的精度。</a:t>
            </a:r>
            <a:endParaRPr lang="zh-CN" sz="2800">
              <a:solidFill>
                <a:srgbClr val="000000"/>
              </a:solidFill>
              <a:latin typeface="Times New Roman" panose="02020603050405020304" pitchFamily="18" charset="0"/>
              <a:ea typeface="宋体" panose="02010600030101010101" pitchFamily="2" charset="-122"/>
            </a:endParaRPr>
          </a:p>
          <a:p>
            <a:pPr indent="269875">
              <a:lnSpc>
                <a:spcPct val="150000"/>
              </a:lnSpc>
            </a:pPr>
            <a:r>
              <a:rPr lang="en-US" sz="2800">
                <a:solidFill>
                  <a:srgbClr val="000000"/>
                </a:solidFill>
                <a:latin typeface="宋体" panose="02010600030101010101" pitchFamily="2" charset="-122"/>
                <a:sym typeface="+mn-ea"/>
              </a:rPr>
              <a:t>③</a:t>
            </a:r>
            <a:r>
              <a:rPr lang="en-US" sz="2800">
                <a:solidFill>
                  <a:srgbClr val="000000"/>
                </a:solidFill>
                <a:cs typeface="Times New Roman" panose="02020603050405020304" pitchFamily="18" charset="0"/>
                <a:sym typeface="+mn-ea"/>
              </a:rPr>
              <a:t> </a:t>
            </a:r>
            <a:r>
              <a:rPr lang="zh-CN" sz="2800">
                <a:solidFill>
                  <a:srgbClr val="000000"/>
                </a:solidFill>
                <a:sym typeface="+mn-ea"/>
              </a:rPr>
              <a:t>数字化信息容易存储，信息传送也比较容易实现。</a:t>
            </a:r>
            <a:endParaRPr lang="zh-CN" sz="2800">
              <a:solidFill>
                <a:srgbClr val="000000"/>
              </a:solidFill>
              <a:latin typeface="Times New Roman" panose="02020603050405020304" pitchFamily="18" charset="0"/>
              <a:ea typeface="宋体" panose="02010600030101010101" pitchFamily="2" charset="-122"/>
            </a:endParaRPr>
          </a:p>
          <a:p>
            <a:pPr indent="269875">
              <a:lnSpc>
                <a:spcPct val="150000"/>
              </a:lnSpc>
            </a:pPr>
            <a:r>
              <a:rPr lang="en-US" sz="2800">
                <a:solidFill>
                  <a:srgbClr val="000000"/>
                </a:solidFill>
                <a:latin typeface="宋体" panose="02010600030101010101" pitchFamily="2" charset="-122"/>
                <a:sym typeface="+mn-ea"/>
              </a:rPr>
              <a:t>④</a:t>
            </a:r>
            <a:r>
              <a:rPr lang="en-US" sz="2800">
                <a:solidFill>
                  <a:srgbClr val="000000"/>
                </a:solidFill>
                <a:cs typeface="Times New Roman" panose="02020603050405020304" pitchFamily="18" charset="0"/>
                <a:sym typeface="+mn-ea"/>
              </a:rPr>
              <a:t> </a:t>
            </a:r>
            <a:r>
              <a:rPr lang="zh-CN" sz="2800">
                <a:solidFill>
                  <a:srgbClr val="000000"/>
                </a:solidFill>
                <a:sym typeface="+mn-ea"/>
              </a:rPr>
              <a:t>可以表示的信息类型和范围极其广泛，几乎没有限制，这一点在前面已经举例说明。</a:t>
            </a:r>
            <a:endParaRPr lang="zh-CN" sz="2800">
              <a:solidFill>
                <a:srgbClr val="000000"/>
              </a:solidFill>
              <a:sym typeface="+mn-ea"/>
            </a:endParaRPr>
          </a:p>
          <a:p>
            <a:pPr indent="269875">
              <a:lnSpc>
                <a:spcPct val="150000"/>
              </a:lnSpc>
            </a:pPr>
            <a:r>
              <a:rPr lang="en-US" sz="2800">
                <a:solidFill>
                  <a:srgbClr val="000000"/>
                </a:solidFill>
                <a:latin typeface="宋体" panose="02010600030101010101" pitchFamily="2" charset="-122"/>
                <a:sym typeface="+mn-ea"/>
              </a:rPr>
              <a:t>⑤</a:t>
            </a:r>
            <a:r>
              <a:rPr lang="en-US" sz="2800">
                <a:solidFill>
                  <a:srgbClr val="000000"/>
                </a:solidFill>
                <a:cs typeface="Times New Roman" panose="02020603050405020304" pitchFamily="18" charset="0"/>
                <a:sym typeface="+mn-ea"/>
              </a:rPr>
              <a:t> </a:t>
            </a:r>
            <a:r>
              <a:rPr lang="zh-CN" sz="2800">
                <a:solidFill>
                  <a:srgbClr val="000000"/>
                </a:solidFill>
                <a:sym typeface="+mn-ea"/>
              </a:rPr>
              <a:t>能用逻辑代数等数字逻辑技术进行信息处理，这形成了计算机硬件设计的基础。</a:t>
            </a:r>
            <a:endParaRPr lang="zh-CN" altLang="en-US" sz="280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4515">
                                            <p:txEl>
                                              <p:charRg st="0" end="23"/>
                                            </p:txEl>
                                          </p:spTgt>
                                        </p:tgtEl>
                                        <p:attrNameLst>
                                          <p:attrName>style.visibility</p:attrName>
                                        </p:attrNameLst>
                                      </p:cBhvr>
                                      <p:to>
                                        <p:strVal val="visible"/>
                                      </p:to>
                                    </p:set>
                                    <p:animEffect transition="in" filter="wipe(left)">
                                      <p:cBhvr>
                                        <p:cTn id="7" dur="500"/>
                                        <p:tgtEl>
                                          <p:spTgt spid="64515">
                                            <p:txEl>
                                              <p:charRg st="0"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Text Box 2"/>
          <p:cNvSpPr txBox="1"/>
          <p:nvPr/>
        </p:nvSpPr>
        <p:spPr>
          <a:xfrm>
            <a:off x="395288" y="333375"/>
            <a:ext cx="8153400" cy="7620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en-US" altLang="zh-CN" sz="4400" b="1" dirty="0"/>
              <a:t>1.2  </a:t>
            </a:r>
            <a:r>
              <a:rPr lang="zh-CN" altLang="en-US" sz="4400" b="1" dirty="0"/>
              <a:t>计算机系统的硬、软件组成</a:t>
            </a:r>
            <a:endParaRPr lang="zh-CN" altLang="en-US" sz="4400" b="1" dirty="0"/>
          </a:p>
        </p:txBody>
      </p:sp>
      <p:sp>
        <p:nvSpPr>
          <p:cNvPr id="100" name="文本框 99"/>
          <p:cNvSpPr txBox="1"/>
          <p:nvPr/>
        </p:nvSpPr>
        <p:spPr>
          <a:xfrm>
            <a:off x="179070" y="1484630"/>
            <a:ext cx="8935085" cy="3709035"/>
          </a:xfrm>
          <a:prstGeom prst="rect">
            <a:avLst/>
          </a:prstGeom>
          <a:noFill/>
          <a:ln w="9525">
            <a:noFill/>
          </a:ln>
        </p:spPr>
        <p:txBody>
          <a:bodyPr wrap="square">
            <a:spAutoFit/>
          </a:bodyPr>
          <a:p>
            <a:pPr indent="269875">
              <a:lnSpc>
                <a:spcPct val="120000"/>
              </a:lnSpc>
              <a:spcBef>
                <a:spcPts val="0"/>
              </a:spcBef>
              <a:spcAft>
                <a:spcPts val="0"/>
              </a:spcAft>
            </a:pPr>
            <a:r>
              <a:rPr lang="zh-CN" sz="2800">
                <a:solidFill>
                  <a:srgbClr val="000000"/>
                </a:solidFill>
                <a:latin typeface="Times New Roman" panose="02020603050405020304" pitchFamily="18" charset="0"/>
                <a:ea typeface="宋体" panose="02010600030101010101" pitchFamily="2" charset="-122"/>
              </a:rPr>
              <a:t>计算机系统的组成可分为两大范畴：</a:t>
            </a:r>
            <a:endParaRPr lang="zh-CN" sz="2800">
              <a:solidFill>
                <a:srgbClr val="000000"/>
              </a:solidFill>
              <a:latin typeface="Times New Roman" panose="02020603050405020304" pitchFamily="18" charset="0"/>
              <a:ea typeface="宋体" panose="02010600030101010101" pitchFamily="2" charset="-122"/>
            </a:endParaRPr>
          </a:p>
          <a:p>
            <a:pPr marL="457200" indent="-457200">
              <a:lnSpc>
                <a:spcPct val="120000"/>
              </a:lnSpc>
              <a:spcBef>
                <a:spcPts val="0"/>
              </a:spcBef>
              <a:spcAft>
                <a:spcPts val="0"/>
              </a:spcAft>
              <a:buFont typeface="Wingdings" panose="05000000000000000000" charset="0"/>
              <a:buChar char="Ø"/>
            </a:pPr>
            <a:r>
              <a:rPr lang="zh-CN" sz="2800">
                <a:solidFill>
                  <a:srgbClr val="C00000"/>
                </a:solidFill>
                <a:latin typeface="Times New Roman" panose="02020603050405020304" pitchFamily="18" charset="0"/>
                <a:ea typeface="宋体" panose="02010600030101010101" pitchFamily="2" charset="-122"/>
              </a:rPr>
              <a:t>硬件</a:t>
            </a:r>
            <a:r>
              <a:rPr lang="en-US" altLang="zh-CN" sz="2800">
                <a:solidFill>
                  <a:srgbClr val="000000"/>
                </a:solidFill>
                <a:latin typeface="Times New Roman" panose="02020603050405020304" pitchFamily="18" charset="0"/>
                <a:ea typeface="宋体" panose="02010600030101010101" pitchFamily="2" charset="-122"/>
              </a:rPr>
              <a:t>---</a:t>
            </a:r>
            <a:r>
              <a:rPr lang="zh-CN" sz="2800">
                <a:solidFill>
                  <a:srgbClr val="000000"/>
                </a:solidFill>
                <a:sym typeface="+mn-ea"/>
              </a:rPr>
              <a:t>计算机系统中可触摸到的设备实体，如运算器、控制器、存储器、输入设备、输出设备，以及将它们组织为一个计算机系统的总线、接口等。</a:t>
            </a:r>
            <a:endParaRPr lang="zh-CN" sz="2800">
              <a:solidFill>
                <a:srgbClr val="000000"/>
              </a:solidFill>
              <a:latin typeface="Times New Roman" panose="02020603050405020304" pitchFamily="18" charset="0"/>
              <a:ea typeface="宋体" panose="02010600030101010101" pitchFamily="2" charset="-122"/>
            </a:endParaRPr>
          </a:p>
          <a:p>
            <a:pPr marL="457200" indent="-457200">
              <a:lnSpc>
                <a:spcPct val="120000"/>
              </a:lnSpc>
              <a:spcBef>
                <a:spcPts val="0"/>
              </a:spcBef>
              <a:spcAft>
                <a:spcPts val="0"/>
              </a:spcAft>
              <a:buFont typeface="Wingdings" panose="05000000000000000000" charset="0"/>
              <a:buChar char="Ø"/>
            </a:pPr>
            <a:r>
              <a:rPr lang="zh-CN" sz="2800">
                <a:solidFill>
                  <a:srgbClr val="C00000"/>
                </a:solidFill>
                <a:latin typeface="Times New Roman" panose="02020603050405020304" pitchFamily="18" charset="0"/>
                <a:ea typeface="宋体" panose="02010600030101010101" pitchFamily="2" charset="-122"/>
              </a:rPr>
              <a:t>软件</a:t>
            </a:r>
            <a:r>
              <a:rPr lang="en-US" altLang="zh-CN" sz="2800">
                <a:solidFill>
                  <a:srgbClr val="000000"/>
                </a:solidFill>
                <a:latin typeface="Times New Roman" panose="02020603050405020304" pitchFamily="18" charset="0"/>
                <a:ea typeface="宋体" panose="02010600030101010101" pitchFamily="2" charset="-122"/>
              </a:rPr>
              <a:t>---</a:t>
            </a:r>
            <a:r>
              <a:rPr lang="zh-CN" sz="2800">
                <a:solidFill>
                  <a:srgbClr val="000000"/>
                </a:solidFill>
                <a:sym typeface="+mn-ea"/>
              </a:rPr>
              <a:t>计算机</a:t>
            </a:r>
            <a:r>
              <a:rPr lang="zh-CN" sz="2800">
                <a:solidFill>
                  <a:srgbClr val="000000"/>
                </a:solidFill>
                <a:latin typeface="Times New Roman" panose="02020603050405020304" pitchFamily="18" charset="0"/>
                <a:ea typeface="宋体" panose="02010600030101010101" pitchFamily="2" charset="-122"/>
              </a:rPr>
              <a:t>系统中的各类程序和文件，由于它们在计算机中体现为一些不能直接触摸到的二进制信息，所以称为软件。</a:t>
            </a:r>
            <a:endParaRPr lang="zh-CN" altLang="en-US" sz="2800">
              <a:solidFill>
                <a:srgbClr val="000000"/>
              </a:solidFill>
              <a:latin typeface="Times New Roman" panose="02020603050405020304" pitchFamily="18" charset="0"/>
              <a:ea typeface="宋体" panose="02010600030101010101" pitchFamily="2"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93186">
                                            <p:txEl>
                                              <p:charRg st="0" end="18"/>
                                            </p:txEl>
                                          </p:spTgt>
                                        </p:tgtEl>
                                        <p:attrNameLst>
                                          <p:attrName>style.visibility</p:attrName>
                                        </p:attrNameLst>
                                      </p:cBhvr>
                                      <p:to>
                                        <p:strVal val="visible"/>
                                      </p:to>
                                    </p:set>
                                    <p:animEffect transition="in" filter="barn(outVertical)">
                                      <p:cBhvr>
                                        <p:cTn id="7" dur="500"/>
                                        <p:tgtEl>
                                          <p:spTgt spid="93186">
                                            <p:txEl>
                                              <p:charRg st="0"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6"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140335" y="1052830"/>
            <a:ext cx="9003665" cy="5259070"/>
          </a:xfrm>
          <a:prstGeom prst="rect">
            <a:avLst/>
          </a:prstGeom>
          <a:noFill/>
          <a:ln w="9525">
            <a:noFill/>
          </a:ln>
        </p:spPr>
        <p:txBody>
          <a:bodyPr wrap="square">
            <a:spAutoFit/>
          </a:bodyPr>
          <a:p>
            <a:pPr indent="269875">
              <a:lnSpc>
                <a:spcPct val="120000"/>
              </a:lnSpc>
              <a:spcBef>
                <a:spcPts val="0"/>
              </a:spcBef>
              <a:spcAft>
                <a:spcPts val="0"/>
              </a:spcAft>
            </a:pPr>
            <a:r>
              <a:rPr lang="zh-CN" sz="2800">
                <a:solidFill>
                  <a:srgbClr val="000000"/>
                </a:solidFill>
                <a:latin typeface="Times New Roman" panose="02020603050405020304" pitchFamily="18" charset="0"/>
                <a:ea typeface="宋体" panose="02010600030101010101" pitchFamily="2" charset="-122"/>
              </a:rPr>
              <a:t>早期，冯·诺依曼将计算机的硬件组成分为</a:t>
            </a:r>
            <a:r>
              <a:rPr lang="en-US" sz="2800">
                <a:solidFill>
                  <a:srgbClr val="000000"/>
                </a:solidFill>
                <a:latin typeface="Times New Roman" panose="02020603050405020304" pitchFamily="18" charset="0"/>
                <a:ea typeface="宋体" panose="02010600030101010101" pitchFamily="2" charset="-122"/>
              </a:rPr>
              <a:t>5</a:t>
            </a:r>
            <a:r>
              <a:rPr lang="zh-CN" sz="2800">
                <a:solidFill>
                  <a:srgbClr val="000000"/>
                </a:solidFill>
                <a:latin typeface="Times New Roman" panose="02020603050405020304" pitchFamily="18" charset="0"/>
                <a:ea typeface="宋体" panose="02010600030101010101" pitchFamily="2" charset="-122"/>
              </a:rPr>
              <a:t>大部件：</a:t>
            </a:r>
            <a:r>
              <a:rPr lang="zh-CN" altLang="en-US" sz="2800" dirty="0">
                <a:solidFill>
                  <a:srgbClr val="C00000"/>
                </a:solidFill>
                <a:sym typeface="+mn-ea"/>
              </a:rPr>
              <a:t>控制器、运算器、</a:t>
            </a:r>
            <a:r>
              <a:rPr lang="zh-CN" altLang="en-US" sz="2800" dirty="0">
                <a:solidFill>
                  <a:srgbClr val="C00000"/>
                </a:solidFill>
                <a:sym typeface="+mn-ea"/>
              </a:rPr>
              <a:t>存储器、</a:t>
            </a:r>
            <a:r>
              <a:rPr lang="zh-CN" altLang="en-US" sz="2800" dirty="0">
                <a:solidFill>
                  <a:srgbClr val="C00000"/>
                </a:solidFill>
                <a:sym typeface="+mn-ea"/>
              </a:rPr>
              <a:t>输入设备和输出设备</a:t>
            </a:r>
            <a:r>
              <a:rPr lang="zh-CN" sz="2800">
                <a:solidFill>
                  <a:srgbClr val="000000"/>
                </a:solidFill>
                <a:latin typeface="Times New Roman" panose="02020603050405020304" pitchFamily="18" charset="0"/>
                <a:ea typeface="宋体" panose="02010600030101010101" pitchFamily="2" charset="-122"/>
              </a:rPr>
              <a:t>。</a:t>
            </a:r>
            <a:endParaRPr lang="zh-CN" sz="2800">
              <a:solidFill>
                <a:srgbClr val="000000"/>
              </a:solidFill>
              <a:latin typeface="Times New Roman" panose="02020603050405020304" pitchFamily="18" charset="0"/>
              <a:ea typeface="宋体" panose="02010600030101010101" pitchFamily="2" charset="-122"/>
            </a:endParaRPr>
          </a:p>
          <a:p>
            <a:pPr indent="269875">
              <a:lnSpc>
                <a:spcPct val="120000"/>
              </a:lnSpc>
              <a:spcBef>
                <a:spcPts val="0"/>
              </a:spcBef>
              <a:spcAft>
                <a:spcPts val="0"/>
              </a:spcAft>
            </a:pPr>
            <a:r>
              <a:rPr lang="zh-CN" sz="2800">
                <a:solidFill>
                  <a:srgbClr val="000000"/>
                </a:solidFill>
                <a:latin typeface="Times New Roman" panose="02020603050405020304" pitchFamily="18" charset="0"/>
                <a:ea typeface="宋体" panose="02010600030101010101" pitchFamily="2" charset="-122"/>
              </a:rPr>
              <a:t>几十年来，计算机硬件系统已有了许多重大变化。</a:t>
            </a:r>
            <a:endParaRPr lang="zh-CN" sz="2800">
              <a:solidFill>
                <a:srgbClr val="000000"/>
              </a:solidFill>
              <a:latin typeface="Times New Roman" panose="02020603050405020304" pitchFamily="18" charset="0"/>
              <a:ea typeface="宋体" panose="02010600030101010101" pitchFamily="2" charset="-122"/>
            </a:endParaRPr>
          </a:p>
          <a:p>
            <a:pPr indent="269875">
              <a:lnSpc>
                <a:spcPct val="120000"/>
              </a:lnSpc>
              <a:spcBef>
                <a:spcPts val="0"/>
              </a:spcBef>
              <a:spcAft>
                <a:spcPts val="0"/>
              </a:spcAft>
            </a:pPr>
            <a:r>
              <a:rPr lang="zh-CN" sz="2800">
                <a:solidFill>
                  <a:srgbClr val="000000"/>
                </a:solidFill>
                <a:latin typeface="Times New Roman" panose="02020603050405020304" pitchFamily="18" charset="0"/>
                <a:ea typeface="宋体" panose="02010600030101010101" pitchFamily="2" charset="-122"/>
              </a:rPr>
              <a:t>首先，现在采用的大规模及超大规模集成电路，可将运算器和控制器集成在一块芯片上，合称为</a:t>
            </a:r>
            <a:r>
              <a:rPr lang="zh-CN" sz="2800">
                <a:solidFill>
                  <a:srgbClr val="C00000"/>
                </a:solidFill>
                <a:latin typeface="Times New Roman" panose="02020603050405020304" pitchFamily="18" charset="0"/>
                <a:ea typeface="宋体" panose="02010600030101010101" pitchFamily="2" charset="-122"/>
              </a:rPr>
              <a:t>中央处理器（</a:t>
            </a:r>
            <a:r>
              <a:rPr lang="en-US" sz="2800">
                <a:solidFill>
                  <a:srgbClr val="C00000"/>
                </a:solidFill>
                <a:latin typeface="Times New Roman" panose="02020603050405020304" pitchFamily="18" charset="0"/>
                <a:ea typeface="宋体" panose="02010600030101010101" pitchFamily="2" charset="-122"/>
              </a:rPr>
              <a:t>CPU</a:t>
            </a:r>
            <a:r>
              <a:rPr lang="zh-CN" sz="2800">
                <a:solidFill>
                  <a:srgbClr val="C00000"/>
                </a:solidFill>
                <a:latin typeface="Times New Roman" panose="02020603050405020304" pitchFamily="18" charset="0"/>
                <a:ea typeface="宋体" panose="02010600030101010101" pitchFamily="2" charset="-122"/>
              </a:rPr>
              <a:t>）</a:t>
            </a:r>
            <a:r>
              <a:rPr lang="zh-CN" sz="2800">
                <a:solidFill>
                  <a:srgbClr val="000000"/>
                </a:solidFill>
                <a:latin typeface="Times New Roman" panose="02020603050405020304" pitchFamily="18" charset="0"/>
                <a:ea typeface="宋体" panose="02010600030101010101" pitchFamily="2" charset="-122"/>
              </a:rPr>
              <a:t>。</a:t>
            </a:r>
            <a:endParaRPr lang="zh-CN" sz="2800">
              <a:solidFill>
                <a:srgbClr val="000000"/>
              </a:solidFill>
              <a:latin typeface="Times New Roman" panose="02020603050405020304" pitchFamily="18" charset="0"/>
              <a:ea typeface="宋体" panose="02010600030101010101" pitchFamily="2" charset="-122"/>
            </a:endParaRPr>
          </a:p>
          <a:p>
            <a:pPr indent="269875">
              <a:lnSpc>
                <a:spcPct val="120000"/>
              </a:lnSpc>
              <a:spcBef>
                <a:spcPts val="0"/>
              </a:spcBef>
              <a:spcAft>
                <a:spcPts val="0"/>
              </a:spcAft>
            </a:pPr>
            <a:r>
              <a:rPr lang="zh-CN" sz="2800">
                <a:solidFill>
                  <a:srgbClr val="000000"/>
                </a:solidFill>
                <a:latin typeface="Times New Roman" panose="02020603050405020304" pitchFamily="18" charset="0"/>
                <a:ea typeface="宋体" panose="02010600030101010101" pitchFamily="2" charset="-122"/>
              </a:rPr>
              <a:t>其次，存储器分为</a:t>
            </a:r>
            <a:r>
              <a:rPr lang="zh-CN" sz="2800">
                <a:solidFill>
                  <a:srgbClr val="C00000"/>
                </a:solidFill>
                <a:latin typeface="Times New Roman" panose="02020603050405020304" pitchFamily="18" charset="0"/>
                <a:ea typeface="宋体" panose="02010600030101010101" pitchFamily="2" charset="-122"/>
              </a:rPr>
              <a:t>高速缓存</a:t>
            </a:r>
            <a:r>
              <a:rPr lang="zh-CN" sz="2800">
                <a:solidFill>
                  <a:srgbClr val="000000"/>
                </a:solidFill>
                <a:latin typeface="Times New Roman" panose="02020603050405020304" pitchFamily="18" charset="0"/>
                <a:ea typeface="宋体" panose="02010600030101010101" pitchFamily="2" charset="-122"/>
              </a:rPr>
              <a:t>、</a:t>
            </a:r>
            <a:r>
              <a:rPr lang="zh-CN" sz="2800">
                <a:solidFill>
                  <a:srgbClr val="C00000"/>
                </a:solidFill>
                <a:latin typeface="Times New Roman" panose="02020603050405020304" pitchFamily="18" charset="0"/>
                <a:ea typeface="宋体" panose="02010600030101010101" pitchFamily="2" charset="-122"/>
              </a:rPr>
              <a:t>主存储器</a:t>
            </a:r>
            <a:r>
              <a:rPr lang="zh-CN" sz="2800">
                <a:solidFill>
                  <a:srgbClr val="000000"/>
                </a:solidFill>
                <a:latin typeface="Times New Roman" panose="02020603050405020304" pitchFamily="18" charset="0"/>
                <a:ea typeface="宋体" panose="02010600030101010101" pitchFamily="2" charset="-122"/>
              </a:rPr>
              <a:t>、</a:t>
            </a:r>
            <a:r>
              <a:rPr lang="zh-CN" sz="2800">
                <a:solidFill>
                  <a:srgbClr val="C00000"/>
                </a:solidFill>
                <a:latin typeface="Times New Roman" panose="02020603050405020304" pitchFamily="18" charset="0"/>
                <a:ea typeface="宋体" panose="02010600030101010101" pitchFamily="2" charset="-122"/>
              </a:rPr>
              <a:t>外存储器</a:t>
            </a:r>
            <a:r>
              <a:rPr lang="zh-CN" sz="2800">
                <a:solidFill>
                  <a:srgbClr val="000000"/>
                </a:solidFill>
                <a:latin typeface="Times New Roman" panose="02020603050405020304" pitchFamily="18" charset="0"/>
                <a:ea typeface="宋体" panose="02010600030101010101" pitchFamily="2" charset="-122"/>
              </a:rPr>
              <a:t>三个层次。其中高速缓存常集成在</a:t>
            </a:r>
            <a:r>
              <a:rPr lang="en-US" sz="2800">
                <a:solidFill>
                  <a:srgbClr val="000000"/>
                </a:solidFill>
                <a:latin typeface="Times New Roman" panose="02020603050405020304" pitchFamily="18" charset="0"/>
                <a:ea typeface="宋体" panose="02010600030101010101" pitchFamily="2" charset="-122"/>
              </a:rPr>
              <a:t>CPU</a:t>
            </a:r>
            <a:r>
              <a:rPr lang="zh-CN" sz="2800">
                <a:solidFill>
                  <a:srgbClr val="000000"/>
                </a:solidFill>
                <a:latin typeface="Times New Roman" panose="02020603050405020304" pitchFamily="18" charset="0"/>
                <a:ea typeface="宋体" panose="02010600030101010101" pitchFamily="2" charset="-122"/>
              </a:rPr>
              <a:t>内部，作为</a:t>
            </a:r>
            <a:r>
              <a:rPr lang="en-US" sz="2800">
                <a:solidFill>
                  <a:srgbClr val="000000"/>
                </a:solidFill>
                <a:latin typeface="Times New Roman" panose="02020603050405020304" pitchFamily="18" charset="0"/>
                <a:ea typeface="宋体" panose="02010600030101010101" pitchFamily="2" charset="-122"/>
              </a:rPr>
              <a:t>CPU</a:t>
            </a:r>
            <a:r>
              <a:rPr lang="zh-CN" sz="2800">
                <a:solidFill>
                  <a:srgbClr val="000000"/>
                </a:solidFill>
                <a:latin typeface="Times New Roman" panose="02020603050405020304" pitchFamily="18" charset="0"/>
                <a:ea typeface="宋体" panose="02010600030101010101" pitchFamily="2" charset="-122"/>
              </a:rPr>
              <a:t>的一个部分，也可以在</a:t>
            </a:r>
            <a:r>
              <a:rPr lang="en-US" sz="2800">
                <a:solidFill>
                  <a:srgbClr val="000000"/>
                </a:solidFill>
                <a:latin typeface="Times New Roman" panose="02020603050405020304" pitchFamily="18" charset="0"/>
                <a:ea typeface="宋体" panose="02010600030101010101" pitchFamily="2" charset="-122"/>
              </a:rPr>
              <a:t>CPU</a:t>
            </a:r>
            <a:r>
              <a:rPr lang="zh-CN" sz="2800">
                <a:solidFill>
                  <a:srgbClr val="000000"/>
                </a:solidFill>
                <a:latin typeface="Times New Roman" panose="02020603050405020304" pitchFamily="18" charset="0"/>
                <a:ea typeface="宋体" panose="02010600030101010101" pitchFamily="2" charset="-122"/>
              </a:rPr>
              <a:t>之外再设置一级高速缓存。</a:t>
            </a:r>
            <a:endParaRPr lang="zh-CN" sz="2800">
              <a:solidFill>
                <a:srgbClr val="000000"/>
              </a:solidFill>
              <a:latin typeface="Times New Roman" panose="02020603050405020304" pitchFamily="18" charset="0"/>
              <a:ea typeface="宋体" panose="02010600030101010101" pitchFamily="2" charset="-122"/>
            </a:endParaRPr>
          </a:p>
          <a:p>
            <a:pPr indent="269875">
              <a:lnSpc>
                <a:spcPct val="120000"/>
              </a:lnSpc>
              <a:spcBef>
                <a:spcPts val="0"/>
              </a:spcBef>
              <a:spcAft>
                <a:spcPts val="0"/>
              </a:spcAft>
            </a:pPr>
            <a:endParaRPr lang="zh-CN" altLang="en-US" sz="2800"/>
          </a:p>
        </p:txBody>
      </p:sp>
      <p:sp>
        <p:nvSpPr>
          <p:cNvPr id="93187" name="Text Box 3"/>
          <p:cNvSpPr txBox="1"/>
          <p:nvPr/>
        </p:nvSpPr>
        <p:spPr>
          <a:xfrm>
            <a:off x="395288" y="260033"/>
            <a:ext cx="5715000" cy="7016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sz="4000" b="1" dirty="0"/>
              <a:t>1.2.1  计算机硬件系统</a:t>
            </a:r>
            <a:endParaRPr lang="zh-CN" altLang="en-US" sz="4000" b="1" dirty="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3187">
                                            <p:txEl>
                                              <p:charRg st="0" end="15"/>
                                            </p:txEl>
                                          </p:spTgt>
                                        </p:tgtEl>
                                        <p:attrNameLst>
                                          <p:attrName>style.visibility</p:attrName>
                                        </p:attrNameLst>
                                      </p:cBhvr>
                                      <p:to>
                                        <p:strVal val="visible"/>
                                      </p:to>
                                    </p:set>
                                    <p:animEffect transition="in" filter="wipe(left)">
                                      <p:cBhvr>
                                        <p:cTn id="7" dur="500"/>
                                        <p:tgtEl>
                                          <p:spTgt spid="93187">
                                            <p:txEl>
                                              <p:charRg st="0"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0" y="692785"/>
            <a:ext cx="9116695" cy="5775960"/>
          </a:xfrm>
          <a:prstGeom prst="rect">
            <a:avLst/>
          </a:prstGeom>
          <a:noFill/>
        </p:spPr>
        <p:txBody>
          <a:bodyPr wrap="square" rtlCol="0" anchor="t">
            <a:spAutoFit/>
          </a:bodyPr>
          <a:p>
            <a:pPr indent="269875">
              <a:lnSpc>
                <a:spcPct val="120000"/>
              </a:lnSpc>
              <a:spcBef>
                <a:spcPts val="0"/>
              </a:spcBef>
              <a:spcAft>
                <a:spcPts val="0"/>
              </a:spcAft>
            </a:pPr>
            <a:r>
              <a:rPr lang="en-US" altLang="zh-CN">
                <a:solidFill>
                  <a:srgbClr val="000000"/>
                </a:solidFill>
                <a:sym typeface="+mn-ea"/>
              </a:rPr>
              <a:t>     </a:t>
            </a:r>
            <a:r>
              <a:rPr lang="zh-CN" sz="2800">
                <a:solidFill>
                  <a:srgbClr val="000000"/>
                </a:solidFill>
                <a:sym typeface="+mn-ea"/>
              </a:rPr>
              <a:t>通常将</a:t>
            </a:r>
            <a:r>
              <a:rPr lang="en-US" sz="2800">
                <a:solidFill>
                  <a:srgbClr val="000000"/>
                </a:solidFill>
                <a:sym typeface="+mn-ea"/>
              </a:rPr>
              <a:t>CPU</a:t>
            </a:r>
            <a:r>
              <a:rPr lang="zh-CN" sz="2800">
                <a:solidFill>
                  <a:srgbClr val="000000"/>
                </a:solidFill>
                <a:sym typeface="+mn-ea"/>
              </a:rPr>
              <a:t>与主存储器合在一起称为</a:t>
            </a:r>
            <a:r>
              <a:rPr lang="zh-CN" sz="2800">
                <a:solidFill>
                  <a:srgbClr val="C00000"/>
                </a:solidFill>
                <a:sym typeface="+mn-ea"/>
              </a:rPr>
              <a:t>主机</a:t>
            </a:r>
            <a:r>
              <a:rPr lang="zh-CN" sz="2800">
                <a:solidFill>
                  <a:srgbClr val="000000"/>
                </a:solidFill>
                <a:sym typeface="+mn-ea"/>
              </a:rPr>
              <a:t>，主存储器（简称主存）就是因为位于主机之内而得名，有的书中又称它为内存储器（内存）。</a:t>
            </a:r>
            <a:endParaRPr lang="zh-CN" sz="2800">
              <a:solidFill>
                <a:srgbClr val="000000"/>
              </a:solidFill>
              <a:sym typeface="+mn-ea"/>
            </a:endParaRPr>
          </a:p>
          <a:p>
            <a:pPr indent="269875">
              <a:lnSpc>
                <a:spcPct val="120000"/>
              </a:lnSpc>
              <a:spcBef>
                <a:spcPts val="0"/>
              </a:spcBef>
              <a:spcAft>
                <a:spcPts val="0"/>
              </a:spcAft>
            </a:pPr>
            <a:r>
              <a:rPr lang="zh-CN" sz="2800">
                <a:solidFill>
                  <a:srgbClr val="000000"/>
                </a:solidFill>
                <a:sym typeface="+mn-ea"/>
              </a:rPr>
              <a:t> </a:t>
            </a:r>
            <a:r>
              <a:rPr lang="en-US" altLang="zh-CN" sz="2800">
                <a:solidFill>
                  <a:srgbClr val="000000"/>
                </a:solidFill>
                <a:sym typeface="+mn-ea"/>
              </a:rPr>
              <a:t> </a:t>
            </a:r>
            <a:r>
              <a:rPr lang="zh-CN" sz="2800">
                <a:solidFill>
                  <a:srgbClr val="000000"/>
                </a:solidFill>
                <a:sym typeface="+mn-ea"/>
              </a:rPr>
              <a:t>位于主机之外的磁盘、光盘、磁带等，则作为外存储器（</a:t>
            </a:r>
            <a:r>
              <a:rPr lang="zh-CN" sz="2800">
                <a:solidFill>
                  <a:srgbClr val="C00000"/>
                </a:solidFill>
                <a:sym typeface="+mn-ea"/>
              </a:rPr>
              <a:t>外存</a:t>
            </a:r>
            <a:r>
              <a:rPr lang="zh-CN" sz="2800">
                <a:solidFill>
                  <a:srgbClr val="000000"/>
                </a:solidFill>
                <a:sym typeface="+mn-ea"/>
              </a:rPr>
              <a:t>）。</a:t>
            </a:r>
            <a:endParaRPr lang="zh-CN" sz="2800">
              <a:solidFill>
                <a:srgbClr val="000000"/>
              </a:solidFill>
              <a:sym typeface="+mn-ea"/>
            </a:endParaRPr>
          </a:p>
          <a:p>
            <a:pPr indent="269875">
              <a:lnSpc>
                <a:spcPct val="120000"/>
              </a:lnSpc>
              <a:spcBef>
                <a:spcPts val="0"/>
              </a:spcBef>
              <a:spcAft>
                <a:spcPts val="0"/>
              </a:spcAft>
            </a:pPr>
            <a:r>
              <a:rPr lang="zh-CN" sz="2800">
                <a:solidFill>
                  <a:srgbClr val="000000"/>
                </a:solidFill>
                <a:sym typeface="+mn-ea"/>
              </a:rPr>
              <a:t> </a:t>
            </a:r>
            <a:r>
              <a:rPr lang="en-US" altLang="zh-CN" sz="2800">
                <a:solidFill>
                  <a:srgbClr val="000000"/>
                </a:solidFill>
                <a:sym typeface="+mn-ea"/>
              </a:rPr>
              <a:t>  </a:t>
            </a:r>
            <a:r>
              <a:rPr lang="zh-CN" sz="2800">
                <a:solidFill>
                  <a:srgbClr val="000000"/>
                </a:solidFill>
                <a:sym typeface="+mn-ea"/>
              </a:rPr>
              <a:t>输入设备的任务是将外部信息输入主机，输出设备则是将主机的运算处理结果或其他信息从主机输出。但从信息传送控制的角度看，它们并无多大区别，不过是传送方向不同而已。有些设备还兼有输入与输出两种功能，所以在描述系统结构时常将它们合称为</a:t>
            </a:r>
            <a:r>
              <a:rPr lang="zh-CN" sz="2800">
                <a:solidFill>
                  <a:srgbClr val="C00000"/>
                </a:solidFill>
                <a:sym typeface="+mn-ea"/>
              </a:rPr>
              <a:t>输入</a:t>
            </a:r>
            <a:r>
              <a:rPr lang="en-US" sz="2800">
                <a:solidFill>
                  <a:srgbClr val="C00000"/>
                </a:solidFill>
                <a:sym typeface="+mn-ea"/>
              </a:rPr>
              <a:t>/</a:t>
            </a:r>
            <a:r>
              <a:rPr lang="zh-CN" sz="2800">
                <a:solidFill>
                  <a:srgbClr val="C00000"/>
                </a:solidFill>
                <a:sym typeface="+mn-ea"/>
              </a:rPr>
              <a:t>输出设备</a:t>
            </a:r>
            <a:r>
              <a:rPr lang="zh-CN" sz="2800">
                <a:solidFill>
                  <a:srgbClr val="000000"/>
                </a:solidFill>
                <a:sym typeface="+mn-ea"/>
              </a:rPr>
              <a:t>，简称</a:t>
            </a:r>
            <a:r>
              <a:rPr lang="en-US" sz="2800">
                <a:solidFill>
                  <a:srgbClr val="000000"/>
                </a:solidFill>
                <a:sym typeface="+mn-ea"/>
              </a:rPr>
              <a:t>I/O</a:t>
            </a:r>
            <a:r>
              <a:rPr lang="zh-CN" sz="2800">
                <a:solidFill>
                  <a:srgbClr val="000000"/>
                </a:solidFill>
                <a:sym typeface="+mn-ea"/>
              </a:rPr>
              <a:t>设备。</a:t>
            </a:r>
            <a:endParaRPr lang="zh-CN" altLang="en-US" sz="2800"/>
          </a:p>
        </p:txBody>
      </p:sp>
    </p:spTree>
  </p:cSld>
  <p:clrMapOvr>
    <a:masterClrMapping/>
  </p:clrMapOvr>
  <p:transition spd="slow">
    <p:zoom dir="in"/>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灯片编号占位符 3"/>
          <p:cNvSpPr txBox="1">
            <a:spLocks noGrp="1"/>
          </p:cNvSpPr>
          <p:nvPr>
            <p:ph type="sldNum" sz="quarter" idx="12"/>
          </p:nvPr>
        </p:nvSpPr>
        <p:spPr/>
        <p:txBody>
          <a:bodyPr/>
          <a:p>
            <a:pPr marL="0" indent="0" algn="r" eaLnBrk="1" hangingPunct="1">
              <a:spcBef>
                <a:spcPct val="50000"/>
              </a:spcBef>
              <a:buClrTx/>
              <a:buFontTx/>
              <a:buNone/>
            </a:pPr>
            <a:fld id="{9A0DB2DC-4C9A-4742-B13C-FB6460FD3503}" type="slidenum">
              <a:rPr lang="zh-CN" altLang="en-US" sz="1400" dirty="0">
                <a:solidFill>
                  <a:schemeClr val="bg2"/>
                </a:solidFill>
              </a:rPr>
            </a:fld>
            <a:endParaRPr lang="zh-CN" altLang="en-US" sz="1400" dirty="0">
              <a:solidFill>
                <a:schemeClr val="bg2"/>
              </a:solidFill>
            </a:endParaRPr>
          </a:p>
        </p:txBody>
      </p:sp>
      <p:sp>
        <p:nvSpPr>
          <p:cNvPr id="93212" name="Text Box 28"/>
          <p:cNvSpPr txBox="1"/>
          <p:nvPr/>
        </p:nvSpPr>
        <p:spPr>
          <a:xfrm>
            <a:off x="1604328" y="4580890"/>
            <a:ext cx="6048375" cy="58356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b="1" dirty="0">
                <a:solidFill>
                  <a:srgbClr val="C00000"/>
                </a:solidFill>
                <a:latin typeface="宋体" panose="02010600030101010101" pitchFamily="2" charset="-122"/>
              </a:rPr>
              <a:t>单总线计算机硬件</a:t>
            </a:r>
            <a:r>
              <a:rPr lang="zh-CN" altLang="en-US" b="1" dirty="0">
                <a:latin typeface="宋体" panose="02010600030101010101" pitchFamily="2" charset="-122"/>
              </a:rPr>
              <a:t>系统结构</a:t>
            </a:r>
            <a:endParaRPr lang="zh-CN" altLang="en-US" b="1" dirty="0">
              <a:latin typeface="宋体" panose="02010600030101010101" pitchFamily="2" charset="-122"/>
            </a:endParaRPr>
          </a:p>
        </p:txBody>
      </p:sp>
      <p:sp>
        <p:nvSpPr>
          <p:cNvPr id="93190" name="Rectangle 6"/>
          <p:cNvSpPr/>
          <p:nvPr/>
        </p:nvSpPr>
        <p:spPr>
          <a:xfrm>
            <a:off x="537845" y="2551430"/>
            <a:ext cx="1219200" cy="685800"/>
          </a:xfrm>
          <a:prstGeom prst="rect">
            <a:avLst/>
          </a:prstGeom>
          <a:solidFill>
            <a:srgbClr val="FDFBFB"/>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endParaRPr lang="zh-CN" altLang="en-US" sz="2400" b="1" dirty="0"/>
          </a:p>
        </p:txBody>
      </p:sp>
      <p:sp>
        <p:nvSpPr>
          <p:cNvPr id="93191" name="Rectangle 7"/>
          <p:cNvSpPr/>
          <p:nvPr/>
        </p:nvSpPr>
        <p:spPr>
          <a:xfrm>
            <a:off x="2138045" y="2551430"/>
            <a:ext cx="1219200" cy="685800"/>
          </a:xfrm>
          <a:prstGeom prst="rect">
            <a:avLst/>
          </a:prstGeom>
          <a:solidFill>
            <a:srgbClr val="FDFBFB"/>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endParaRPr lang="zh-CN" altLang="en-US" sz="2400" b="1" dirty="0"/>
          </a:p>
        </p:txBody>
      </p:sp>
      <p:sp>
        <p:nvSpPr>
          <p:cNvPr id="93192" name="Rectangle 8"/>
          <p:cNvSpPr/>
          <p:nvPr/>
        </p:nvSpPr>
        <p:spPr>
          <a:xfrm>
            <a:off x="3708400" y="3694430"/>
            <a:ext cx="1296670" cy="685800"/>
          </a:xfrm>
          <a:prstGeom prst="rect">
            <a:avLst/>
          </a:prstGeom>
          <a:solidFill>
            <a:srgbClr val="FDFBFB"/>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endParaRPr lang="zh-CN" altLang="en-US" sz="2400" b="1" dirty="0"/>
          </a:p>
        </p:txBody>
      </p:sp>
      <p:sp>
        <p:nvSpPr>
          <p:cNvPr id="93195" name="Rectangle 11"/>
          <p:cNvSpPr/>
          <p:nvPr/>
        </p:nvSpPr>
        <p:spPr>
          <a:xfrm>
            <a:off x="6300470" y="3694430"/>
            <a:ext cx="1368425" cy="685800"/>
          </a:xfrm>
          <a:prstGeom prst="rect">
            <a:avLst/>
          </a:prstGeom>
          <a:solidFill>
            <a:srgbClr val="FDFBFB"/>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endParaRPr lang="zh-CN" altLang="en-US" sz="2400" b="1" dirty="0"/>
          </a:p>
        </p:txBody>
      </p:sp>
      <p:sp>
        <p:nvSpPr>
          <p:cNvPr id="93196" name="Line 12"/>
          <p:cNvSpPr/>
          <p:nvPr/>
        </p:nvSpPr>
        <p:spPr>
          <a:xfrm>
            <a:off x="467995" y="2112010"/>
            <a:ext cx="7543800" cy="0"/>
          </a:xfrm>
          <a:prstGeom prst="line">
            <a:avLst/>
          </a:prstGeom>
          <a:ln w="57150" cap="flat" cmpd="sng">
            <a:solidFill>
              <a:schemeClr val="tx1"/>
            </a:solidFill>
            <a:prstDash val="solid"/>
            <a:headEnd type="triangle" w="med" len="med"/>
            <a:tailEnd type="triangle" w="med" len="med"/>
          </a:ln>
        </p:spPr>
      </p:sp>
      <p:sp>
        <p:nvSpPr>
          <p:cNvPr id="93197" name="Line 13"/>
          <p:cNvSpPr/>
          <p:nvPr/>
        </p:nvSpPr>
        <p:spPr>
          <a:xfrm>
            <a:off x="4347845" y="2094230"/>
            <a:ext cx="0" cy="457200"/>
          </a:xfrm>
          <a:prstGeom prst="line">
            <a:avLst/>
          </a:prstGeom>
          <a:ln w="38100" cap="flat" cmpd="sng">
            <a:solidFill>
              <a:schemeClr val="tx1"/>
            </a:solidFill>
            <a:prstDash val="solid"/>
            <a:headEnd type="triangle" w="med" len="med"/>
            <a:tailEnd type="triangle" w="med" len="med"/>
          </a:ln>
        </p:spPr>
      </p:sp>
      <p:sp>
        <p:nvSpPr>
          <p:cNvPr id="93198" name="Line 14"/>
          <p:cNvSpPr/>
          <p:nvPr/>
        </p:nvSpPr>
        <p:spPr>
          <a:xfrm>
            <a:off x="4347845" y="3237230"/>
            <a:ext cx="0" cy="457200"/>
          </a:xfrm>
          <a:prstGeom prst="line">
            <a:avLst/>
          </a:prstGeom>
          <a:ln w="38100" cap="flat" cmpd="sng">
            <a:solidFill>
              <a:schemeClr val="tx1"/>
            </a:solidFill>
            <a:prstDash val="solid"/>
            <a:headEnd type="triangle" w="med" len="med"/>
            <a:tailEnd type="triangle" w="med" len="med"/>
          </a:ln>
        </p:spPr>
      </p:sp>
      <p:sp>
        <p:nvSpPr>
          <p:cNvPr id="93199" name="Line 15"/>
          <p:cNvSpPr/>
          <p:nvPr/>
        </p:nvSpPr>
        <p:spPr>
          <a:xfrm>
            <a:off x="6938645" y="2094230"/>
            <a:ext cx="0" cy="457200"/>
          </a:xfrm>
          <a:prstGeom prst="line">
            <a:avLst/>
          </a:prstGeom>
          <a:ln w="38100" cap="flat" cmpd="sng">
            <a:solidFill>
              <a:schemeClr val="tx1"/>
            </a:solidFill>
            <a:prstDash val="solid"/>
            <a:headEnd type="triangle" w="med" len="med"/>
            <a:tailEnd type="triangle" w="med" len="med"/>
          </a:ln>
        </p:spPr>
      </p:sp>
      <p:sp>
        <p:nvSpPr>
          <p:cNvPr id="93200" name="Line 16"/>
          <p:cNvSpPr/>
          <p:nvPr/>
        </p:nvSpPr>
        <p:spPr>
          <a:xfrm>
            <a:off x="6938645" y="3237230"/>
            <a:ext cx="0" cy="457200"/>
          </a:xfrm>
          <a:prstGeom prst="line">
            <a:avLst/>
          </a:prstGeom>
          <a:ln w="38100" cap="flat" cmpd="sng">
            <a:solidFill>
              <a:schemeClr val="tx1"/>
            </a:solidFill>
            <a:prstDash val="solid"/>
            <a:headEnd type="triangle" w="med" len="med"/>
            <a:tailEnd type="triangle" w="med" len="med"/>
          </a:ln>
        </p:spPr>
      </p:sp>
      <p:sp>
        <p:nvSpPr>
          <p:cNvPr id="93201" name="Line 17"/>
          <p:cNvSpPr/>
          <p:nvPr/>
        </p:nvSpPr>
        <p:spPr>
          <a:xfrm>
            <a:off x="5262245" y="2932430"/>
            <a:ext cx="838200" cy="0"/>
          </a:xfrm>
          <a:prstGeom prst="line">
            <a:avLst/>
          </a:prstGeom>
          <a:ln w="57150" cap="flat" cmpd="sng">
            <a:solidFill>
              <a:schemeClr val="tx1"/>
            </a:solidFill>
            <a:prstDash val="sysDot"/>
            <a:headEnd type="none" w="med" len="med"/>
            <a:tailEnd type="none" w="med" len="med"/>
          </a:ln>
        </p:spPr>
      </p:sp>
      <p:sp>
        <p:nvSpPr>
          <p:cNvPr id="93202" name="Line 18"/>
          <p:cNvSpPr/>
          <p:nvPr/>
        </p:nvSpPr>
        <p:spPr>
          <a:xfrm>
            <a:off x="5262245" y="4075430"/>
            <a:ext cx="838200" cy="0"/>
          </a:xfrm>
          <a:prstGeom prst="line">
            <a:avLst/>
          </a:prstGeom>
          <a:ln w="57150" cap="flat" cmpd="sng">
            <a:solidFill>
              <a:schemeClr val="tx1"/>
            </a:solidFill>
            <a:prstDash val="sysDot"/>
            <a:headEnd type="none" w="med" len="med"/>
            <a:tailEnd type="none" w="med" len="med"/>
          </a:ln>
        </p:spPr>
      </p:sp>
      <p:sp>
        <p:nvSpPr>
          <p:cNvPr id="93203" name="Text Box 19"/>
          <p:cNvSpPr txBox="1"/>
          <p:nvPr/>
        </p:nvSpPr>
        <p:spPr>
          <a:xfrm>
            <a:off x="766445" y="2627630"/>
            <a:ext cx="838200" cy="57975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en-US" altLang="zh-CN" b="1" dirty="0">
                <a:latin typeface="黑体" panose="02010609060101010101" pitchFamily="49" charset="-122"/>
                <a:ea typeface="黑体" panose="02010609060101010101" pitchFamily="49" charset="-122"/>
              </a:rPr>
              <a:t>CPU</a:t>
            </a:r>
            <a:endParaRPr lang="en-US" altLang="zh-CN" b="1" dirty="0">
              <a:latin typeface="黑体" panose="02010609060101010101" pitchFamily="49" charset="-122"/>
              <a:ea typeface="黑体" panose="02010609060101010101" pitchFamily="49" charset="-122"/>
            </a:endParaRPr>
          </a:p>
        </p:txBody>
      </p:sp>
      <p:sp>
        <p:nvSpPr>
          <p:cNvPr id="93204" name="Text Box 20"/>
          <p:cNvSpPr txBox="1"/>
          <p:nvPr/>
        </p:nvSpPr>
        <p:spPr>
          <a:xfrm>
            <a:off x="2519045" y="2627630"/>
            <a:ext cx="838200" cy="57975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en-US" altLang="zh-CN" b="1" dirty="0">
                <a:latin typeface="黑体" panose="02010609060101010101" pitchFamily="49" charset="-122"/>
                <a:ea typeface="黑体" panose="02010609060101010101" pitchFamily="49" charset="-122"/>
              </a:rPr>
              <a:t>M</a:t>
            </a:r>
            <a:endParaRPr lang="en-US" altLang="zh-CN" b="1" dirty="0">
              <a:latin typeface="黑体" panose="02010609060101010101" pitchFamily="49" charset="-122"/>
              <a:ea typeface="黑体" panose="02010609060101010101" pitchFamily="49" charset="-122"/>
            </a:endParaRPr>
          </a:p>
        </p:txBody>
      </p:sp>
      <p:sp>
        <p:nvSpPr>
          <p:cNvPr id="93207" name="Text Box 23"/>
          <p:cNvSpPr txBox="1"/>
          <p:nvPr/>
        </p:nvSpPr>
        <p:spPr>
          <a:xfrm>
            <a:off x="3636645" y="3767455"/>
            <a:ext cx="1584325" cy="51943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en-US" altLang="zh-CN" sz="2800" b="1" dirty="0">
                <a:latin typeface="黑体" panose="02010609060101010101" pitchFamily="49" charset="-122"/>
                <a:ea typeface="黑体" panose="02010609060101010101" pitchFamily="49" charset="-122"/>
              </a:rPr>
              <a:t>I/O</a:t>
            </a:r>
            <a:r>
              <a:rPr lang="zh-CN" altLang="en-US" sz="2800" b="1" dirty="0">
                <a:latin typeface="黑体" panose="02010609060101010101" pitchFamily="49" charset="-122"/>
                <a:ea typeface="黑体" panose="02010609060101010101" pitchFamily="49" charset="-122"/>
              </a:rPr>
              <a:t>设备</a:t>
            </a:r>
            <a:endParaRPr lang="zh-CN" altLang="en-US" sz="2800" b="1" dirty="0">
              <a:latin typeface="黑体" panose="02010609060101010101" pitchFamily="49" charset="-122"/>
              <a:ea typeface="黑体" panose="02010609060101010101" pitchFamily="49" charset="-122"/>
            </a:endParaRPr>
          </a:p>
        </p:txBody>
      </p:sp>
      <p:sp>
        <p:nvSpPr>
          <p:cNvPr id="93208" name="Text Box 24"/>
          <p:cNvSpPr txBox="1"/>
          <p:nvPr/>
        </p:nvSpPr>
        <p:spPr>
          <a:xfrm>
            <a:off x="6300470" y="3767455"/>
            <a:ext cx="1619250" cy="51943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en-US" altLang="zh-CN" sz="2800" b="1" dirty="0">
                <a:latin typeface="黑体" panose="02010609060101010101" pitchFamily="49" charset="-122"/>
                <a:ea typeface="黑体" panose="02010609060101010101" pitchFamily="49" charset="-122"/>
              </a:rPr>
              <a:t>I/O</a:t>
            </a:r>
            <a:r>
              <a:rPr lang="zh-CN" altLang="en-US" sz="2800" b="1" dirty="0">
                <a:latin typeface="黑体" panose="02010609060101010101" pitchFamily="49" charset="-122"/>
                <a:ea typeface="黑体" panose="02010609060101010101" pitchFamily="49" charset="-122"/>
              </a:rPr>
              <a:t>设备</a:t>
            </a:r>
            <a:endParaRPr lang="zh-CN" altLang="en-US" sz="2800" b="1" dirty="0">
              <a:latin typeface="黑体" panose="02010609060101010101" pitchFamily="49" charset="-122"/>
              <a:ea typeface="黑体" panose="02010609060101010101" pitchFamily="49" charset="-122"/>
            </a:endParaRPr>
          </a:p>
        </p:txBody>
      </p:sp>
      <p:sp>
        <p:nvSpPr>
          <p:cNvPr id="93209" name="Text Box 25"/>
          <p:cNvSpPr txBox="1"/>
          <p:nvPr/>
        </p:nvSpPr>
        <p:spPr>
          <a:xfrm>
            <a:off x="2823845" y="1484630"/>
            <a:ext cx="3276600" cy="6413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sz="3600" b="1" dirty="0">
                <a:latin typeface="黑体" panose="02010609060101010101" pitchFamily="49" charset="-122"/>
                <a:ea typeface="黑体" panose="02010609060101010101" pitchFamily="49" charset="-122"/>
              </a:rPr>
              <a:t>系 统 总 线</a:t>
            </a:r>
            <a:endParaRPr lang="zh-CN" altLang="en-US" sz="3600" b="1" dirty="0">
              <a:latin typeface="黑体" panose="02010609060101010101" pitchFamily="49" charset="-122"/>
              <a:ea typeface="黑体" panose="02010609060101010101" pitchFamily="49" charset="-122"/>
            </a:endParaRPr>
          </a:p>
        </p:txBody>
      </p:sp>
      <p:sp>
        <p:nvSpPr>
          <p:cNvPr id="93210" name="Line 26"/>
          <p:cNvSpPr/>
          <p:nvPr/>
        </p:nvSpPr>
        <p:spPr>
          <a:xfrm>
            <a:off x="2747645" y="2094230"/>
            <a:ext cx="0" cy="457200"/>
          </a:xfrm>
          <a:prstGeom prst="line">
            <a:avLst/>
          </a:prstGeom>
          <a:ln w="38100" cap="flat" cmpd="sng">
            <a:solidFill>
              <a:schemeClr val="tx1"/>
            </a:solidFill>
            <a:prstDash val="solid"/>
            <a:headEnd type="triangle" w="med" len="med"/>
            <a:tailEnd type="triangle" w="med" len="med"/>
          </a:ln>
        </p:spPr>
      </p:sp>
      <p:sp>
        <p:nvSpPr>
          <p:cNvPr id="93211" name="Line 27"/>
          <p:cNvSpPr/>
          <p:nvPr/>
        </p:nvSpPr>
        <p:spPr>
          <a:xfrm>
            <a:off x="1147445" y="2094230"/>
            <a:ext cx="0" cy="457200"/>
          </a:xfrm>
          <a:prstGeom prst="line">
            <a:avLst/>
          </a:prstGeom>
          <a:ln w="38100" cap="flat" cmpd="sng">
            <a:solidFill>
              <a:schemeClr val="tx1"/>
            </a:solidFill>
            <a:prstDash val="solid"/>
            <a:headEnd type="triangle" w="med" len="med"/>
            <a:tailEnd type="triangle" w="med" len="med"/>
          </a:ln>
        </p:spPr>
      </p:sp>
      <p:sp>
        <p:nvSpPr>
          <p:cNvPr id="93213" name="Rectangle 29"/>
          <p:cNvSpPr/>
          <p:nvPr/>
        </p:nvSpPr>
        <p:spPr>
          <a:xfrm>
            <a:off x="3708400" y="2543810"/>
            <a:ext cx="1295400" cy="685800"/>
          </a:xfrm>
          <a:prstGeom prst="rect">
            <a:avLst/>
          </a:prstGeom>
          <a:solidFill>
            <a:srgbClr val="FDFBFB"/>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endParaRPr lang="zh-CN" altLang="en-US" sz="2400" b="1" dirty="0"/>
          </a:p>
        </p:txBody>
      </p:sp>
      <p:sp>
        <p:nvSpPr>
          <p:cNvPr id="93214" name="Text Box 30"/>
          <p:cNvSpPr txBox="1"/>
          <p:nvPr/>
        </p:nvSpPr>
        <p:spPr>
          <a:xfrm>
            <a:off x="3636645" y="2614930"/>
            <a:ext cx="1447800" cy="51943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en-US" altLang="zh-CN" sz="2800" b="1" dirty="0">
                <a:latin typeface="黑体" panose="02010609060101010101" pitchFamily="49" charset="-122"/>
                <a:ea typeface="黑体" panose="02010609060101010101" pitchFamily="49" charset="-122"/>
              </a:rPr>
              <a:t>I/O</a:t>
            </a:r>
            <a:r>
              <a:rPr lang="zh-CN" altLang="en-US" sz="2800" b="1" dirty="0">
                <a:latin typeface="黑体" panose="02010609060101010101" pitchFamily="49" charset="-122"/>
                <a:ea typeface="黑体" panose="02010609060101010101" pitchFamily="49" charset="-122"/>
              </a:rPr>
              <a:t>接口</a:t>
            </a:r>
            <a:endParaRPr lang="zh-CN" altLang="en-US" sz="2800" b="1" dirty="0">
              <a:latin typeface="黑体" panose="02010609060101010101" pitchFamily="49" charset="-122"/>
              <a:ea typeface="黑体" panose="02010609060101010101" pitchFamily="49" charset="-122"/>
            </a:endParaRPr>
          </a:p>
        </p:txBody>
      </p:sp>
      <p:sp>
        <p:nvSpPr>
          <p:cNvPr id="93215" name="Rectangle 31"/>
          <p:cNvSpPr/>
          <p:nvPr/>
        </p:nvSpPr>
        <p:spPr>
          <a:xfrm>
            <a:off x="6372225" y="2543810"/>
            <a:ext cx="1295400" cy="685800"/>
          </a:xfrm>
          <a:prstGeom prst="rect">
            <a:avLst/>
          </a:prstGeom>
          <a:solidFill>
            <a:srgbClr val="FDFBFB"/>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endParaRPr lang="zh-CN" altLang="en-US" sz="2400" b="1" dirty="0"/>
          </a:p>
        </p:txBody>
      </p:sp>
      <p:sp>
        <p:nvSpPr>
          <p:cNvPr id="93216" name="Text Box 32"/>
          <p:cNvSpPr txBox="1"/>
          <p:nvPr/>
        </p:nvSpPr>
        <p:spPr>
          <a:xfrm>
            <a:off x="6300470" y="2614930"/>
            <a:ext cx="1447800" cy="51943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en-US" altLang="zh-CN" sz="2800" b="1" dirty="0">
                <a:latin typeface="黑体" panose="02010609060101010101" pitchFamily="49" charset="-122"/>
                <a:ea typeface="黑体" panose="02010609060101010101" pitchFamily="49" charset="-122"/>
              </a:rPr>
              <a:t>I/O</a:t>
            </a:r>
            <a:r>
              <a:rPr lang="zh-CN" altLang="en-US" sz="2800" b="1" dirty="0">
                <a:latin typeface="黑体" panose="02010609060101010101" pitchFamily="49" charset="-122"/>
                <a:ea typeface="黑体" panose="02010609060101010101" pitchFamily="49" charset="-122"/>
              </a:rPr>
              <a:t>接口</a:t>
            </a:r>
            <a:endParaRPr lang="zh-CN" altLang="en-US" sz="2800" b="1" dirty="0">
              <a:latin typeface="黑体" panose="02010609060101010101" pitchFamily="49" charset="-122"/>
              <a:ea typeface="黑体" panose="02010609060101010101" pitchFamily="49" charset="-122"/>
            </a:endParaRPr>
          </a:p>
        </p:txBody>
      </p:sp>
      <p:sp>
        <p:nvSpPr>
          <p:cNvPr id="100" name="文本框 99"/>
          <p:cNvSpPr txBox="1"/>
          <p:nvPr/>
        </p:nvSpPr>
        <p:spPr>
          <a:xfrm>
            <a:off x="285750" y="436245"/>
            <a:ext cx="8573770" cy="1124585"/>
          </a:xfrm>
          <a:prstGeom prst="rect">
            <a:avLst/>
          </a:prstGeom>
          <a:noFill/>
          <a:ln w="9525">
            <a:noFill/>
          </a:ln>
        </p:spPr>
        <p:txBody>
          <a:bodyPr wrap="square">
            <a:spAutoFit/>
          </a:bodyPr>
          <a:p>
            <a:pPr indent="269875">
              <a:lnSpc>
                <a:spcPct val="120000"/>
              </a:lnSpc>
              <a:spcBef>
                <a:spcPts val="0"/>
              </a:spcBef>
              <a:spcAft>
                <a:spcPts val="0"/>
              </a:spcAft>
            </a:pPr>
            <a:r>
              <a:rPr lang="zh-CN" sz="2800">
                <a:solidFill>
                  <a:srgbClr val="000000"/>
                </a:solidFill>
                <a:latin typeface="Times New Roman" panose="02020603050405020304" pitchFamily="18" charset="0"/>
                <a:ea typeface="宋体" panose="02010600030101010101" pitchFamily="2" charset="-122"/>
              </a:rPr>
              <a:t>下图用抽象的方式描述了一种简单的单总线硬件系统结构。</a:t>
            </a:r>
            <a:endParaRPr lang="zh-CN" altLang="en-US" sz="2800"/>
          </a:p>
        </p:txBody>
      </p:sp>
      <p:sp>
        <p:nvSpPr>
          <p:cNvPr id="3" name="文本框 2"/>
          <p:cNvSpPr txBox="1"/>
          <p:nvPr/>
        </p:nvSpPr>
        <p:spPr>
          <a:xfrm>
            <a:off x="227965" y="5295265"/>
            <a:ext cx="8916035" cy="953135"/>
          </a:xfrm>
          <a:prstGeom prst="rect">
            <a:avLst/>
          </a:prstGeom>
          <a:noFill/>
          <a:ln w="9525">
            <a:noFill/>
          </a:ln>
        </p:spPr>
        <p:txBody>
          <a:bodyPr wrap="square">
            <a:spAutoFit/>
          </a:bodyPr>
          <a:p>
            <a:pPr indent="269875"/>
            <a:r>
              <a:rPr lang="zh-CN" sz="2800">
                <a:solidFill>
                  <a:srgbClr val="000000"/>
                </a:solidFill>
                <a:latin typeface="Times New Roman" panose="02020603050405020304" pitchFamily="18" charset="0"/>
                <a:ea typeface="宋体" panose="02010600030101010101" pitchFamily="2" charset="-122"/>
              </a:rPr>
              <a:t>下面以上图</a:t>
            </a:r>
            <a:r>
              <a:rPr lang="zh-CN" sz="2800">
                <a:solidFill>
                  <a:srgbClr val="000000"/>
                </a:solidFill>
                <a:latin typeface="Times New Roman" panose="02020603050405020304" pitchFamily="18" charset="0"/>
                <a:ea typeface="宋体" panose="02010600030101010101" pitchFamily="2" charset="-122"/>
              </a:rPr>
              <a:t>为基础，先分别说明各组成部件的功能和相应特性，再介绍以总线为基础构成整机系统的方法。</a:t>
            </a:r>
            <a:endParaRPr lang="zh-CN" altLang="en-US" sz="280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93212">
                                            <p:txEl>
                                              <p:charRg st="0" end="13"/>
                                            </p:txEl>
                                          </p:spTgt>
                                        </p:tgtEl>
                                        <p:attrNameLst>
                                          <p:attrName>style.visibility</p:attrName>
                                        </p:attrNameLst>
                                      </p:cBhvr>
                                      <p:to>
                                        <p:strVal val="visible"/>
                                      </p:to>
                                    </p:set>
                                    <p:animEffect transition="in" filter="barn(outVertical)">
                                      <p:cBhvr>
                                        <p:cTn id="7" dur="500"/>
                                        <p:tgtEl>
                                          <p:spTgt spid="93212">
                                            <p:txEl>
                                              <p:charRg st="0"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21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灯片编号占位符 3"/>
          <p:cNvSpPr txBox="1">
            <a:spLocks noGrp="1"/>
          </p:cNvSpPr>
          <p:nvPr>
            <p:ph type="sldNum" sz="quarter" idx="12"/>
          </p:nvPr>
        </p:nvSpPr>
        <p:spPr/>
        <p:txBody>
          <a:bodyPr/>
          <a:p>
            <a:pPr marL="0" indent="0" algn="r" eaLnBrk="1" hangingPunct="1">
              <a:spcBef>
                <a:spcPct val="50000"/>
              </a:spcBef>
              <a:buClrTx/>
              <a:buFontTx/>
              <a:buNone/>
            </a:pPr>
            <a:fld id="{9A0DB2DC-4C9A-4742-B13C-FB6460FD3503}" type="slidenum">
              <a:rPr lang="zh-CN" altLang="en-US" sz="1400" dirty="0">
                <a:solidFill>
                  <a:schemeClr val="bg2"/>
                </a:solidFill>
              </a:rPr>
            </a:fld>
            <a:endParaRPr lang="zh-CN" altLang="en-US" sz="1400" dirty="0">
              <a:solidFill>
                <a:schemeClr val="bg2"/>
              </a:solidFill>
            </a:endParaRPr>
          </a:p>
        </p:txBody>
      </p:sp>
      <p:sp>
        <p:nvSpPr>
          <p:cNvPr id="13316" name="Text Box 4"/>
          <p:cNvSpPr txBox="1"/>
          <p:nvPr/>
        </p:nvSpPr>
        <p:spPr>
          <a:xfrm>
            <a:off x="250825" y="476250"/>
            <a:ext cx="9434513" cy="153797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sz="4000" b="1" dirty="0"/>
              <a:t>1.  </a:t>
            </a:r>
            <a:r>
              <a:rPr lang="en-US" altLang="zh-CN" sz="4000" b="1" dirty="0"/>
              <a:t>CPU</a:t>
            </a:r>
            <a:endParaRPr lang="en-US" altLang="zh-CN" sz="4000" b="1" dirty="0"/>
          </a:p>
          <a:p>
            <a:pPr marL="0" lvl="0" indent="0" eaLnBrk="1" hangingPunct="1">
              <a:spcBef>
                <a:spcPct val="50000"/>
              </a:spcBef>
              <a:buClrTx/>
              <a:buFontTx/>
              <a:buNone/>
            </a:pPr>
            <a:r>
              <a:rPr lang="zh-CN" altLang="en-US" sz="3600" b="1" dirty="0">
                <a:sym typeface="Symbol" panose="05050102010706020507" pitchFamily="18" charset="2"/>
              </a:rPr>
              <a:t></a:t>
            </a:r>
            <a:r>
              <a:rPr lang="zh-CN" altLang="en-US" sz="3600" b="1" dirty="0"/>
              <a:t>功能：</a:t>
            </a:r>
            <a:r>
              <a:rPr lang="zh-CN" altLang="en-US" b="1" dirty="0">
                <a:solidFill>
                  <a:srgbClr val="000099"/>
                </a:solidFill>
              </a:rPr>
              <a:t>负责</a:t>
            </a:r>
            <a:r>
              <a:rPr lang="zh-CN" altLang="en-US" b="1" dirty="0">
                <a:solidFill>
                  <a:srgbClr val="C00000"/>
                </a:solidFill>
              </a:rPr>
              <a:t>读取与执行指令</a:t>
            </a:r>
            <a:r>
              <a:rPr lang="zh-CN" altLang="en-US" b="1" dirty="0">
                <a:solidFill>
                  <a:srgbClr val="000099"/>
                </a:solidFill>
              </a:rPr>
              <a:t>，即执行程序。</a:t>
            </a:r>
            <a:endParaRPr lang="zh-CN" altLang="en-US" b="1" dirty="0">
              <a:solidFill>
                <a:srgbClr val="000099"/>
              </a:solidFill>
            </a:endParaRPr>
          </a:p>
        </p:txBody>
      </p:sp>
      <p:sp>
        <p:nvSpPr>
          <p:cNvPr id="13317" name="Text Box 5"/>
          <p:cNvSpPr txBox="1"/>
          <p:nvPr/>
        </p:nvSpPr>
        <p:spPr>
          <a:xfrm>
            <a:off x="250825" y="2565400"/>
            <a:ext cx="9144000" cy="138366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sz="3600" b="1" dirty="0">
                <a:sym typeface="Symbol" panose="05050102010706020507" pitchFamily="18" charset="2"/>
              </a:rPr>
              <a:t></a:t>
            </a:r>
            <a:r>
              <a:rPr lang="zh-CN" altLang="en-US" sz="3600" b="1" dirty="0"/>
              <a:t>基本组成：</a:t>
            </a:r>
            <a:r>
              <a:rPr lang="zh-CN" altLang="en-US" b="1" dirty="0">
                <a:solidFill>
                  <a:srgbClr val="000099"/>
                </a:solidFill>
              </a:rPr>
              <a:t>寄存器、</a:t>
            </a:r>
            <a:r>
              <a:rPr lang="en-US" altLang="zh-CN" b="1" dirty="0">
                <a:solidFill>
                  <a:srgbClr val="000099"/>
                </a:solidFill>
              </a:rPr>
              <a:t>ALU</a:t>
            </a:r>
            <a:r>
              <a:rPr lang="zh-CN" altLang="en-US" b="1" dirty="0">
                <a:solidFill>
                  <a:srgbClr val="000099"/>
                </a:solidFill>
              </a:rPr>
              <a:t>、控制器及连接</a:t>
            </a:r>
            <a:endParaRPr lang="zh-CN" altLang="en-US" b="1" dirty="0">
              <a:solidFill>
                <a:srgbClr val="000099"/>
              </a:solidFill>
            </a:endParaRPr>
          </a:p>
          <a:p>
            <a:pPr marL="0" lvl="0" indent="0" eaLnBrk="1" hangingPunct="1">
              <a:spcBef>
                <a:spcPct val="50000"/>
              </a:spcBef>
              <a:buClrTx/>
              <a:buFontTx/>
              <a:buNone/>
            </a:pPr>
            <a:r>
              <a:rPr lang="zh-CN" altLang="en-US" b="1" dirty="0"/>
              <a:t>1）寄存器</a:t>
            </a:r>
            <a:endParaRPr lang="zh-CN" altLang="en-US" b="1" dirty="0"/>
          </a:p>
        </p:txBody>
      </p:sp>
      <p:sp>
        <p:nvSpPr>
          <p:cNvPr id="13319" name="Text Box 7"/>
          <p:cNvSpPr txBox="1"/>
          <p:nvPr/>
        </p:nvSpPr>
        <p:spPr>
          <a:xfrm>
            <a:off x="1727200" y="4221163"/>
            <a:ext cx="7416800" cy="52197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sz="2800" b="1" dirty="0"/>
              <a:t>用于存放</a:t>
            </a:r>
            <a:r>
              <a:rPr lang="zh-CN" altLang="en-US" sz="2800" b="1" dirty="0">
                <a:solidFill>
                  <a:srgbClr val="C00000"/>
                </a:solidFill>
              </a:rPr>
              <a:t>控制</a:t>
            </a:r>
            <a:r>
              <a:rPr lang="zh-CN" altLang="en-US" sz="2800" b="1" dirty="0"/>
              <a:t>信息，如</a:t>
            </a:r>
            <a:r>
              <a:rPr lang="en-US" altLang="zh-CN" sz="2800" b="1" dirty="0"/>
              <a:t>PC</a:t>
            </a:r>
            <a:r>
              <a:rPr lang="zh-CN" altLang="en-US" sz="2800" b="1" dirty="0"/>
              <a:t>、</a:t>
            </a:r>
            <a:r>
              <a:rPr lang="en-US" altLang="zh-CN" sz="2800" b="1" dirty="0"/>
              <a:t>IR</a:t>
            </a:r>
            <a:r>
              <a:rPr lang="zh-CN" altLang="en-US" sz="2800" b="1" dirty="0"/>
              <a:t>、</a:t>
            </a:r>
            <a:r>
              <a:rPr lang="en-US" altLang="zh-CN" sz="2800" b="1" dirty="0"/>
              <a:t>PSW</a:t>
            </a:r>
            <a:endParaRPr lang="en-US" altLang="zh-CN" sz="2800" b="1" dirty="0"/>
          </a:p>
        </p:txBody>
      </p:sp>
      <p:sp>
        <p:nvSpPr>
          <p:cNvPr id="13321" name="Text Box 9"/>
          <p:cNvSpPr txBox="1"/>
          <p:nvPr/>
        </p:nvSpPr>
        <p:spPr>
          <a:xfrm>
            <a:off x="1727200" y="4941888"/>
            <a:ext cx="7416800" cy="52197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sz="2800" b="1" dirty="0"/>
              <a:t>用于存放</a:t>
            </a:r>
            <a:r>
              <a:rPr lang="zh-CN" altLang="en-US" sz="2800" b="1" dirty="0">
                <a:solidFill>
                  <a:srgbClr val="C00000"/>
                </a:solidFill>
              </a:rPr>
              <a:t>数据</a:t>
            </a:r>
            <a:r>
              <a:rPr lang="zh-CN" altLang="en-US" sz="2800" b="1" dirty="0"/>
              <a:t>信息，如通用寄存器、暂存器</a:t>
            </a:r>
            <a:endParaRPr lang="zh-CN" altLang="en-US" sz="2800" b="1" dirty="0"/>
          </a:p>
        </p:txBody>
      </p:sp>
      <p:sp>
        <p:nvSpPr>
          <p:cNvPr id="14343" name="Line 11"/>
          <p:cNvSpPr/>
          <p:nvPr/>
        </p:nvSpPr>
        <p:spPr>
          <a:xfrm>
            <a:off x="1547813" y="4076700"/>
            <a:ext cx="0" cy="1223963"/>
          </a:xfrm>
          <a:prstGeom prst="line">
            <a:avLst/>
          </a:prstGeom>
          <a:ln w="9525" cap="flat" cmpd="sng">
            <a:solidFill>
              <a:schemeClr val="tx1"/>
            </a:solidFill>
            <a:prstDash val="solid"/>
            <a:headEnd type="none" w="med" len="med"/>
            <a:tailEnd type="none" w="med" len="med"/>
          </a:ln>
        </p:spPr>
      </p:sp>
      <p:sp>
        <p:nvSpPr>
          <p:cNvPr id="14344" name="Line 12"/>
          <p:cNvSpPr/>
          <p:nvPr/>
        </p:nvSpPr>
        <p:spPr>
          <a:xfrm>
            <a:off x="1547813" y="5300663"/>
            <a:ext cx="287337" cy="0"/>
          </a:xfrm>
          <a:prstGeom prst="line">
            <a:avLst/>
          </a:prstGeom>
          <a:ln w="9525" cap="flat" cmpd="sng">
            <a:solidFill>
              <a:schemeClr val="tx1"/>
            </a:solidFill>
            <a:prstDash val="solid"/>
            <a:headEnd type="none" w="med" len="med"/>
            <a:tailEnd type="none" w="med" len="med"/>
          </a:ln>
        </p:spPr>
      </p:sp>
      <p:sp>
        <p:nvSpPr>
          <p:cNvPr id="14345" name="Line 13"/>
          <p:cNvSpPr/>
          <p:nvPr/>
        </p:nvSpPr>
        <p:spPr>
          <a:xfrm>
            <a:off x="1547813" y="4437063"/>
            <a:ext cx="287337" cy="0"/>
          </a:xfrm>
          <a:prstGeom prst="line">
            <a:avLst/>
          </a:prstGeom>
          <a:ln w="9525" cap="flat" cmpd="sng">
            <a:solidFill>
              <a:schemeClr val="tx1"/>
            </a:solidFill>
            <a:prstDash val="solid"/>
            <a:headEnd type="none" w="med" len="med"/>
            <a:tailEnd type="none" w="med" len="med"/>
          </a:ln>
        </p:spPr>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316">
                                            <p:txEl>
                                              <p:charRg st="0" end="8"/>
                                            </p:txEl>
                                          </p:spTgt>
                                        </p:tgtEl>
                                        <p:attrNameLst>
                                          <p:attrName>style.visibility</p:attrName>
                                        </p:attrNameLst>
                                      </p:cBhvr>
                                      <p:to>
                                        <p:strVal val="visible"/>
                                      </p:to>
                                    </p:set>
                                    <p:animEffect transition="in" filter="wipe(left)">
                                      <p:cBhvr>
                                        <p:cTn id="7" dur="500"/>
                                        <p:tgtEl>
                                          <p:spTgt spid="13316">
                                            <p:txEl>
                                              <p:charRg st="0"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316">
                                            <p:txEl>
                                              <p:charRg st="8" end="29"/>
                                            </p:txEl>
                                          </p:spTgt>
                                        </p:tgtEl>
                                        <p:attrNameLst>
                                          <p:attrName>style.visibility</p:attrName>
                                        </p:attrNameLst>
                                      </p:cBhvr>
                                      <p:to>
                                        <p:strVal val="visible"/>
                                      </p:to>
                                    </p:set>
                                    <p:animEffect transition="in" filter="wipe(left)">
                                      <p:cBhvr>
                                        <p:cTn id="12" dur="500"/>
                                        <p:tgtEl>
                                          <p:spTgt spid="13316">
                                            <p:txEl>
                                              <p:charRg st="8" end="2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317">
                                            <p:txEl>
                                              <p:charRg st="0" end="21"/>
                                            </p:txEl>
                                          </p:spTgt>
                                        </p:tgtEl>
                                        <p:attrNameLst>
                                          <p:attrName>style.visibility</p:attrName>
                                        </p:attrNameLst>
                                      </p:cBhvr>
                                      <p:to>
                                        <p:strVal val="visible"/>
                                      </p:to>
                                    </p:set>
                                    <p:animEffect transition="in" filter="wipe(left)">
                                      <p:cBhvr>
                                        <p:cTn id="17" dur="500"/>
                                        <p:tgtEl>
                                          <p:spTgt spid="13317">
                                            <p:txEl>
                                              <p:charRg st="0" end="2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317">
                                            <p:txEl>
                                              <p:charRg st="21" end="27"/>
                                            </p:txEl>
                                          </p:spTgt>
                                        </p:tgtEl>
                                        <p:attrNameLst>
                                          <p:attrName>style.visibility</p:attrName>
                                        </p:attrNameLst>
                                      </p:cBhvr>
                                      <p:to>
                                        <p:strVal val="visible"/>
                                      </p:to>
                                    </p:set>
                                    <p:animEffect transition="in" filter="wipe(left)">
                                      <p:cBhvr>
                                        <p:cTn id="22" dur="500"/>
                                        <p:tgtEl>
                                          <p:spTgt spid="13317">
                                            <p:txEl>
                                              <p:charRg st="21" end="2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319">
                                            <p:txEl>
                                              <p:charRg st="0" end="20"/>
                                            </p:txEl>
                                          </p:spTgt>
                                        </p:tgtEl>
                                        <p:attrNameLst>
                                          <p:attrName>style.visibility</p:attrName>
                                        </p:attrNameLst>
                                      </p:cBhvr>
                                      <p:to>
                                        <p:strVal val="visible"/>
                                      </p:to>
                                    </p:set>
                                    <p:animEffect transition="in" filter="wipe(left)">
                                      <p:cBhvr>
                                        <p:cTn id="27" dur="500"/>
                                        <p:tgtEl>
                                          <p:spTgt spid="13319">
                                            <p:txEl>
                                              <p:charRg st="0" end="2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321">
                                            <p:txEl>
                                              <p:charRg st="0" end="20"/>
                                            </p:txEl>
                                          </p:spTgt>
                                        </p:tgtEl>
                                        <p:attrNameLst>
                                          <p:attrName>style.visibility</p:attrName>
                                        </p:attrNameLst>
                                      </p:cBhvr>
                                      <p:to>
                                        <p:strVal val="visible"/>
                                      </p:to>
                                    </p:set>
                                    <p:animEffect transition="in" filter="wipe(left)">
                                      <p:cBhvr>
                                        <p:cTn id="32" dur="500"/>
                                        <p:tgtEl>
                                          <p:spTgt spid="13321">
                                            <p:txEl>
                                              <p:charRg st="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build="p"/>
      <p:bldP spid="13317" grpId="0" build="p"/>
      <p:bldP spid="13319" grpId="0" build="p"/>
      <p:bldP spid="1332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灯片编号占位符 5"/>
          <p:cNvSpPr txBox="1">
            <a:spLocks noGrp="1"/>
          </p:cNvSpPr>
          <p:nvPr>
            <p:ph type="sldNum" sz="quarter" idx="12"/>
          </p:nvPr>
        </p:nvSpPr>
        <p:spPr/>
        <p:txBody>
          <a:bodyPr/>
          <a:p>
            <a:pPr marL="0" indent="0" algn="r" eaLnBrk="1" hangingPunct="1">
              <a:spcBef>
                <a:spcPct val="50000"/>
              </a:spcBef>
              <a:buClrTx/>
              <a:buFontTx/>
              <a:buNone/>
            </a:pPr>
            <a:fld id="{9A0DB2DC-4C9A-4742-B13C-FB6460FD3503}" type="slidenum">
              <a:rPr lang="zh-CN" altLang="en-US" sz="1400" dirty="0">
                <a:solidFill>
                  <a:schemeClr val="bg2"/>
                </a:solidFill>
              </a:rPr>
            </a:fld>
            <a:endParaRPr lang="zh-CN" altLang="en-US" sz="1400" dirty="0">
              <a:solidFill>
                <a:schemeClr val="bg2"/>
              </a:solidFill>
            </a:endParaRPr>
          </a:p>
        </p:txBody>
      </p:sp>
      <p:sp>
        <p:nvSpPr>
          <p:cNvPr id="94229" name="Text Box 21"/>
          <p:cNvSpPr txBox="1"/>
          <p:nvPr/>
        </p:nvSpPr>
        <p:spPr>
          <a:xfrm>
            <a:off x="0" y="44450"/>
            <a:ext cx="9171940" cy="110617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10000"/>
              </a:lnSpc>
              <a:spcBef>
                <a:spcPts val="50"/>
              </a:spcBef>
              <a:spcAft>
                <a:spcPts val="0"/>
              </a:spcAft>
              <a:buClrTx/>
              <a:buFontTx/>
              <a:buNone/>
            </a:pPr>
            <a:r>
              <a:rPr lang="en-US" altLang="zh-CN" b="1" dirty="0"/>
              <a:t>2</a:t>
            </a:r>
            <a:r>
              <a:rPr lang="zh-CN" altLang="en-US" b="1" dirty="0"/>
              <a:t>）算术逻辑部件</a:t>
            </a:r>
            <a:r>
              <a:rPr lang="en-US" altLang="zh-CN" b="1" dirty="0"/>
              <a:t>ALU</a:t>
            </a:r>
            <a:r>
              <a:rPr lang="zh-CN" altLang="en-US" b="1" dirty="0"/>
              <a:t>：</a:t>
            </a:r>
            <a:r>
              <a:rPr lang="zh-CN" altLang="en-US" sz="2800" b="1" dirty="0">
                <a:solidFill>
                  <a:srgbClr val="000099"/>
                </a:solidFill>
              </a:rPr>
              <a:t>按指令的要求对有关数据进行指定的算术或逻辑运算。</a:t>
            </a:r>
            <a:endParaRPr lang="zh-CN" altLang="en-US" sz="2800" b="1" dirty="0">
              <a:solidFill>
                <a:srgbClr val="000099"/>
              </a:solidFill>
            </a:endParaRPr>
          </a:p>
        </p:txBody>
      </p:sp>
      <p:sp>
        <p:nvSpPr>
          <p:cNvPr id="94232" name="Text Box 24"/>
          <p:cNvSpPr txBox="1"/>
          <p:nvPr/>
        </p:nvSpPr>
        <p:spPr>
          <a:xfrm>
            <a:off x="0" y="1268413"/>
            <a:ext cx="9144000" cy="110617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10000"/>
              </a:lnSpc>
              <a:spcBef>
                <a:spcPts val="50"/>
              </a:spcBef>
              <a:spcAft>
                <a:spcPts val="0"/>
              </a:spcAft>
              <a:buClrTx/>
              <a:buFontTx/>
              <a:buNone/>
            </a:pPr>
            <a:r>
              <a:rPr lang="en-US" altLang="zh-CN" b="1" dirty="0"/>
              <a:t>3</a:t>
            </a:r>
            <a:r>
              <a:rPr lang="zh-CN" altLang="en-US" b="1" dirty="0"/>
              <a:t>）控制器：</a:t>
            </a:r>
            <a:r>
              <a:rPr lang="zh-CN" altLang="en-US" sz="2800" b="1" dirty="0">
                <a:solidFill>
                  <a:srgbClr val="000099"/>
                </a:solidFill>
              </a:rPr>
              <a:t>主要根据指令信息产生控制信号（微命令）序列，  控制全机操作。</a:t>
            </a:r>
            <a:endParaRPr lang="zh-CN" altLang="en-US" sz="2800" b="1" dirty="0">
              <a:solidFill>
                <a:srgbClr val="000099"/>
              </a:solidFill>
            </a:endParaRPr>
          </a:p>
        </p:txBody>
      </p:sp>
      <p:sp>
        <p:nvSpPr>
          <p:cNvPr id="94233" name="Line 25"/>
          <p:cNvSpPr/>
          <p:nvPr/>
        </p:nvSpPr>
        <p:spPr>
          <a:xfrm flipV="1">
            <a:off x="2303463" y="4267200"/>
            <a:ext cx="0" cy="457200"/>
          </a:xfrm>
          <a:prstGeom prst="line">
            <a:avLst/>
          </a:prstGeom>
          <a:ln w="38100" cap="flat" cmpd="sng">
            <a:solidFill>
              <a:schemeClr val="tx1"/>
            </a:solidFill>
            <a:prstDash val="solid"/>
            <a:headEnd type="none" w="med" len="med"/>
            <a:tailEnd type="triangle" w="med" len="med"/>
          </a:ln>
        </p:spPr>
      </p:sp>
      <p:sp>
        <p:nvSpPr>
          <p:cNvPr id="94234" name="Line 26"/>
          <p:cNvSpPr/>
          <p:nvPr/>
        </p:nvSpPr>
        <p:spPr>
          <a:xfrm flipV="1">
            <a:off x="4208463" y="4267200"/>
            <a:ext cx="0" cy="457200"/>
          </a:xfrm>
          <a:prstGeom prst="line">
            <a:avLst/>
          </a:prstGeom>
          <a:ln w="38100" cap="flat" cmpd="sng">
            <a:solidFill>
              <a:schemeClr val="tx1"/>
            </a:solidFill>
            <a:prstDash val="solid"/>
            <a:headEnd type="none" w="med" len="med"/>
            <a:tailEnd type="triangle" w="med" len="med"/>
          </a:ln>
        </p:spPr>
      </p:sp>
      <p:sp>
        <p:nvSpPr>
          <p:cNvPr id="94235" name="Line 27"/>
          <p:cNvSpPr/>
          <p:nvPr/>
        </p:nvSpPr>
        <p:spPr>
          <a:xfrm flipV="1">
            <a:off x="6037263" y="4267200"/>
            <a:ext cx="0" cy="457200"/>
          </a:xfrm>
          <a:prstGeom prst="line">
            <a:avLst/>
          </a:prstGeom>
          <a:ln w="38100" cap="flat" cmpd="sng">
            <a:solidFill>
              <a:schemeClr val="tx1"/>
            </a:solidFill>
            <a:prstDash val="solid"/>
            <a:headEnd type="none" w="med" len="med"/>
            <a:tailEnd type="triangle" w="med" len="med"/>
          </a:ln>
        </p:spPr>
      </p:sp>
      <p:sp>
        <p:nvSpPr>
          <p:cNvPr id="94236" name="Line 28"/>
          <p:cNvSpPr/>
          <p:nvPr/>
        </p:nvSpPr>
        <p:spPr>
          <a:xfrm flipV="1">
            <a:off x="2379663" y="2895600"/>
            <a:ext cx="0" cy="457200"/>
          </a:xfrm>
          <a:prstGeom prst="line">
            <a:avLst/>
          </a:prstGeom>
          <a:ln w="38100" cap="flat" cmpd="sng">
            <a:solidFill>
              <a:schemeClr val="tx1"/>
            </a:solidFill>
            <a:prstDash val="solid"/>
            <a:headEnd type="none" w="med" len="med"/>
            <a:tailEnd type="triangle" w="med" len="med"/>
          </a:ln>
        </p:spPr>
      </p:sp>
      <p:sp>
        <p:nvSpPr>
          <p:cNvPr id="94237" name="Line 29"/>
          <p:cNvSpPr/>
          <p:nvPr/>
        </p:nvSpPr>
        <p:spPr>
          <a:xfrm flipV="1">
            <a:off x="6037263" y="2895600"/>
            <a:ext cx="0" cy="457200"/>
          </a:xfrm>
          <a:prstGeom prst="line">
            <a:avLst/>
          </a:prstGeom>
          <a:ln w="38100" cap="flat" cmpd="sng">
            <a:solidFill>
              <a:schemeClr val="tx1"/>
            </a:solidFill>
            <a:prstDash val="solid"/>
            <a:headEnd type="none" w="med" len="med"/>
            <a:tailEnd type="triangle" w="med" len="med"/>
          </a:ln>
        </p:spPr>
      </p:sp>
      <p:sp>
        <p:nvSpPr>
          <p:cNvPr id="94238" name="Line 30"/>
          <p:cNvSpPr/>
          <p:nvPr/>
        </p:nvSpPr>
        <p:spPr>
          <a:xfrm>
            <a:off x="2684463" y="3200400"/>
            <a:ext cx="2846387" cy="1588"/>
          </a:xfrm>
          <a:prstGeom prst="line">
            <a:avLst/>
          </a:prstGeom>
          <a:ln w="57150" cap="flat" cmpd="sng">
            <a:solidFill>
              <a:schemeClr val="tx1"/>
            </a:solidFill>
            <a:prstDash val="sysDot"/>
            <a:headEnd type="none" w="med" len="med"/>
            <a:tailEnd type="none" w="med" len="med"/>
          </a:ln>
        </p:spPr>
      </p:sp>
      <p:grpSp>
        <p:nvGrpSpPr>
          <p:cNvPr id="94239" name="Group 31"/>
          <p:cNvGrpSpPr/>
          <p:nvPr/>
        </p:nvGrpSpPr>
        <p:grpSpPr>
          <a:xfrm>
            <a:off x="1846263" y="3352800"/>
            <a:ext cx="4695825" cy="914400"/>
            <a:chOff x="1872" y="1920"/>
            <a:chExt cx="3168" cy="576"/>
          </a:xfrm>
        </p:grpSpPr>
        <p:sp>
          <p:nvSpPr>
            <p:cNvPr id="15382" name="Rectangle 32"/>
            <p:cNvSpPr/>
            <p:nvPr/>
          </p:nvSpPr>
          <p:spPr>
            <a:xfrm>
              <a:off x="1872" y="1920"/>
              <a:ext cx="2928" cy="576"/>
            </a:xfrm>
            <a:prstGeom prst="rect">
              <a:avLst/>
            </a:prstGeom>
            <a:solidFill>
              <a:srgbClr val="FDFBFB"/>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endParaRPr lang="zh-CN" altLang="en-US" sz="2400" b="1" dirty="0"/>
            </a:p>
          </p:txBody>
        </p:sp>
        <p:sp>
          <p:nvSpPr>
            <p:cNvPr id="15383" name="Text Box 33"/>
            <p:cNvSpPr txBox="1"/>
            <p:nvPr/>
          </p:nvSpPr>
          <p:spPr>
            <a:xfrm>
              <a:off x="2256" y="2016"/>
              <a:ext cx="2784" cy="36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b="1" dirty="0"/>
                <a:t>微命令发生器</a:t>
              </a:r>
              <a:endParaRPr lang="zh-CN" altLang="en-US" b="1" dirty="0"/>
            </a:p>
          </p:txBody>
        </p:sp>
      </p:grpSp>
      <p:grpSp>
        <p:nvGrpSpPr>
          <p:cNvPr id="94242" name="Group 34"/>
          <p:cNvGrpSpPr/>
          <p:nvPr/>
        </p:nvGrpSpPr>
        <p:grpSpPr>
          <a:xfrm>
            <a:off x="1836738" y="4724400"/>
            <a:ext cx="925512" cy="2133600"/>
            <a:chOff x="1872" y="2784"/>
            <a:chExt cx="624" cy="1536"/>
          </a:xfrm>
        </p:grpSpPr>
        <p:sp>
          <p:nvSpPr>
            <p:cNvPr id="15380" name="Rectangle 35"/>
            <p:cNvSpPr/>
            <p:nvPr/>
          </p:nvSpPr>
          <p:spPr>
            <a:xfrm>
              <a:off x="1872" y="2784"/>
              <a:ext cx="624" cy="1440"/>
            </a:xfrm>
            <a:prstGeom prst="rect">
              <a:avLst/>
            </a:prstGeom>
            <a:solidFill>
              <a:srgbClr val="FDFBFB"/>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endParaRPr lang="zh-CN" altLang="en-US" sz="2400" b="1" dirty="0"/>
            </a:p>
          </p:txBody>
        </p:sp>
        <p:sp>
          <p:nvSpPr>
            <p:cNvPr id="15381" name="Text Box 36"/>
            <p:cNvSpPr txBox="1"/>
            <p:nvPr/>
          </p:nvSpPr>
          <p:spPr>
            <a:xfrm>
              <a:off x="1977" y="2880"/>
              <a:ext cx="453" cy="1440"/>
            </a:xfrm>
            <a:prstGeom prst="rect">
              <a:avLst/>
            </a:prstGeom>
            <a:noFill/>
            <a:ln w="9525">
              <a:noFill/>
            </a:ln>
          </p:spPr>
          <p:txBody>
            <a:bodyPr vert="eaVert">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b="1" dirty="0"/>
                <a:t>指令信息</a:t>
              </a:r>
              <a:endParaRPr lang="zh-CN" altLang="en-US" b="1" dirty="0"/>
            </a:p>
          </p:txBody>
        </p:sp>
      </p:grpSp>
      <p:grpSp>
        <p:nvGrpSpPr>
          <p:cNvPr id="94248" name="Group 40"/>
          <p:cNvGrpSpPr/>
          <p:nvPr/>
        </p:nvGrpSpPr>
        <p:grpSpPr>
          <a:xfrm>
            <a:off x="5580063" y="4724400"/>
            <a:ext cx="925512" cy="2133600"/>
            <a:chOff x="4224" y="2784"/>
            <a:chExt cx="624" cy="1536"/>
          </a:xfrm>
        </p:grpSpPr>
        <p:sp>
          <p:nvSpPr>
            <p:cNvPr id="15378" name="Rectangle 41"/>
            <p:cNvSpPr/>
            <p:nvPr/>
          </p:nvSpPr>
          <p:spPr>
            <a:xfrm>
              <a:off x="4224" y="2784"/>
              <a:ext cx="624" cy="1440"/>
            </a:xfrm>
            <a:prstGeom prst="rect">
              <a:avLst/>
            </a:prstGeom>
            <a:solidFill>
              <a:srgbClr val="FDFBFB"/>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endParaRPr lang="zh-CN" altLang="en-US" sz="2400" b="1" dirty="0"/>
            </a:p>
          </p:txBody>
        </p:sp>
        <p:sp>
          <p:nvSpPr>
            <p:cNvPr id="15379" name="Text Box 42"/>
            <p:cNvSpPr txBox="1"/>
            <p:nvPr/>
          </p:nvSpPr>
          <p:spPr>
            <a:xfrm>
              <a:off x="4281" y="2880"/>
              <a:ext cx="452" cy="1440"/>
            </a:xfrm>
            <a:prstGeom prst="rect">
              <a:avLst/>
            </a:prstGeom>
            <a:noFill/>
            <a:ln w="9525">
              <a:noFill/>
            </a:ln>
          </p:spPr>
          <p:txBody>
            <a:bodyPr vert="eaVert">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b="1" dirty="0"/>
                <a:t>时序信号</a:t>
              </a:r>
              <a:endParaRPr lang="zh-CN" altLang="en-US" b="1" dirty="0"/>
            </a:p>
          </p:txBody>
        </p:sp>
      </p:grpSp>
      <p:sp>
        <p:nvSpPr>
          <p:cNvPr id="94251" name="Text Box 43"/>
          <p:cNvSpPr txBox="1"/>
          <p:nvPr/>
        </p:nvSpPr>
        <p:spPr>
          <a:xfrm>
            <a:off x="2836863" y="2362200"/>
            <a:ext cx="2527300" cy="5794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b="1" dirty="0">
                <a:ea typeface="黑体" panose="02010609060101010101" pitchFamily="49" charset="-122"/>
              </a:rPr>
              <a:t>微命令序列</a:t>
            </a:r>
            <a:endParaRPr lang="zh-CN" altLang="en-US" b="1" dirty="0">
              <a:ea typeface="黑体" panose="02010609060101010101" pitchFamily="49" charset="-122"/>
            </a:endParaRPr>
          </a:p>
        </p:txBody>
      </p:sp>
      <p:grpSp>
        <p:nvGrpSpPr>
          <p:cNvPr id="94252" name="Group 44"/>
          <p:cNvGrpSpPr/>
          <p:nvPr/>
        </p:nvGrpSpPr>
        <p:grpSpPr>
          <a:xfrm>
            <a:off x="3708400" y="4724400"/>
            <a:ext cx="925513" cy="2133600"/>
            <a:chOff x="1872" y="2784"/>
            <a:chExt cx="624" cy="1536"/>
          </a:xfrm>
        </p:grpSpPr>
        <p:sp>
          <p:nvSpPr>
            <p:cNvPr id="15376" name="Rectangle 45"/>
            <p:cNvSpPr/>
            <p:nvPr/>
          </p:nvSpPr>
          <p:spPr>
            <a:xfrm>
              <a:off x="1872" y="2784"/>
              <a:ext cx="624" cy="1440"/>
            </a:xfrm>
            <a:prstGeom prst="rect">
              <a:avLst/>
            </a:prstGeom>
            <a:solidFill>
              <a:srgbClr val="FDFBFB"/>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endParaRPr lang="zh-CN" altLang="en-US" sz="2400" b="1" dirty="0"/>
            </a:p>
          </p:txBody>
        </p:sp>
        <p:sp>
          <p:nvSpPr>
            <p:cNvPr id="15377" name="Text Box 46"/>
            <p:cNvSpPr txBox="1"/>
            <p:nvPr/>
          </p:nvSpPr>
          <p:spPr>
            <a:xfrm>
              <a:off x="1977" y="2880"/>
              <a:ext cx="453" cy="1440"/>
            </a:xfrm>
            <a:prstGeom prst="rect">
              <a:avLst/>
            </a:prstGeom>
            <a:noFill/>
            <a:ln w="9525">
              <a:noFill/>
            </a:ln>
          </p:spPr>
          <p:txBody>
            <a:bodyPr vert="eaVert">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b="1" dirty="0"/>
                <a:t>状态信息</a:t>
              </a:r>
              <a:endParaRPr lang="zh-CN" altLang="en-US" b="1" dirty="0"/>
            </a:p>
          </p:txBody>
        </p:sp>
      </p:gr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4229">
                                            <p:txEl>
                                              <p:charRg st="0" end="37"/>
                                            </p:txEl>
                                          </p:spTgt>
                                        </p:tgtEl>
                                        <p:attrNameLst>
                                          <p:attrName>style.visibility</p:attrName>
                                        </p:attrNameLst>
                                      </p:cBhvr>
                                      <p:to>
                                        <p:strVal val="visible"/>
                                      </p:to>
                                    </p:set>
                                    <p:animEffect transition="in" filter="wipe(left)">
                                      <p:cBhvr>
                                        <p:cTn id="7" dur="500"/>
                                        <p:tgtEl>
                                          <p:spTgt spid="94229">
                                            <p:txEl>
                                              <p:charRg st="0" end="3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4232">
                                            <p:txEl>
                                              <p:charRg st="0" end="38"/>
                                            </p:txEl>
                                          </p:spTgt>
                                        </p:tgtEl>
                                        <p:attrNameLst>
                                          <p:attrName>style.visibility</p:attrName>
                                        </p:attrNameLst>
                                      </p:cBhvr>
                                      <p:to>
                                        <p:strVal val="visible"/>
                                      </p:to>
                                    </p:set>
                                    <p:animEffect transition="in" filter="wipe(left)">
                                      <p:cBhvr>
                                        <p:cTn id="12" dur="500"/>
                                        <p:tgtEl>
                                          <p:spTgt spid="94232">
                                            <p:txEl>
                                              <p:charRg st="0" end="3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94239"/>
                                        </p:tgtEl>
                                        <p:attrNameLst>
                                          <p:attrName>style.visibility</p:attrName>
                                        </p:attrNameLst>
                                      </p:cBhvr>
                                      <p:to>
                                        <p:strVal val="visible"/>
                                      </p:to>
                                    </p:set>
                                    <p:animEffect transition="in" filter="wipe(up)">
                                      <p:cBhvr>
                                        <p:cTn id="17" dur="500"/>
                                        <p:tgtEl>
                                          <p:spTgt spid="9423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94242"/>
                                        </p:tgtEl>
                                        <p:attrNameLst>
                                          <p:attrName>style.visibility</p:attrName>
                                        </p:attrNameLst>
                                      </p:cBhvr>
                                      <p:to>
                                        <p:strVal val="visible"/>
                                      </p:to>
                                    </p:set>
                                    <p:animEffect transition="in" filter="wipe(up)">
                                      <p:cBhvr>
                                        <p:cTn id="22" dur="500"/>
                                        <p:tgtEl>
                                          <p:spTgt spid="94242"/>
                                        </p:tgtEl>
                                      </p:cBhvr>
                                    </p:animEffect>
                                  </p:childTnLst>
                                </p:cTn>
                              </p:par>
                            </p:childTnLst>
                          </p:cTn>
                        </p:par>
                        <p:par>
                          <p:cTn id="23" fill="hold">
                            <p:stCondLst>
                              <p:cond delay="500"/>
                            </p:stCondLst>
                            <p:childTnLst>
                              <p:par>
                                <p:cTn id="24" presetID="22" presetClass="entr" presetSubtype="4" fill="hold" nodeType="afterEffect">
                                  <p:stCondLst>
                                    <p:cond delay="0"/>
                                  </p:stCondLst>
                                  <p:childTnLst>
                                    <p:set>
                                      <p:cBhvr>
                                        <p:cTn id="25" dur="1" fill="hold">
                                          <p:stCondLst>
                                            <p:cond delay="0"/>
                                          </p:stCondLst>
                                        </p:cTn>
                                        <p:tgtEl>
                                          <p:spTgt spid="94233"/>
                                        </p:tgtEl>
                                        <p:attrNameLst>
                                          <p:attrName>style.visibility</p:attrName>
                                        </p:attrNameLst>
                                      </p:cBhvr>
                                      <p:to>
                                        <p:strVal val="visible"/>
                                      </p:to>
                                    </p:set>
                                    <p:animEffect transition="in" filter="wipe(down)">
                                      <p:cBhvr>
                                        <p:cTn id="26" dur="500"/>
                                        <p:tgtEl>
                                          <p:spTgt spid="94233"/>
                                        </p:tgtEl>
                                      </p:cBhvr>
                                    </p:animEffect>
                                  </p:childTnLst>
                                </p:cTn>
                              </p:par>
                            </p:childTnLst>
                          </p:cTn>
                        </p:par>
                        <p:par>
                          <p:cTn id="27" fill="hold">
                            <p:stCondLst>
                              <p:cond delay="1000"/>
                            </p:stCondLst>
                            <p:childTnLst>
                              <p:par>
                                <p:cTn id="28" presetID="22" presetClass="entr" presetSubtype="4" fill="hold" nodeType="afterEffect">
                                  <p:stCondLst>
                                    <p:cond delay="0"/>
                                  </p:stCondLst>
                                  <p:childTnLst>
                                    <p:set>
                                      <p:cBhvr>
                                        <p:cTn id="29" dur="1" fill="hold">
                                          <p:stCondLst>
                                            <p:cond delay="0"/>
                                          </p:stCondLst>
                                        </p:cTn>
                                        <p:tgtEl>
                                          <p:spTgt spid="94234"/>
                                        </p:tgtEl>
                                        <p:attrNameLst>
                                          <p:attrName>style.visibility</p:attrName>
                                        </p:attrNameLst>
                                      </p:cBhvr>
                                      <p:to>
                                        <p:strVal val="visible"/>
                                      </p:to>
                                    </p:set>
                                    <p:animEffect transition="in" filter="wipe(down)">
                                      <p:cBhvr>
                                        <p:cTn id="30" dur="500"/>
                                        <p:tgtEl>
                                          <p:spTgt spid="9423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94248"/>
                                        </p:tgtEl>
                                        <p:attrNameLst>
                                          <p:attrName>style.visibility</p:attrName>
                                        </p:attrNameLst>
                                      </p:cBhvr>
                                      <p:to>
                                        <p:strVal val="visible"/>
                                      </p:to>
                                    </p:set>
                                    <p:animEffect transition="in" filter="wipe(up)">
                                      <p:cBhvr>
                                        <p:cTn id="35" dur="500"/>
                                        <p:tgtEl>
                                          <p:spTgt spid="94248"/>
                                        </p:tgtEl>
                                      </p:cBhvr>
                                    </p:animEffect>
                                  </p:childTnLst>
                                </p:cTn>
                              </p:par>
                            </p:childTnLst>
                          </p:cTn>
                        </p:par>
                        <p:par>
                          <p:cTn id="36" fill="hold">
                            <p:stCondLst>
                              <p:cond delay="500"/>
                            </p:stCondLst>
                            <p:childTnLst>
                              <p:par>
                                <p:cTn id="37" presetID="22" presetClass="entr" presetSubtype="4" fill="hold" nodeType="afterEffect">
                                  <p:stCondLst>
                                    <p:cond delay="0"/>
                                  </p:stCondLst>
                                  <p:childTnLst>
                                    <p:set>
                                      <p:cBhvr>
                                        <p:cTn id="38" dur="1" fill="hold">
                                          <p:stCondLst>
                                            <p:cond delay="0"/>
                                          </p:stCondLst>
                                        </p:cTn>
                                        <p:tgtEl>
                                          <p:spTgt spid="94235"/>
                                        </p:tgtEl>
                                        <p:attrNameLst>
                                          <p:attrName>style.visibility</p:attrName>
                                        </p:attrNameLst>
                                      </p:cBhvr>
                                      <p:to>
                                        <p:strVal val="visible"/>
                                      </p:to>
                                    </p:set>
                                    <p:animEffect transition="in" filter="wipe(down)">
                                      <p:cBhvr>
                                        <p:cTn id="39" dur="500"/>
                                        <p:tgtEl>
                                          <p:spTgt spid="94235"/>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94236"/>
                                        </p:tgtEl>
                                        <p:attrNameLst>
                                          <p:attrName>style.visibility</p:attrName>
                                        </p:attrNameLst>
                                      </p:cBhvr>
                                      <p:to>
                                        <p:strVal val="visible"/>
                                      </p:to>
                                    </p:set>
                                    <p:animEffect transition="in" filter="wipe(down)">
                                      <p:cBhvr>
                                        <p:cTn id="44" dur="500"/>
                                        <p:tgtEl>
                                          <p:spTgt spid="94236"/>
                                        </p:tgtEl>
                                      </p:cBhvr>
                                    </p:animEffect>
                                  </p:childTnLst>
                                </p:cTn>
                              </p:par>
                            </p:childTnLst>
                          </p:cTn>
                        </p:par>
                        <p:par>
                          <p:cTn id="45" fill="hold">
                            <p:stCondLst>
                              <p:cond delay="500"/>
                            </p:stCondLst>
                            <p:childTnLst>
                              <p:par>
                                <p:cTn id="46" presetID="22" presetClass="entr" presetSubtype="8" fill="hold" nodeType="afterEffect">
                                  <p:stCondLst>
                                    <p:cond delay="0"/>
                                  </p:stCondLst>
                                  <p:childTnLst>
                                    <p:set>
                                      <p:cBhvr>
                                        <p:cTn id="47" dur="1" fill="hold">
                                          <p:stCondLst>
                                            <p:cond delay="0"/>
                                          </p:stCondLst>
                                        </p:cTn>
                                        <p:tgtEl>
                                          <p:spTgt spid="94238"/>
                                        </p:tgtEl>
                                        <p:attrNameLst>
                                          <p:attrName>style.visibility</p:attrName>
                                        </p:attrNameLst>
                                      </p:cBhvr>
                                      <p:to>
                                        <p:strVal val="visible"/>
                                      </p:to>
                                    </p:set>
                                    <p:animEffect transition="in" filter="wipe(left)">
                                      <p:cBhvr>
                                        <p:cTn id="48" dur="500"/>
                                        <p:tgtEl>
                                          <p:spTgt spid="94238"/>
                                        </p:tgtEl>
                                      </p:cBhvr>
                                    </p:animEffect>
                                  </p:childTnLst>
                                </p:cTn>
                              </p:par>
                            </p:childTnLst>
                          </p:cTn>
                        </p:par>
                        <p:par>
                          <p:cTn id="49" fill="hold">
                            <p:stCondLst>
                              <p:cond delay="1000"/>
                            </p:stCondLst>
                            <p:childTnLst>
                              <p:par>
                                <p:cTn id="50" presetID="22" presetClass="entr" presetSubtype="4" fill="hold" nodeType="afterEffect">
                                  <p:stCondLst>
                                    <p:cond delay="0"/>
                                  </p:stCondLst>
                                  <p:childTnLst>
                                    <p:set>
                                      <p:cBhvr>
                                        <p:cTn id="51" dur="1" fill="hold">
                                          <p:stCondLst>
                                            <p:cond delay="0"/>
                                          </p:stCondLst>
                                        </p:cTn>
                                        <p:tgtEl>
                                          <p:spTgt spid="94237"/>
                                        </p:tgtEl>
                                        <p:attrNameLst>
                                          <p:attrName>style.visibility</p:attrName>
                                        </p:attrNameLst>
                                      </p:cBhvr>
                                      <p:to>
                                        <p:strVal val="visible"/>
                                      </p:to>
                                    </p:set>
                                    <p:animEffect transition="in" filter="wipe(down)">
                                      <p:cBhvr>
                                        <p:cTn id="52" dur="500"/>
                                        <p:tgtEl>
                                          <p:spTgt spid="94237"/>
                                        </p:tgtEl>
                                      </p:cBhvr>
                                    </p:animEffect>
                                  </p:childTnLst>
                                </p:cTn>
                              </p:par>
                            </p:childTnLst>
                          </p:cTn>
                        </p:par>
                        <p:par>
                          <p:cTn id="53" fill="hold">
                            <p:stCondLst>
                              <p:cond delay="1500"/>
                            </p:stCondLst>
                            <p:childTnLst>
                              <p:par>
                                <p:cTn id="54" presetID="22" presetClass="entr" presetSubtype="8" fill="hold" grpId="0" nodeType="afterEffect">
                                  <p:stCondLst>
                                    <p:cond delay="0"/>
                                  </p:stCondLst>
                                  <p:childTnLst>
                                    <p:set>
                                      <p:cBhvr>
                                        <p:cTn id="55" dur="1" fill="hold">
                                          <p:stCondLst>
                                            <p:cond delay="0"/>
                                          </p:stCondLst>
                                        </p:cTn>
                                        <p:tgtEl>
                                          <p:spTgt spid="94251"/>
                                        </p:tgtEl>
                                        <p:attrNameLst>
                                          <p:attrName>style.visibility</p:attrName>
                                        </p:attrNameLst>
                                      </p:cBhvr>
                                      <p:to>
                                        <p:strVal val="visible"/>
                                      </p:to>
                                    </p:set>
                                    <p:animEffect transition="in" filter="wipe(left)">
                                      <p:cBhvr>
                                        <p:cTn id="56" dur="500"/>
                                        <p:tgtEl>
                                          <p:spTgt spid="94251"/>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nodeType="clickEffect">
                                  <p:stCondLst>
                                    <p:cond delay="0"/>
                                  </p:stCondLst>
                                  <p:childTnLst>
                                    <p:set>
                                      <p:cBhvr>
                                        <p:cTn id="60" dur="1" fill="hold">
                                          <p:stCondLst>
                                            <p:cond delay="0"/>
                                          </p:stCondLst>
                                        </p:cTn>
                                        <p:tgtEl>
                                          <p:spTgt spid="94252"/>
                                        </p:tgtEl>
                                        <p:attrNameLst>
                                          <p:attrName>style.visibility</p:attrName>
                                        </p:attrNameLst>
                                      </p:cBhvr>
                                      <p:to>
                                        <p:strVal val="visible"/>
                                      </p:to>
                                    </p:set>
                                    <p:animEffect transition="in" filter="wipe(up)">
                                      <p:cBhvr>
                                        <p:cTn id="61" dur="500"/>
                                        <p:tgtEl>
                                          <p:spTgt spid="94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29" grpId="0" build="p"/>
      <p:bldP spid="94232" grpId="0" build="p"/>
      <p:bldP spid="9425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Text Box 2"/>
          <p:cNvSpPr txBox="1"/>
          <p:nvPr/>
        </p:nvSpPr>
        <p:spPr>
          <a:xfrm>
            <a:off x="145415" y="1245235"/>
            <a:ext cx="9144000" cy="58356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b="1" dirty="0"/>
              <a:t>微命令产生方式（指令执行控制方式）：</a:t>
            </a:r>
            <a:endParaRPr lang="zh-CN" altLang="en-US" b="1" dirty="0"/>
          </a:p>
        </p:txBody>
      </p:sp>
      <p:sp>
        <p:nvSpPr>
          <p:cNvPr id="89091" name="AutoShape 3"/>
          <p:cNvSpPr/>
          <p:nvPr/>
        </p:nvSpPr>
        <p:spPr>
          <a:xfrm>
            <a:off x="145415" y="2616835"/>
            <a:ext cx="304800" cy="1371600"/>
          </a:xfrm>
          <a:prstGeom prst="leftBrace">
            <a:avLst>
              <a:gd name="adj1" fmla="val 37500"/>
              <a:gd name="adj2" fmla="val 50000"/>
            </a:avLst>
          </a:prstGeom>
          <a:noFill/>
          <a:ln w="5715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endParaRPr lang="zh-CN" altLang="en-US" sz="2400" b="1" dirty="0"/>
          </a:p>
        </p:txBody>
      </p:sp>
      <p:sp>
        <p:nvSpPr>
          <p:cNvPr id="89093" name="Text Box 5"/>
          <p:cNvSpPr txBox="1"/>
          <p:nvPr/>
        </p:nvSpPr>
        <p:spPr>
          <a:xfrm>
            <a:off x="526415" y="2312035"/>
            <a:ext cx="5029200" cy="58356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b="1" dirty="0">
                <a:solidFill>
                  <a:srgbClr val="C00000"/>
                </a:solidFill>
              </a:rPr>
              <a:t>组合逻辑</a:t>
            </a:r>
            <a:r>
              <a:rPr lang="zh-CN" altLang="en-US" b="1" dirty="0">
                <a:solidFill>
                  <a:srgbClr val="000099"/>
                </a:solidFill>
              </a:rPr>
              <a:t>控制方式：</a:t>
            </a:r>
            <a:endParaRPr lang="zh-CN" altLang="en-US" b="1" dirty="0">
              <a:solidFill>
                <a:srgbClr val="000099"/>
              </a:solidFill>
            </a:endParaRPr>
          </a:p>
        </p:txBody>
      </p:sp>
      <p:sp>
        <p:nvSpPr>
          <p:cNvPr id="89094" name="Text Box 6"/>
          <p:cNvSpPr txBox="1"/>
          <p:nvPr/>
        </p:nvSpPr>
        <p:spPr>
          <a:xfrm>
            <a:off x="526415" y="3531235"/>
            <a:ext cx="4495800" cy="58356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b="1" dirty="0">
                <a:solidFill>
                  <a:srgbClr val="C00000"/>
                </a:solidFill>
              </a:rPr>
              <a:t>微程序</a:t>
            </a:r>
            <a:r>
              <a:rPr lang="zh-CN" altLang="en-US" b="1" dirty="0">
                <a:solidFill>
                  <a:srgbClr val="000099"/>
                </a:solidFill>
              </a:rPr>
              <a:t>控制方式：</a:t>
            </a:r>
            <a:endParaRPr lang="zh-CN" altLang="en-US" b="1" dirty="0">
              <a:solidFill>
                <a:srgbClr val="000099"/>
              </a:solidFill>
            </a:endParaRPr>
          </a:p>
        </p:txBody>
      </p:sp>
      <p:sp>
        <p:nvSpPr>
          <p:cNvPr id="89095" name="Text Box 7"/>
          <p:cNvSpPr txBox="1"/>
          <p:nvPr/>
        </p:nvSpPr>
        <p:spPr>
          <a:xfrm>
            <a:off x="4211955" y="2373630"/>
            <a:ext cx="4705985" cy="52197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2800" b="1" dirty="0"/>
              <a:t>由组合逻辑电路产生微命令</a:t>
            </a:r>
            <a:endParaRPr lang="zh-CN" altLang="en-US" sz="2800" dirty="0"/>
          </a:p>
        </p:txBody>
      </p:sp>
      <p:sp>
        <p:nvSpPr>
          <p:cNvPr id="89096" name="Text Box 8"/>
          <p:cNvSpPr txBox="1"/>
          <p:nvPr/>
        </p:nvSpPr>
        <p:spPr>
          <a:xfrm>
            <a:off x="3851910" y="3573145"/>
            <a:ext cx="4016375" cy="5794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b="1" dirty="0"/>
              <a:t>由微指令产生微命令</a:t>
            </a:r>
            <a:endParaRPr lang="zh-CN" altLang="en-US" dirty="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9090">
                                            <p:txEl>
                                              <p:charRg st="0" end="19"/>
                                            </p:txEl>
                                          </p:spTgt>
                                        </p:tgtEl>
                                        <p:attrNameLst>
                                          <p:attrName>style.visibility</p:attrName>
                                        </p:attrNameLst>
                                      </p:cBhvr>
                                      <p:to>
                                        <p:strVal val="visible"/>
                                      </p:to>
                                    </p:set>
                                    <p:animEffect transition="in" filter="wipe(left)">
                                      <p:cBhvr>
                                        <p:cTn id="7" dur="500"/>
                                        <p:tgtEl>
                                          <p:spTgt spid="89090">
                                            <p:txEl>
                                              <p:charRg st="0" end="19"/>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9091"/>
                                        </p:tgtEl>
                                        <p:attrNameLst>
                                          <p:attrName>style.visibility</p:attrName>
                                        </p:attrNameLst>
                                      </p:cBhvr>
                                      <p:to>
                                        <p:strVal val="visible"/>
                                      </p:to>
                                    </p:set>
                                    <p:animEffect transition="in" filter="wipe(left)">
                                      <p:cBhvr>
                                        <p:cTn id="12" dur="500"/>
                                        <p:tgtEl>
                                          <p:spTgt spid="8909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9093"/>
                                        </p:tgtEl>
                                        <p:attrNameLst>
                                          <p:attrName>style.visibility</p:attrName>
                                        </p:attrNameLst>
                                      </p:cBhvr>
                                      <p:to>
                                        <p:strVal val="visible"/>
                                      </p:to>
                                    </p:set>
                                    <p:animEffect transition="in" filter="wipe(left)">
                                      <p:cBhvr>
                                        <p:cTn id="17" dur="500"/>
                                        <p:tgtEl>
                                          <p:spTgt spid="8909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9094"/>
                                        </p:tgtEl>
                                        <p:attrNameLst>
                                          <p:attrName>style.visibility</p:attrName>
                                        </p:attrNameLst>
                                      </p:cBhvr>
                                      <p:to>
                                        <p:strVal val="visible"/>
                                      </p:to>
                                    </p:set>
                                    <p:animEffect transition="in" filter="wipe(left)">
                                      <p:cBhvr>
                                        <p:cTn id="22" dur="500"/>
                                        <p:tgtEl>
                                          <p:spTgt spid="89094"/>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2" fill="hold" grpId="0" nodeType="clickEffect">
                                  <p:stCondLst>
                                    <p:cond delay="0"/>
                                  </p:stCondLst>
                                  <p:childTnLst>
                                    <p:set>
                                      <p:cBhvr>
                                        <p:cTn id="26" dur="1" fill="hold">
                                          <p:stCondLst>
                                            <p:cond delay="0"/>
                                          </p:stCondLst>
                                        </p:cTn>
                                        <p:tgtEl>
                                          <p:spTgt spid="89095"/>
                                        </p:tgtEl>
                                        <p:attrNameLst>
                                          <p:attrName>style.visibility</p:attrName>
                                        </p:attrNameLst>
                                      </p:cBhvr>
                                      <p:to>
                                        <p:strVal val="visible"/>
                                      </p:to>
                                    </p:set>
                                    <p:animEffect transition="in" filter="slide(fromRight)">
                                      <p:cBhvr>
                                        <p:cTn id="27" dur="500"/>
                                        <p:tgtEl>
                                          <p:spTgt spid="89095"/>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2" fill="hold" grpId="0" nodeType="clickEffect">
                                  <p:stCondLst>
                                    <p:cond delay="0"/>
                                  </p:stCondLst>
                                  <p:childTnLst>
                                    <p:set>
                                      <p:cBhvr>
                                        <p:cTn id="31" dur="1" fill="hold">
                                          <p:stCondLst>
                                            <p:cond delay="0"/>
                                          </p:stCondLst>
                                        </p:cTn>
                                        <p:tgtEl>
                                          <p:spTgt spid="89096"/>
                                        </p:tgtEl>
                                        <p:attrNameLst>
                                          <p:attrName>style.visibility</p:attrName>
                                        </p:attrNameLst>
                                      </p:cBhvr>
                                      <p:to>
                                        <p:strVal val="visible"/>
                                      </p:to>
                                    </p:set>
                                    <p:animEffect transition="in" filter="slide(fromRight)">
                                      <p:cBhvr>
                                        <p:cTn id="32" dur="500"/>
                                        <p:tgtEl>
                                          <p:spTgt spid="890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0" grpId="0" build="p"/>
      <p:bldP spid="89091" grpId="0" bldLvl="0" animBg="1"/>
      <p:bldP spid="89093" grpId="0"/>
      <p:bldP spid="89094" grpId="0"/>
      <p:bldP spid="89095" grpId="0"/>
      <p:bldP spid="8909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323850" y="1196975"/>
            <a:ext cx="8208963" cy="3324225"/>
          </a:xfrm>
          <a:prstGeom prst="rect">
            <a:avLst/>
          </a:prstGeom>
        </p:spPr>
        <p:txBody>
          <a:bodyPr wrap="square">
            <a:spAutoFit/>
          </a:bodyPr>
          <a:lstStyle/>
          <a:p>
            <a:pPr marL="457200" marR="0" lvl="0" indent="-457200" algn="l" defTabSz="914400" rtl="0" eaLnBrk="0" fontAlgn="base" latinLnBrk="0" hangingPunct="0">
              <a:lnSpc>
                <a:spcPct val="150000"/>
              </a:lnSpc>
              <a:spcBef>
                <a:spcPct val="0"/>
              </a:spcBef>
              <a:spcAft>
                <a:spcPct val="0"/>
              </a:spcAft>
              <a:buClrTx/>
              <a:buSzTx/>
              <a:buFont typeface="Wingdings" panose="05000000000000000000" pitchFamily="2" charset="2"/>
              <a:buChar char="l"/>
              <a:defRPr/>
            </a:pPr>
            <a:r>
              <a:rPr kumimoji="0" lang="zh-CN" altLang="zh-CN"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计算机，全称是电子式数字计算机</a:t>
            </a:r>
            <a:r>
              <a:rPr kumimoji="0" lang="zh-CN" altLang="en-US"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：是</a:t>
            </a:r>
            <a:r>
              <a:rPr kumimoji="0" lang="zh-CN" altLang="zh-CN"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一种能存储程序，能自动连续地对各种数字化信息进行算术、逻辑运算的快速工具。</a:t>
            </a:r>
            <a:endParaRPr kumimoji="0" lang="en-US" altLang="zh-CN"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zh-CN" altLang="en-US"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以上</a:t>
            </a:r>
            <a:r>
              <a:rPr kumimoji="0" lang="zh-CN" altLang="zh-CN"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定义中包含两个重要的基本概念：</a:t>
            </a:r>
            <a:endParaRPr kumimoji="0" lang="en-US" altLang="zh-CN"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zh-CN" altLang="zh-CN" sz="28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信息数字化</a:t>
            </a:r>
            <a:r>
              <a:rPr kumimoji="0" lang="zh-CN" altLang="zh-CN"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和</a:t>
            </a:r>
            <a:r>
              <a:rPr kumimoji="0" lang="zh-CN" altLang="zh-CN" sz="28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存储程序工作方式</a:t>
            </a:r>
            <a:r>
              <a:rPr kumimoji="0" lang="zh-CN" altLang="zh-CN"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t>
            </a:r>
            <a:endParaRPr kumimoji="0" lang="zh-CN" altLang="en-US" sz="28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Text Box 2"/>
          <p:cNvSpPr txBox="1"/>
          <p:nvPr/>
        </p:nvSpPr>
        <p:spPr>
          <a:xfrm>
            <a:off x="1328738" y="193675"/>
            <a:ext cx="6629400" cy="7620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en-US" altLang="zh-CN" sz="4400" b="1" dirty="0"/>
              <a:t>1.1</a:t>
            </a:r>
            <a:r>
              <a:rPr lang="zh-CN" altLang="en-US" sz="4400" b="1" dirty="0"/>
              <a:t>  计算机的基本概念</a:t>
            </a:r>
            <a:endParaRPr lang="zh-CN" altLang="en-US" sz="4400" b="1" dirty="0"/>
          </a:p>
        </p:txBody>
      </p:sp>
      <p:sp>
        <p:nvSpPr>
          <p:cNvPr id="6" name="矩形 5"/>
          <p:cNvSpPr/>
          <p:nvPr/>
        </p:nvSpPr>
        <p:spPr>
          <a:xfrm>
            <a:off x="827088" y="4521200"/>
            <a:ext cx="8066088" cy="1684338"/>
          </a:xfrm>
          <a:prstGeom prst="rect">
            <a:avLst/>
          </a:prstGeom>
        </p:spPr>
        <p:txBody>
          <a:bodyPr wrap="square">
            <a:spAutoFit/>
          </a:bodyPr>
          <a:lstStyle/>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defRPr/>
            </a:pPr>
            <a:r>
              <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计算机中的信息用什么形式来表示呢？</a:t>
            </a:r>
            <a:endPar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简单地讲，是用</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二进制</a:t>
            </a:r>
            <a:r>
              <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数字代码</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（即</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0</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1</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代码）</a:t>
            </a:r>
            <a:r>
              <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来表示各类信息，所以称为数字计算机。</a:t>
            </a:r>
            <a:endPar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
                                            <p:txEl>
                                              <p:charRg st="0" end="14"/>
                                            </p:txEl>
                                          </p:spTgt>
                                        </p:tgtEl>
                                        <p:attrNameLst>
                                          <p:attrName>style.visibility</p:attrName>
                                        </p:attrNameLst>
                                      </p:cBhvr>
                                      <p:to>
                                        <p:strVal val="visible"/>
                                      </p:to>
                                    </p:set>
                                    <p:animEffect transition="in" filter="barn(outVertical)">
                                      <p:cBhvr>
                                        <p:cTn id="7" dur="500"/>
                                        <p:tgtEl>
                                          <p:spTgt spid="4">
                                            <p:txEl>
                                              <p:charRg st="0"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灯片编号占位符 3"/>
          <p:cNvSpPr txBox="1">
            <a:spLocks noGrp="1"/>
          </p:cNvSpPr>
          <p:nvPr>
            <p:ph type="sldNum" sz="quarter" idx="12"/>
          </p:nvPr>
        </p:nvSpPr>
        <p:spPr>
          <a:xfrm>
            <a:off x="6804025" y="6309360"/>
            <a:ext cx="1905000" cy="457200"/>
          </a:xfrm>
        </p:spPr>
        <p:txBody>
          <a:bodyPr/>
          <a:p>
            <a:pPr marL="0" indent="0" algn="r" eaLnBrk="1" hangingPunct="1">
              <a:spcBef>
                <a:spcPct val="50000"/>
              </a:spcBef>
              <a:buClrTx/>
              <a:buFontTx/>
              <a:buNone/>
            </a:pPr>
            <a:fld id="{9A0DB2DC-4C9A-4742-B13C-FB6460FD3503}" type="slidenum">
              <a:rPr lang="zh-CN" altLang="en-US" sz="1400" dirty="0">
                <a:solidFill>
                  <a:schemeClr val="bg2"/>
                </a:solidFill>
              </a:rPr>
            </a:fld>
            <a:endParaRPr lang="zh-CN" altLang="en-US" sz="1400" dirty="0">
              <a:solidFill>
                <a:schemeClr val="bg2"/>
              </a:solidFill>
            </a:endParaRPr>
          </a:p>
        </p:txBody>
      </p:sp>
      <p:sp>
        <p:nvSpPr>
          <p:cNvPr id="89097" name="Text Box 9"/>
          <p:cNvSpPr txBox="1"/>
          <p:nvPr/>
        </p:nvSpPr>
        <p:spPr>
          <a:xfrm>
            <a:off x="179070" y="260033"/>
            <a:ext cx="8893175" cy="526224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80000"/>
              </a:lnSpc>
              <a:spcBef>
                <a:spcPct val="50000"/>
              </a:spcBef>
              <a:buClrTx/>
              <a:buFontTx/>
              <a:buNone/>
            </a:pPr>
            <a:r>
              <a:rPr lang="zh-CN" altLang="en-US" sz="4000" b="1" dirty="0"/>
              <a:t>2. 主存储器</a:t>
            </a:r>
            <a:endParaRPr lang="zh-CN" altLang="en-US" sz="4000" b="1" dirty="0"/>
          </a:p>
          <a:p>
            <a:pPr marL="0" lvl="0" indent="0" eaLnBrk="1" hangingPunct="1">
              <a:lnSpc>
                <a:spcPct val="150000"/>
              </a:lnSpc>
              <a:spcBef>
                <a:spcPct val="50000"/>
              </a:spcBef>
              <a:buClrTx/>
              <a:buFontTx/>
              <a:buNone/>
            </a:pPr>
            <a:r>
              <a:rPr lang="zh-CN" altLang="en-US" sz="4000" b="1" dirty="0"/>
              <a:t>   </a:t>
            </a:r>
            <a:r>
              <a:rPr lang="zh-CN" altLang="en-US" sz="3600" b="1" dirty="0"/>
              <a:t> 1）功能:  </a:t>
            </a:r>
            <a:r>
              <a:rPr lang="zh-CN" altLang="en-US" b="1" dirty="0">
                <a:solidFill>
                  <a:srgbClr val="C00000"/>
                </a:solidFill>
              </a:rPr>
              <a:t>存放</a:t>
            </a:r>
            <a:r>
              <a:rPr lang="zh-CN" altLang="en-US" b="1" dirty="0">
                <a:solidFill>
                  <a:srgbClr val="000099"/>
                </a:solidFill>
              </a:rPr>
              <a:t>需执行的</a:t>
            </a:r>
            <a:r>
              <a:rPr lang="zh-CN" altLang="en-US" b="1" dirty="0">
                <a:solidFill>
                  <a:srgbClr val="C00000"/>
                </a:solidFill>
              </a:rPr>
              <a:t>程序</a:t>
            </a:r>
            <a:r>
              <a:rPr lang="zh-CN" altLang="en-US" b="1" dirty="0">
                <a:solidFill>
                  <a:srgbClr val="000099"/>
                </a:solidFill>
              </a:rPr>
              <a:t>及需要处理的</a:t>
            </a:r>
            <a:r>
              <a:rPr lang="zh-CN" altLang="en-US" b="1" dirty="0">
                <a:solidFill>
                  <a:srgbClr val="C00000"/>
                </a:solidFill>
              </a:rPr>
              <a:t>数据</a:t>
            </a:r>
            <a:r>
              <a:rPr lang="zh-CN" altLang="en-US" b="1" dirty="0">
                <a:solidFill>
                  <a:srgbClr val="000099"/>
                </a:solidFill>
              </a:rPr>
              <a:t>，</a:t>
            </a:r>
            <a:r>
              <a:rPr lang="en-US" altLang="zh-CN" b="1" dirty="0">
                <a:solidFill>
                  <a:srgbClr val="000099"/>
                </a:solidFill>
              </a:rPr>
              <a:t>CPU</a:t>
            </a:r>
            <a:r>
              <a:rPr lang="zh-CN" altLang="en-US" b="1" dirty="0">
                <a:solidFill>
                  <a:srgbClr val="000099"/>
                </a:solidFill>
              </a:rPr>
              <a:t>能直接读出或写入。</a:t>
            </a:r>
            <a:endParaRPr lang="zh-CN" altLang="en-US" b="1" dirty="0">
              <a:solidFill>
                <a:srgbClr val="000099"/>
              </a:solidFill>
            </a:endParaRPr>
          </a:p>
          <a:p>
            <a:pPr marL="0" lvl="0" indent="0" eaLnBrk="1" hangingPunct="1">
              <a:lnSpc>
                <a:spcPct val="150000"/>
              </a:lnSpc>
              <a:spcBef>
                <a:spcPct val="50000"/>
              </a:spcBef>
              <a:buClrTx/>
              <a:buFontTx/>
              <a:buNone/>
            </a:pPr>
            <a:r>
              <a:rPr lang="zh-CN" altLang="en-US" sz="4000" b="1" dirty="0"/>
              <a:t>   </a:t>
            </a:r>
            <a:r>
              <a:rPr lang="zh-CN" altLang="en-US" sz="3600" b="1" dirty="0"/>
              <a:t> 2）逻辑组成：</a:t>
            </a:r>
            <a:r>
              <a:rPr lang="zh-CN" altLang="en-US" b="1" dirty="0">
                <a:solidFill>
                  <a:srgbClr val="000099"/>
                </a:solidFill>
              </a:rPr>
              <a:t>由</a:t>
            </a:r>
            <a:r>
              <a:rPr lang="zh-CN" altLang="en-US" b="1" dirty="0">
                <a:solidFill>
                  <a:srgbClr val="C00000"/>
                </a:solidFill>
              </a:rPr>
              <a:t>连续的单元组成</a:t>
            </a:r>
            <a:r>
              <a:rPr lang="zh-CN" altLang="en-US" b="1" dirty="0">
                <a:solidFill>
                  <a:srgbClr val="000099"/>
                </a:solidFill>
              </a:rPr>
              <a:t>。通常每个单元存放</a:t>
            </a:r>
            <a:r>
              <a:rPr lang="en-US" altLang="zh-CN" b="1" dirty="0">
                <a:solidFill>
                  <a:srgbClr val="000099"/>
                </a:solidFill>
              </a:rPr>
              <a:t>8</a:t>
            </a:r>
            <a:r>
              <a:rPr lang="zh-CN" altLang="en-US" b="1" dirty="0">
                <a:solidFill>
                  <a:srgbClr val="000099"/>
                </a:solidFill>
              </a:rPr>
              <a:t>位二进制数即一个字节。每个单元有一个惟一的地址。</a:t>
            </a:r>
            <a:endParaRPr lang="en-US" altLang="zh-CN" b="1" dirty="0">
              <a:solidFill>
                <a:srgbClr val="000099"/>
              </a:solidFill>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9097">
                                            <p:txEl>
                                              <p:charRg st="0" end="8"/>
                                            </p:txEl>
                                          </p:spTgt>
                                        </p:tgtEl>
                                        <p:attrNameLst>
                                          <p:attrName>style.visibility</p:attrName>
                                        </p:attrNameLst>
                                      </p:cBhvr>
                                      <p:to>
                                        <p:strVal val="visible"/>
                                      </p:to>
                                    </p:set>
                                    <p:animEffect transition="in" filter="wipe(left)">
                                      <p:cBhvr>
                                        <p:cTn id="7" dur="500"/>
                                        <p:tgtEl>
                                          <p:spTgt spid="89097">
                                            <p:txEl>
                                              <p:charRg st="0"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9097">
                                            <p:txEl>
                                              <p:charRg st="8" end="49"/>
                                            </p:txEl>
                                          </p:spTgt>
                                        </p:tgtEl>
                                        <p:attrNameLst>
                                          <p:attrName>style.visibility</p:attrName>
                                        </p:attrNameLst>
                                      </p:cBhvr>
                                      <p:to>
                                        <p:strVal val="visible"/>
                                      </p:to>
                                    </p:set>
                                    <p:animEffect transition="in" filter="wipe(left)">
                                      <p:cBhvr>
                                        <p:cTn id="12" dur="500"/>
                                        <p:tgtEl>
                                          <p:spTgt spid="89097">
                                            <p:txEl>
                                              <p:charRg st="8" end="4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9097">
                                            <p:txEl>
                                              <p:charRg st="49" end="103"/>
                                            </p:txEl>
                                          </p:spTgt>
                                        </p:tgtEl>
                                        <p:attrNameLst>
                                          <p:attrName>style.visibility</p:attrName>
                                        </p:attrNameLst>
                                      </p:cBhvr>
                                      <p:to>
                                        <p:strVal val="visible"/>
                                      </p:to>
                                    </p:set>
                                    <p:animEffect transition="in" filter="wipe(left)">
                                      <p:cBhvr>
                                        <p:cTn id="17" dur="500"/>
                                        <p:tgtEl>
                                          <p:spTgt spid="89097">
                                            <p:txEl>
                                              <p:charRg st="49" end="10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灯片编号占位符 5"/>
          <p:cNvSpPr txBox="1">
            <a:spLocks noGrp="1"/>
          </p:cNvSpPr>
          <p:nvPr>
            <p:ph type="sldNum" sz="quarter" idx="12"/>
          </p:nvPr>
        </p:nvSpPr>
        <p:spPr/>
        <p:txBody>
          <a:bodyPr/>
          <a:p>
            <a:pPr marL="0" indent="0" algn="r" eaLnBrk="1" hangingPunct="1">
              <a:spcBef>
                <a:spcPct val="50000"/>
              </a:spcBef>
              <a:buClrTx/>
              <a:buFontTx/>
              <a:buNone/>
            </a:pPr>
            <a:fld id="{9A0DB2DC-4C9A-4742-B13C-FB6460FD3503}" type="slidenum">
              <a:rPr lang="zh-CN" altLang="en-US" sz="1400" dirty="0">
                <a:solidFill>
                  <a:schemeClr val="bg2"/>
                </a:solidFill>
              </a:rPr>
            </a:fld>
            <a:endParaRPr lang="zh-CN" altLang="en-US" sz="1400" dirty="0">
              <a:solidFill>
                <a:schemeClr val="bg2"/>
              </a:solidFill>
            </a:endParaRPr>
          </a:p>
        </p:txBody>
      </p:sp>
      <p:sp>
        <p:nvSpPr>
          <p:cNvPr id="17411" name="Text Box 4"/>
          <p:cNvSpPr txBox="1"/>
          <p:nvPr/>
        </p:nvSpPr>
        <p:spPr>
          <a:xfrm>
            <a:off x="5003800" y="908050"/>
            <a:ext cx="1389063"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sz="2400" dirty="0">
                <a:ea typeface="黑体" panose="02010609060101010101" pitchFamily="49" charset="-122"/>
              </a:rPr>
              <a:t>  00000</a:t>
            </a:r>
            <a:r>
              <a:rPr lang="en-US" altLang="zh-CN" sz="2400" dirty="0">
                <a:ea typeface="黑体" panose="02010609060101010101" pitchFamily="49" charset="-122"/>
              </a:rPr>
              <a:t>H</a:t>
            </a:r>
            <a:endParaRPr lang="en-US" altLang="zh-CN" sz="2400" dirty="0">
              <a:ea typeface="黑体" panose="02010609060101010101" pitchFamily="49" charset="-122"/>
            </a:endParaRPr>
          </a:p>
        </p:txBody>
      </p:sp>
      <p:sp>
        <p:nvSpPr>
          <p:cNvPr id="17412" name="Rectangle 5"/>
          <p:cNvSpPr/>
          <p:nvPr/>
        </p:nvSpPr>
        <p:spPr>
          <a:xfrm>
            <a:off x="6284913" y="1003300"/>
            <a:ext cx="1828800" cy="3276600"/>
          </a:xfrm>
          <a:prstGeom prst="rect">
            <a:avLst/>
          </a:prstGeom>
          <a:solidFill>
            <a:schemeClr val="accent1"/>
          </a:solidFill>
          <a:ln w="12700" cap="sq" cmpd="sng">
            <a:solidFill>
              <a:schemeClr val="tx1"/>
            </a:solidFill>
            <a:prstDash val="solid"/>
            <a:miter/>
            <a:headEnd type="none" w="sm" len="sm"/>
            <a:tailEnd type="none" w="sm" len="sm"/>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endParaRPr lang="zh-CN" altLang="en-US" sz="2400" b="1" dirty="0"/>
          </a:p>
        </p:txBody>
      </p:sp>
      <p:sp>
        <p:nvSpPr>
          <p:cNvPr id="17413" name="Line 6"/>
          <p:cNvSpPr/>
          <p:nvPr/>
        </p:nvSpPr>
        <p:spPr>
          <a:xfrm>
            <a:off x="6284913" y="1308100"/>
            <a:ext cx="1828800" cy="0"/>
          </a:xfrm>
          <a:prstGeom prst="line">
            <a:avLst/>
          </a:prstGeom>
          <a:ln w="12700" cap="sq" cmpd="sng">
            <a:solidFill>
              <a:schemeClr val="tx1"/>
            </a:solidFill>
            <a:prstDash val="solid"/>
            <a:headEnd type="none" w="sm" len="sm"/>
            <a:tailEnd type="none" w="sm" len="sm"/>
          </a:ln>
        </p:spPr>
      </p:sp>
      <p:sp>
        <p:nvSpPr>
          <p:cNvPr id="17414" name="Line 7"/>
          <p:cNvSpPr/>
          <p:nvPr/>
        </p:nvSpPr>
        <p:spPr>
          <a:xfrm>
            <a:off x="6284913" y="1612900"/>
            <a:ext cx="1828800" cy="0"/>
          </a:xfrm>
          <a:prstGeom prst="line">
            <a:avLst/>
          </a:prstGeom>
          <a:ln w="12700" cap="sq" cmpd="sng">
            <a:solidFill>
              <a:schemeClr val="tx1"/>
            </a:solidFill>
            <a:prstDash val="solid"/>
            <a:headEnd type="none" w="sm" len="sm"/>
            <a:tailEnd type="none" w="sm" len="sm"/>
          </a:ln>
        </p:spPr>
      </p:sp>
      <p:sp>
        <p:nvSpPr>
          <p:cNvPr id="17415" name="Line 8"/>
          <p:cNvSpPr/>
          <p:nvPr/>
        </p:nvSpPr>
        <p:spPr>
          <a:xfrm>
            <a:off x="6284913" y="1917700"/>
            <a:ext cx="1828800" cy="0"/>
          </a:xfrm>
          <a:prstGeom prst="line">
            <a:avLst/>
          </a:prstGeom>
          <a:ln w="12700" cap="sq" cmpd="sng">
            <a:solidFill>
              <a:schemeClr val="tx1"/>
            </a:solidFill>
            <a:prstDash val="solid"/>
            <a:headEnd type="none" w="sm" len="sm"/>
            <a:tailEnd type="none" w="sm" len="sm"/>
          </a:ln>
        </p:spPr>
      </p:sp>
      <p:sp>
        <p:nvSpPr>
          <p:cNvPr id="17416" name="Line 9"/>
          <p:cNvSpPr/>
          <p:nvPr/>
        </p:nvSpPr>
        <p:spPr>
          <a:xfrm>
            <a:off x="6284913" y="2222500"/>
            <a:ext cx="1828800" cy="0"/>
          </a:xfrm>
          <a:prstGeom prst="line">
            <a:avLst/>
          </a:prstGeom>
          <a:ln w="12700" cap="sq" cmpd="sng">
            <a:solidFill>
              <a:schemeClr val="tx1"/>
            </a:solidFill>
            <a:prstDash val="solid"/>
            <a:headEnd type="none" w="sm" len="sm"/>
            <a:tailEnd type="none" w="sm" len="sm"/>
          </a:ln>
        </p:spPr>
      </p:sp>
      <p:sp>
        <p:nvSpPr>
          <p:cNvPr id="17417" name="Line 10"/>
          <p:cNvSpPr/>
          <p:nvPr/>
        </p:nvSpPr>
        <p:spPr>
          <a:xfrm>
            <a:off x="6284913" y="3594100"/>
            <a:ext cx="1828800" cy="0"/>
          </a:xfrm>
          <a:prstGeom prst="line">
            <a:avLst/>
          </a:prstGeom>
          <a:ln w="12700" cap="sq" cmpd="sng">
            <a:solidFill>
              <a:schemeClr val="tx1"/>
            </a:solidFill>
            <a:prstDash val="solid"/>
            <a:headEnd type="none" w="sm" len="sm"/>
            <a:tailEnd type="none" w="sm" len="sm"/>
          </a:ln>
        </p:spPr>
      </p:sp>
      <p:sp>
        <p:nvSpPr>
          <p:cNvPr id="17418" name="Line 11"/>
          <p:cNvSpPr/>
          <p:nvPr/>
        </p:nvSpPr>
        <p:spPr>
          <a:xfrm>
            <a:off x="6284913" y="3898900"/>
            <a:ext cx="1828800" cy="0"/>
          </a:xfrm>
          <a:prstGeom prst="line">
            <a:avLst/>
          </a:prstGeom>
          <a:ln w="12700" cap="sq" cmpd="sng">
            <a:solidFill>
              <a:schemeClr val="tx1"/>
            </a:solidFill>
            <a:prstDash val="solid"/>
            <a:headEnd type="none" w="sm" len="sm"/>
            <a:tailEnd type="none" w="sm" len="sm"/>
          </a:ln>
        </p:spPr>
      </p:sp>
      <p:sp>
        <p:nvSpPr>
          <p:cNvPr id="17419" name="Rectangle 12"/>
          <p:cNvSpPr/>
          <p:nvPr/>
        </p:nvSpPr>
        <p:spPr>
          <a:xfrm>
            <a:off x="5003800" y="1196975"/>
            <a:ext cx="1319213" cy="45720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sz="2400" dirty="0">
                <a:ea typeface="黑体" panose="02010609060101010101" pitchFamily="49" charset="-122"/>
              </a:rPr>
              <a:t>  00001</a:t>
            </a:r>
            <a:r>
              <a:rPr lang="en-US" altLang="zh-CN" sz="2400" dirty="0">
                <a:ea typeface="黑体" panose="02010609060101010101" pitchFamily="49" charset="-122"/>
              </a:rPr>
              <a:t>H</a:t>
            </a:r>
            <a:endParaRPr lang="en-US" altLang="zh-CN" sz="2400" dirty="0">
              <a:ea typeface="黑体" panose="02010609060101010101" pitchFamily="49" charset="-122"/>
            </a:endParaRPr>
          </a:p>
        </p:txBody>
      </p:sp>
      <p:sp>
        <p:nvSpPr>
          <p:cNvPr id="17420" name="Rectangle 13"/>
          <p:cNvSpPr/>
          <p:nvPr/>
        </p:nvSpPr>
        <p:spPr>
          <a:xfrm>
            <a:off x="5003800" y="1519238"/>
            <a:ext cx="1319213" cy="45720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sz="2400" dirty="0">
                <a:ea typeface="黑体" panose="02010609060101010101" pitchFamily="49" charset="-122"/>
              </a:rPr>
              <a:t>  00002</a:t>
            </a:r>
            <a:r>
              <a:rPr lang="en-US" altLang="zh-CN" sz="2400" dirty="0">
                <a:ea typeface="黑体" panose="02010609060101010101" pitchFamily="49" charset="-122"/>
              </a:rPr>
              <a:t>H</a:t>
            </a:r>
            <a:endParaRPr lang="en-US" altLang="zh-CN" sz="2400" dirty="0">
              <a:ea typeface="黑体" panose="02010609060101010101" pitchFamily="49" charset="-122"/>
            </a:endParaRPr>
          </a:p>
        </p:txBody>
      </p:sp>
      <p:sp>
        <p:nvSpPr>
          <p:cNvPr id="17421" name="Rectangle 14"/>
          <p:cNvSpPr/>
          <p:nvPr/>
        </p:nvSpPr>
        <p:spPr>
          <a:xfrm>
            <a:off x="5003800" y="1824038"/>
            <a:ext cx="1319213" cy="45720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sz="2400" dirty="0">
                <a:ea typeface="黑体" panose="02010609060101010101" pitchFamily="49" charset="-122"/>
              </a:rPr>
              <a:t>  00003</a:t>
            </a:r>
            <a:r>
              <a:rPr lang="en-US" altLang="zh-CN" sz="2400" dirty="0">
                <a:ea typeface="黑体" panose="02010609060101010101" pitchFamily="49" charset="-122"/>
              </a:rPr>
              <a:t>H</a:t>
            </a:r>
            <a:endParaRPr lang="en-US" altLang="zh-CN" sz="2400" dirty="0">
              <a:ea typeface="黑体" panose="02010609060101010101" pitchFamily="49" charset="-122"/>
            </a:endParaRPr>
          </a:p>
        </p:txBody>
      </p:sp>
      <p:sp>
        <p:nvSpPr>
          <p:cNvPr id="17422" name="Rectangle 15"/>
          <p:cNvSpPr/>
          <p:nvPr/>
        </p:nvSpPr>
        <p:spPr>
          <a:xfrm>
            <a:off x="4932363" y="3500438"/>
            <a:ext cx="1422400" cy="45720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zh-CN" sz="2400" dirty="0">
                <a:ea typeface="黑体" panose="02010609060101010101" pitchFamily="49" charset="-122"/>
              </a:rPr>
              <a:t>  </a:t>
            </a:r>
            <a:r>
              <a:rPr lang="en-US" altLang="zh-CN" sz="2400" dirty="0">
                <a:ea typeface="黑体" panose="02010609060101010101" pitchFamily="49" charset="-122"/>
              </a:rPr>
              <a:t>FFFFEH</a:t>
            </a:r>
            <a:endParaRPr lang="en-US" altLang="zh-CN" sz="2400" dirty="0">
              <a:ea typeface="黑体" panose="02010609060101010101" pitchFamily="49" charset="-122"/>
            </a:endParaRPr>
          </a:p>
        </p:txBody>
      </p:sp>
      <p:sp>
        <p:nvSpPr>
          <p:cNvPr id="17423" name="Rectangle 16"/>
          <p:cNvSpPr/>
          <p:nvPr/>
        </p:nvSpPr>
        <p:spPr>
          <a:xfrm>
            <a:off x="4932363" y="3860800"/>
            <a:ext cx="1406525" cy="45720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zh-CN" sz="2400" dirty="0">
                <a:ea typeface="黑体" panose="02010609060101010101" pitchFamily="49" charset="-122"/>
              </a:rPr>
              <a:t>  </a:t>
            </a:r>
            <a:r>
              <a:rPr lang="en-US" altLang="zh-CN" sz="2400" dirty="0">
                <a:ea typeface="黑体" panose="02010609060101010101" pitchFamily="49" charset="-122"/>
              </a:rPr>
              <a:t>FFFFFH</a:t>
            </a:r>
            <a:endParaRPr lang="en-US" altLang="zh-CN" sz="2400" dirty="0">
              <a:ea typeface="黑体" panose="02010609060101010101" pitchFamily="49" charset="-122"/>
            </a:endParaRPr>
          </a:p>
        </p:txBody>
      </p:sp>
      <p:sp>
        <p:nvSpPr>
          <p:cNvPr id="17424" name="Text Box 17"/>
          <p:cNvSpPr txBox="1"/>
          <p:nvPr/>
        </p:nvSpPr>
        <p:spPr>
          <a:xfrm>
            <a:off x="5038725" y="4508500"/>
            <a:ext cx="4105275" cy="579438"/>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b="1" dirty="0">
                <a:ea typeface="黑体" panose="02010609060101010101" pitchFamily="49" charset="-122"/>
              </a:rPr>
              <a:t>主存逻辑组成示意图</a:t>
            </a:r>
            <a:endParaRPr lang="zh-CN" altLang="en-US" b="1" dirty="0">
              <a:ea typeface="黑体" panose="02010609060101010101" pitchFamily="49" charset="-122"/>
            </a:endParaRPr>
          </a:p>
        </p:txBody>
      </p:sp>
      <p:sp>
        <p:nvSpPr>
          <p:cNvPr id="17425" name="Text Box 18"/>
          <p:cNvSpPr txBox="1"/>
          <p:nvPr/>
        </p:nvSpPr>
        <p:spPr>
          <a:xfrm>
            <a:off x="5292725" y="404813"/>
            <a:ext cx="1079500"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sz="2400" b="1" dirty="0">
                <a:ea typeface="黑体" panose="02010609060101010101" pitchFamily="49" charset="-122"/>
              </a:rPr>
              <a:t>地址</a:t>
            </a:r>
            <a:endParaRPr lang="zh-CN" altLang="en-US" sz="2800" dirty="0">
              <a:ea typeface="黑体" panose="02010609060101010101" pitchFamily="49" charset="-122"/>
            </a:endParaRPr>
          </a:p>
        </p:txBody>
      </p:sp>
      <p:sp>
        <p:nvSpPr>
          <p:cNvPr id="17426" name="Text Box 20"/>
          <p:cNvSpPr txBox="1"/>
          <p:nvPr/>
        </p:nvSpPr>
        <p:spPr>
          <a:xfrm>
            <a:off x="6284913" y="622300"/>
            <a:ext cx="2057400"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sz="2400" dirty="0">
                <a:ea typeface="黑体" panose="02010609060101010101" pitchFamily="49" charset="-122"/>
              </a:rPr>
              <a:t>7                  0</a:t>
            </a:r>
            <a:endParaRPr lang="zh-CN" altLang="en-US" sz="2400" dirty="0">
              <a:ea typeface="黑体" panose="02010609060101010101" pitchFamily="49" charset="-122"/>
            </a:endParaRPr>
          </a:p>
        </p:txBody>
      </p:sp>
      <p:sp>
        <p:nvSpPr>
          <p:cNvPr id="17427" name="Text Box 21"/>
          <p:cNvSpPr txBox="1"/>
          <p:nvPr/>
        </p:nvSpPr>
        <p:spPr>
          <a:xfrm>
            <a:off x="6208713" y="241300"/>
            <a:ext cx="2133600"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sz="2400" dirty="0">
                <a:ea typeface="黑体" panose="02010609060101010101" pitchFamily="49" charset="-122"/>
              </a:rPr>
              <a:t>   </a:t>
            </a:r>
            <a:r>
              <a:rPr lang="zh-CN" altLang="en-US" sz="2400" b="1" dirty="0">
                <a:ea typeface="黑体" panose="02010609060101010101" pitchFamily="49" charset="-122"/>
              </a:rPr>
              <a:t>主存储器</a:t>
            </a:r>
            <a:endParaRPr lang="zh-CN" altLang="en-US" sz="2400" b="1" dirty="0">
              <a:ea typeface="黑体" panose="02010609060101010101" pitchFamily="49" charset="-122"/>
            </a:endParaRPr>
          </a:p>
        </p:txBody>
      </p:sp>
      <p:sp>
        <p:nvSpPr>
          <p:cNvPr id="17428" name="Text Box 22"/>
          <p:cNvSpPr txBox="1"/>
          <p:nvPr/>
        </p:nvSpPr>
        <p:spPr>
          <a:xfrm>
            <a:off x="5302250" y="2263775"/>
            <a:ext cx="671513" cy="1600200"/>
          </a:xfrm>
          <a:prstGeom prst="rect">
            <a:avLst/>
          </a:prstGeom>
          <a:noFill/>
          <a:ln w="12700">
            <a:noFill/>
          </a:ln>
        </p:spPr>
        <p:txBody>
          <a:bodyPr vert="eaVert">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dirty="0">
                <a:ea typeface="黑体" panose="02010609060101010101" pitchFamily="49" charset="-122"/>
              </a:rPr>
              <a:t>：：：</a:t>
            </a:r>
            <a:endParaRPr lang="zh-CN" altLang="en-US" dirty="0">
              <a:ea typeface="黑体" panose="02010609060101010101" pitchFamily="49" charset="-122"/>
            </a:endParaRPr>
          </a:p>
        </p:txBody>
      </p:sp>
      <p:sp>
        <p:nvSpPr>
          <p:cNvPr id="17429" name="Text Box 23"/>
          <p:cNvSpPr txBox="1"/>
          <p:nvPr/>
        </p:nvSpPr>
        <p:spPr>
          <a:xfrm>
            <a:off x="6742113" y="2298700"/>
            <a:ext cx="671512" cy="1600200"/>
          </a:xfrm>
          <a:prstGeom prst="rect">
            <a:avLst/>
          </a:prstGeom>
          <a:noFill/>
          <a:ln w="12700">
            <a:noFill/>
          </a:ln>
        </p:spPr>
        <p:txBody>
          <a:bodyPr vert="eaVert">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dirty="0">
                <a:ea typeface="黑体" panose="02010609060101010101" pitchFamily="49" charset="-122"/>
              </a:rPr>
              <a:t>：：：</a:t>
            </a:r>
            <a:endParaRPr lang="zh-CN" altLang="en-US" dirty="0">
              <a:ea typeface="黑体" panose="02010609060101010101" pitchFamily="49" charset="-122"/>
            </a:endParaRPr>
          </a:p>
        </p:txBody>
      </p:sp>
      <p:sp>
        <p:nvSpPr>
          <p:cNvPr id="17430" name="Text Box 24"/>
          <p:cNvSpPr txBox="1"/>
          <p:nvPr/>
        </p:nvSpPr>
        <p:spPr>
          <a:xfrm>
            <a:off x="6578600" y="914400"/>
            <a:ext cx="1152525"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sz="2400" dirty="0">
                <a:ea typeface="黑体" panose="02010609060101010101" pitchFamily="49" charset="-122"/>
              </a:rPr>
              <a:t>  </a:t>
            </a:r>
            <a:r>
              <a:rPr lang="zh-CN" altLang="en-US" sz="2000" dirty="0">
                <a:ea typeface="黑体" panose="02010609060101010101" pitchFamily="49" charset="-122"/>
              </a:rPr>
              <a:t>指令</a:t>
            </a:r>
            <a:r>
              <a:rPr lang="en-US" altLang="zh-CN" sz="2000" dirty="0">
                <a:ea typeface="黑体" panose="02010609060101010101" pitchFamily="49" charset="-122"/>
              </a:rPr>
              <a:t>1</a:t>
            </a:r>
            <a:endParaRPr lang="en-US" altLang="zh-CN" sz="2000" dirty="0">
              <a:ea typeface="黑体" panose="02010609060101010101" pitchFamily="49" charset="-122"/>
            </a:endParaRPr>
          </a:p>
        </p:txBody>
      </p:sp>
      <p:sp>
        <p:nvSpPr>
          <p:cNvPr id="17431" name="Text Box 25"/>
          <p:cNvSpPr txBox="1"/>
          <p:nvPr/>
        </p:nvSpPr>
        <p:spPr>
          <a:xfrm>
            <a:off x="6578600" y="1201738"/>
            <a:ext cx="1152525"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sz="2400" dirty="0">
                <a:ea typeface="黑体" panose="02010609060101010101" pitchFamily="49" charset="-122"/>
              </a:rPr>
              <a:t>  </a:t>
            </a:r>
            <a:r>
              <a:rPr lang="zh-CN" altLang="en-US" sz="2000" dirty="0">
                <a:ea typeface="黑体" panose="02010609060101010101" pitchFamily="49" charset="-122"/>
              </a:rPr>
              <a:t>指令</a:t>
            </a:r>
            <a:r>
              <a:rPr lang="en-US" altLang="zh-CN" sz="2000" dirty="0">
                <a:ea typeface="黑体" panose="02010609060101010101" pitchFamily="49" charset="-122"/>
              </a:rPr>
              <a:t>2</a:t>
            </a:r>
            <a:endParaRPr lang="en-US" altLang="zh-CN" sz="2000" dirty="0">
              <a:ea typeface="黑体" panose="02010609060101010101" pitchFamily="49" charset="-122"/>
            </a:endParaRPr>
          </a:p>
        </p:txBody>
      </p:sp>
      <p:sp>
        <p:nvSpPr>
          <p:cNvPr id="17432" name="Text Box 26"/>
          <p:cNvSpPr txBox="1"/>
          <p:nvPr/>
        </p:nvSpPr>
        <p:spPr>
          <a:xfrm>
            <a:off x="6578600" y="1489075"/>
            <a:ext cx="1152525"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sz="2400" dirty="0">
                <a:ea typeface="黑体" panose="02010609060101010101" pitchFamily="49" charset="-122"/>
              </a:rPr>
              <a:t>  </a:t>
            </a:r>
            <a:r>
              <a:rPr lang="zh-CN" altLang="en-US" sz="2000" dirty="0">
                <a:ea typeface="黑体" panose="02010609060101010101" pitchFamily="49" charset="-122"/>
              </a:rPr>
              <a:t>指令</a:t>
            </a:r>
            <a:r>
              <a:rPr lang="en-US" altLang="zh-CN" sz="2000" dirty="0">
                <a:ea typeface="黑体" panose="02010609060101010101" pitchFamily="49" charset="-122"/>
              </a:rPr>
              <a:t>2</a:t>
            </a:r>
            <a:endParaRPr lang="en-US" altLang="zh-CN" sz="2000" dirty="0">
              <a:ea typeface="黑体" panose="02010609060101010101" pitchFamily="49" charset="-122"/>
            </a:endParaRPr>
          </a:p>
        </p:txBody>
      </p:sp>
      <p:sp>
        <p:nvSpPr>
          <p:cNvPr id="17433" name="Text Box 27"/>
          <p:cNvSpPr txBox="1"/>
          <p:nvPr/>
        </p:nvSpPr>
        <p:spPr>
          <a:xfrm>
            <a:off x="6578600" y="1849438"/>
            <a:ext cx="1152525"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sz="2400" dirty="0">
                <a:ea typeface="黑体" panose="02010609060101010101" pitchFamily="49" charset="-122"/>
              </a:rPr>
              <a:t>  </a:t>
            </a:r>
            <a:r>
              <a:rPr lang="zh-CN" altLang="en-US" sz="2000" dirty="0">
                <a:ea typeface="黑体" panose="02010609060101010101" pitchFamily="49" charset="-122"/>
              </a:rPr>
              <a:t>指令</a:t>
            </a:r>
            <a:r>
              <a:rPr lang="en-US" altLang="zh-CN" sz="2000" dirty="0">
                <a:ea typeface="黑体" panose="02010609060101010101" pitchFamily="49" charset="-122"/>
              </a:rPr>
              <a:t>3</a:t>
            </a:r>
            <a:endParaRPr lang="en-US" altLang="zh-CN" sz="2000" dirty="0">
              <a:ea typeface="黑体" panose="02010609060101010101" pitchFamily="49" charset="-122"/>
            </a:endParaRPr>
          </a:p>
        </p:txBody>
      </p:sp>
      <p:sp>
        <p:nvSpPr>
          <p:cNvPr id="17434" name="Text Box 28"/>
          <p:cNvSpPr txBox="1"/>
          <p:nvPr/>
        </p:nvSpPr>
        <p:spPr>
          <a:xfrm>
            <a:off x="6578600" y="3506788"/>
            <a:ext cx="1152525"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sz="2400" dirty="0">
                <a:ea typeface="黑体" panose="02010609060101010101" pitchFamily="49" charset="-122"/>
              </a:rPr>
              <a:t>  </a:t>
            </a:r>
            <a:r>
              <a:rPr lang="zh-CN" altLang="en-US" sz="2000" dirty="0">
                <a:ea typeface="黑体" panose="02010609060101010101" pitchFamily="49" charset="-122"/>
              </a:rPr>
              <a:t>操作数</a:t>
            </a:r>
            <a:endParaRPr lang="en-US" altLang="zh-CN" sz="2000" dirty="0">
              <a:ea typeface="黑体" panose="02010609060101010101" pitchFamily="49" charset="-122"/>
            </a:endParaRPr>
          </a:p>
        </p:txBody>
      </p:sp>
      <p:sp>
        <p:nvSpPr>
          <p:cNvPr id="17435" name="Text Box 29"/>
          <p:cNvSpPr txBox="1"/>
          <p:nvPr/>
        </p:nvSpPr>
        <p:spPr>
          <a:xfrm>
            <a:off x="250825" y="260350"/>
            <a:ext cx="4824413" cy="22272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2800" dirty="0">
                <a:sym typeface="Symbol" panose="05050102010706020507" pitchFamily="18" charset="2"/>
              </a:rPr>
              <a:t> </a:t>
            </a:r>
            <a:r>
              <a:rPr lang="zh-CN" altLang="en-US" sz="2800" b="1" dirty="0">
                <a:sym typeface="Symbol" panose="05050102010706020507" pitchFamily="18" charset="2"/>
              </a:rPr>
              <a:t>指令序列</a:t>
            </a:r>
            <a:r>
              <a:rPr lang="zh-CN" altLang="en-US" sz="2800" b="1" dirty="0">
                <a:solidFill>
                  <a:srgbClr val="C00000"/>
                </a:solidFill>
                <a:sym typeface="Symbol" panose="05050102010706020507" pitchFamily="18" charset="2"/>
              </a:rPr>
              <a:t>按执行顺序</a:t>
            </a:r>
            <a:r>
              <a:rPr lang="zh-CN" altLang="en-US" sz="2800" b="1" dirty="0">
                <a:sym typeface="Symbol" panose="05050102010706020507" pitchFamily="18" charset="2"/>
              </a:rPr>
              <a:t>存放在连续的单元中。由</a:t>
            </a:r>
            <a:r>
              <a:rPr lang="en-US" altLang="zh-CN" sz="2800" b="1" dirty="0">
                <a:sym typeface="Symbol" panose="05050102010706020507" pitchFamily="18" charset="2"/>
              </a:rPr>
              <a:t>CPU</a:t>
            </a:r>
            <a:r>
              <a:rPr lang="zh-CN" altLang="en-US" sz="2800" b="1" dirty="0">
                <a:sym typeface="Symbol" panose="05050102010706020507" pitchFamily="18" charset="2"/>
              </a:rPr>
              <a:t>中的</a:t>
            </a:r>
            <a:r>
              <a:rPr lang="en-US" altLang="zh-CN" sz="2800" b="1" dirty="0">
                <a:solidFill>
                  <a:srgbClr val="C00000"/>
                </a:solidFill>
                <a:sym typeface="Symbol" panose="05050102010706020507" pitchFamily="18" charset="2"/>
              </a:rPr>
              <a:t>PC</a:t>
            </a:r>
            <a:r>
              <a:rPr lang="zh-CN" altLang="en-US" sz="2800" b="1" dirty="0">
                <a:sym typeface="Symbol" panose="05050102010706020507" pitchFamily="18" charset="2"/>
              </a:rPr>
              <a:t>提供指令地址，寻找对应主存单元读取指令到</a:t>
            </a:r>
            <a:r>
              <a:rPr lang="en-US" altLang="zh-CN" sz="2800" b="1" dirty="0">
                <a:sym typeface="Symbol" panose="05050102010706020507" pitchFamily="18" charset="2"/>
              </a:rPr>
              <a:t>CPU</a:t>
            </a:r>
            <a:r>
              <a:rPr lang="zh-CN" altLang="en-US" sz="2800" b="1" dirty="0">
                <a:sym typeface="Symbol" panose="05050102010706020507" pitchFamily="18" charset="2"/>
              </a:rPr>
              <a:t>执行。</a:t>
            </a:r>
            <a:endParaRPr lang="zh-CN" altLang="en-US" sz="2800" b="1" dirty="0">
              <a:sym typeface="Symbol" panose="05050102010706020507" pitchFamily="18" charset="2"/>
            </a:endParaRPr>
          </a:p>
        </p:txBody>
      </p:sp>
      <p:sp>
        <p:nvSpPr>
          <p:cNvPr id="17436" name="Text Box 30"/>
          <p:cNvSpPr txBox="1"/>
          <p:nvPr/>
        </p:nvSpPr>
        <p:spPr>
          <a:xfrm>
            <a:off x="250825" y="2492375"/>
            <a:ext cx="4716463" cy="18002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2800" dirty="0">
                <a:sym typeface="Symbol" panose="05050102010706020507" pitchFamily="18" charset="2"/>
              </a:rPr>
              <a:t> </a:t>
            </a:r>
            <a:r>
              <a:rPr lang="zh-CN" altLang="en-US" sz="2800" b="1" dirty="0">
                <a:sym typeface="Symbol" panose="05050102010706020507" pitchFamily="18" charset="2"/>
              </a:rPr>
              <a:t>指令需要处理的操作数也可存放在主存单元中。由指令提供地址寻找对应单元读取操作数。</a:t>
            </a:r>
            <a:endParaRPr lang="zh-CN" altLang="en-US" sz="2800" b="1" dirty="0">
              <a:sym typeface="Symbol" panose="05050102010706020507" pitchFamily="18" charset="2"/>
            </a:endParaRPr>
          </a:p>
        </p:txBody>
      </p:sp>
      <p:sp>
        <p:nvSpPr>
          <p:cNvPr id="17437" name="Text Box 31"/>
          <p:cNvSpPr txBox="1"/>
          <p:nvPr/>
        </p:nvSpPr>
        <p:spPr>
          <a:xfrm>
            <a:off x="468313" y="5445125"/>
            <a:ext cx="8135937" cy="11287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3600" b="1" dirty="0"/>
              <a:t>主存的一个重要特点：</a:t>
            </a:r>
            <a:r>
              <a:rPr lang="zh-CN" altLang="en-US" b="1" dirty="0"/>
              <a:t>能按地址存放或读取单元内容，即允许</a:t>
            </a:r>
            <a:r>
              <a:rPr lang="en-US" altLang="zh-CN" b="1" dirty="0"/>
              <a:t>CPU</a:t>
            </a:r>
            <a:r>
              <a:rPr lang="zh-CN" altLang="en-US" b="1" dirty="0"/>
              <a:t>直接编址访问。</a:t>
            </a:r>
            <a:endParaRPr lang="zh-CN" altLang="en-US" b="1" dirty="0"/>
          </a:p>
        </p:txBody>
      </p:sp>
    </p:spTree>
  </p:cSld>
  <p:clrMapOvr>
    <a:masterClrMapping/>
  </p:clrMapOvr>
  <p:transition spd="slow">
    <p:zoom dir="in"/>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灯片编号占位符 3"/>
          <p:cNvSpPr txBox="1">
            <a:spLocks noGrp="1"/>
          </p:cNvSpPr>
          <p:nvPr>
            <p:ph type="sldNum" sz="quarter" idx="12"/>
          </p:nvPr>
        </p:nvSpPr>
        <p:spPr/>
        <p:txBody>
          <a:bodyPr/>
          <a:p>
            <a:pPr marL="0" indent="0" algn="r" eaLnBrk="1" hangingPunct="1">
              <a:spcBef>
                <a:spcPct val="50000"/>
              </a:spcBef>
              <a:buClrTx/>
              <a:buFontTx/>
              <a:buNone/>
            </a:pPr>
            <a:fld id="{9A0DB2DC-4C9A-4742-B13C-FB6460FD3503}" type="slidenum">
              <a:rPr lang="zh-CN" altLang="en-US" sz="1400" dirty="0">
                <a:solidFill>
                  <a:schemeClr val="bg2"/>
                </a:solidFill>
              </a:rPr>
            </a:fld>
            <a:endParaRPr lang="zh-CN" altLang="en-US" sz="1400" dirty="0">
              <a:solidFill>
                <a:schemeClr val="bg2"/>
              </a:solidFill>
            </a:endParaRPr>
          </a:p>
        </p:txBody>
      </p:sp>
      <p:sp>
        <p:nvSpPr>
          <p:cNvPr id="21506" name="Text Box 2"/>
          <p:cNvSpPr txBox="1"/>
          <p:nvPr/>
        </p:nvSpPr>
        <p:spPr>
          <a:xfrm>
            <a:off x="0" y="241300"/>
            <a:ext cx="8686800" cy="138366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80000"/>
              </a:lnSpc>
              <a:spcBef>
                <a:spcPct val="50000"/>
              </a:spcBef>
              <a:buClrTx/>
              <a:buFontTx/>
              <a:buNone/>
            </a:pPr>
            <a:r>
              <a:rPr lang="zh-CN" altLang="en-US" sz="4000" b="1" dirty="0"/>
              <a:t>  3. 输入/输出（</a:t>
            </a:r>
            <a:r>
              <a:rPr lang="en-US" altLang="zh-CN" sz="4000" b="1" dirty="0"/>
              <a:t>I/O</a:t>
            </a:r>
            <a:r>
              <a:rPr lang="zh-CN" altLang="en-US" sz="4000" b="1" dirty="0"/>
              <a:t>）设备</a:t>
            </a:r>
            <a:endParaRPr lang="zh-CN" altLang="en-US" sz="4000" b="1" dirty="0"/>
          </a:p>
          <a:p>
            <a:pPr marL="0" lvl="0" indent="0" eaLnBrk="1" hangingPunct="1">
              <a:lnSpc>
                <a:spcPct val="80000"/>
              </a:lnSpc>
              <a:spcBef>
                <a:spcPct val="50000"/>
              </a:spcBef>
              <a:buClrTx/>
              <a:buFontTx/>
              <a:buNone/>
            </a:pPr>
            <a:r>
              <a:rPr lang="zh-CN" altLang="en-US" sz="3600" b="1" dirty="0"/>
              <a:t>功能：</a:t>
            </a:r>
            <a:r>
              <a:rPr lang="zh-CN" altLang="en-US" sz="3600" b="1" dirty="0">
                <a:solidFill>
                  <a:srgbClr val="3333FF"/>
                </a:solidFill>
              </a:rPr>
              <a:t>转换信息</a:t>
            </a:r>
            <a:r>
              <a:rPr lang="zh-CN" altLang="en-US" sz="3600" b="1" dirty="0"/>
              <a:t>。</a:t>
            </a:r>
            <a:r>
              <a:rPr lang="zh-CN" altLang="en-US" sz="4000" b="1" dirty="0"/>
              <a:t>         </a:t>
            </a:r>
            <a:endParaRPr lang="zh-CN" altLang="en-US" sz="4000" b="1" dirty="0"/>
          </a:p>
        </p:txBody>
      </p:sp>
      <p:sp>
        <p:nvSpPr>
          <p:cNvPr id="21519" name="Text Box 15"/>
          <p:cNvSpPr txBox="1"/>
          <p:nvPr/>
        </p:nvSpPr>
        <p:spPr>
          <a:xfrm>
            <a:off x="198755" y="1636395"/>
            <a:ext cx="8776335" cy="156845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3600" b="1" dirty="0">
                <a:solidFill>
                  <a:srgbClr val="C00000"/>
                </a:solidFill>
              </a:rPr>
              <a:t>输入</a:t>
            </a:r>
            <a:r>
              <a:rPr lang="zh-CN" altLang="en-US" sz="3600" b="1" dirty="0"/>
              <a:t>：</a:t>
            </a:r>
            <a:r>
              <a:rPr lang="zh-CN" altLang="en-US" b="1" dirty="0"/>
              <a:t>原始信息转换</a:t>
            </a:r>
            <a:r>
              <a:rPr lang="zh-CN" altLang="en-US" b="1" dirty="0">
                <a:sym typeface="+mn-ea"/>
              </a:rPr>
              <a:t>二进制代码，送入主机。</a:t>
            </a:r>
            <a:endParaRPr lang="zh-CN" altLang="en-US" dirty="0"/>
          </a:p>
          <a:p>
            <a:pPr marL="0" lvl="0" indent="0">
              <a:spcBef>
                <a:spcPct val="50000"/>
              </a:spcBef>
              <a:buClrTx/>
              <a:buFontTx/>
              <a:buNone/>
            </a:pPr>
            <a:r>
              <a:rPr lang="en-US" altLang="zh-CN" b="1" dirty="0"/>
              <a:t> </a:t>
            </a:r>
            <a:r>
              <a:rPr lang="zh-CN" altLang="en-US" sz="4000" b="1" dirty="0"/>
              <a:t> </a:t>
            </a:r>
            <a:endParaRPr lang="zh-CN" altLang="en-US" sz="2400" dirty="0"/>
          </a:p>
        </p:txBody>
      </p:sp>
      <p:sp>
        <p:nvSpPr>
          <p:cNvPr id="21521" name="Text Box 17"/>
          <p:cNvSpPr txBox="1"/>
          <p:nvPr/>
        </p:nvSpPr>
        <p:spPr>
          <a:xfrm>
            <a:off x="179705" y="2276475"/>
            <a:ext cx="10091420" cy="64516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3600" b="1" dirty="0">
                <a:solidFill>
                  <a:srgbClr val="C00000"/>
                </a:solidFill>
              </a:rPr>
              <a:t>输出</a:t>
            </a:r>
            <a:r>
              <a:rPr lang="zh-CN" altLang="en-US" sz="3600" b="1" dirty="0"/>
              <a:t>：</a:t>
            </a:r>
            <a:r>
              <a:rPr lang="zh-CN" altLang="en-US" b="1" dirty="0"/>
              <a:t>处理结果转换成</a:t>
            </a:r>
            <a:r>
              <a:rPr lang="zh-CN" altLang="en-US" b="1" dirty="0">
                <a:sym typeface="+mn-ea"/>
              </a:rPr>
              <a:t>人所能接受的形式并输出。</a:t>
            </a:r>
            <a:endParaRPr lang="zh-CN" altLang="en-US" b="1" dirty="0">
              <a:sym typeface="+mn-ea"/>
            </a:endParaRPr>
          </a:p>
        </p:txBody>
      </p:sp>
      <p:sp>
        <p:nvSpPr>
          <p:cNvPr id="21525" name="Text Box 21"/>
          <p:cNvSpPr txBox="1"/>
          <p:nvPr/>
        </p:nvSpPr>
        <p:spPr>
          <a:xfrm>
            <a:off x="0" y="3213100"/>
            <a:ext cx="8839200" cy="5794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80000"/>
              </a:lnSpc>
              <a:spcBef>
                <a:spcPct val="50000"/>
              </a:spcBef>
              <a:buClrTx/>
              <a:buFontTx/>
              <a:buNone/>
            </a:pPr>
            <a:r>
              <a:rPr lang="zh-CN" altLang="en-US" sz="4000" b="1" dirty="0"/>
              <a:t>   </a:t>
            </a:r>
            <a:r>
              <a:rPr lang="zh-CN" altLang="en-US" sz="3600" b="1" dirty="0"/>
              <a:t>例如：输入设备键盘，输出设备显示器。</a:t>
            </a:r>
            <a:endParaRPr lang="zh-CN" altLang="en-US" sz="3600" b="1" dirty="0"/>
          </a:p>
        </p:txBody>
      </p:sp>
      <p:sp>
        <p:nvSpPr>
          <p:cNvPr id="21528" name="Text Box 24"/>
          <p:cNvSpPr txBox="1"/>
          <p:nvPr/>
        </p:nvSpPr>
        <p:spPr>
          <a:xfrm>
            <a:off x="0" y="4076700"/>
            <a:ext cx="8686800" cy="243014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80000"/>
              </a:lnSpc>
              <a:spcBef>
                <a:spcPct val="50000"/>
              </a:spcBef>
              <a:buClrTx/>
              <a:buFontTx/>
              <a:buNone/>
            </a:pPr>
            <a:r>
              <a:rPr lang="zh-CN" altLang="en-US" sz="4000" b="1" dirty="0"/>
              <a:t>  </a:t>
            </a:r>
            <a:r>
              <a:rPr lang="en-US" altLang="zh-CN" sz="4000" b="1" dirty="0"/>
              <a:t>4. </a:t>
            </a:r>
            <a:r>
              <a:rPr lang="zh-CN" altLang="en-US" sz="4000" b="1" dirty="0"/>
              <a:t>总线</a:t>
            </a:r>
            <a:endParaRPr lang="zh-CN" altLang="en-US" sz="4000" b="1" dirty="0"/>
          </a:p>
          <a:p>
            <a:pPr marL="0" lvl="0" indent="0" eaLnBrk="1" hangingPunct="1">
              <a:lnSpc>
                <a:spcPct val="150000"/>
              </a:lnSpc>
              <a:spcBef>
                <a:spcPct val="50000"/>
              </a:spcBef>
              <a:buClrTx/>
              <a:buFontTx/>
              <a:buNone/>
            </a:pPr>
            <a:r>
              <a:rPr lang="zh-CN" altLang="en-US" sz="3600" b="1" dirty="0"/>
              <a:t>定义：</a:t>
            </a:r>
            <a:r>
              <a:rPr lang="zh-CN" altLang="en-US" b="1" dirty="0"/>
              <a:t>一组能为多个部件分时共享的信息传送线路。</a:t>
            </a:r>
            <a:endParaRPr lang="zh-CN" altLang="en-US" sz="4000" b="1" dirty="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06">
                                            <p:txEl>
                                              <p:charRg st="0" end="18"/>
                                            </p:txEl>
                                          </p:spTgt>
                                        </p:tgtEl>
                                        <p:attrNameLst>
                                          <p:attrName>style.visibility</p:attrName>
                                        </p:attrNameLst>
                                      </p:cBhvr>
                                      <p:to>
                                        <p:strVal val="visible"/>
                                      </p:to>
                                    </p:set>
                                    <p:animEffect transition="in" filter="wipe(left)">
                                      <p:cBhvr>
                                        <p:cTn id="7" dur="500"/>
                                        <p:tgtEl>
                                          <p:spTgt spid="21506">
                                            <p:txEl>
                                              <p:charRg st="0" end="1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506">
                                            <p:txEl>
                                              <p:charRg st="18" end="36"/>
                                            </p:txEl>
                                          </p:spTgt>
                                        </p:tgtEl>
                                        <p:attrNameLst>
                                          <p:attrName>style.visibility</p:attrName>
                                        </p:attrNameLst>
                                      </p:cBhvr>
                                      <p:to>
                                        <p:strVal val="visible"/>
                                      </p:to>
                                    </p:set>
                                    <p:animEffect transition="in" filter="wipe(left)">
                                      <p:cBhvr>
                                        <p:cTn id="12" dur="500"/>
                                        <p:tgtEl>
                                          <p:spTgt spid="21506">
                                            <p:txEl>
                                              <p:charRg st="18" end="3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519"/>
                                        </p:tgtEl>
                                        <p:attrNameLst>
                                          <p:attrName>style.visibility</p:attrName>
                                        </p:attrNameLst>
                                      </p:cBhvr>
                                      <p:to>
                                        <p:strVal val="visible"/>
                                      </p:to>
                                    </p:set>
                                    <p:animEffect transition="in" filter="wipe(left)">
                                      <p:cBhvr>
                                        <p:cTn id="17" dur="500"/>
                                        <p:tgtEl>
                                          <p:spTgt spid="215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521"/>
                                        </p:tgtEl>
                                        <p:attrNameLst>
                                          <p:attrName>style.visibility</p:attrName>
                                        </p:attrNameLst>
                                      </p:cBhvr>
                                      <p:to>
                                        <p:strVal val="visible"/>
                                      </p:to>
                                    </p:set>
                                    <p:animEffect transition="in" filter="wipe(left)">
                                      <p:cBhvr>
                                        <p:cTn id="22" dur="500"/>
                                        <p:tgtEl>
                                          <p:spTgt spid="2152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1525">
                                            <p:txEl>
                                              <p:charRg st="0" end="22"/>
                                            </p:txEl>
                                          </p:spTgt>
                                        </p:tgtEl>
                                        <p:attrNameLst>
                                          <p:attrName>style.visibility</p:attrName>
                                        </p:attrNameLst>
                                      </p:cBhvr>
                                      <p:to>
                                        <p:strVal val="visible"/>
                                      </p:to>
                                    </p:set>
                                    <p:animEffect transition="in" filter="wipe(left)">
                                      <p:cBhvr>
                                        <p:cTn id="27" dur="500"/>
                                        <p:tgtEl>
                                          <p:spTgt spid="21525">
                                            <p:txEl>
                                              <p:charRg st="0" end="2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1528">
                                            <p:txEl>
                                              <p:charRg st="0" end="8"/>
                                            </p:txEl>
                                          </p:spTgt>
                                        </p:tgtEl>
                                        <p:attrNameLst>
                                          <p:attrName>style.visibility</p:attrName>
                                        </p:attrNameLst>
                                      </p:cBhvr>
                                      <p:to>
                                        <p:strVal val="visible"/>
                                      </p:to>
                                    </p:set>
                                    <p:animEffect transition="in" filter="wipe(left)">
                                      <p:cBhvr>
                                        <p:cTn id="32" dur="500"/>
                                        <p:tgtEl>
                                          <p:spTgt spid="21528">
                                            <p:txEl>
                                              <p:charRg st="0"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1528">
                                            <p:txEl>
                                              <p:charRg st="8" end="33"/>
                                            </p:txEl>
                                          </p:spTgt>
                                        </p:tgtEl>
                                        <p:attrNameLst>
                                          <p:attrName>style.visibility</p:attrName>
                                        </p:attrNameLst>
                                      </p:cBhvr>
                                      <p:to>
                                        <p:strVal val="visible"/>
                                      </p:to>
                                    </p:set>
                                    <p:animEffect transition="in" filter="wipe(left)">
                                      <p:cBhvr>
                                        <p:cTn id="37" dur="500"/>
                                        <p:tgtEl>
                                          <p:spTgt spid="21528">
                                            <p:txEl>
                                              <p:charRg st="8" end="3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build="p"/>
      <p:bldP spid="21519" grpId="0"/>
      <p:bldP spid="21521" grpId="0"/>
      <p:bldP spid="21525" grpId="0" build="p"/>
      <p:bldP spid="21528"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25" name="Rectangle 17"/>
          <p:cNvSpPr/>
          <p:nvPr/>
        </p:nvSpPr>
        <p:spPr>
          <a:xfrm>
            <a:off x="363538" y="1231900"/>
            <a:ext cx="1219200" cy="685800"/>
          </a:xfrm>
          <a:prstGeom prst="rect">
            <a:avLst/>
          </a:prstGeom>
          <a:solidFill>
            <a:srgbClr val="FDFBFB"/>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endParaRPr lang="zh-CN" altLang="en-US" sz="2400" b="1" dirty="0"/>
          </a:p>
        </p:txBody>
      </p:sp>
      <p:sp>
        <p:nvSpPr>
          <p:cNvPr id="68626" name="Rectangle 18"/>
          <p:cNvSpPr/>
          <p:nvPr/>
        </p:nvSpPr>
        <p:spPr>
          <a:xfrm>
            <a:off x="1963738" y="1231900"/>
            <a:ext cx="1219200" cy="685800"/>
          </a:xfrm>
          <a:prstGeom prst="rect">
            <a:avLst/>
          </a:prstGeom>
          <a:solidFill>
            <a:srgbClr val="FDFBFB"/>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endParaRPr lang="zh-CN" altLang="en-US" sz="2400" b="1" dirty="0"/>
          </a:p>
        </p:txBody>
      </p:sp>
      <p:sp>
        <p:nvSpPr>
          <p:cNvPr id="68627" name="Rectangle 19"/>
          <p:cNvSpPr/>
          <p:nvPr/>
        </p:nvSpPr>
        <p:spPr>
          <a:xfrm>
            <a:off x="3563938" y="2349500"/>
            <a:ext cx="1368425" cy="685800"/>
          </a:xfrm>
          <a:prstGeom prst="rect">
            <a:avLst/>
          </a:prstGeom>
          <a:solidFill>
            <a:srgbClr val="FDFBFB"/>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endParaRPr lang="zh-CN" altLang="en-US" sz="2400" b="1" dirty="0"/>
          </a:p>
        </p:txBody>
      </p:sp>
      <p:sp>
        <p:nvSpPr>
          <p:cNvPr id="68630" name="Rectangle 22"/>
          <p:cNvSpPr/>
          <p:nvPr/>
        </p:nvSpPr>
        <p:spPr>
          <a:xfrm>
            <a:off x="6227763" y="2349500"/>
            <a:ext cx="1368425" cy="685800"/>
          </a:xfrm>
          <a:prstGeom prst="rect">
            <a:avLst/>
          </a:prstGeom>
          <a:solidFill>
            <a:srgbClr val="FDFBFB"/>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endParaRPr lang="zh-CN" altLang="en-US" sz="2400" b="1" dirty="0"/>
          </a:p>
        </p:txBody>
      </p:sp>
      <p:sp>
        <p:nvSpPr>
          <p:cNvPr id="68631" name="Line 23"/>
          <p:cNvSpPr/>
          <p:nvPr/>
        </p:nvSpPr>
        <p:spPr>
          <a:xfrm>
            <a:off x="293688" y="792163"/>
            <a:ext cx="7543800" cy="0"/>
          </a:xfrm>
          <a:prstGeom prst="line">
            <a:avLst/>
          </a:prstGeom>
          <a:ln w="57150" cap="flat" cmpd="sng">
            <a:solidFill>
              <a:schemeClr val="tx1"/>
            </a:solidFill>
            <a:prstDash val="solid"/>
            <a:headEnd type="triangle" w="med" len="med"/>
            <a:tailEnd type="triangle" w="med" len="med"/>
          </a:ln>
        </p:spPr>
      </p:sp>
      <p:sp>
        <p:nvSpPr>
          <p:cNvPr id="68632" name="Line 24"/>
          <p:cNvSpPr/>
          <p:nvPr/>
        </p:nvSpPr>
        <p:spPr>
          <a:xfrm>
            <a:off x="4173538" y="774700"/>
            <a:ext cx="0" cy="457200"/>
          </a:xfrm>
          <a:prstGeom prst="line">
            <a:avLst/>
          </a:prstGeom>
          <a:ln w="38100" cap="flat" cmpd="sng">
            <a:solidFill>
              <a:schemeClr val="tx1"/>
            </a:solidFill>
            <a:prstDash val="solid"/>
            <a:headEnd type="triangle" w="med" len="med"/>
            <a:tailEnd type="triangle" w="med" len="med"/>
          </a:ln>
        </p:spPr>
      </p:sp>
      <p:sp>
        <p:nvSpPr>
          <p:cNvPr id="68633" name="Line 25"/>
          <p:cNvSpPr/>
          <p:nvPr/>
        </p:nvSpPr>
        <p:spPr>
          <a:xfrm>
            <a:off x="4173538" y="1917700"/>
            <a:ext cx="0" cy="457200"/>
          </a:xfrm>
          <a:prstGeom prst="line">
            <a:avLst/>
          </a:prstGeom>
          <a:ln w="38100" cap="flat" cmpd="sng">
            <a:solidFill>
              <a:schemeClr val="tx1"/>
            </a:solidFill>
            <a:prstDash val="solid"/>
            <a:headEnd type="triangle" w="med" len="med"/>
            <a:tailEnd type="triangle" w="med" len="med"/>
          </a:ln>
        </p:spPr>
      </p:sp>
      <p:sp>
        <p:nvSpPr>
          <p:cNvPr id="68634" name="Line 26"/>
          <p:cNvSpPr/>
          <p:nvPr/>
        </p:nvSpPr>
        <p:spPr>
          <a:xfrm>
            <a:off x="6764338" y="774700"/>
            <a:ext cx="0" cy="457200"/>
          </a:xfrm>
          <a:prstGeom prst="line">
            <a:avLst/>
          </a:prstGeom>
          <a:ln w="38100" cap="flat" cmpd="sng">
            <a:solidFill>
              <a:schemeClr val="tx1"/>
            </a:solidFill>
            <a:prstDash val="solid"/>
            <a:headEnd type="triangle" w="med" len="med"/>
            <a:tailEnd type="triangle" w="med" len="med"/>
          </a:ln>
        </p:spPr>
      </p:sp>
      <p:sp>
        <p:nvSpPr>
          <p:cNvPr id="68635" name="Line 27"/>
          <p:cNvSpPr/>
          <p:nvPr/>
        </p:nvSpPr>
        <p:spPr>
          <a:xfrm>
            <a:off x="6764338" y="1917700"/>
            <a:ext cx="0" cy="457200"/>
          </a:xfrm>
          <a:prstGeom prst="line">
            <a:avLst/>
          </a:prstGeom>
          <a:ln w="38100" cap="flat" cmpd="sng">
            <a:solidFill>
              <a:schemeClr val="tx1"/>
            </a:solidFill>
            <a:prstDash val="solid"/>
            <a:headEnd type="triangle" w="med" len="med"/>
            <a:tailEnd type="triangle" w="med" len="med"/>
          </a:ln>
        </p:spPr>
      </p:sp>
      <p:sp>
        <p:nvSpPr>
          <p:cNvPr id="68636" name="Line 28"/>
          <p:cNvSpPr/>
          <p:nvPr/>
        </p:nvSpPr>
        <p:spPr>
          <a:xfrm>
            <a:off x="5087938" y="1612900"/>
            <a:ext cx="838200" cy="0"/>
          </a:xfrm>
          <a:prstGeom prst="line">
            <a:avLst/>
          </a:prstGeom>
          <a:ln w="57150" cap="flat" cmpd="sng">
            <a:solidFill>
              <a:schemeClr val="tx1"/>
            </a:solidFill>
            <a:prstDash val="sysDot"/>
            <a:headEnd type="none" w="med" len="med"/>
            <a:tailEnd type="none" w="med" len="med"/>
          </a:ln>
        </p:spPr>
      </p:sp>
      <p:sp>
        <p:nvSpPr>
          <p:cNvPr id="68637" name="Line 29"/>
          <p:cNvSpPr/>
          <p:nvPr/>
        </p:nvSpPr>
        <p:spPr>
          <a:xfrm>
            <a:off x="5087938" y="2755900"/>
            <a:ext cx="838200" cy="0"/>
          </a:xfrm>
          <a:prstGeom prst="line">
            <a:avLst/>
          </a:prstGeom>
          <a:ln w="57150" cap="flat" cmpd="sng">
            <a:solidFill>
              <a:schemeClr val="tx1"/>
            </a:solidFill>
            <a:prstDash val="sysDot"/>
            <a:headEnd type="none" w="med" len="med"/>
            <a:tailEnd type="none" w="med" len="med"/>
          </a:ln>
        </p:spPr>
      </p:sp>
      <p:sp>
        <p:nvSpPr>
          <p:cNvPr id="68638" name="Text Box 30"/>
          <p:cNvSpPr txBox="1"/>
          <p:nvPr/>
        </p:nvSpPr>
        <p:spPr>
          <a:xfrm>
            <a:off x="592138" y="1308100"/>
            <a:ext cx="838200" cy="5794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en-US" altLang="zh-CN" b="1" dirty="0">
                <a:latin typeface="黑体" panose="02010609060101010101" pitchFamily="49" charset="-122"/>
                <a:ea typeface="黑体" panose="02010609060101010101" pitchFamily="49" charset="-122"/>
              </a:rPr>
              <a:t>CPU</a:t>
            </a:r>
            <a:endParaRPr lang="en-US" altLang="zh-CN" b="1" dirty="0">
              <a:latin typeface="黑体" panose="02010609060101010101" pitchFamily="49" charset="-122"/>
              <a:ea typeface="黑体" panose="02010609060101010101" pitchFamily="49" charset="-122"/>
            </a:endParaRPr>
          </a:p>
        </p:txBody>
      </p:sp>
      <p:sp>
        <p:nvSpPr>
          <p:cNvPr id="68639" name="Text Box 31"/>
          <p:cNvSpPr txBox="1"/>
          <p:nvPr/>
        </p:nvSpPr>
        <p:spPr>
          <a:xfrm>
            <a:off x="2344738" y="1308100"/>
            <a:ext cx="838200" cy="5794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en-US" altLang="zh-CN" b="1" dirty="0">
                <a:latin typeface="黑体" panose="02010609060101010101" pitchFamily="49" charset="-122"/>
                <a:ea typeface="黑体" panose="02010609060101010101" pitchFamily="49" charset="-122"/>
              </a:rPr>
              <a:t>M</a:t>
            </a:r>
            <a:endParaRPr lang="en-US" altLang="zh-CN" b="1" dirty="0">
              <a:latin typeface="黑体" panose="02010609060101010101" pitchFamily="49" charset="-122"/>
              <a:ea typeface="黑体" panose="02010609060101010101" pitchFamily="49" charset="-122"/>
            </a:endParaRPr>
          </a:p>
        </p:txBody>
      </p:sp>
      <p:sp>
        <p:nvSpPr>
          <p:cNvPr id="68642" name="Text Box 34"/>
          <p:cNvSpPr txBox="1"/>
          <p:nvPr/>
        </p:nvSpPr>
        <p:spPr>
          <a:xfrm>
            <a:off x="3492500" y="2420938"/>
            <a:ext cx="1503363" cy="5191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en-US" altLang="zh-CN" sz="2800" b="1" dirty="0">
                <a:latin typeface="黑体" panose="02010609060101010101" pitchFamily="49" charset="-122"/>
                <a:ea typeface="黑体" panose="02010609060101010101" pitchFamily="49" charset="-122"/>
              </a:rPr>
              <a:t>I/O</a:t>
            </a:r>
            <a:r>
              <a:rPr lang="zh-CN" altLang="en-US" sz="2800" b="1" dirty="0">
                <a:latin typeface="黑体" panose="02010609060101010101" pitchFamily="49" charset="-122"/>
                <a:ea typeface="黑体" panose="02010609060101010101" pitchFamily="49" charset="-122"/>
              </a:rPr>
              <a:t>设备</a:t>
            </a:r>
            <a:endParaRPr lang="zh-CN" altLang="en-US" sz="2800" b="1" dirty="0">
              <a:latin typeface="黑体" panose="02010609060101010101" pitchFamily="49" charset="-122"/>
              <a:ea typeface="黑体" panose="02010609060101010101" pitchFamily="49" charset="-122"/>
            </a:endParaRPr>
          </a:p>
        </p:txBody>
      </p:sp>
      <p:sp>
        <p:nvSpPr>
          <p:cNvPr id="68643" name="Text Box 35"/>
          <p:cNvSpPr txBox="1"/>
          <p:nvPr/>
        </p:nvSpPr>
        <p:spPr>
          <a:xfrm>
            <a:off x="6156325" y="2420938"/>
            <a:ext cx="1649413" cy="5191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en-US" altLang="zh-CN" sz="2800" b="1" dirty="0">
                <a:latin typeface="黑体" panose="02010609060101010101" pitchFamily="49" charset="-122"/>
                <a:ea typeface="黑体" panose="02010609060101010101" pitchFamily="49" charset="-122"/>
              </a:rPr>
              <a:t>I/O</a:t>
            </a:r>
            <a:r>
              <a:rPr lang="zh-CN" altLang="en-US" sz="2800" b="1" dirty="0">
                <a:latin typeface="黑体" panose="02010609060101010101" pitchFamily="49" charset="-122"/>
                <a:ea typeface="黑体" panose="02010609060101010101" pitchFamily="49" charset="-122"/>
              </a:rPr>
              <a:t>设备</a:t>
            </a:r>
            <a:endParaRPr lang="zh-CN" altLang="en-US" sz="2800" b="1" dirty="0">
              <a:latin typeface="黑体" panose="02010609060101010101" pitchFamily="49" charset="-122"/>
              <a:ea typeface="黑体" panose="02010609060101010101" pitchFamily="49" charset="-122"/>
            </a:endParaRPr>
          </a:p>
        </p:txBody>
      </p:sp>
      <p:sp>
        <p:nvSpPr>
          <p:cNvPr id="68644" name="Text Box 36"/>
          <p:cNvSpPr txBox="1"/>
          <p:nvPr/>
        </p:nvSpPr>
        <p:spPr>
          <a:xfrm>
            <a:off x="2627313" y="0"/>
            <a:ext cx="3276600" cy="6413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sz="3600" b="1" dirty="0">
                <a:latin typeface="黑体" panose="02010609060101010101" pitchFamily="49" charset="-122"/>
                <a:ea typeface="黑体" panose="02010609060101010101" pitchFamily="49" charset="-122"/>
              </a:rPr>
              <a:t>系 统 总 线</a:t>
            </a:r>
            <a:endParaRPr lang="zh-CN" altLang="en-US" sz="3600" b="1" dirty="0">
              <a:latin typeface="黑体" panose="02010609060101010101" pitchFamily="49" charset="-122"/>
              <a:ea typeface="黑体" panose="02010609060101010101" pitchFamily="49" charset="-122"/>
            </a:endParaRPr>
          </a:p>
        </p:txBody>
      </p:sp>
      <p:sp>
        <p:nvSpPr>
          <p:cNvPr id="68645" name="Line 37"/>
          <p:cNvSpPr/>
          <p:nvPr/>
        </p:nvSpPr>
        <p:spPr>
          <a:xfrm>
            <a:off x="2555875" y="765175"/>
            <a:ext cx="0" cy="457200"/>
          </a:xfrm>
          <a:prstGeom prst="line">
            <a:avLst/>
          </a:prstGeom>
          <a:ln w="38100" cap="flat" cmpd="sng">
            <a:solidFill>
              <a:schemeClr val="tx1"/>
            </a:solidFill>
            <a:prstDash val="solid"/>
            <a:headEnd type="triangle" w="med" len="med"/>
            <a:tailEnd type="triangle" w="med" len="med"/>
          </a:ln>
        </p:spPr>
      </p:sp>
      <p:sp>
        <p:nvSpPr>
          <p:cNvPr id="68646" name="Line 38"/>
          <p:cNvSpPr/>
          <p:nvPr/>
        </p:nvSpPr>
        <p:spPr>
          <a:xfrm>
            <a:off x="973138" y="774700"/>
            <a:ext cx="0" cy="457200"/>
          </a:xfrm>
          <a:prstGeom prst="line">
            <a:avLst/>
          </a:prstGeom>
          <a:ln w="38100" cap="flat" cmpd="sng">
            <a:solidFill>
              <a:schemeClr val="tx1"/>
            </a:solidFill>
            <a:prstDash val="solid"/>
            <a:headEnd type="triangle" w="med" len="med"/>
            <a:tailEnd type="triangle" w="med" len="med"/>
          </a:ln>
        </p:spPr>
      </p:sp>
      <p:sp>
        <p:nvSpPr>
          <p:cNvPr id="68647" name="Text Box 39"/>
          <p:cNvSpPr txBox="1"/>
          <p:nvPr/>
        </p:nvSpPr>
        <p:spPr>
          <a:xfrm>
            <a:off x="0" y="3240088"/>
            <a:ext cx="8820150" cy="10668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b="1" dirty="0">
                <a:latin typeface="宋体" panose="02010600030101010101" pitchFamily="2" charset="-122"/>
              </a:rPr>
              <a:t>用一组系统总线连接</a:t>
            </a:r>
            <a:r>
              <a:rPr lang="en-US" altLang="zh-CN" b="1" dirty="0">
                <a:latin typeface="宋体" panose="02010600030101010101" pitchFamily="2" charset="-122"/>
              </a:rPr>
              <a:t>CPU</a:t>
            </a:r>
            <a:r>
              <a:rPr lang="zh-CN" altLang="en-US" b="1" dirty="0">
                <a:latin typeface="宋体" panose="02010600030101010101" pitchFamily="2" charset="-122"/>
              </a:rPr>
              <a:t>、主存、多个输入</a:t>
            </a:r>
            <a:r>
              <a:rPr lang="en-US" altLang="zh-CN" b="1" dirty="0">
                <a:latin typeface="宋体" panose="02010600030101010101" pitchFamily="2" charset="-122"/>
              </a:rPr>
              <a:t>/</a:t>
            </a:r>
            <a:r>
              <a:rPr lang="zh-CN" altLang="en-US" b="1" dirty="0">
                <a:latin typeface="宋体" panose="02010600030101010101" pitchFamily="2" charset="-122"/>
              </a:rPr>
              <a:t>输出设备，它们通过总线传送信息。</a:t>
            </a:r>
            <a:endParaRPr lang="zh-CN" altLang="en-US" b="1" dirty="0">
              <a:latin typeface="宋体" panose="02010600030101010101" pitchFamily="2" charset="-122"/>
            </a:endParaRPr>
          </a:p>
        </p:txBody>
      </p:sp>
      <p:sp>
        <p:nvSpPr>
          <p:cNvPr id="68648" name="Text Box 40"/>
          <p:cNvSpPr txBox="1"/>
          <p:nvPr/>
        </p:nvSpPr>
        <p:spPr>
          <a:xfrm>
            <a:off x="2268538" y="4391025"/>
            <a:ext cx="3657600" cy="15938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80000"/>
              </a:lnSpc>
              <a:spcBef>
                <a:spcPct val="50000"/>
              </a:spcBef>
              <a:buClrTx/>
              <a:buFontTx/>
              <a:buNone/>
            </a:pPr>
            <a:r>
              <a:rPr lang="zh-CN" altLang="en-US" b="1" dirty="0">
                <a:ea typeface="黑体" panose="02010609060101010101" pitchFamily="49" charset="-122"/>
              </a:rPr>
              <a:t>          </a:t>
            </a:r>
            <a:r>
              <a:rPr lang="zh-CN" altLang="en-US" sz="2800" b="1" dirty="0">
                <a:ea typeface="黑体" panose="02010609060101010101" pitchFamily="49" charset="-122"/>
              </a:rPr>
              <a:t>地址总线</a:t>
            </a:r>
            <a:endParaRPr lang="zh-CN" altLang="en-US" sz="2800" b="1" dirty="0">
              <a:ea typeface="黑体" panose="02010609060101010101" pitchFamily="49" charset="-122"/>
            </a:endParaRPr>
          </a:p>
          <a:p>
            <a:pPr marL="0" lvl="0" indent="0" eaLnBrk="1" hangingPunct="1">
              <a:lnSpc>
                <a:spcPct val="80000"/>
              </a:lnSpc>
              <a:spcBef>
                <a:spcPct val="50000"/>
              </a:spcBef>
              <a:buClrTx/>
              <a:buFontTx/>
              <a:buNone/>
            </a:pPr>
            <a:r>
              <a:rPr lang="zh-CN" altLang="en-US" sz="2800" b="1" dirty="0"/>
              <a:t>            </a:t>
            </a:r>
            <a:r>
              <a:rPr lang="zh-CN" altLang="en-US" sz="2800" b="1" dirty="0">
                <a:ea typeface="黑体" panose="02010609060101010101" pitchFamily="49" charset="-122"/>
              </a:rPr>
              <a:t>数据总线</a:t>
            </a:r>
            <a:endParaRPr lang="zh-CN" altLang="en-US" sz="2800" b="1" dirty="0">
              <a:ea typeface="黑体" panose="02010609060101010101" pitchFamily="49" charset="-122"/>
            </a:endParaRPr>
          </a:p>
          <a:p>
            <a:pPr marL="0" lvl="0" indent="0" eaLnBrk="1" hangingPunct="1">
              <a:lnSpc>
                <a:spcPct val="80000"/>
              </a:lnSpc>
              <a:spcBef>
                <a:spcPct val="50000"/>
              </a:spcBef>
              <a:buClrTx/>
              <a:buFontTx/>
              <a:buNone/>
            </a:pPr>
            <a:r>
              <a:rPr lang="zh-CN" altLang="en-US" sz="2800" b="1" dirty="0"/>
              <a:t>            </a:t>
            </a:r>
            <a:r>
              <a:rPr lang="zh-CN" altLang="en-US" sz="2800" b="1" dirty="0">
                <a:ea typeface="黑体" panose="02010609060101010101" pitchFamily="49" charset="-122"/>
              </a:rPr>
              <a:t>控制总线</a:t>
            </a:r>
            <a:endParaRPr lang="zh-CN" altLang="en-US" sz="2800" b="1" dirty="0">
              <a:ea typeface="黑体" panose="02010609060101010101" pitchFamily="49" charset="-122"/>
            </a:endParaRPr>
          </a:p>
        </p:txBody>
      </p:sp>
      <p:sp>
        <p:nvSpPr>
          <p:cNvPr id="68649" name="AutoShape 41"/>
          <p:cNvSpPr/>
          <p:nvPr/>
        </p:nvSpPr>
        <p:spPr>
          <a:xfrm>
            <a:off x="3132138" y="4652963"/>
            <a:ext cx="228600" cy="1143000"/>
          </a:xfrm>
          <a:prstGeom prst="leftBrace">
            <a:avLst>
              <a:gd name="adj1" fmla="val 41666"/>
              <a:gd name="adj2" fmla="val 50000"/>
            </a:avLst>
          </a:prstGeom>
          <a:noFill/>
          <a:ln w="381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endParaRPr lang="zh-CN" altLang="en-US" sz="2400" b="1" dirty="0"/>
          </a:p>
        </p:txBody>
      </p:sp>
      <p:sp>
        <p:nvSpPr>
          <p:cNvPr id="19480" name="Rectangle 42"/>
          <p:cNvSpPr/>
          <p:nvPr/>
        </p:nvSpPr>
        <p:spPr>
          <a:xfrm>
            <a:off x="1258888" y="4868863"/>
            <a:ext cx="1873250" cy="57943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r>
              <a:rPr lang="zh-CN" altLang="en-US" b="1" dirty="0"/>
              <a:t>系统总线</a:t>
            </a:r>
            <a:endParaRPr lang="zh-CN" altLang="en-US" b="1" dirty="0"/>
          </a:p>
        </p:txBody>
      </p:sp>
      <p:sp>
        <p:nvSpPr>
          <p:cNvPr id="19481" name="Rectangle 43"/>
          <p:cNvSpPr/>
          <p:nvPr/>
        </p:nvSpPr>
        <p:spPr>
          <a:xfrm>
            <a:off x="323850" y="6115050"/>
            <a:ext cx="7705725" cy="52197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r>
              <a:rPr lang="zh-CN" altLang="en-US" sz="2800" b="1" dirty="0"/>
              <a:t>例如：</a:t>
            </a:r>
            <a:r>
              <a:rPr lang="en-US" altLang="zh-CN" sz="2800" b="1" dirty="0"/>
              <a:t>CPU</a:t>
            </a:r>
            <a:r>
              <a:rPr lang="zh-CN" altLang="en-US" sz="2800" b="1" dirty="0"/>
              <a:t>从主存单元读取操作数通过总线实现</a:t>
            </a:r>
            <a:endParaRPr lang="zh-CN" altLang="en-US" sz="2800" b="1" dirty="0"/>
          </a:p>
        </p:txBody>
      </p:sp>
      <p:sp>
        <p:nvSpPr>
          <p:cNvPr id="68652" name="Rectangle 44"/>
          <p:cNvSpPr/>
          <p:nvPr/>
        </p:nvSpPr>
        <p:spPr>
          <a:xfrm>
            <a:off x="3563938" y="1196975"/>
            <a:ext cx="1295400" cy="685800"/>
          </a:xfrm>
          <a:prstGeom prst="rect">
            <a:avLst/>
          </a:prstGeom>
          <a:solidFill>
            <a:srgbClr val="FDFBFB"/>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endParaRPr lang="zh-CN" altLang="en-US" sz="2400" b="1" dirty="0"/>
          </a:p>
        </p:txBody>
      </p:sp>
      <p:sp>
        <p:nvSpPr>
          <p:cNvPr id="68653" name="Text Box 45"/>
          <p:cNvSpPr txBox="1"/>
          <p:nvPr/>
        </p:nvSpPr>
        <p:spPr>
          <a:xfrm>
            <a:off x="3492500" y="1268413"/>
            <a:ext cx="144780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en-US" altLang="zh-CN" sz="2800" b="1" dirty="0">
                <a:latin typeface="黑体" panose="02010609060101010101" pitchFamily="49" charset="-122"/>
                <a:ea typeface="黑体" panose="02010609060101010101" pitchFamily="49" charset="-122"/>
              </a:rPr>
              <a:t>I/O</a:t>
            </a:r>
            <a:r>
              <a:rPr lang="zh-CN" altLang="en-US" sz="2800" b="1" dirty="0">
                <a:latin typeface="黑体" panose="02010609060101010101" pitchFamily="49" charset="-122"/>
                <a:ea typeface="黑体" panose="02010609060101010101" pitchFamily="49" charset="-122"/>
              </a:rPr>
              <a:t>接口</a:t>
            </a:r>
            <a:endParaRPr lang="zh-CN" altLang="en-US" sz="2800" b="1" dirty="0">
              <a:latin typeface="黑体" panose="02010609060101010101" pitchFamily="49" charset="-122"/>
              <a:ea typeface="黑体" panose="02010609060101010101" pitchFamily="49" charset="-122"/>
            </a:endParaRPr>
          </a:p>
        </p:txBody>
      </p:sp>
      <p:sp>
        <p:nvSpPr>
          <p:cNvPr id="68654" name="Rectangle 46"/>
          <p:cNvSpPr/>
          <p:nvPr/>
        </p:nvSpPr>
        <p:spPr>
          <a:xfrm>
            <a:off x="6083300" y="1270000"/>
            <a:ext cx="1295400" cy="685800"/>
          </a:xfrm>
          <a:prstGeom prst="rect">
            <a:avLst/>
          </a:prstGeom>
          <a:solidFill>
            <a:srgbClr val="FDFBFB"/>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endParaRPr lang="zh-CN" altLang="en-US" sz="2400" b="1" dirty="0"/>
          </a:p>
        </p:txBody>
      </p:sp>
      <p:sp>
        <p:nvSpPr>
          <p:cNvPr id="68655" name="Text Box 47"/>
          <p:cNvSpPr txBox="1"/>
          <p:nvPr/>
        </p:nvSpPr>
        <p:spPr>
          <a:xfrm>
            <a:off x="6011863" y="1341438"/>
            <a:ext cx="144780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en-US" altLang="zh-CN" sz="2800" b="1" dirty="0">
                <a:latin typeface="黑体" panose="02010609060101010101" pitchFamily="49" charset="-122"/>
                <a:ea typeface="黑体" panose="02010609060101010101" pitchFamily="49" charset="-122"/>
              </a:rPr>
              <a:t>I/O</a:t>
            </a:r>
            <a:r>
              <a:rPr lang="zh-CN" altLang="en-US" sz="2800" b="1" dirty="0">
                <a:latin typeface="黑体" panose="02010609060101010101" pitchFamily="49" charset="-122"/>
                <a:ea typeface="黑体" panose="02010609060101010101" pitchFamily="49" charset="-122"/>
              </a:rPr>
              <a:t>接口</a:t>
            </a:r>
            <a:endParaRPr lang="zh-CN" altLang="en-US" sz="2800" b="1" dirty="0">
              <a:latin typeface="黑体" panose="02010609060101010101" pitchFamily="49" charset="-122"/>
              <a:ea typeface="黑体" panose="02010609060101010101" pitchFamily="49"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68631"/>
                                        </p:tgtEl>
                                        <p:attrNameLst>
                                          <p:attrName>style.visibility</p:attrName>
                                        </p:attrNameLst>
                                      </p:cBhvr>
                                      <p:to>
                                        <p:strVal val="visible"/>
                                      </p:to>
                                    </p:set>
                                    <p:animEffect transition="in" filter="barn(outVertical)">
                                      <p:cBhvr>
                                        <p:cTn id="7" dur="500"/>
                                        <p:tgtEl>
                                          <p:spTgt spid="686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8625"/>
                                        </p:tgtEl>
                                        <p:attrNameLst>
                                          <p:attrName>style.visibility</p:attrName>
                                        </p:attrNameLst>
                                      </p:cBhvr>
                                      <p:to>
                                        <p:strVal val="visible"/>
                                      </p:to>
                                    </p:set>
                                    <p:animEffect transition="in" filter="wipe(left)">
                                      <p:cBhvr>
                                        <p:cTn id="12" dur="500"/>
                                        <p:tgtEl>
                                          <p:spTgt spid="68625"/>
                                        </p:tgtEl>
                                      </p:cBhvr>
                                    </p:animEffect>
                                  </p:childTnLst>
                                </p:cTn>
                              </p:par>
                            </p:childTnLst>
                          </p:cTn>
                        </p:par>
                        <p:par>
                          <p:cTn id="13" fill="hold">
                            <p:stCondLst>
                              <p:cond delay="500"/>
                            </p:stCondLst>
                            <p:childTnLst>
                              <p:par>
                                <p:cTn id="14" presetID="16" presetClass="entr" presetSubtype="37" fill="hold" grpId="0" nodeType="afterEffect">
                                  <p:stCondLst>
                                    <p:cond delay="0"/>
                                  </p:stCondLst>
                                  <p:childTnLst>
                                    <p:set>
                                      <p:cBhvr>
                                        <p:cTn id="15" dur="1" fill="hold">
                                          <p:stCondLst>
                                            <p:cond delay="0"/>
                                          </p:stCondLst>
                                        </p:cTn>
                                        <p:tgtEl>
                                          <p:spTgt spid="68638">
                                            <p:txEl>
                                              <p:charRg st="0" end="4"/>
                                            </p:txEl>
                                          </p:spTgt>
                                        </p:tgtEl>
                                        <p:attrNameLst>
                                          <p:attrName>style.visibility</p:attrName>
                                        </p:attrNameLst>
                                      </p:cBhvr>
                                      <p:to>
                                        <p:strVal val="visible"/>
                                      </p:to>
                                    </p:set>
                                    <p:animEffect transition="in" filter="barn(outVertical)">
                                      <p:cBhvr>
                                        <p:cTn id="16" dur="500"/>
                                        <p:tgtEl>
                                          <p:spTgt spid="68638">
                                            <p:txEl>
                                              <p:charRg st="0" end="4"/>
                                            </p:txEl>
                                          </p:spTgt>
                                        </p:tgtEl>
                                      </p:cBhvr>
                                    </p:animEffect>
                                  </p:childTnLst>
                                </p:cTn>
                              </p:par>
                            </p:childTnLst>
                          </p:cTn>
                        </p:par>
                        <p:par>
                          <p:cTn id="17" fill="hold">
                            <p:stCondLst>
                              <p:cond delay="1000"/>
                            </p:stCondLst>
                            <p:childTnLst>
                              <p:par>
                                <p:cTn id="18" presetID="22" presetClass="entr" presetSubtype="8" fill="hold" grpId="0" nodeType="afterEffect">
                                  <p:stCondLst>
                                    <p:cond delay="1000"/>
                                  </p:stCondLst>
                                  <p:childTnLst>
                                    <p:set>
                                      <p:cBhvr>
                                        <p:cTn id="19" dur="1" fill="hold">
                                          <p:stCondLst>
                                            <p:cond delay="0"/>
                                          </p:stCondLst>
                                        </p:cTn>
                                        <p:tgtEl>
                                          <p:spTgt spid="68626"/>
                                        </p:tgtEl>
                                        <p:attrNameLst>
                                          <p:attrName>style.visibility</p:attrName>
                                        </p:attrNameLst>
                                      </p:cBhvr>
                                      <p:to>
                                        <p:strVal val="visible"/>
                                      </p:to>
                                    </p:set>
                                    <p:animEffect transition="in" filter="wipe(left)">
                                      <p:cBhvr>
                                        <p:cTn id="20" dur="500"/>
                                        <p:tgtEl>
                                          <p:spTgt spid="68626"/>
                                        </p:tgtEl>
                                      </p:cBhvr>
                                    </p:animEffect>
                                  </p:childTnLst>
                                </p:cTn>
                              </p:par>
                            </p:childTnLst>
                          </p:cTn>
                        </p:par>
                        <p:par>
                          <p:cTn id="21" fill="hold">
                            <p:stCondLst>
                              <p:cond delay="2500"/>
                            </p:stCondLst>
                            <p:childTnLst>
                              <p:par>
                                <p:cTn id="22" presetID="16" presetClass="entr" presetSubtype="37" fill="hold" grpId="0" nodeType="afterEffect">
                                  <p:stCondLst>
                                    <p:cond delay="0"/>
                                  </p:stCondLst>
                                  <p:childTnLst>
                                    <p:set>
                                      <p:cBhvr>
                                        <p:cTn id="23" dur="1" fill="hold">
                                          <p:stCondLst>
                                            <p:cond delay="0"/>
                                          </p:stCondLst>
                                        </p:cTn>
                                        <p:tgtEl>
                                          <p:spTgt spid="68639">
                                            <p:txEl>
                                              <p:charRg st="0" end="2"/>
                                            </p:txEl>
                                          </p:spTgt>
                                        </p:tgtEl>
                                        <p:attrNameLst>
                                          <p:attrName>style.visibility</p:attrName>
                                        </p:attrNameLst>
                                      </p:cBhvr>
                                      <p:to>
                                        <p:strVal val="visible"/>
                                      </p:to>
                                    </p:set>
                                    <p:animEffect transition="in" filter="barn(outVertical)">
                                      <p:cBhvr>
                                        <p:cTn id="24" dur="500"/>
                                        <p:tgtEl>
                                          <p:spTgt spid="68639">
                                            <p:txEl>
                                              <p:charRg st="0" end="2"/>
                                            </p:txEl>
                                          </p:spTgt>
                                        </p:tgtEl>
                                      </p:cBhvr>
                                    </p:animEffect>
                                  </p:childTnLst>
                                </p:cTn>
                              </p:par>
                            </p:childTnLst>
                          </p:cTn>
                        </p:par>
                        <p:par>
                          <p:cTn id="25" fill="hold">
                            <p:stCondLst>
                              <p:cond delay="3000"/>
                            </p:stCondLst>
                            <p:childTnLst>
                              <p:par>
                                <p:cTn id="26" presetID="22" presetClass="entr" presetSubtype="8" fill="hold" nodeType="afterEffect">
                                  <p:stCondLst>
                                    <p:cond delay="1000"/>
                                  </p:stCondLst>
                                  <p:childTnLst>
                                    <p:set>
                                      <p:cBhvr>
                                        <p:cTn id="27" dur="1" fill="hold">
                                          <p:stCondLst>
                                            <p:cond delay="0"/>
                                          </p:stCondLst>
                                        </p:cTn>
                                        <p:tgtEl>
                                          <p:spTgt spid="68636"/>
                                        </p:tgtEl>
                                        <p:attrNameLst>
                                          <p:attrName>style.visibility</p:attrName>
                                        </p:attrNameLst>
                                      </p:cBhvr>
                                      <p:to>
                                        <p:strVal val="visible"/>
                                      </p:to>
                                    </p:set>
                                    <p:animEffect transition="in" filter="wipe(left)">
                                      <p:cBhvr>
                                        <p:cTn id="28" dur="500"/>
                                        <p:tgtEl>
                                          <p:spTgt spid="68636"/>
                                        </p:tgtEl>
                                      </p:cBhvr>
                                    </p:animEffect>
                                  </p:childTnLst>
                                </p:cTn>
                              </p:par>
                            </p:childTnLst>
                          </p:cTn>
                        </p:par>
                        <p:par>
                          <p:cTn id="29" fill="hold">
                            <p:stCondLst>
                              <p:cond delay="4500"/>
                            </p:stCondLst>
                            <p:childTnLst>
                              <p:par>
                                <p:cTn id="30" presetID="22" presetClass="entr" presetSubtype="8" fill="hold" grpId="0" nodeType="afterEffect">
                                  <p:stCondLst>
                                    <p:cond delay="1000"/>
                                  </p:stCondLst>
                                  <p:childTnLst>
                                    <p:set>
                                      <p:cBhvr>
                                        <p:cTn id="31" dur="1" fill="hold">
                                          <p:stCondLst>
                                            <p:cond delay="0"/>
                                          </p:stCondLst>
                                        </p:cTn>
                                        <p:tgtEl>
                                          <p:spTgt spid="68627"/>
                                        </p:tgtEl>
                                        <p:attrNameLst>
                                          <p:attrName>style.visibility</p:attrName>
                                        </p:attrNameLst>
                                      </p:cBhvr>
                                      <p:to>
                                        <p:strVal val="visible"/>
                                      </p:to>
                                    </p:set>
                                    <p:animEffect transition="in" filter="wipe(left)">
                                      <p:cBhvr>
                                        <p:cTn id="32" dur="500"/>
                                        <p:tgtEl>
                                          <p:spTgt spid="68627"/>
                                        </p:tgtEl>
                                      </p:cBhvr>
                                    </p:animEffect>
                                  </p:childTnLst>
                                </p:cTn>
                              </p:par>
                            </p:childTnLst>
                          </p:cTn>
                        </p:par>
                        <p:par>
                          <p:cTn id="33" fill="hold">
                            <p:stCondLst>
                              <p:cond delay="6000"/>
                            </p:stCondLst>
                            <p:childTnLst>
                              <p:par>
                                <p:cTn id="34" presetID="16" presetClass="entr" presetSubtype="37" fill="hold" grpId="0" nodeType="afterEffect">
                                  <p:stCondLst>
                                    <p:cond delay="0"/>
                                  </p:stCondLst>
                                  <p:childTnLst>
                                    <p:set>
                                      <p:cBhvr>
                                        <p:cTn id="35" dur="1" fill="hold">
                                          <p:stCondLst>
                                            <p:cond delay="0"/>
                                          </p:stCondLst>
                                        </p:cTn>
                                        <p:tgtEl>
                                          <p:spTgt spid="68642">
                                            <p:txEl>
                                              <p:charRg st="0" end="6"/>
                                            </p:txEl>
                                          </p:spTgt>
                                        </p:tgtEl>
                                        <p:attrNameLst>
                                          <p:attrName>style.visibility</p:attrName>
                                        </p:attrNameLst>
                                      </p:cBhvr>
                                      <p:to>
                                        <p:strVal val="visible"/>
                                      </p:to>
                                    </p:set>
                                    <p:animEffect transition="in" filter="barn(outVertical)">
                                      <p:cBhvr>
                                        <p:cTn id="36" dur="500"/>
                                        <p:tgtEl>
                                          <p:spTgt spid="68642">
                                            <p:txEl>
                                              <p:charRg st="0" end="6"/>
                                            </p:txEl>
                                          </p:spTgt>
                                        </p:tgtEl>
                                      </p:cBhvr>
                                    </p:animEffect>
                                  </p:childTnLst>
                                </p:cTn>
                              </p:par>
                            </p:childTnLst>
                          </p:cTn>
                        </p:par>
                        <p:par>
                          <p:cTn id="37" fill="hold">
                            <p:stCondLst>
                              <p:cond delay="6500"/>
                            </p:stCondLst>
                            <p:childTnLst>
                              <p:par>
                                <p:cTn id="38" presetID="22" presetClass="entr" presetSubtype="8" fill="hold" nodeType="afterEffect">
                                  <p:stCondLst>
                                    <p:cond delay="1000"/>
                                  </p:stCondLst>
                                  <p:childTnLst>
                                    <p:set>
                                      <p:cBhvr>
                                        <p:cTn id="39" dur="1" fill="hold">
                                          <p:stCondLst>
                                            <p:cond delay="0"/>
                                          </p:stCondLst>
                                        </p:cTn>
                                        <p:tgtEl>
                                          <p:spTgt spid="68637"/>
                                        </p:tgtEl>
                                        <p:attrNameLst>
                                          <p:attrName>style.visibility</p:attrName>
                                        </p:attrNameLst>
                                      </p:cBhvr>
                                      <p:to>
                                        <p:strVal val="visible"/>
                                      </p:to>
                                    </p:set>
                                    <p:animEffect transition="in" filter="wipe(left)">
                                      <p:cBhvr>
                                        <p:cTn id="40" dur="500"/>
                                        <p:tgtEl>
                                          <p:spTgt spid="68637"/>
                                        </p:tgtEl>
                                      </p:cBhvr>
                                    </p:animEffect>
                                  </p:childTnLst>
                                </p:cTn>
                              </p:par>
                            </p:childTnLst>
                          </p:cTn>
                        </p:par>
                        <p:par>
                          <p:cTn id="41" fill="hold">
                            <p:stCondLst>
                              <p:cond delay="8000"/>
                            </p:stCondLst>
                            <p:childTnLst>
                              <p:par>
                                <p:cTn id="42" presetID="22" presetClass="entr" presetSubtype="8" fill="hold" grpId="0" nodeType="afterEffect">
                                  <p:stCondLst>
                                    <p:cond delay="0"/>
                                  </p:stCondLst>
                                  <p:childTnLst>
                                    <p:set>
                                      <p:cBhvr>
                                        <p:cTn id="43" dur="1" fill="hold">
                                          <p:stCondLst>
                                            <p:cond delay="0"/>
                                          </p:stCondLst>
                                        </p:cTn>
                                        <p:tgtEl>
                                          <p:spTgt spid="68630"/>
                                        </p:tgtEl>
                                        <p:attrNameLst>
                                          <p:attrName>style.visibility</p:attrName>
                                        </p:attrNameLst>
                                      </p:cBhvr>
                                      <p:to>
                                        <p:strVal val="visible"/>
                                      </p:to>
                                    </p:set>
                                    <p:animEffect transition="in" filter="wipe(left)">
                                      <p:cBhvr>
                                        <p:cTn id="44" dur="500"/>
                                        <p:tgtEl>
                                          <p:spTgt spid="68630"/>
                                        </p:tgtEl>
                                      </p:cBhvr>
                                    </p:animEffect>
                                  </p:childTnLst>
                                </p:cTn>
                              </p:par>
                            </p:childTnLst>
                          </p:cTn>
                        </p:par>
                        <p:par>
                          <p:cTn id="45" fill="hold">
                            <p:stCondLst>
                              <p:cond delay="8500"/>
                            </p:stCondLst>
                            <p:childTnLst>
                              <p:par>
                                <p:cTn id="46" presetID="16" presetClass="entr" presetSubtype="37" fill="hold" grpId="0" nodeType="afterEffect">
                                  <p:stCondLst>
                                    <p:cond delay="0"/>
                                  </p:stCondLst>
                                  <p:childTnLst>
                                    <p:set>
                                      <p:cBhvr>
                                        <p:cTn id="47" dur="1" fill="hold">
                                          <p:stCondLst>
                                            <p:cond delay="0"/>
                                          </p:stCondLst>
                                        </p:cTn>
                                        <p:tgtEl>
                                          <p:spTgt spid="68643">
                                            <p:txEl>
                                              <p:charRg st="0" end="6"/>
                                            </p:txEl>
                                          </p:spTgt>
                                        </p:tgtEl>
                                        <p:attrNameLst>
                                          <p:attrName>style.visibility</p:attrName>
                                        </p:attrNameLst>
                                      </p:cBhvr>
                                      <p:to>
                                        <p:strVal val="visible"/>
                                      </p:to>
                                    </p:set>
                                    <p:animEffect transition="in" filter="barn(outVertical)">
                                      <p:cBhvr>
                                        <p:cTn id="48" dur="500"/>
                                        <p:tgtEl>
                                          <p:spTgt spid="68643">
                                            <p:txEl>
                                              <p:charRg st="0" end="6"/>
                                            </p:txEl>
                                          </p:spTgt>
                                        </p:tgtEl>
                                      </p:cBhvr>
                                    </p:animEffect>
                                  </p:childTnLst>
                                </p:cTn>
                              </p:par>
                            </p:childTnLst>
                          </p:cTn>
                        </p:par>
                        <p:par>
                          <p:cTn id="49" fill="hold">
                            <p:stCondLst>
                              <p:cond delay="9000"/>
                            </p:stCondLst>
                            <p:childTnLst>
                              <p:par>
                                <p:cTn id="50" presetID="22" presetClass="entr" presetSubtype="1" fill="hold" nodeType="afterEffect">
                                  <p:stCondLst>
                                    <p:cond delay="1000"/>
                                  </p:stCondLst>
                                  <p:childTnLst>
                                    <p:set>
                                      <p:cBhvr>
                                        <p:cTn id="51" dur="1" fill="hold">
                                          <p:stCondLst>
                                            <p:cond delay="0"/>
                                          </p:stCondLst>
                                        </p:cTn>
                                        <p:tgtEl>
                                          <p:spTgt spid="68646"/>
                                        </p:tgtEl>
                                        <p:attrNameLst>
                                          <p:attrName>style.visibility</p:attrName>
                                        </p:attrNameLst>
                                      </p:cBhvr>
                                      <p:to>
                                        <p:strVal val="visible"/>
                                      </p:to>
                                    </p:set>
                                    <p:animEffect transition="in" filter="wipe(up)">
                                      <p:cBhvr>
                                        <p:cTn id="52" dur="500"/>
                                        <p:tgtEl>
                                          <p:spTgt spid="68646"/>
                                        </p:tgtEl>
                                      </p:cBhvr>
                                    </p:animEffect>
                                  </p:childTnLst>
                                </p:cTn>
                              </p:par>
                            </p:childTnLst>
                          </p:cTn>
                        </p:par>
                        <p:par>
                          <p:cTn id="53" fill="hold">
                            <p:stCondLst>
                              <p:cond delay="10500"/>
                            </p:stCondLst>
                            <p:childTnLst>
                              <p:par>
                                <p:cTn id="54" presetID="22" presetClass="entr" presetSubtype="1" fill="hold" nodeType="afterEffect">
                                  <p:stCondLst>
                                    <p:cond delay="0"/>
                                  </p:stCondLst>
                                  <p:childTnLst>
                                    <p:set>
                                      <p:cBhvr>
                                        <p:cTn id="55" dur="1" fill="hold">
                                          <p:stCondLst>
                                            <p:cond delay="0"/>
                                          </p:stCondLst>
                                        </p:cTn>
                                        <p:tgtEl>
                                          <p:spTgt spid="68645"/>
                                        </p:tgtEl>
                                        <p:attrNameLst>
                                          <p:attrName>style.visibility</p:attrName>
                                        </p:attrNameLst>
                                      </p:cBhvr>
                                      <p:to>
                                        <p:strVal val="visible"/>
                                      </p:to>
                                    </p:set>
                                    <p:animEffect transition="in" filter="wipe(up)">
                                      <p:cBhvr>
                                        <p:cTn id="56" dur="500"/>
                                        <p:tgtEl>
                                          <p:spTgt spid="68645"/>
                                        </p:tgtEl>
                                      </p:cBhvr>
                                    </p:animEffect>
                                  </p:childTnLst>
                                </p:cTn>
                              </p:par>
                            </p:childTnLst>
                          </p:cTn>
                        </p:par>
                        <p:par>
                          <p:cTn id="57" fill="hold">
                            <p:stCondLst>
                              <p:cond delay="11000"/>
                            </p:stCondLst>
                            <p:childTnLst>
                              <p:par>
                                <p:cTn id="58" presetID="22" presetClass="entr" presetSubtype="1" fill="hold" nodeType="afterEffect">
                                  <p:stCondLst>
                                    <p:cond delay="0"/>
                                  </p:stCondLst>
                                  <p:childTnLst>
                                    <p:set>
                                      <p:cBhvr>
                                        <p:cTn id="59" dur="1" fill="hold">
                                          <p:stCondLst>
                                            <p:cond delay="0"/>
                                          </p:stCondLst>
                                        </p:cTn>
                                        <p:tgtEl>
                                          <p:spTgt spid="68632"/>
                                        </p:tgtEl>
                                        <p:attrNameLst>
                                          <p:attrName>style.visibility</p:attrName>
                                        </p:attrNameLst>
                                      </p:cBhvr>
                                      <p:to>
                                        <p:strVal val="visible"/>
                                      </p:to>
                                    </p:set>
                                    <p:animEffect transition="in" filter="wipe(up)">
                                      <p:cBhvr>
                                        <p:cTn id="60" dur="500"/>
                                        <p:tgtEl>
                                          <p:spTgt spid="68632"/>
                                        </p:tgtEl>
                                      </p:cBhvr>
                                    </p:animEffect>
                                  </p:childTnLst>
                                </p:cTn>
                              </p:par>
                            </p:childTnLst>
                          </p:cTn>
                        </p:par>
                        <p:par>
                          <p:cTn id="61" fill="hold">
                            <p:stCondLst>
                              <p:cond delay="11500"/>
                            </p:stCondLst>
                            <p:childTnLst>
                              <p:par>
                                <p:cTn id="62" presetID="22" presetClass="entr" presetSubtype="1" fill="hold" nodeType="afterEffect">
                                  <p:stCondLst>
                                    <p:cond delay="0"/>
                                  </p:stCondLst>
                                  <p:childTnLst>
                                    <p:set>
                                      <p:cBhvr>
                                        <p:cTn id="63" dur="1" fill="hold">
                                          <p:stCondLst>
                                            <p:cond delay="0"/>
                                          </p:stCondLst>
                                        </p:cTn>
                                        <p:tgtEl>
                                          <p:spTgt spid="68634"/>
                                        </p:tgtEl>
                                        <p:attrNameLst>
                                          <p:attrName>style.visibility</p:attrName>
                                        </p:attrNameLst>
                                      </p:cBhvr>
                                      <p:to>
                                        <p:strVal val="visible"/>
                                      </p:to>
                                    </p:set>
                                    <p:animEffect transition="in" filter="wipe(up)">
                                      <p:cBhvr>
                                        <p:cTn id="64" dur="500"/>
                                        <p:tgtEl>
                                          <p:spTgt spid="68634"/>
                                        </p:tgtEl>
                                      </p:cBhvr>
                                    </p:animEffect>
                                  </p:childTnLst>
                                </p:cTn>
                              </p:par>
                            </p:childTnLst>
                          </p:cTn>
                        </p:par>
                        <p:par>
                          <p:cTn id="65" fill="hold">
                            <p:stCondLst>
                              <p:cond delay="12000"/>
                            </p:stCondLst>
                            <p:childTnLst>
                              <p:par>
                                <p:cTn id="66" presetID="22" presetClass="entr" presetSubtype="1" fill="hold" nodeType="afterEffect">
                                  <p:stCondLst>
                                    <p:cond delay="1000"/>
                                  </p:stCondLst>
                                  <p:childTnLst>
                                    <p:set>
                                      <p:cBhvr>
                                        <p:cTn id="67" dur="1" fill="hold">
                                          <p:stCondLst>
                                            <p:cond delay="0"/>
                                          </p:stCondLst>
                                        </p:cTn>
                                        <p:tgtEl>
                                          <p:spTgt spid="68633"/>
                                        </p:tgtEl>
                                        <p:attrNameLst>
                                          <p:attrName>style.visibility</p:attrName>
                                        </p:attrNameLst>
                                      </p:cBhvr>
                                      <p:to>
                                        <p:strVal val="visible"/>
                                      </p:to>
                                    </p:set>
                                    <p:animEffect transition="in" filter="wipe(up)">
                                      <p:cBhvr>
                                        <p:cTn id="68" dur="500"/>
                                        <p:tgtEl>
                                          <p:spTgt spid="68633"/>
                                        </p:tgtEl>
                                      </p:cBhvr>
                                    </p:animEffect>
                                  </p:childTnLst>
                                </p:cTn>
                              </p:par>
                            </p:childTnLst>
                          </p:cTn>
                        </p:par>
                        <p:par>
                          <p:cTn id="69" fill="hold">
                            <p:stCondLst>
                              <p:cond delay="13500"/>
                            </p:stCondLst>
                            <p:childTnLst>
                              <p:par>
                                <p:cTn id="70" presetID="22" presetClass="entr" presetSubtype="1" fill="hold" nodeType="afterEffect">
                                  <p:stCondLst>
                                    <p:cond delay="0"/>
                                  </p:stCondLst>
                                  <p:childTnLst>
                                    <p:set>
                                      <p:cBhvr>
                                        <p:cTn id="71" dur="1" fill="hold">
                                          <p:stCondLst>
                                            <p:cond delay="0"/>
                                          </p:stCondLst>
                                        </p:cTn>
                                        <p:tgtEl>
                                          <p:spTgt spid="68635"/>
                                        </p:tgtEl>
                                        <p:attrNameLst>
                                          <p:attrName>style.visibility</p:attrName>
                                        </p:attrNameLst>
                                      </p:cBhvr>
                                      <p:to>
                                        <p:strVal val="visible"/>
                                      </p:to>
                                    </p:set>
                                    <p:animEffect transition="in" filter="wipe(up)">
                                      <p:cBhvr>
                                        <p:cTn id="72" dur="500"/>
                                        <p:tgtEl>
                                          <p:spTgt spid="68635"/>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37" fill="hold" grpId="0" nodeType="clickEffect">
                                  <p:stCondLst>
                                    <p:cond delay="0"/>
                                  </p:stCondLst>
                                  <p:childTnLst>
                                    <p:set>
                                      <p:cBhvr>
                                        <p:cTn id="76" dur="1" fill="hold">
                                          <p:stCondLst>
                                            <p:cond delay="0"/>
                                          </p:stCondLst>
                                        </p:cTn>
                                        <p:tgtEl>
                                          <p:spTgt spid="68644">
                                            <p:txEl>
                                              <p:charRg st="0" end="8"/>
                                            </p:txEl>
                                          </p:spTgt>
                                        </p:tgtEl>
                                        <p:attrNameLst>
                                          <p:attrName>style.visibility</p:attrName>
                                        </p:attrNameLst>
                                      </p:cBhvr>
                                      <p:to>
                                        <p:strVal val="visible"/>
                                      </p:to>
                                    </p:set>
                                    <p:animEffect transition="in" filter="barn(outVertical)">
                                      <p:cBhvr>
                                        <p:cTn id="77" dur="500"/>
                                        <p:tgtEl>
                                          <p:spTgt spid="68644">
                                            <p:txEl>
                                              <p:charRg st="0" end="8"/>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37" fill="hold" grpId="0" nodeType="clickEffect">
                                  <p:stCondLst>
                                    <p:cond delay="0"/>
                                  </p:stCondLst>
                                  <p:childTnLst>
                                    <p:set>
                                      <p:cBhvr>
                                        <p:cTn id="81" dur="1" fill="hold">
                                          <p:stCondLst>
                                            <p:cond delay="0"/>
                                          </p:stCondLst>
                                        </p:cTn>
                                        <p:tgtEl>
                                          <p:spTgt spid="68647">
                                            <p:txEl>
                                              <p:charRg st="0" end="38"/>
                                            </p:txEl>
                                          </p:spTgt>
                                        </p:tgtEl>
                                        <p:attrNameLst>
                                          <p:attrName>style.visibility</p:attrName>
                                        </p:attrNameLst>
                                      </p:cBhvr>
                                      <p:to>
                                        <p:strVal val="visible"/>
                                      </p:to>
                                    </p:set>
                                    <p:animEffect transition="in" filter="barn(outVertical)">
                                      <p:cBhvr>
                                        <p:cTn id="82" dur="500"/>
                                        <p:tgtEl>
                                          <p:spTgt spid="68647">
                                            <p:txEl>
                                              <p:charRg st="0" end="38"/>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68648">
                                            <p:txEl>
                                              <p:charRg st="0" end="15"/>
                                            </p:txEl>
                                          </p:spTgt>
                                        </p:tgtEl>
                                        <p:attrNameLst>
                                          <p:attrName>style.visibility</p:attrName>
                                        </p:attrNameLst>
                                      </p:cBhvr>
                                      <p:to>
                                        <p:strVal val="visible"/>
                                      </p:to>
                                    </p:set>
                                    <p:animEffect transition="in" filter="wipe(left)">
                                      <p:cBhvr>
                                        <p:cTn id="87" dur="500"/>
                                        <p:tgtEl>
                                          <p:spTgt spid="68648">
                                            <p:txEl>
                                              <p:charRg st="0" end="15"/>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68648">
                                            <p:txEl>
                                              <p:charRg st="15" end="32"/>
                                            </p:txEl>
                                          </p:spTgt>
                                        </p:tgtEl>
                                        <p:attrNameLst>
                                          <p:attrName>style.visibility</p:attrName>
                                        </p:attrNameLst>
                                      </p:cBhvr>
                                      <p:to>
                                        <p:strVal val="visible"/>
                                      </p:to>
                                    </p:set>
                                    <p:animEffect transition="in" filter="wipe(left)">
                                      <p:cBhvr>
                                        <p:cTn id="92" dur="500"/>
                                        <p:tgtEl>
                                          <p:spTgt spid="68648">
                                            <p:txEl>
                                              <p:charRg st="15" end="32"/>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68648">
                                            <p:txEl>
                                              <p:charRg st="32" end="49"/>
                                            </p:txEl>
                                          </p:spTgt>
                                        </p:tgtEl>
                                        <p:attrNameLst>
                                          <p:attrName>style.visibility</p:attrName>
                                        </p:attrNameLst>
                                      </p:cBhvr>
                                      <p:to>
                                        <p:strVal val="visible"/>
                                      </p:to>
                                    </p:set>
                                    <p:animEffect transition="in" filter="wipe(left)">
                                      <p:cBhvr>
                                        <p:cTn id="97" dur="500"/>
                                        <p:tgtEl>
                                          <p:spTgt spid="68648">
                                            <p:txEl>
                                              <p:charRg st="32" end="49"/>
                                            </p:txEl>
                                          </p:spTgt>
                                        </p:tgtEl>
                                      </p:cBhvr>
                                    </p:animEffect>
                                  </p:childTnLst>
                                </p:cTn>
                              </p:par>
                            </p:childTnLst>
                          </p:cTn>
                        </p:par>
                        <p:par>
                          <p:cTn id="98" fill="hold">
                            <p:stCondLst>
                              <p:cond delay="500"/>
                            </p:stCondLst>
                            <p:childTnLst>
                              <p:par>
                                <p:cTn id="99" presetID="16" presetClass="entr" presetSubtype="42" fill="hold" grpId="0" nodeType="afterEffect">
                                  <p:stCondLst>
                                    <p:cond delay="0"/>
                                  </p:stCondLst>
                                  <p:childTnLst>
                                    <p:set>
                                      <p:cBhvr>
                                        <p:cTn id="100" dur="1" fill="hold">
                                          <p:stCondLst>
                                            <p:cond delay="0"/>
                                          </p:stCondLst>
                                        </p:cTn>
                                        <p:tgtEl>
                                          <p:spTgt spid="68649"/>
                                        </p:tgtEl>
                                        <p:attrNameLst>
                                          <p:attrName>style.visibility</p:attrName>
                                        </p:attrNameLst>
                                      </p:cBhvr>
                                      <p:to>
                                        <p:strVal val="visible"/>
                                      </p:to>
                                    </p:set>
                                    <p:animEffect transition="in" filter="barn(outHorizontal)">
                                      <p:cBhvr>
                                        <p:cTn id="101" dur="500"/>
                                        <p:tgtEl>
                                          <p:spTgt spid="68649"/>
                                        </p:tgtEl>
                                      </p:cBhvr>
                                    </p:animEffect>
                                  </p:childTnLst>
                                </p:cTn>
                              </p:par>
                            </p:childTnLst>
                          </p:cTn>
                        </p:par>
                        <p:par>
                          <p:cTn id="102" fill="hold">
                            <p:stCondLst>
                              <p:cond delay="1000"/>
                            </p:stCondLst>
                            <p:childTnLst>
                              <p:par>
                                <p:cTn id="103" presetID="22" presetClass="entr" presetSubtype="8" fill="hold" grpId="0" nodeType="afterEffect">
                                  <p:stCondLst>
                                    <p:cond delay="1000"/>
                                  </p:stCondLst>
                                  <p:childTnLst>
                                    <p:set>
                                      <p:cBhvr>
                                        <p:cTn id="104" dur="1" fill="hold">
                                          <p:stCondLst>
                                            <p:cond delay="0"/>
                                          </p:stCondLst>
                                        </p:cTn>
                                        <p:tgtEl>
                                          <p:spTgt spid="68652"/>
                                        </p:tgtEl>
                                        <p:attrNameLst>
                                          <p:attrName>style.visibility</p:attrName>
                                        </p:attrNameLst>
                                      </p:cBhvr>
                                      <p:to>
                                        <p:strVal val="visible"/>
                                      </p:to>
                                    </p:set>
                                    <p:animEffect transition="in" filter="wipe(left)">
                                      <p:cBhvr>
                                        <p:cTn id="105" dur="500"/>
                                        <p:tgtEl>
                                          <p:spTgt spid="68652"/>
                                        </p:tgtEl>
                                      </p:cBhvr>
                                    </p:animEffect>
                                  </p:childTnLst>
                                </p:cTn>
                              </p:par>
                            </p:childTnLst>
                          </p:cTn>
                        </p:par>
                        <p:par>
                          <p:cTn id="106" fill="hold">
                            <p:stCondLst>
                              <p:cond delay="2500"/>
                            </p:stCondLst>
                            <p:childTnLst>
                              <p:par>
                                <p:cTn id="107" presetID="16" presetClass="entr" presetSubtype="37" fill="hold" grpId="0" nodeType="afterEffect">
                                  <p:stCondLst>
                                    <p:cond delay="0"/>
                                  </p:stCondLst>
                                  <p:childTnLst>
                                    <p:set>
                                      <p:cBhvr>
                                        <p:cTn id="108" dur="1" fill="hold">
                                          <p:stCondLst>
                                            <p:cond delay="0"/>
                                          </p:stCondLst>
                                        </p:cTn>
                                        <p:tgtEl>
                                          <p:spTgt spid="68653">
                                            <p:txEl>
                                              <p:charRg st="0" end="6"/>
                                            </p:txEl>
                                          </p:spTgt>
                                        </p:tgtEl>
                                        <p:attrNameLst>
                                          <p:attrName>style.visibility</p:attrName>
                                        </p:attrNameLst>
                                      </p:cBhvr>
                                      <p:to>
                                        <p:strVal val="visible"/>
                                      </p:to>
                                    </p:set>
                                    <p:animEffect transition="in" filter="barn(outVertical)">
                                      <p:cBhvr>
                                        <p:cTn id="109" dur="500"/>
                                        <p:tgtEl>
                                          <p:spTgt spid="68653">
                                            <p:txEl>
                                              <p:charRg st="0" end="6"/>
                                            </p:txEl>
                                          </p:spTgt>
                                        </p:tgtEl>
                                      </p:cBhvr>
                                    </p:animEffect>
                                  </p:childTnLst>
                                </p:cTn>
                              </p:par>
                            </p:childTnLst>
                          </p:cTn>
                        </p:par>
                        <p:par>
                          <p:cTn id="110" fill="hold">
                            <p:stCondLst>
                              <p:cond delay="3000"/>
                            </p:stCondLst>
                            <p:childTnLst>
                              <p:par>
                                <p:cTn id="111" presetID="22" presetClass="entr" presetSubtype="8" fill="hold" grpId="0" nodeType="afterEffect">
                                  <p:stCondLst>
                                    <p:cond delay="1000"/>
                                  </p:stCondLst>
                                  <p:childTnLst>
                                    <p:set>
                                      <p:cBhvr>
                                        <p:cTn id="112" dur="1" fill="hold">
                                          <p:stCondLst>
                                            <p:cond delay="0"/>
                                          </p:stCondLst>
                                        </p:cTn>
                                        <p:tgtEl>
                                          <p:spTgt spid="68654"/>
                                        </p:tgtEl>
                                        <p:attrNameLst>
                                          <p:attrName>style.visibility</p:attrName>
                                        </p:attrNameLst>
                                      </p:cBhvr>
                                      <p:to>
                                        <p:strVal val="visible"/>
                                      </p:to>
                                    </p:set>
                                    <p:animEffect transition="in" filter="wipe(left)">
                                      <p:cBhvr>
                                        <p:cTn id="113" dur="500"/>
                                        <p:tgtEl>
                                          <p:spTgt spid="68654"/>
                                        </p:tgtEl>
                                      </p:cBhvr>
                                    </p:animEffect>
                                  </p:childTnLst>
                                </p:cTn>
                              </p:par>
                            </p:childTnLst>
                          </p:cTn>
                        </p:par>
                        <p:par>
                          <p:cTn id="114" fill="hold">
                            <p:stCondLst>
                              <p:cond delay="4500"/>
                            </p:stCondLst>
                            <p:childTnLst>
                              <p:par>
                                <p:cTn id="115" presetID="16" presetClass="entr" presetSubtype="37" fill="hold" grpId="0" nodeType="afterEffect">
                                  <p:stCondLst>
                                    <p:cond delay="0"/>
                                  </p:stCondLst>
                                  <p:childTnLst>
                                    <p:set>
                                      <p:cBhvr>
                                        <p:cTn id="116" dur="1" fill="hold">
                                          <p:stCondLst>
                                            <p:cond delay="0"/>
                                          </p:stCondLst>
                                        </p:cTn>
                                        <p:tgtEl>
                                          <p:spTgt spid="68655">
                                            <p:txEl>
                                              <p:charRg st="0" end="6"/>
                                            </p:txEl>
                                          </p:spTgt>
                                        </p:tgtEl>
                                        <p:attrNameLst>
                                          <p:attrName>style.visibility</p:attrName>
                                        </p:attrNameLst>
                                      </p:cBhvr>
                                      <p:to>
                                        <p:strVal val="visible"/>
                                      </p:to>
                                    </p:set>
                                    <p:animEffect transition="in" filter="barn(outVertical)">
                                      <p:cBhvr>
                                        <p:cTn id="117" dur="500"/>
                                        <p:tgtEl>
                                          <p:spTgt spid="68655">
                                            <p:txEl>
                                              <p:charRg st="0"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25" grpId="0" animBg="1"/>
      <p:bldP spid="68626" grpId="0" animBg="1"/>
      <p:bldP spid="68627" grpId="0" animBg="1"/>
      <p:bldP spid="68630" grpId="0" animBg="1"/>
      <p:bldP spid="68638" grpId="0" advAuto="1000" build="p"/>
      <p:bldP spid="68639" grpId="0" advAuto="1000" build="p"/>
      <p:bldP spid="68642" grpId="0" advAuto="1000" build="p"/>
      <p:bldP spid="68643" grpId="0" advAuto="1000" build="p"/>
      <p:bldP spid="68644" grpId="0" build="p"/>
      <p:bldP spid="68647" grpId="0" build="p"/>
      <p:bldP spid="68648" grpId="0" build="p"/>
      <p:bldP spid="68649" grpId="0" animBg="1"/>
      <p:bldP spid="68652" grpId="0" animBg="1"/>
      <p:bldP spid="68653" grpId="0" advAuto="1000" build="p"/>
      <p:bldP spid="68654" grpId="0" animBg="1"/>
      <p:bldP spid="68655" grpId="0" advAuto="100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灯片编号占位符 3"/>
          <p:cNvSpPr txBox="1">
            <a:spLocks noGrp="1"/>
          </p:cNvSpPr>
          <p:nvPr>
            <p:ph type="sldNum" sz="quarter" idx="12"/>
          </p:nvPr>
        </p:nvSpPr>
        <p:spPr/>
        <p:txBody>
          <a:bodyPr/>
          <a:p>
            <a:pPr marL="0" indent="0" algn="r" eaLnBrk="1" hangingPunct="1">
              <a:spcBef>
                <a:spcPct val="50000"/>
              </a:spcBef>
              <a:buClrTx/>
              <a:buFontTx/>
              <a:buNone/>
            </a:pPr>
            <a:fld id="{9A0DB2DC-4C9A-4742-B13C-FB6460FD3503}" type="slidenum">
              <a:rPr lang="zh-CN" altLang="en-US" sz="1400" dirty="0">
                <a:solidFill>
                  <a:schemeClr val="bg2"/>
                </a:solidFill>
              </a:rPr>
            </a:fld>
            <a:endParaRPr lang="zh-CN" altLang="en-US" sz="1400" dirty="0">
              <a:solidFill>
                <a:schemeClr val="bg2"/>
              </a:solidFill>
            </a:endParaRPr>
          </a:p>
        </p:txBody>
      </p:sp>
      <p:sp>
        <p:nvSpPr>
          <p:cNvPr id="96285" name="Text Box 29"/>
          <p:cNvSpPr txBox="1"/>
          <p:nvPr/>
        </p:nvSpPr>
        <p:spPr>
          <a:xfrm>
            <a:off x="-36830" y="45085"/>
            <a:ext cx="9144000" cy="169735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80000"/>
              </a:lnSpc>
              <a:spcBef>
                <a:spcPct val="50000"/>
              </a:spcBef>
              <a:buClrTx/>
              <a:buFontTx/>
              <a:buNone/>
            </a:pPr>
            <a:r>
              <a:rPr lang="zh-CN" altLang="en-US" sz="4000" b="1" dirty="0"/>
              <a:t>  </a:t>
            </a:r>
            <a:r>
              <a:rPr lang="en-US" altLang="zh-CN" sz="4000" b="1" dirty="0"/>
              <a:t>5. I/O</a:t>
            </a:r>
            <a:r>
              <a:rPr lang="zh-CN" altLang="en-US" sz="4000" b="1" dirty="0"/>
              <a:t>接口</a:t>
            </a:r>
            <a:r>
              <a:rPr lang="en-US" altLang="zh-CN" sz="4000" b="1" dirty="0"/>
              <a:t>:</a:t>
            </a:r>
            <a:r>
              <a:rPr lang="zh-CN" altLang="en-US" sz="2800" b="1" dirty="0">
                <a:solidFill>
                  <a:srgbClr val="000099"/>
                </a:solidFill>
              </a:rPr>
              <a:t>系统总线与</a:t>
            </a:r>
            <a:r>
              <a:rPr lang="en-US" altLang="zh-CN" sz="2800" b="1" dirty="0">
                <a:solidFill>
                  <a:srgbClr val="000099"/>
                </a:solidFill>
              </a:rPr>
              <a:t>I/O</a:t>
            </a:r>
            <a:r>
              <a:rPr lang="zh-CN" altLang="en-US" sz="2800" b="1" dirty="0">
                <a:solidFill>
                  <a:srgbClr val="000099"/>
                </a:solidFill>
              </a:rPr>
              <a:t>设备之间的转换逻辑部件</a:t>
            </a:r>
            <a:endParaRPr lang="zh-CN" altLang="en-US" sz="2800" b="1" dirty="0">
              <a:solidFill>
                <a:srgbClr val="000099"/>
              </a:solidFill>
            </a:endParaRPr>
          </a:p>
          <a:p>
            <a:pPr marL="0" lvl="0" indent="0" eaLnBrk="1" hangingPunct="1">
              <a:lnSpc>
                <a:spcPct val="120000"/>
              </a:lnSpc>
              <a:spcBef>
                <a:spcPts val="50"/>
              </a:spcBef>
              <a:spcAft>
                <a:spcPts val="0"/>
              </a:spcAft>
              <a:buClrTx/>
              <a:buFontTx/>
              <a:buNone/>
            </a:pPr>
            <a:r>
              <a:rPr lang="zh-CN" altLang="en-US" sz="3600" b="1" dirty="0"/>
              <a:t> </a:t>
            </a:r>
            <a:r>
              <a:rPr lang="zh-CN" altLang="en-US" b="1" dirty="0"/>
              <a:t>基本功能：</a:t>
            </a:r>
            <a:r>
              <a:rPr lang="zh-CN" altLang="en-US" sz="2400" b="1" dirty="0">
                <a:solidFill>
                  <a:srgbClr val="000099"/>
                </a:solidFill>
                <a:sym typeface="Symbol" panose="05050102010706020507" pitchFamily="18" charset="2"/>
              </a:rPr>
              <a:t>实现</a:t>
            </a:r>
            <a:r>
              <a:rPr lang="en-US" altLang="zh-CN" sz="2400" b="1" dirty="0">
                <a:solidFill>
                  <a:srgbClr val="000099"/>
                </a:solidFill>
                <a:sym typeface="Symbol" panose="05050102010706020507" pitchFamily="18" charset="2"/>
              </a:rPr>
              <a:t>CPU</a:t>
            </a:r>
            <a:r>
              <a:rPr lang="zh-CN" altLang="en-US" sz="2400" b="1" dirty="0">
                <a:solidFill>
                  <a:srgbClr val="000099"/>
                </a:solidFill>
                <a:sym typeface="Symbol" panose="05050102010706020507" pitchFamily="18" charset="2"/>
              </a:rPr>
              <a:t>与</a:t>
            </a:r>
            <a:r>
              <a:rPr lang="en-US" altLang="zh-CN" sz="2400" b="1" dirty="0">
                <a:solidFill>
                  <a:srgbClr val="000099"/>
                </a:solidFill>
                <a:sym typeface="Symbol" panose="05050102010706020507" pitchFamily="18" charset="2"/>
              </a:rPr>
              <a:t>I/O</a:t>
            </a:r>
            <a:r>
              <a:rPr lang="zh-CN" altLang="en-US" sz="2400" b="1" dirty="0">
                <a:solidFill>
                  <a:srgbClr val="000099"/>
                </a:solidFill>
                <a:sym typeface="Symbol" panose="05050102010706020507" pitchFamily="18" charset="2"/>
              </a:rPr>
              <a:t>设备之间控制信息、数据、状态信息的转换和传送；还可实现主存与</a:t>
            </a:r>
            <a:r>
              <a:rPr lang="en-US" altLang="zh-CN" sz="2400" b="1" dirty="0">
                <a:solidFill>
                  <a:srgbClr val="000099"/>
                </a:solidFill>
                <a:sym typeface="Symbol" panose="05050102010706020507" pitchFamily="18" charset="2"/>
              </a:rPr>
              <a:t>I/O</a:t>
            </a:r>
            <a:r>
              <a:rPr lang="zh-CN" altLang="en-US" sz="2400" b="1" dirty="0">
                <a:solidFill>
                  <a:srgbClr val="000099"/>
                </a:solidFill>
                <a:sym typeface="Symbol" panose="05050102010706020507" pitchFamily="18" charset="2"/>
              </a:rPr>
              <a:t>设备之间的数据转换和传送。</a:t>
            </a:r>
            <a:endParaRPr lang="zh-CN" altLang="en-US" sz="2400" b="1" dirty="0">
              <a:solidFill>
                <a:srgbClr val="000099"/>
              </a:solidFill>
              <a:sym typeface="Symbol" panose="05050102010706020507" pitchFamily="18" charset="2"/>
            </a:endParaRPr>
          </a:p>
        </p:txBody>
      </p:sp>
      <p:sp>
        <p:nvSpPr>
          <p:cNvPr id="96287" name="Text Box 31"/>
          <p:cNvSpPr txBox="1"/>
          <p:nvPr/>
        </p:nvSpPr>
        <p:spPr>
          <a:xfrm>
            <a:off x="97790" y="5516880"/>
            <a:ext cx="8874125" cy="112458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0000"/>
              </a:lnSpc>
              <a:spcBef>
                <a:spcPts val="50"/>
              </a:spcBef>
              <a:spcAft>
                <a:spcPts val="0"/>
              </a:spcAft>
              <a:buClrTx/>
              <a:buFontTx/>
              <a:buNone/>
            </a:pPr>
            <a:r>
              <a:rPr lang="zh-CN" altLang="en-US" sz="2800" b="1" dirty="0"/>
              <a:t>计算机硬件系统主要由三大子系统：</a:t>
            </a:r>
            <a:r>
              <a:rPr lang="en-US" altLang="zh-CN" sz="2800" b="1" dirty="0">
                <a:solidFill>
                  <a:srgbClr val="FF0000"/>
                </a:solidFill>
              </a:rPr>
              <a:t>CPU</a:t>
            </a:r>
            <a:r>
              <a:rPr lang="zh-CN" altLang="en-US" sz="2800" b="1" dirty="0"/>
              <a:t>、</a:t>
            </a:r>
            <a:r>
              <a:rPr lang="zh-CN" altLang="en-US" sz="2800" b="1" dirty="0">
                <a:solidFill>
                  <a:srgbClr val="FF0000"/>
                </a:solidFill>
              </a:rPr>
              <a:t>存储系统</a:t>
            </a:r>
            <a:r>
              <a:rPr lang="zh-CN" altLang="en-US" sz="2800" b="1" dirty="0"/>
              <a:t>、</a:t>
            </a:r>
            <a:r>
              <a:rPr lang="zh-CN" altLang="en-US" sz="2800" b="1" dirty="0">
                <a:solidFill>
                  <a:srgbClr val="FF0000"/>
                </a:solidFill>
              </a:rPr>
              <a:t>输入</a:t>
            </a:r>
            <a:r>
              <a:rPr lang="en-US" altLang="zh-CN" sz="2800" b="1" dirty="0">
                <a:solidFill>
                  <a:srgbClr val="FF0000"/>
                </a:solidFill>
              </a:rPr>
              <a:t>/</a:t>
            </a:r>
            <a:r>
              <a:rPr lang="zh-CN" altLang="en-US" sz="2800" b="1" dirty="0">
                <a:solidFill>
                  <a:srgbClr val="FF0000"/>
                </a:solidFill>
              </a:rPr>
              <a:t>输出系统</a:t>
            </a:r>
            <a:r>
              <a:rPr lang="zh-CN" altLang="en-US" sz="2800" b="1" dirty="0"/>
              <a:t>及连接它们的总线构成。</a:t>
            </a:r>
            <a:endParaRPr lang="zh-CN" altLang="en-US" sz="2800" b="1" dirty="0">
              <a:solidFill>
                <a:srgbClr val="000099"/>
              </a:solidFill>
              <a:sym typeface="Symbol" panose="05050102010706020507" pitchFamily="18" charset="2"/>
            </a:endParaRPr>
          </a:p>
        </p:txBody>
      </p:sp>
      <p:grpSp>
        <p:nvGrpSpPr>
          <p:cNvPr id="2" name="组合 1"/>
          <p:cNvGrpSpPr/>
          <p:nvPr/>
        </p:nvGrpSpPr>
        <p:grpSpPr>
          <a:xfrm>
            <a:off x="432435" y="1988820"/>
            <a:ext cx="8279765" cy="3434715"/>
            <a:chOff x="510" y="0"/>
            <a:chExt cx="13039" cy="5409"/>
          </a:xfrm>
        </p:grpSpPr>
        <p:sp>
          <p:nvSpPr>
            <p:cNvPr id="96288" name="Rectangle 32"/>
            <p:cNvSpPr/>
            <p:nvPr/>
          </p:nvSpPr>
          <p:spPr>
            <a:xfrm>
              <a:off x="620" y="1680"/>
              <a:ext cx="1920" cy="1080"/>
            </a:xfrm>
            <a:prstGeom prst="rect">
              <a:avLst/>
            </a:prstGeom>
            <a:solidFill>
              <a:srgbClr val="FDFBFB"/>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endParaRPr lang="zh-CN" altLang="en-US" sz="2400" b="1" dirty="0"/>
            </a:p>
          </p:txBody>
        </p:sp>
        <p:sp>
          <p:nvSpPr>
            <p:cNvPr id="96289" name="Rectangle 33"/>
            <p:cNvSpPr/>
            <p:nvPr/>
          </p:nvSpPr>
          <p:spPr>
            <a:xfrm>
              <a:off x="3140" y="1680"/>
              <a:ext cx="1920" cy="1080"/>
            </a:xfrm>
            <a:prstGeom prst="rect">
              <a:avLst/>
            </a:prstGeom>
            <a:solidFill>
              <a:srgbClr val="FDFBFB"/>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endParaRPr lang="zh-CN" altLang="en-US" sz="2400" b="1" dirty="0"/>
            </a:p>
          </p:txBody>
        </p:sp>
        <p:sp>
          <p:nvSpPr>
            <p:cNvPr id="96290" name="Rectangle 34"/>
            <p:cNvSpPr/>
            <p:nvPr/>
          </p:nvSpPr>
          <p:spPr>
            <a:xfrm>
              <a:off x="5613" y="3480"/>
              <a:ext cx="2042" cy="1080"/>
            </a:xfrm>
            <a:prstGeom prst="rect">
              <a:avLst/>
            </a:prstGeom>
            <a:solidFill>
              <a:srgbClr val="FDFBFB"/>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endParaRPr lang="zh-CN" altLang="en-US" sz="2400" b="1" dirty="0"/>
            </a:p>
          </p:txBody>
        </p:sp>
        <p:sp>
          <p:nvSpPr>
            <p:cNvPr id="96291" name="Rectangle 35"/>
            <p:cNvSpPr/>
            <p:nvPr/>
          </p:nvSpPr>
          <p:spPr>
            <a:xfrm>
              <a:off x="9695" y="3480"/>
              <a:ext cx="2155" cy="1080"/>
            </a:xfrm>
            <a:prstGeom prst="rect">
              <a:avLst/>
            </a:prstGeom>
            <a:solidFill>
              <a:srgbClr val="FDFBFB"/>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endParaRPr lang="zh-CN" altLang="en-US" sz="2400" b="1" dirty="0"/>
            </a:p>
          </p:txBody>
        </p:sp>
        <p:sp>
          <p:nvSpPr>
            <p:cNvPr id="96292" name="Line 36"/>
            <p:cNvSpPr/>
            <p:nvPr/>
          </p:nvSpPr>
          <p:spPr>
            <a:xfrm>
              <a:off x="510" y="988"/>
              <a:ext cx="11880" cy="0"/>
            </a:xfrm>
            <a:prstGeom prst="line">
              <a:avLst/>
            </a:prstGeom>
            <a:ln w="57150" cap="flat" cmpd="sng">
              <a:solidFill>
                <a:schemeClr val="tx1"/>
              </a:solidFill>
              <a:prstDash val="solid"/>
              <a:headEnd type="triangle" w="med" len="med"/>
              <a:tailEnd type="triangle" w="med" len="med"/>
            </a:ln>
          </p:spPr>
        </p:sp>
        <p:sp>
          <p:nvSpPr>
            <p:cNvPr id="96293" name="Line 37"/>
            <p:cNvSpPr/>
            <p:nvPr/>
          </p:nvSpPr>
          <p:spPr>
            <a:xfrm>
              <a:off x="6620" y="960"/>
              <a:ext cx="0" cy="720"/>
            </a:xfrm>
            <a:prstGeom prst="line">
              <a:avLst/>
            </a:prstGeom>
            <a:ln w="38100" cap="flat" cmpd="sng">
              <a:solidFill>
                <a:schemeClr val="tx1"/>
              </a:solidFill>
              <a:prstDash val="solid"/>
              <a:headEnd type="triangle" w="med" len="med"/>
              <a:tailEnd type="triangle" w="med" len="med"/>
            </a:ln>
          </p:spPr>
        </p:sp>
        <p:sp>
          <p:nvSpPr>
            <p:cNvPr id="96294" name="Line 38"/>
            <p:cNvSpPr/>
            <p:nvPr/>
          </p:nvSpPr>
          <p:spPr>
            <a:xfrm>
              <a:off x="6620" y="2760"/>
              <a:ext cx="0" cy="720"/>
            </a:xfrm>
            <a:prstGeom prst="line">
              <a:avLst/>
            </a:prstGeom>
            <a:ln w="38100" cap="flat" cmpd="sng">
              <a:solidFill>
                <a:schemeClr val="tx1"/>
              </a:solidFill>
              <a:prstDash val="solid"/>
              <a:headEnd type="triangle" w="med" len="med"/>
              <a:tailEnd type="triangle" w="med" len="med"/>
            </a:ln>
          </p:spPr>
        </p:sp>
        <p:sp>
          <p:nvSpPr>
            <p:cNvPr id="96295" name="Line 39"/>
            <p:cNvSpPr/>
            <p:nvPr/>
          </p:nvSpPr>
          <p:spPr>
            <a:xfrm>
              <a:off x="10700" y="960"/>
              <a:ext cx="0" cy="720"/>
            </a:xfrm>
            <a:prstGeom prst="line">
              <a:avLst/>
            </a:prstGeom>
            <a:ln w="38100" cap="flat" cmpd="sng">
              <a:solidFill>
                <a:schemeClr val="tx1"/>
              </a:solidFill>
              <a:prstDash val="solid"/>
              <a:headEnd type="triangle" w="med" len="med"/>
              <a:tailEnd type="triangle" w="med" len="med"/>
            </a:ln>
          </p:spPr>
        </p:sp>
        <p:sp>
          <p:nvSpPr>
            <p:cNvPr id="96296" name="Line 40"/>
            <p:cNvSpPr/>
            <p:nvPr/>
          </p:nvSpPr>
          <p:spPr>
            <a:xfrm>
              <a:off x="10700" y="2760"/>
              <a:ext cx="0" cy="720"/>
            </a:xfrm>
            <a:prstGeom prst="line">
              <a:avLst/>
            </a:prstGeom>
            <a:ln w="38100" cap="flat" cmpd="sng">
              <a:solidFill>
                <a:schemeClr val="tx1"/>
              </a:solidFill>
              <a:prstDash val="solid"/>
              <a:headEnd type="triangle" w="med" len="med"/>
              <a:tailEnd type="triangle" w="med" len="med"/>
            </a:ln>
          </p:spPr>
        </p:sp>
        <p:sp>
          <p:nvSpPr>
            <p:cNvPr id="96297" name="Line 41"/>
            <p:cNvSpPr/>
            <p:nvPr/>
          </p:nvSpPr>
          <p:spPr>
            <a:xfrm>
              <a:off x="8060" y="2280"/>
              <a:ext cx="1320" cy="0"/>
            </a:xfrm>
            <a:prstGeom prst="line">
              <a:avLst/>
            </a:prstGeom>
            <a:ln w="57150" cap="flat" cmpd="sng">
              <a:solidFill>
                <a:schemeClr val="tx1"/>
              </a:solidFill>
              <a:prstDash val="sysDot"/>
              <a:headEnd type="none" w="med" len="med"/>
              <a:tailEnd type="none" w="med" len="med"/>
            </a:ln>
          </p:spPr>
        </p:sp>
        <p:sp>
          <p:nvSpPr>
            <p:cNvPr id="96298" name="Line 42"/>
            <p:cNvSpPr/>
            <p:nvPr/>
          </p:nvSpPr>
          <p:spPr>
            <a:xfrm>
              <a:off x="8060" y="4080"/>
              <a:ext cx="1320" cy="0"/>
            </a:xfrm>
            <a:prstGeom prst="line">
              <a:avLst/>
            </a:prstGeom>
            <a:ln w="57150" cap="flat" cmpd="sng">
              <a:solidFill>
                <a:schemeClr val="tx1"/>
              </a:solidFill>
              <a:prstDash val="sysDot"/>
              <a:headEnd type="none" w="med" len="med"/>
              <a:tailEnd type="none" w="med" len="med"/>
            </a:ln>
          </p:spPr>
        </p:sp>
        <p:sp>
          <p:nvSpPr>
            <p:cNvPr id="96299" name="Text Box 43"/>
            <p:cNvSpPr txBox="1"/>
            <p:nvPr/>
          </p:nvSpPr>
          <p:spPr>
            <a:xfrm>
              <a:off x="980" y="1800"/>
              <a:ext cx="1320" cy="9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en-US" altLang="zh-CN" b="1" dirty="0">
                  <a:latin typeface="黑体" panose="02010609060101010101" pitchFamily="49" charset="-122"/>
                  <a:ea typeface="黑体" panose="02010609060101010101" pitchFamily="49" charset="-122"/>
                </a:rPr>
                <a:t>CPU</a:t>
              </a:r>
              <a:endParaRPr lang="en-US" altLang="zh-CN" b="1" dirty="0">
                <a:latin typeface="黑体" panose="02010609060101010101" pitchFamily="49" charset="-122"/>
                <a:ea typeface="黑体" panose="02010609060101010101" pitchFamily="49" charset="-122"/>
              </a:endParaRPr>
            </a:p>
          </p:txBody>
        </p:sp>
        <p:sp>
          <p:nvSpPr>
            <p:cNvPr id="96300" name="Text Box 44"/>
            <p:cNvSpPr txBox="1"/>
            <p:nvPr/>
          </p:nvSpPr>
          <p:spPr>
            <a:xfrm>
              <a:off x="3740" y="1800"/>
              <a:ext cx="1320" cy="9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en-US" altLang="zh-CN" b="1" dirty="0">
                  <a:latin typeface="黑体" panose="02010609060101010101" pitchFamily="49" charset="-122"/>
                  <a:ea typeface="黑体" panose="02010609060101010101" pitchFamily="49" charset="-122"/>
                </a:rPr>
                <a:t>M</a:t>
              </a:r>
              <a:endParaRPr lang="en-US" altLang="zh-CN" b="1" dirty="0">
                <a:latin typeface="黑体" panose="02010609060101010101" pitchFamily="49" charset="-122"/>
                <a:ea typeface="黑体" panose="02010609060101010101" pitchFamily="49" charset="-122"/>
              </a:endParaRPr>
            </a:p>
          </p:txBody>
        </p:sp>
        <p:sp>
          <p:nvSpPr>
            <p:cNvPr id="96301" name="Text Box 45"/>
            <p:cNvSpPr txBox="1"/>
            <p:nvPr/>
          </p:nvSpPr>
          <p:spPr>
            <a:xfrm>
              <a:off x="5500" y="3595"/>
              <a:ext cx="2495" cy="81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en-US" altLang="zh-CN" sz="2800" b="1" dirty="0">
                  <a:latin typeface="黑体" panose="02010609060101010101" pitchFamily="49" charset="-122"/>
                  <a:ea typeface="黑体" panose="02010609060101010101" pitchFamily="49" charset="-122"/>
                </a:rPr>
                <a:t>I/O</a:t>
              </a:r>
              <a:r>
                <a:rPr lang="zh-CN" altLang="en-US" sz="2800" b="1" dirty="0">
                  <a:latin typeface="黑体" panose="02010609060101010101" pitchFamily="49" charset="-122"/>
                  <a:ea typeface="黑体" panose="02010609060101010101" pitchFamily="49" charset="-122"/>
                </a:rPr>
                <a:t>设备</a:t>
              </a:r>
              <a:endParaRPr lang="zh-CN" altLang="en-US" sz="2800" b="1" dirty="0">
                <a:latin typeface="黑体" panose="02010609060101010101" pitchFamily="49" charset="-122"/>
                <a:ea typeface="黑体" panose="02010609060101010101" pitchFamily="49" charset="-122"/>
              </a:endParaRPr>
            </a:p>
          </p:txBody>
        </p:sp>
        <p:sp>
          <p:nvSpPr>
            <p:cNvPr id="96302" name="Text Box 46"/>
            <p:cNvSpPr txBox="1"/>
            <p:nvPr/>
          </p:nvSpPr>
          <p:spPr>
            <a:xfrm>
              <a:off x="9695" y="3595"/>
              <a:ext cx="2550" cy="81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en-US" altLang="zh-CN" sz="2800" b="1" dirty="0">
                  <a:latin typeface="黑体" panose="02010609060101010101" pitchFamily="49" charset="-122"/>
                  <a:ea typeface="黑体" panose="02010609060101010101" pitchFamily="49" charset="-122"/>
                </a:rPr>
                <a:t>I/O</a:t>
              </a:r>
              <a:r>
                <a:rPr lang="zh-CN" altLang="en-US" sz="2800" b="1" dirty="0">
                  <a:latin typeface="黑体" panose="02010609060101010101" pitchFamily="49" charset="-122"/>
                  <a:ea typeface="黑体" panose="02010609060101010101" pitchFamily="49" charset="-122"/>
                </a:rPr>
                <a:t>设备</a:t>
              </a:r>
              <a:endParaRPr lang="zh-CN" altLang="en-US" sz="2800" b="1" dirty="0">
                <a:latin typeface="黑体" panose="02010609060101010101" pitchFamily="49" charset="-122"/>
                <a:ea typeface="黑体" panose="02010609060101010101" pitchFamily="49" charset="-122"/>
              </a:endParaRPr>
            </a:p>
          </p:txBody>
        </p:sp>
        <p:sp>
          <p:nvSpPr>
            <p:cNvPr id="96303" name="Text Box 47"/>
            <p:cNvSpPr txBox="1"/>
            <p:nvPr/>
          </p:nvSpPr>
          <p:spPr>
            <a:xfrm>
              <a:off x="4220" y="0"/>
              <a:ext cx="5160" cy="101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sz="3600" b="1" dirty="0">
                  <a:latin typeface="黑体" panose="02010609060101010101" pitchFamily="49" charset="-122"/>
                  <a:ea typeface="黑体" panose="02010609060101010101" pitchFamily="49" charset="-122"/>
                </a:rPr>
                <a:t>系 统 总 线</a:t>
              </a:r>
              <a:endParaRPr lang="zh-CN" altLang="en-US" sz="3600" b="1" dirty="0">
                <a:latin typeface="黑体" panose="02010609060101010101" pitchFamily="49" charset="-122"/>
                <a:ea typeface="黑体" panose="02010609060101010101" pitchFamily="49" charset="-122"/>
              </a:endParaRPr>
            </a:p>
          </p:txBody>
        </p:sp>
        <p:sp>
          <p:nvSpPr>
            <p:cNvPr id="96304" name="Line 48"/>
            <p:cNvSpPr/>
            <p:nvPr/>
          </p:nvSpPr>
          <p:spPr>
            <a:xfrm>
              <a:off x="4100" y="960"/>
              <a:ext cx="0" cy="720"/>
            </a:xfrm>
            <a:prstGeom prst="line">
              <a:avLst/>
            </a:prstGeom>
            <a:ln w="38100" cap="flat" cmpd="sng">
              <a:solidFill>
                <a:schemeClr val="tx1"/>
              </a:solidFill>
              <a:prstDash val="solid"/>
              <a:headEnd type="none" w="med" len="med"/>
              <a:tailEnd type="triangle" w="med" len="med"/>
            </a:ln>
          </p:spPr>
        </p:sp>
        <p:sp>
          <p:nvSpPr>
            <p:cNvPr id="96305" name="Line 49"/>
            <p:cNvSpPr/>
            <p:nvPr/>
          </p:nvSpPr>
          <p:spPr>
            <a:xfrm>
              <a:off x="1580" y="960"/>
              <a:ext cx="0" cy="720"/>
            </a:xfrm>
            <a:prstGeom prst="line">
              <a:avLst/>
            </a:prstGeom>
            <a:ln w="38100" cap="flat" cmpd="sng">
              <a:solidFill>
                <a:schemeClr val="tx1"/>
              </a:solidFill>
              <a:prstDash val="solid"/>
              <a:headEnd type="triangle" w="med" len="med"/>
              <a:tailEnd type="triangle" w="med" len="med"/>
            </a:ln>
          </p:spPr>
        </p:sp>
        <p:sp>
          <p:nvSpPr>
            <p:cNvPr id="96307" name="Rectangle 51"/>
            <p:cNvSpPr/>
            <p:nvPr/>
          </p:nvSpPr>
          <p:spPr>
            <a:xfrm>
              <a:off x="5613" y="1668"/>
              <a:ext cx="2040" cy="1080"/>
            </a:xfrm>
            <a:prstGeom prst="rect">
              <a:avLst/>
            </a:prstGeom>
            <a:solidFill>
              <a:srgbClr val="FDFBFB"/>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endParaRPr lang="zh-CN" altLang="en-US" sz="2400" b="1" dirty="0"/>
            </a:p>
          </p:txBody>
        </p:sp>
        <p:sp>
          <p:nvSpPr>
            <p:cNvPr id="96308" name="Text Box 52"/>
            <p:cNvSpPr txBox="1"/>
            <p:nvPr/>
          </p:nvSpPr>
          <p:spPr>
            <a:xfrm>
              <a:off x="5500" y="1780"/>
              <a:ext cx="2280" cy="81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en-US" altLang="zh-CN" sz="2800" b="1" dirty="0">
                  <a:latin typeface="黑体" panose="02010609060101010101" pitchFamily="49" charset="-122"/>
                  <a:ea typeface="黑体" panose="02010609060101010101" pitchFamily="49" charset="-122"/>
                </a:rPr>
                <a:t>I/O</a:t>
              </a:r>
              <a:r>
                <a:rPr lang="zh-CN" altLang="en-US" sz="2800" b="1" dirty="0">
                  <a:latin typeface="黑体" panose="02010609060101010101" pitchFamily="49" charset="-122"/>
                  <a:ea typeface="黑体" panose="02010609060101010101" pitchFamily="49" charset="-122"/>
                </a:rPr>
                <a:t>接口</a:t>
              </a:r>
              <a:endParaRPr lang="zh-CN" altLang="en-US" sz="2800" b="1" dirty="0">
                <a:latin typeface="黑体" panose="02010609060101010101" pitchFamily="49" charset="-122"/>
                <a:ea typeface="黑体" panose="02010609060101010101" pitchFamily="49" charset="-122"/>
              </a:endParaRPr>
            </a:p>
          </p:txBody>
        </p:sp>
        <p:sp>
          <p:nvSpPr>
            <p:cNvPr id="96309" name="Rectangle 53"/>
            <p:cNvSpPr/>
            <p:nvPr/>
          </p:nvSpPr>
          <p:spPr>
            <a:xfrm>
              <a:off x="9808" y="1668"/>
              <a:ext cx="2040" cy="1080"/>
            </a:xfrm>
            <a:prstGeom prst="rect">
              <a:avLst/>
            </a:prstGeom>
            <a:solidFill>
              <a:srgbClr val="FDFBFB"/>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endParaRPr lang="zh-CN" altLang="en-US" sz="2400" b="1" dirty="0"/>
            </a:p>
          </p:txBody>
        </p:sp>
        <p:sp>
          <p:nvSpPr>
            <p:cNvPr id="96310" name="Text Box 54"/>
            <p:cNvSpPr txBox="1"/>
            <p:nvPr/>
          </p:nvSpPr>
          <p:spPr>
            <a:xfrm>
              <a:off x="9695" y="1780"/>
              <a:ext cx="2280" cy="81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en-US" altLang="zh-CN" sz="2800" b="1" dirty="0">
                  <a:latin typeface="黑体" panose="02010609060101010101" pitchFamily="49" charset="-122"/>
                  <a:ea typeface="黑体" panose="02010609060101010101" pitchFamily="49" charset="-122"/>
                </a:rPr>
                <a:t>I/O</a:t>
              </a:r>
              <a:r>
                <a:rPr lang="zh-CN" altLang="en-US" sz="2800" b="1" dirty="0">
                  <a:latin typeface="黑体" panose="02010609060101010101" pitchFamily="49" charset="-122"/>
                  <a:ea typeface="黑体" panose="02010609060101010101" pitchFamily="49" charset="-122"/>
                </a:rPr>
                <a:t>接口</a:t>
              </a:r>
              <a:endParaRPr lang="zh-CN" altLang="en-US" sz="2800" b="1" dirty="0">
                <a:latin typeface="黑体" panose="02010609060101010101" pitchFamily="49" charset="-122"/>
                <a:ea typeface="黑体" panose="02010609060101010101" pitchFamily="49" charset="-122"/>
              </a:endParaRPr>
            </a:p>
          </p:txBody>
        </p:sp>
        <p:sp>
          <p:nvSpPr>
            <p:cNvPr id="20507" name="Line 55"/>
            <p:cNvSpPr/>
            <p:nvPr/>
          </p:nvSpPr>
          <p:spPr>
            <a:xfrm>
              <a:off x="1418" y="2800"/>
              <a:ext cx="680" cy="1248"/>
            </a:xfrm>
            <a:prstGeom prst="line">
              <a:avLst/>
            </a:prstGeom>
            <a:ln w="9525" cap="flat" cmpd="sng">
              <a:solidFill>
                <a:schemeClr val="tx1"/>
              </a:solidFill>
              <a:prstDash val="solid"/>
              <a:headEnd type="none" w="med" len="med"/>
              <a:tailEnd type="none" w="med" len="med"/>
            </a:ln>
          </p:spPr>
        </p:sp>
        <p:sp>
          <p:nvSpPr>
            <p:cNvPr id="20508" name="Line 56"/>
            <p:cNvSpPr/>
            <p:nvPr/>
          </p:nvSpPr>
          <p:spPr>
            <a:xfrm flipH="1">
              <a:off x="2098" y="2800"/>
              <a:ext cx="1700" cy="1248"/>
            </a:xfrm>
            <a:prstGeom prst="line">
              <a:avLst/>
            </a:prstGeom>
            <a:ln w="9525" cap="flat" cmpd="sng">
              <a:solidFill>
                <a:schemeClr val="tx1"/>
              </a:solidFill>
              <a:prstDash val="solid"/>
              <a:headEnd type="none" w="med" len="med"/>
              <a:tailEnd type="none" w="med" len="med"/>
            </a:ln>
          </p:spPr>
        </p:sp>
        <p:sp>
          <p:nvSpPr>
            <p:cNvPr id="20509" name="Text Box 57"/>
            <p:cNvSpPr txBox="1"/>
            <p:nvPr/>
          </p:nvSpPr>
          <p:spPr>
            <a:xfrm>
              <a:off x="1418" y="4163"/>
              <a:ext cx="1475" cy="72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2400" b="1" dirty="0"/>
                <a:t>主机</a:t>
              </a:r>
              <a:endParaRPr lang="zh-CN" altLang="en-US" sz="2400" b="1" dirty="0"/>
            </a:p>
          </p:txBody>
        </p:sp>
        <p:sp>
          <p:nvSpPr>
            <p:cNvPr id="20510" name="Line 58"/>
            <p:cNvSpPr/>
            <p:nvPr/>
          </p:nvSpPr>
          <p:spPr>
            <a:xfrm>
              <a:off x="11850" y="2120"/>
              <a:ext cx="568" cy="1135"/>
            </a:xfrm>
            <a:prstGeom prst="line">
              <a:avLst/>
            </a:prstGeom>
            <a:ln w="9525" cap="flat" cmpd="sng">
              <a:solidFill>
                <a:schemeClr val="tx1"/>
              </a:solidFill>
              <a:prstDash val="solid"/>
              <a:headEnd type="none" w="med" len="med"/>
              <a:tailEnd type="none" w="med" len="med"/>
            </a:ln>
          </p:spPr>
        </p:sp>
        <p:sp>
          <p:nvSpPr>
            <p:cNvPr id="20511" name="Line 59"/>
            <p:cNvSpPr/>
            <p:nvPr/>
          </p:nvSpPr>
          <p:spPr>
            <a:xfrm flipV="1">
              <a:off x="11850" y="3255"/>
              <a:ext cx="568" cy="793"/>
            </a:xfrm>
            <a:prstGeom prst="line">
              <a:avLst/>
            </a:prstGeom>
            <a:ln w="9525" cap="flat" cmpd="sng">
              <a:solidFill>
                <a:schemeClr val="tx1"/>
              </a:solidFill>
              <a:prstDash val="solid"/>
              <a:headEnd type="none" w="med" len="med"/>
              <a:tailEnd type="none" w="med" len="med"/>
            </a:ln>
          </p:spPr>
        </p:sp>
        <p:sp>
          <p:nvSpPr>
            <p:cNvPr id="20512" name="Text Box 60"/>
            <p:cNvSpPr txBox="1"/>
            <p:nvPr/>
          </p:nvSpPr>
          <p:spPr>
            <a:xfrm>
              <a:off x="12685" y="2235"/>
              <a:ext cx="865" cy="3175"/>
            </a:xfrm>
            <a:prstGeom prst="rect">
              <a:avLst/>
            </a:prstGeom>
            <a:noFill/>
            <a:ln w="9525">
              <a:noFill/>
            </a:ln>
          </p:spPr>
          <p:txBody>
            <a:bodyPr vert="eaVert">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2400" b="1" dirty="0"/>
                <a:t>输入输出系统</a:t>
              </a:r>
              <a:endParaRPr lang="zh-CN" altLang="en-US" sz="2400" b="1" dirty="0"/>
            </a:p>
          </p:txBody>
        </p:sp>
      </p:gr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6285">
                                            <p:txEl>
                                              <p:charRg st="0" end="31"/>
                                            </p:txEl>
                                          </p:spTgt>
                                        </p:tgtEl>
                                        <p:attrNameLst>
                                          <p:attrName>style.visibility</p:attrName>
                                        </p:attrNameLst>
                                      </p:cBhvr>
                                      <p:to>
                                        <p:strVal val="visible"/>
                                      </p:to>
                                    </p:set>
                                    <p:animEffect transition="in" filter="wipe(left)">
                                      <p:cBhvr>
                                        <p:cTn id="7" dur="500"/>
                                        <p:tgtEl>
                                          <p:spTgt spid="96285">
                                            <p:txEl>
                                              <p:charRg st="0" end="3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6285">
                                            <p:txEl>
                                              <p:charRg st="31" end="93"/>
                                            </p:txEl>
                                          </p:spTgt>
                                        </p:tgtEl>
                                        <p:attrNameLst>
                                          <p:attrName>style.visibility</p:attrName>
                                        </p:attrNameLst>
                                      </p:cBhvr>
                                      <p:to>
                                        <p:strVal val="visible"/>
                                      </p:to>
                                    </p:set>
                                    <p:animEffect transition="in" filter="wipe(left)">
                                      <p:cBhvr>
                                        <p:cTn id="12" dur="500"/>
                                        <p:tgtEl>
                                          <p:spTgt spid="96285">
                                            <p:txEl>
                                              <p:charRg st="31" end="9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6287">
                                            <p:txEl>
                                              <p:charRg st="4294967295" end="4294967295"/>
                                            </p:txEl>
                                          </p:spTgt>
                                        </p:tgtEl>
                                        <p:attrNameLst>
                                          <p:attrName>style.visibility</p:attrName>
                                        </p:attrNameLst>
                                      </p:cBhvr>
                                      <p:to>
                                        <p:strVal val="visible"/>
                                      </p:to>
                                    </p:set>
                                    <p:animEffect transition="in" filter="wipe(left)">
                                      <p:cBhvr>
                                        <p:cTn id="17" dur="500"/>
                                        <p:tgtEl>
                                          <p:spTgt spid="96287">
                                            <p:txEl>
                                              <p:charRg st="4294967295" end="429496729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6287">
                                            <p:txEl>
                                              <p:charRg st="0" end="51"/>
                                            </p:txEl>
                                          </p:spTgt>
                                        </p:tgtEl>
                                        <p:attrNameLst>
                                          <p:attrName>style.visibility</p:attrName>
                                        </p:attrNameLst>
                                      </p:cBhvr>
                                      <p:to>
                                        <p:strVal val="visible"/>
                                      </p:to>
                                    </p:set>
                                    <p:animEffect transition="in" filter="wipe(left)">
                                      <p:cBhvr>
                                        <p:cTn id="22" dur="500"/>
                                        <p:tgtEl>
                                          <p:spTgt spid="96287">
                                            <p:txEl>
                                              <p:charRg st="0" end="5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85" grpId="0" build="p"/>
      <p:bldP spid="9628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灯片编号占位符 3"/>
          <p:cNvSpPr txBox="1">
            <a:spLocks noGrp="1"/>
          </p:cNvSpPr>
          <p:nvPr>
            <p:ph type="sldNum" sz="quarter" idx="12"/>
          </p:nvPr>
        </p:nvSpPr>
        <p:spPr/>
        <p:txBody>
          <a:bodyPr/>
          <a:p>
            <a:pPr marL="0" indent="0" algn="r" eaLnBrk="1" hangingPunct="1">
              <a:spcBef>
                <a:spcPct val="50000"/>
              </a:spcBef>
              <a:buClrTx/>
              <a:buFontTx/>
              <a:buNone/>
            </a:pPr>
            <a:fld id="{9A0DB2DC-4C9A-4742-B13C-FB6460FD3503}" type="slidenum">
              <a:rPr lang="zh-CN" altLang="en-US" sz="1400" dirty="0">
                <a:solidFill>
                  <a:schemeClr val="bg2"/>
                </a:solidFill>
              </a:rPr>
            </a:fld>
            <a:endParaRPr lang="zh-CN" altLang="en-US" sz="1400" dirty="0">
              <a:solidFill>
                <a:schemeClr val="bg2"/>
              </a:solidFill>
            </a:endParaRPr>
          </a:p>
        </p:txBody>
      </p:sp>
      <p:sp>
        <p:nvSpPr>
          <p:cNvPr id="98307" name="Text Box 3"/>
          <p:cNvSpPr txBox="1"/>
          <p:nvPr/>
        </p:nvSpPr>
        <p:spPr>
          <a:xfrm>
            <a:off x="107950" y="116840"/>
            <a:ext cx="5715000" cy="7016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sz="4000" b="1" dirty="0"/>
              <a:t>1.2.</a:t>
            </a:r>
            <a:r>
              <a:rPr lang="en-US" altLang="zh-CN" sz="4000" b="1" dirty="0"/>
              <a:t>2  </a:t>
            </a:r>
            <a:r>
              <a:rPr lang="zh-CN" altLang="en-US" sz="4000" b="1" dirty="0"/>
              <a:t>计算机软件系统</a:t>
            </a:r>
            <a:endParaRPr lang="zh-CN" altLang="en-US" sz="4000" b="1" dirty="0"/>
          </a:p>
        </p:txBody>
      </p:sp>
      <p:sp>
        <p:nvSpPr>
          <p:cNvPr id="21508" name="Text Box 27"/>
          <p:cNvSpPr txBox="1"/>
          <p:nvPr/>
        </p:nvSpPr>
        <p:spPr>
          <a:xfrm>
            <a:off x="827405" y="1196340"/>
            <a:ext cx="4413885" cy="58356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b="1" dirty="0"/>
              <a:t>按软件配置与功能分为</a:t>
            </a:r>
            <a:endParaRPr lang="zh-CN" altLang="en-US" b="1" dirty="0"/>
          </a:p>
        </p:txBody>
      </p:sp>
      <p:sp>
        <p:nvSpPr>
          <p:cNvPr id="21509" name="Text Box 28"/>
          <p:cNvSpPr txBox="1"/>
          <p:nvPr/>
        </p:nvSpPr>
        <p:spPr>
          <a:xfrm>
            <a:off x="5396865" y="834390"/>
            <a:ext cx="2268538" cy="58356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b="1" dirty="0">
                <a:solidFill>
                  <a:srgbClr val="C00000"/>
                </a:solidFill>
              </a:rPr>
              <a:t>系统软件</a:t>
            </a:r>
            <a:endParaRPr lang="zh-CN" altLang="en-US" b="1" dirty="0">
              <a:solidFill>
                <a:srgbClr val="C00000"/>
              </a:solidFill>
            </a:endParaRPr>
          </a:p>
        </p:txBody>
      </p:sp>
      <p:sp>
        <p:nvSpPr>
          <p:cNvPr id="21510" name="Text Box 29"/>
          <p:cNvSpPr txBox="1"/>
          <p:nvPr/>
        </p:nvSpPr>
        <p:spPr>
          <a:xfrm>
            <a:off x="5434965" y="1772603"/>
            <a:ext cx="2268538" cy="58356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b="1" dirty="0">
                <a:solidFill>
                  <a:srgbClr val="C00000"/>
                </a:solidFill>
              </a:rPr>
              <a:t>应用软件</a:t>
            </a:r>
            <a:endParaRPr lang="zh-CN" altLang="en-US" b="1" dirty="0">
              <a:solidFill>
                <a:srgbClr val="C00000"/>
              </a:solidFill>
            </a:endParaRPr>
          </a:p>
        </p:txBody>
      </p:sp>
      <p:sp>
        <p:nvSpPr>
          <p:cNvPr id="21511" name="AutoShape 30"/>
          <p:cNvSpPr/>
          <p:nvPr/>
        </p:nvSpPr>
        <p:spPr>
          <a:xfrm>
            <a:off x="5147628" y="1048703"/>
            <a:ext cx="287337" cy="1008062"/>
          </a:xfrm>
          <a:prstGeom prst="leftBrace">
            <a:avLst>
              <a:gd name="adj1" fmla="val 29235"/>
              <a:gd name="adj2" fmla="val 50000"/>
            </a:avLst>
          </a:prstGeom>
          <a:noFill/>
          <a:ln w="381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endParaRPr lang="zh-CN" altLang="en-US" b="1" dirty="0"/>
          </a:p>
        </p:txBody>
      </p:sp>
      <p:sp>
        <p:nvSpPr>
          <p:cNvPr id="21512" name="Text Box 31"/>
          <p:cNvSpPr txBox="1"/>
          <p:nvPr/>
        </p:nvSpPr>
        <p:spPr>
          <a:xfrm>
            <a:off x="179705" y="1844358"/>
            <a:ext cx="3313113" cy="64516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en-US" altLang="zh-CN" sz="3600" b="1" dirty="0"/>
              <a:t>1. </a:t>
            </a:r>
            <a:r>
              <a:rPr lang="zh-CN" altLang="en-US" sz="3600" b="1" dirty="0"/>
              <a:t>系统软件</a:t>
            </a:r>
            <a:endParaRPr lang="zh-CN" altLang="en-US" sz="3600" b="1" dirty="0"/>
          </a:p>
        </p:txBody>
      </p:sp>
      <p:sp>
        <p:nvSpPr>
          <p:cNvPr id="21513" name="Text Box 32"/>
          <p:cNvSpPr txBox="1"/>
          <p:nvPr/>
        </p:nvSpPr>
        <p:spPr>
          <a:xfrm>
            <a:off x="179705" y="2636203"/>
            <a:ext cx="8604250" cy="21653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en-US" altLang="zh-CN" b="1" dirty="0"/>
              <a:t>1</a:t>
            </a:r>
            <a:r>
              <a:rPr lang="zh-CN" altLang="en-US" b="1" dirty="0"/>
              <a:t>）操作系统</a:t>
            </a:r>
            <a:endParaRPr lang="zh-CN" altLang="en-US" b="1" dirty="0"/>
          </a:p>
          <a:p>
            <a:pPr marL="0" lvl="0" indent="0">
              <a:spcBef>
                <a:spcPct val="50000"/>
              </a:spcBef>
              <a:buClrTx/>
              <a:buFontTx/>
              <a:buNone/>
            </a:pPr>
            <a:r>
              <a:rPr lang="zh-CN" altLang="en-US" b="1" dirty="0"/>
              <a:t>功能：</a:t>
            </a:r>
            <a:r>
              <a:rPr lang="zh-CN" altLang="en-US" sz="2800" b="1" dirty="0">
                <a:solidFill>
                  <a:srgbClr val="000099"/>
                </a:solidFill>
              </a:rPr>
              <a:t>管理和控制计算机系统硬、软件资源及运行的程序，合理地组织计算机的工作流程，为用户提供软件的开发环境和运行环境。</a:t>
            </a:r>
            <a:endParaRPr lang="zh-CN" altLang="en-US" b="1" dirty="0"/>
          </a:p>
        </p:txBody>
      </p:sp>
      <p:sp>
        <p:nvSpPr>
          <p:cNvPr id="21514" name="Text Box 33"/>
          <p:cNvSpPr txBox="1"/>
          <p:nvPr/>
        </p:nvSpPr>
        <p:spPr>
          <a:xfrm>
            <a:off x="3348038" y="4724400"/>
            <a:ext cx="5256212" cy="9461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2800" b="1" dirty="0">
                <a:solidFill>
                  <a:srgbClr val="000099"/>
                </a:solidFill>
              </a:rPr>
              <a:t>命令行用户接口（如</a:t>
            </a:r>
            <a:r>
              <a:rPr lang="en-US" altLang="zh-CN" sz="2800" b="1" dirty="0">
                <a:solidFill>
                  <a:srgbClr val="000099"/>
                </a:solidFill>
              </a:rPr>
              <a:t>DOS</a:t>
            </a:r>
            <a:r>
              <a:rPr lang="zh-CN" altLang="en-US" sz="2800" b="1" dirty="0">
                <a:solidFill>
                  <a:srgbClr val="000099"/>
                </a:solidFill>
              </a:rPr>
              <a:t>）和图形用户接口（如</a:t>
            </a:r>
            <a:r>
              <a:rPr lang="en-US" altLang="zh-CN" sz="2800" b="1" dirty="0">
                <a:solidFill>
                  <a:srgbClr val="000099"/>
                </a:solidFill>
              </a:rPr>
              <a:t>Windows X</a:t>
            </a:r>
            <a:r>
              <a:rPr lang="zh-CN" altLang="en-US" sz="2800" b="1" dirty="0">
                <a:solidFill>
                  <a:srgbClr val="000099"/>
                </a:solidFill>
              </a:rPr>
              <a:t>）</a:t>
            </a:r>
            <a:endParaRPr lang="zh-CN" altLang="en-US" sz="2800" b="1" dirty="0">
              <a:solidFill>
                <a:srgbClr val="000099"/>
              </a:solidFill>
            </a:endParaRPr>
          </a:p>
        </p:txBody>
      </p:sp>
      <p:sp>
        <p:nvSpPr>
          <p:cNvPr id="21515" name="Text Box 34"/>
          <p:cNvSpPr txBox="1"/>
          <p:nvPr/>
        </p:nvSpPr>
        <p:spPr>
          <a:xfrm>
            <a:off x="3419475" y="5911850"/>
            <a:ext cx="5724525" cy="9461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2800" b="1" dirty="0">
                <a:solidFill>
                  <a:srgbClr val="000099"/>
                </a:solidFill>
              </a:rPr>
              <a:t>系统功能调用（如</a:t>
            </a:r>
            <a:r>
              <a:rPr lang="en-US" altLang="zh-CN" sz="2800" b="1" dirty="0">
                <a:solidFill>
                  <a:srgbClr val="000099"/>
                </a:solidFill>
              </a:rPr>
              <a:t>DOS</a:t>
            </a:r>
            <a:r>
              <a:rPr lang="zh-CN" altLang="en-US" sz="2800" b="1" dirty="0">
                <a:solidFill>
                  <a:srgbClr val="000099"/>
                </a:solidFill>
              </a:rPr>
              <a:t>的</a:t>
            </a:r>
            <a:r>
              <a:rPr lang="en-US" altLang="zh-CN" sz="2800" b="1" dirty="0">
                <a:solidFill>
                  <a:srgbClr val="000099"/>
                </a:solidFill>
              </a:rPr>
              <a:t>INT 21H</a:t>
            </a:r>
            <a:r>
              <a:rPr lang="zh-CN" altLang="en-US" sz="2800" b="1" dirty="0">
                <a:solidFill>
                  <a:srgbClr val="000099"/>
                </a:solidFill>
              </a:rPr>
              <a:t>，</a:t>
            </a:r>
            <a:r>
              <a:rPr lang="en-US" altLang="zh-CN" sz="2800" b="1" dirty="0">
                <a:solidFill>
                  <a:srgbClr val="000099"/>
                </a:solidFill>
              </a:rPr>
              <a:t>Windows API</a:t>
            </a:r>
            <a:r>
              <a:rPr lang="zh-CN" altLang="en-US" sz="2800" b="1" dirty="0">
                <a:solidFill>
                  <a:srgbClr val="000099"/>
                </a:solidFill>
              </a:rPr>
              <a:t>）</a:t>
            </a:r>
            <a:endParaRPr lang="zh-CN" altLang="en-US" sz="2800" b="1" dirty="0">
              <a:solidFill>
                <a:srgbClr val="000099"/>
              </a:solidFill>
            </a:endParaRPr>
          </a:p>
        </p:txBody>
      </p:sp>
      <p:sp>
        <p:nvSpPr>
          <p:cNvPr id="21516" name="AutoShape 35"/>
          <p:cNvSpPr/>
          <p:nvPr/>
        </p:nvSpPr>
        <p:spPr>
          <a:xfrm>
            <a:off x="3132138" y="5013325"/>
            <a:ext cx="215900" cy="1152525"/>
          </a:xfrm>
          <a:prstGeom prst="leftBrace">
            <a:avLst>
              <a:gd name="adj1" fmla="val 44485"/>
              <a:gd name="adj2" fmla="val 50000"/>
            </a:avLst>
          </a:prstGeom>
          <a:noFill/>
          <a:ln w="381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endParaRPr lang="zh-CN" altLang="en-US" sz="2400" b="1" dirty="0"/>
          </a:p>
        </p:txBody>
      </p:sp>
      <p:sp>
        <p:nvSpPr>
          <p:cNvPr id="21517" name="Rectangle 36"/>
          <p:cNvSpPr/>
          <p:nvPr/>
        </p:nvSpPr>
        <p:spPr>
          <a:xfrm>
            <a:off x="0" y="5229225"/>
            <a:ext cx="3028950" cy="5794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b="1" dirty="0"/>
              <a:t>提供的用户界面</a:t>
            </a:r>
            <a:endParaRPr lang="zh-CN" altLang="en-US" b="1" dirty="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8307">
                                            <p:txEl>
                                              <p:charRg st="0" end="15"/>
                                            </p:txEl>
                                          </p:spTgt>
                                        </p:tgtEl>
                                        <p:attrNameLst>
                                          <p:attrName>style.visibility</p:attrName>
                                        </p:attrNameLst>
                                      </p:cBhvr>
                                      <p:to>
                                        <p:strVal val="visible"/>
                                      </p:to>
                                    </p:set>
                                    <p:animEffect transition="in" filter="wipe(left)">
                                      <p:cBhvr>
                                        <p:cTn id="7" dur="500"/>
                                        <p:tgtEl>
                                          <p:spTgt spid="98307">
                                            <p:txEl>
                                              <p:charRg st="0"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灯片编号占位符 3"/>
          <p:cNvSpPr txBox="1">
            <a:spLocks noGrp="1"/>
          </p:cNvSpPr>
          <p:nvPr>
            <p:ph type="sldNum" sz="quarter" idx="12"/>
          </p:nvPr>
        </p:nvSpPr>
        <p:spPr/>
        <p:txBody>
          <a:bodyPr/>
          <a:p>
            <a:pPr marL="0" indent="0" algn="r" eaLnBrk="1" hangingPunct="1">
              <a:spcBef>
                <a:spcPct val="50000"/>
              </a:spcBef>
              <a:buClrTx/>
              <a:buFontTx/>
              <a:buNone/>
            </a:pPr>
            <a:fld id="{9A0DB2DC-4C9A-4742-B13C-FB6460FD3503}" type="slidenum">
              <a:rPr lang="zh-CN" altLang="en-US" sz="1400" dirty="0">
                <a:solidFill>
                  <a:schemeClr val="bg2"/>
                </a:solidFill>
              </a:rPr>
            </a:fld>
            <a:endParaRPr lang="zh-CN" altLang="en-US" sz="1400" dirty="0">
              <a:solidFill>
                <a:schemeClr val="bg2"/>
              </a:solidFill>
            </a:endParaRPr>
          </a:p>
        </p:txBody>
      </p:sp>
      <p:sp>
        <p:nvSpPr>
          <p:cNvPr id="22533" name="Text Box 14"/>
          <p:cNvSpPr txBox="1"/>
          <p:nvPr/>
        </p:nvSpPr>
        <p:spPr>
          <a:xfrm>
            <a:off x="251460" y="692785"/>
            <a:ext cx="8604250" cy="341503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en-US" altLang="zh-CN" b="1" dirty="0"/>
              <a:t>2</a:t>
            </a:r>
            <a:r>
              <a:rPr lang="zh-CN" altLang="en-US" b="1" dirty="0"/>
              <a:t>）编译程序与解释程序</a:t>
            </a:r>
            <a:endParaRPr lang="en-US" altLang="zh-CN" b="1" dirty="0"/>
          </a:p>
          <a:p>
            <a:pPr marL="0" lvl="0" indent="0">
              <a:lnSpc>
                <a:spcPct val="150000"/>
              </a:lnSpc>
              <a:spcBef>
                <a:spcPct val="50000"/>
              </a:spcBef>
              <a:buClrTx/>
              <a:buFontTx/>
              <a:buNone/>
            </a:pPr>
            <a:r>
              <a:rPr lang="zh-CN" altLang="en-US" b="1" dirty="0">
                <a:sym typeface="Symbol" panose="05050102010706020507" pitchFamily="18" charset="2"/>
              </a:rPr>
              <a:t> </a:t>
            </a:r>
            <a:r>
              <a:rPr lang="zh-CN" altLang="en-US" sz="2800" b="1" dirty="0"/>
              <a:t>指令与指令系统：</a:t>
            </a:r>
            <a:r>
              <a:rPr lang="zh-CN" altLang="en-US" sz="2400" b="1" dirty="0">
                <a:solidFill>
                  <a:srgbClr val="000099"/>
                </a:solidFill>
              </a:rPr>
              <a:t>一条指令规定了一种基本操作（如传送、加、减），并提供操作数地址或操作数，这些信息用二进制代码表示。</a:t>
            </a:r>
            <a:endParaRPr lang="zh-CN" altLang="en-US" sz="2400" b="1" dirty="0">
              <a:solidFill>
                <a:srgbClr val="000099"/>
              </a:solidFill>
            </a:endParaRPr>
          </a:p>
          <a:p>
            <a:pPr marL="0" lvl="0" indent="0">
              <a:lnSpc>
                <a:spcPct val="150000"/>
              </a:lnSpc>
              <a:spcBef>
                <a:spcPct val="50000"/>
              </a:spcBef>
              <a:buClrTx/>
              <a:buFontTx/>
              <a:buNone/>
            </a:pPr>
            <a:r>
              <a:rPr lang="zh-CN" altLang="en-US" sz="2400" b="1" dirty="0">
                <a:solidFill>
                  <a:srgbClr val="000099"/>
                </a:solidFill>
              </a:rPr>
              <a:t> </a:t>
            </a:r>
            <a:r>
              <a:rPr lang="en-US" altLang="zh-CN" sz="2400" b="1" dirty="0">
                <a:solidFill>
                  <a:srgbClr val="000099"/>
                </a:solidFill>
              </a:rPr>
              <a:t>     </a:t>
            </a:r>
            <a:r>
              <a:rPr lang="zh-CN" altLang="en-US" sz="2400" b="1" dirty="0">
                <a:solidFill>
                  <a:srgbClr val="C00000"/>
                </a:solidFill>
              </a:rPr>
              <a:t>一台计算机所有指令的集合</a:t>
            </a:r>
            <a:r>
              <a:rPr lang="zh-CN" altLang="en-US" sz="2400" b="1" dirty="0">
                <a:solidFill>
                  <a:srgbClr val="000099"/>
                </a:solidFill>
              </a:rPr>
              <a:t>就构成了这台机器的</a:t>
            </a:r>
            <a:r>
              <a:rPr lang="zh-CN" altLang="en-US" sz="2400" b="1" dirty="0">
                <a:solidFill>
                  <a:srgbClr val="FF0000"/>
                </a:solidFill>
              </a:rPr>
              <a:t>指令系统</a:t>
            </a:r>
            <a:r>
              <a:rPr lang="zh-CN" altLang="en-US" sz="2400" b="1" dirty="0">
                <a:solidFill>
                  <a:srgbClr val="000099"/>
                </a:solidFill>
              </a:rPr>
              <a:t>。</a:t>
            </a:r>
            <a:endParaRPr lang="zh-CN" altLang="en-US" sz="2400" b="1" dirty="0"/>
          </a:p>
        </p:txBody>
      </p:sp>
    </p:spTree>
  </p:cSld>
  <p:clrMapOvr>
    <a:masterClrMapping/>
  </p:clrMapOvr>
  <p:transition spd="slow">
    <p:zoom dir="in"/>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灯片编号占位符 1"/>
          <p:cNvSpPr txBox="1">
            <a:spLocks noGrp="1"/>
          </p:cNvSpPr>
          <p:nvPr>
            <p:ph type="sldNum" sz="quarter" idx="12"/>
          </p:nvPr>
        </p:nvSpPr>
        <p:spPr/>
        <p:txBody>
          <a:bodyPr/>
          <a:p>
            <a:pPr marL="0" indent="0" algn="r" eaLnBrk="1" hangingPunct="1">
              <a:spcBef>
                <a:spcPct val="50000"/>
              </a:spcBef>
              <a:buClrTx/>
              <a:buFontTx/>
              <a:buNone/>
            </a:pPr>
            <a:fld id="{9A0DB2DC-4C9A-4742-B13C-FB6460FD3503}" type="slidenum">
              <a:rPr lang="zh-CN" altLang="en-US" sz="1400" dirty="0">
                <a:solidFill>
                  <a:schemeClr val="bg2"/>
                </a:solidFill>
              </a:rPr>
            </a:fld>
            <a:endParaRPr lang="zh-CN" altLang="en-US" sz="1400" dirty="0">
              <a:solidFill>
                <a:schemeClr val="bg2"/>
              </a:solidFill>
            </a:endParaRPr>
          </a:p>
        </p:txBody>
      </p:sp>
      <p:sp>
        <p:nvSpPr>
          <p:cNvPr id="23555" name="灯片编号占位符 3"/>
          <p:cNvSpPr txBox="1"/>
          <p:nvPr/>
        </p:nvSpPr>
        <p:spPr>
          <a:xfrm>
            <a:off x="6553200" y="6248400"/>
            <a:ext cx="1905000" cy="457200"/>
          </a:xfrm>
          <a:prstGeom prst="rect">
            <a:avLst/>
          </a:prstGeom>
          <a:noFill/>
          <a:ln w="9525">
            <a:noFill/>
          </a:ln>
        </p:spPr>
        <p:txBody>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r" eaLnBrk="1" hangingPunct="1">
              <a:spcBef>
                <a:spcPct val="50000"/>
              </a:spcBef>
              <a:buClrTx/>
              <a:buFontTx/>
              <a:buNone/>
            </a:pPr>
            <a:fld id="{9A0DB2DC-4C9A-4742-B13C-FB6460FD3503}" type="slidenum">
              <a:rPr lang="zh-CN" altLang="en-US" sz="1400" dirty="0">
                <a:solidFill>
                  <a:schemeClr val="bg2"/>
                </a:solidFill>
              </a:rPr>
            </a:fld>
            <a:endParaRPr lang="zh-CN" altLang="en-US" sz="1400" dirty="0">
              <a:solidFill>
                <a:schemeClr val="bg2"/>
              </a:solidFill>
            </a:endParaRPr>
          </a:p>
        </p:txBody>
      </p:sp>
      <p:sp>
        <p:nvSpPr>
          <p:cNvPr id="23556" name="Text Box 8"/>
          <p:cNvSpPr txBox="1"/>
          <p:nvPr/>
        </p:nvSpPr>
        <p:spPr>
          <a:xfrm>
            <a:off x="201613" y="404813"/>
            <a:ext cx="8604250" cy="261429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ct val="120000"/>
              </a:lnSpc>
              <a:spcBef>
                <a:spcPts val="50"/>
              </a:spcBef>
              <a:spcAft>
                <a:spcPts val="0"/>
              </a:spcAft>
              <a:buClrTx/>
              <a:buFontTx/>
              <a:buNone/>
            </a:pPr>
            <a:r>
              <a:rPr lang="zh-CN" altLang="en-US" b="1" dirty="0">
                <a:sym typeface="Symbol" panose="05050102010706020507" pitchFamily="18" charset="2"/>
              </a:rPr>
              <a:t> </a:t>
            </a:r>
            <a:r>
              <a:rPr lang="zh-CN" altLang="en-US" sz="2800" b="1" dirty="0"/>
              <a:t>机器语言：</a:t>
            </a:r>
            <a:r>
              <a:rPr lang="zh-CN" altLang="en-US" sz="2400" b="1" dirty="0">
                <a:solidFill>
                  <a:srgbClr val="000099"/>
                </a:solidFill>
              </a:rPr>
              <a:t>计算机硬件能直接识别的语言，由二进制代码表示的指令组成，它是面向特定机器结构的内部语言。相应的指令称为机器指令。</a:t>
            </a:r>
            <a:endParaRPr lang="en-US" altLang="zh-CN" sz="2400" b="1" dirty="0">
              <a:solidFill>
                <a:srgbClr val="000099"/>
              </a:solidFill>
            </a:endParaRPr>
          </a:p>
          <a:p>
            <a:pPr marL="0" lvl="0" indent="0">
              <a:lnSpc>
                <a:spcPct val="120000"/>
              </a:lnSpc>
              <a:spcBef>
                <a:spcPts val="50"/>
              </a:spcBef>
              <a:spcAft>
                <a:spcPts val="0"/>
              </a:spcAft>
              <a:buClrTx/>
              <a:buFontTx/>
              <a:buNone/>
            </a:pPr>
            <a:r>
              <a:rPr lang="zh-CN" altLang="en-US" sz="2800" b="1" dirty="0">
                <a:solidFill>
                  <a:srgbClr val="C00000"/>
                </a:solidFill>
              </a:rPr>
              <a:t>例如：</a:t>
            </a:r>
            <a:r>
              <a:rPr lang="en-US" altLang="zh-CN" sz="2800" b="1" dirty="0">
                <a:solidFill>
                  <a:schemeClr val="tx1"/>
                </a:solidFill>
              </a:rPr>
              <a:t>8086</a:t>
            </a:r>
            <a:r>
              <a:rPr lang="zh-CN" altLang="en-US" sz="2800" b="1" dirty="0">
                <a:solidFill>
                  <a:schemeClr val="tx1"/>
                </a:solidFill>
              </a:rPr>
              <a:t>的一条</a:t>
            </a:r>
            <a:r>
              <a:rPr lang="zh-CN" altLang="en-US" sz="2800" b="1" dirty="0">
                <a:solidFill>
                  <a:srgbClr val="FF0000"/>
                </a:solidFill>
              </a:rPr>
              <a:t>加法机器指令</a:t>
            </a:r>
            <a:r>
              <a:rPr lang="zh-CN" altLang="en-US" sz="2800" b="1" dirty="0">
                <a:solidFill>
                  <a:schemeClr val="tx1"/>
                </a:solidFill>
              </a:rPr>
              <a:t>为</a:t>
            </a:r>
            <a:endParaRPr lang="en-US" altLang="zh-CN" sz="2800" b="1" dirty="0">
              <a:solidFill>
                <a:schemeClr val="tx1"/>
              </a:solidFill>
            </a:endParaRPr>
          </a:p>
          <a:p>
            <a:pPr marL="0" lvl="0" indent="0">
              <a:lnSpc>
                <a:spcPct val="120000"/>
              </a:lnSpc>
              <a:spcBef>
                <a:spcPts val="50"/>
              </a:spcBef>
              <a:spcAft>
                <a:spcPts val="0"/>
              </a:spcAft>
              <a:buClrTx/>
              <a:buFontTx/>
              <a:buNone/>
            </a:pPr>
            <a:r>
              <a:rPr lang="en-US" altLang="zh-CN" sz="2800" b="1" dirty="0">
                <a:solidFill>
                  <a:srgbClr val="C00000"/>
                </a:solidFill>
              </a:rPr>
              <a:t>          </a:t>
            </a:r>
            <a:r>
              <a:rPr lang="en-US" altLang="zh-CN" sz="2800" b="1" dirty="0">
                <a:solidFill>
                  <a:srgbClr val="FF0000"/>
                </a:solidFill>
              </a:rPr>
              <a:t>00000011 11000011</a:t>
            </a:r>
            <a:endParaRPr lang="en-US" altLang="zh-CN" sz="2800" b="1" dirty="0">
              <a:solidFill>
                <a:srgbClr val="FF0000"/>
              </a:solidFill>
            </a:endParaRPr>
          </a:p>
        </p:txBody>
      </p:sp>
      <p:sp>
        <p:nvSpPr>
          <p:cNvPr id="5" name="Text Box 13"/>
          <p:cNvSpPr txBox="1">
            <a:spLocks noChangeArrowheads="1"/>
          </p:cNvSpPr>
          <p:nvPr/>
        </p:nvSpPr>
        <p:spPr bwMode="auto">
          <a:xfrm>
            <a:off x="179388" y="3328988"/>
            <a:ext cx="8785225" cy="2540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marR="0" indent="-457200" defTabSz="914400">
              <a:lnSpc>
                <a:spcPct val="120000"/>
              </a:lnSpc>
              <a:spcBef>
                <a:spcPts val="50"/>
              </a:spcBef>
              <a:spcAft>
                <a:spcPts val="0"/>
              </a:spcAft>
              <a:buClrTx/>
              <a:buSzTx/>
              <a:buFont typeface="Symbol" panose="05050102010706020507" pitchFamily="18" charset="2"/>
              <a:buChar char="·"/>
              <a:defRPr/>
            </a:pPr>
            <a:r>
              <a:rPr kumimoji="0" lang="zh-CN" altLang="en-US" sz="2800" kern="1200" cap="none" spc="0" normalizeH="0" baseline="0" noProof="0" dirty="0">
                <a:latin typeface="Times New Roman" panose="02020603050405020304" pitchFamily="18" charset="0"/>
                <a:ea typeface="宋体" panose="02010600030101010101" pitchFamily="2" charset="-122"/>
                <a:cs typeface="+mn-cs"/>
              </a:rPr>
              <a:t>汇编语言：</a:t>
            </a:r>
            <a:r>
              <a:rPr kumimoji="0" lang="zh-CN" altLang="en-US" kern="1200" cap="none" spc="0" normalizeH="0" baseline="0" noProof="0" dirty="0">
                <a:solidFill>
                  <a:srgbClr val="000099"/>
                </a:solidFill>
                <a:latin typeface="Times New Roman" panose="02020603050405020304" pitchFamily="18" charset="0"/>
                <a:ea typeface="宋体" panose="02010600030101010101" pitchFamily="2" charset="-122"/>
                <a:cs typeface="+mn-cs"/>
              </a:rPr>
              <a:t>用符号表示的与机器指令对应的程序设计语言。它是面向特定机器结构的程序设计语言，不能通用。如</a:t>
            </a:r>
            <a:r>
              <a:rPr kumimoji="0" lang="en-US" altLang="zh-CN" kern="1200" cap="none" spc="0" normalizeH="0" baseline="0" noProof="0" dirty="0">
                <a:solidFill>
                  <a:srgbClr val="000099"/>
                </a:solidFill>
                <a:latin typeface="Times New Roman" panose="02020603050405020304" pitchFamily="18" charset="0"/>
                <a:ea typeface="宋体" panose="02010600030101010101" pitchFamily="2" charset="-122"/>
                <a:cs typeface="+mn-cs"/>
              </a:rPr>
              <a:t>80X86</a:t>
            </a:r>
            <a:r>
              <a:rPr kumimoji="0" lang="zh-CN" altLang="en-US" kern="1200" cap="none" spc="0" normalizeH="0" baseline="0" noProof="0" dirty="0">
                <a:solidFill>
                  <a:srgbClr val="000099"/>
                </a:solidFill>
                <a:latin typeface="Times New Roman" panose="02020603050405020304" pitchFamily="18" charset="0"/>
                <a:ea typeface="宋体" panose="02010600030101010101" pitchFamily="2" charset="-122"/>
                <a:cs typeface="+mn-cs"/>
              </a:rPr>
              <a:t>汇编语言、</a:t>
            </a:r>
            <a:r>
              <a:rPr kumimoji="0" lang="en-US" altLang="zh-CN" kern="1200" cap="none" spc="0" normalizeH="0" baseline="0" noProof="0" dirty="0">
                <a:solidFill>
                  <a:srgbClr val="000099"/>
                </a:solidFill>
                <a:latin typeface="Times New Roman" panose="02020603050405020304" pitchFamily="18" charset="0"/>
                <a:ea typeface="宋体" panose="02010600030101010101" pitchFamily="2" charset="-122"/>
                <a:cs typeface="+mn-cs"/>
              </a:rPr>
              <a:t>8051</a:t>
            </a:r>
            <a:r>
              <a:rPr kumimoji="0" lang="zh-CN" altLang="en-US" kern="1200" cap="none" spc="0" normalizeH="0" baseline="0" noProof="0" dirty="0">
                <a:solidFill>
                  <a:srgbClr val="000099"/>
                </a:solidFill>
                <a:latin typeface="Times New Roman" panose="02020603050405020304" pitchFamily="18" charset="0"/>
                <a:ea typeface="宋体" panose="02010600030101010101" pitchFamily="2" charset="-122"/>
                <a:cs typeface="+mn-cs"/>
              </a:rPr>
              <a:t>汇编语言。</a:t>
            </a:r>
            <a:endParaRPr kumimoji="0" lang="en-US" altLang="zh-CN" kern="1200" cap="none" spc="0" normalizeH="0" baseline="0" noProof="0" dirty="0">
              <a:solidFill>
                <a:srgbClr val="000099"/>
              </a:solidFill>
              <a:latin typeface="Times New Roman" panose="02020603050405020304" pitchFamily="18" charset="0"/>
              <a:ea typeface="宋体" panose="02010600030101010101" pitchFamily="2" charset="-122"/>
              <a:cs typeface="+mn-cs"/>
            </a:endParaRPr>
          </a:p>
          <a:p>
            <a:pPr marR="0" defTabSz="914400">
              <a:lnSpc>
                <a:spcPct val="120000"/>
              </a:lnSpc>
              <a:spcBef>
                <a:spcPts val="50"/>
              </a:spcBef>
              <a:spcAft>
                <a:spcPts val="0"/>
              </a:spcAft>
              <a:buClrTx/>
              <a:buSzTx/>
              <a:buFontTx/>
              <a:buNone/>
              <a:defRPr/>
            </a:pPr>
            <a:r>
              <a:rPr kumimoji="0" lang="zh-CN" altLang="en-US" sz="2800" kern="1200" cap="none" spc="0" normalizeH="0" baseline="0" noProof="0" dirty="0">
                <a:solidFill>
                  <a:srgbClr val="C00000"/>
                </a:solidFill>
                <a:latin typeface="Times New Roman" panose="02020603050405020304" pitchFamily="18" charset="0"/>
                <a:ea typeface="宋体" panose="02010600030101010101" pitchFamily="2" charset="-122"/>
                <a:cs typeface="+mn-cs"/>
              </a:rPr>
              <a:t>例如：</a:t>
            </a:r>
            <a:r>
              <a:rPr kumimoji="0" lang="zh-CN" altLang="en-US" sz="2800" kern="1200" cap="none" spc="0" normalizeH="0" baseline="0" noProof="0" dirty="0">
                <a:solidFill>
                  <a:schemeClr val="tx1"/>
                </a:solidFill>
                <a:latin typeface="Times New Roman" panose="02020603050405020304" pitchFamily="18" charset="0"/>
                <a:ea typeface="宋体" panose="02010600030101010101" pitchFamily="2" charset="-122"/>
                <a:cs typeface="+mn-cs"/>
              </a:rPr>
              <a:t>上例</a:t>
            </a:r>
            <a:r>
              <a:rPr kumimoji="0" lang="en-US" altLang="zh-CN" sz="2800" kern="1200" cap="none" spc="0" normalizeH="0" baseline="0" noProof="0" dirty="0">
                <a:solidFill>
                  <a:schemeClr val="tx1"/>
                </a:solidFill>
                <a:latin typeface="Times New Roman" panose="02020603050405020304" pitchFamily="18" charset="0"/>
                <a:ea typeface="宋体" panose="02010600030101010101" pitchFamily="2" charset="-122"/>
                <a:cs typeface="+mn-cs"/>
              </a:rPr>
              <a:t>8086</a:t>
            </a:r>
            <a:r>
              <a:rPr kumimoji="0" lang="zh-CN" altLang="en-US" sz="2800" kern="1200" cap="none" spc="0" normalizeH="0" baseline="0" noProof="0" dirty="0">
                <a:solidFill>
                  <a:schemeClr val="tx1"/>
                </a:solidFill>
                <a:latin typeface="Times New Roman" panose="02020603050405020304" pitchFamily="18" charset="0"/>
                <a:ea typeface="宋体" panose="02010600030101010101" pitchFamily="2" charset="-122"/>
                <a:cs typeface="+mn-cs"/>
              </a:rPr>
              <a:t>的加法机器指令对应的</a:t>
            </a:r>
            <a:r>
              <a:rPr kumimoji="0" lang="zh-CN" altLang="en-US" sz="2800" kern="1200" cap="none" spc="0" normalizeH="0" baseline="0" noProof="0" dirty="0">
                <a:solidFill>
                  <a:srgbClr val="FF0000"/>
                </a:solidFill>
                <a:latin typeface="Times New Roman" panose="02020603050405020304" pitchFamily="18" charset="0"/>
                <a:ea typeface="宋体" panose="02010600030101010101" pitchFamily="2" charset="-122"/>
                <a:cs typeface="+mn-cs"/>
              </a:rPr>
              <a:t>汇编语言指令</a:t>
            </a:r>
            <a:r>
              <a:rPr kumimoji="0" lang="zh-CN" altLang="en-US" sz="2800" kern="1200" cap="none" spc="0" normalizeH="0" baseline="0" noProof="0" dirty="0">
                <a:solidFill>
                  <a:schemeClr val="tx1"/>
                </a:solidFill>
                <a:latin typeface="Times New Roman" panose="02020603050405020304" pitchFamily="18" charset="0"/>
                <a:ea typeface="宋体" panose="02010600030101010101" pitchFamily="2" charset="-122"/>
                <a:cs typeface="+mn-cs"/>
              </a:rPr>
              <a:t>为</a:t>
            </a:r>
            <a:endParaRPr kumimoji="0" lang="en-US" altLang="zh-CN" sz="2800" kern="1200" cap="none" spc="0" normalizeH="0" baseline="0" noProof="0" dirty="0">
              <a:solidFill>
                <a:schemeClr val="tx1"/>
              </a:solidFill>
              <a:latin typeface="Times New Roman" panose="02020603050405020304" pitchFamily="18" charset="0"/>
              <a:ea typeface="宋体" panose="02010600030101010101" pitchFamily="2" charset="-122"/>
              <a:cs typeface="+mn-cs"/>
            </a:endParaRPr>
          </a:p>
          <a:p>
            <a:pPr marR="0" defTabSz="914400">
              <a:lnSpc>
                <a:spcPct val="120000"/>
              </a:lnSpc>
              <a:spcBef>
                <a:spcPts val="50"/>
              </a:spcBef>
              <a:spcAft>
                <a:spcPts val="0"/>
              </a:spcAft>
              <a:buClrTx/>
              <a:buSzTx/>
              <a:buFontTx/>
              <a:buNone/>
              <a:defRPr/>
            </a:pPr>
            <a:r>
              <a:rPr kumimoji="0" lang="en-US" altLang="zh-CN" sz="2800" kern="1200" cap="none" spc="0" normalizeH="0" baseline="0" noProof="0" dirty="0">
                <a:solidFill>
                  <a:srgbClr val="C00000"/>
                </a:solidFill>
                <a:latin typeface="Times New Roman" panose="02020603050405020304" pitchFamily="18" charset="0"/>
                <a:ea typeface="宋体" panose="02010600030101010101" pitchFamily="2" charset="-122"/>
                <a:cs typeface="+mn-cs"/>
              </a:rPr>
              <a:t>          </a:t>
            </a:r>
            <a:r>
              <a:rPr kumimoji="0" lang="en-US" altLang="zh-CN" sz="2800" kern="1200" cap="none" spc="0" normalizeH="0" baseline="0" noProof="0" dirty="0">
                <a:solidFill>
                  <a:srgbClr val="FF0000"/>
                </a:solidFill>
                <a:latin typeface="Times New Roman" panose="02020603050405020304" pitchFamily="18" charset="0"/>
                <a:ea typeface="宋体" panose="02010600030101010101" pitchFamily="2" charset="-122"/>
                <a:cs typeface="+mn-cs"/>
              </a:rPr>
              <a:t>ADD  AX</a:t>
            </a:r>
            <a:r>
              <a:rPr kumimoji="0" lang="zh-CN" altLang="en-US" sz="2800" kern="1200" cap="none" spc="0" normalizeH="0" baseline="0" noProof="0" dirty="0">
                <a:solidFill>
                  <a:srgbClr val="FF0000"/>
                </a:solidFill>
                <a:latin typeface="Times New Roman" panose="02020603050405020304" pitchFamily="18" charset="0"/>
                <a:ea typeface="宋体" panose="02010600030101010101" pitchFamily="2" charset="-122"/>
                <a:cs typeface="+mn-cs"/>
              </a:rPr>
              <a:t>，</a:t>
            </a:r>
            <a:r>
              <a:rPr kumimoji="0" lang="en-US" altLang="zh-CN" sz="2800" kern="1200" cap="none" spc="0" normalizeH="0" baseline="0" noProof="0" dirty="0">
                <a:solidFill>
                  <a:srgbClr val="FF0000"/>
                </a:solidFill>
                <a:latin typeface="Times New Roman" panose="02020603050405020304" pitchFamily="18" charset="0"/>
                <a:ea typeface="宋体" panose="02010600030101010101" pitchFamily="2" charset="-122"/>
                <a:cs typeface="+mn-cs"/>
              </a:rPr>
              <a:t>BX</a:t>
            </a:r>
            <a:endParaRPr kumimoji="0" lang="en-US" altLang="zh-CN" sz="2800" kern="1200" cap="none" spc="0" normalizeH="0" baseline="0" noProof="0" dirty="0">
              <a:solidFill>
                <a:srgbClr val="FF0000"/>
              </a:solidFill>
              <a:latin typeface="Times New Roman" panose="02020603050405020304" pitchFamily="18" charset="0"/>
              <a:ea typeface="宋体" panose="02010600030101010101" pitchFamily="2" charset="-122"/>
              <a:cs typeface="+mn-cs"/>
            </a:endParaRPr>
          </a:p>
        </p:txBody>
      </p:sp>
    </p:spTree>
  </p:cSld>
  <p:clrMapOvr>
    <a:masterClrMapping/>
  </p:clrMapOvr>
  <p:transition spd="slow">
    <p:zoom dir="in"/>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灯片编号占位符 3"/>
          <p:cNvSpPr txBox="1">
            <a:spLocks noGrp="1"/>
          </p:cNvSpPr>
          <p:nvPr>
            <p:ph type="sldNum" sz="quarter" idx="12"/>
          </p:nvPr>
        </p:nvSpPr>
        <p:spPr/>
        <p:txBody>
          <a:bodyPr/>
          <a:p>
            <a:pPr marL="0" indent="0" algn="r" eaLnBrk="1" hangingPunct="1">
              <a:spcBef>
                <a:spcPct val="50000"/>
              </a:spcBef>
              <a:buClrTx/>
              <a:buFontTx/>
              <a:buNone/>
            </a:pPr>
            <a:fld id="{9A0DB2DC-4C9A-4742-B13C-FB6460FD3503}" type="slidenum">
              <a:rPr lang="zh-CN" altLang="en-US" sz="1400" dirty="0">
                <a:solidFill>
                  <a:schemeClr val="bg2"/>
                </a:solidFill>
              </a:rPr>
            </a:fld>
            <a:endParaRPr lang="zh-CN" altLang="en-US" sz="1400" dirty="0">
              <a:solidFill>
                <a:schemeClr val="bg2"/>
              </a:solidFill>
            </a:endParaRPr>
          </a:p>
        </p:txBody>
      </p:sp>
      <p:sp>
        <p:nvSpPr>
          <p:cNvPr id="24579" name="Text Box 2"/>
          <p:cNvSpPr txBox="1"/>
          <p:nvPr/>
        </p:nvSpPr>
        <p:spPr>
          <a:xfrm>
            <a:off x="0" y="3644900"/>
            <a:ext cx="9144000" cy="201104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ct val="120000"/>
              </a:lnSpc>
              <a:spcBef>
                <a:spcPts val="50"/>
              </a:spcBef>
              <a:spcAft>
                <a:spcPts val="0"/>
              </a:spcAft>
              <a:buClrTx/>
              <a:buFontTx/>
              <a:buNone/>
            </a:pPr>
            <a:r>
              <a:rPr lang="zh-CN" altLang="en-US" b="1" dirty="0">
                <a:sym typeface="Symbol" panose="05050102010706020507" pitchFamily="18" charset="2"/>
              </a:rPr>
              <a:t> </a:t>
            </a:r>
            <a:r>
              <a:rPr lang="zh-CN" altLang="en-US" sz="2800" b="1" dirty="0"/>
              <a:t>源程序：</a:t>
            </a:r>
            <a:r>
              <a:rPr lang="zh-CN" altLang="en-US" sz="2400" b="1" dirty="0">
                <a:solidFill>
                  <a:srgbClr val="000099"/>
                </a:solidFill>
              </a:rPr>
              <a:t>用某种高级语言或汇编语言编写的程序，它们由相应语言的语句组成。源程序必须通过这种语言的语言处理程序将其转换为</a:t>
            </a:r>
            <a:r>
              <a:rPr lang="zh-CN" altLang="en-US" sz="2400" b="1" dirty="0">
                <a:solidFill>
                  <a:srgbClr val="C00000"/>
                </a:solidFill>
              </a:rPr>
              <a:t>机器语言程序</a:t>
            </a:r>
            <a:r>
              <a:rPr lang="zh-CN" altLang="en-US" sz="2400" b="1" dirty="0">
                <a:solidFill>
                  <a:srgbClr val="000099"/>
                </a:solidFill>
              </a:rPr>
              <a:t>（即二进制指令代码序列），才能在计算机上执行。</a:t>
            </a:r>
            <a:endParaRPr lang="en-US" altLang="zh-CN" sz="2400" b="1" dirty="0"/>
          </a:p>
        </p:txBody>
      </p:sp>
      <p:sp>
        <p:nvSpPr>
          <p:cNvPr id="24580" name="Text Box 4"/>
          <p:cNvSpPr txBox="1"/>
          <p:nvPr/>
        </p:nvSpPr>
        <p:spPr>
          <a:xfrm>
            <a:off x="0" y="981075"/>
            <a:ext cx="8604250" cy="149415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ct val="120000"/>
              </a:lnSpc>
              <a:spcBef>
                <a:spcPts val="50"/>
              </a:spcBef>
              <a:spcAft>
                <a:spcPts val="0"/>
              </a:spcAft>
              <a:buClrTx/>
              <a:buFontTx/>
              <a:buNone/>
            </a:pPr>
            <a:r>
              <a:rPr lang="zh-CN" altLang="en-US" sz="2800" b="1" dirty="0">
                <a:sym typeface="Symbol" panose="05050102010706020507" pitchFamily="18" charset="2"/>
              </a:rPr>
              <a:t> </a:t>
            </a:r>
            <a:r>
              <a:rPr lang="zh-CN" altLang="en-US" sz="2800" b="1" dirty="0"/>
              <a:t>高级程序设计语言：</a:t>
            </a:r>
            <a:r>
              <a:rPr lang="zh-CN" altLang="en-US" sz="2400" b="1" dirty="0">
                <a:solidFill>
                  <a:srgbClr val="000099"/>
                </a:solidFill>
              </a:rPr>
              <a:t>是面向用户，与特定机器属性相分离的通用语言。每种语言都有自己的语法规定与格式，也有适用范围。如</a:t>
            </a:r>
            <a:r>
              <a:rPr lang="en-US" altLang="zh-CN" sz="2400" b="1" dirty="0">
                <a:solidFill>
                  <a:srgbClr val="000099"/>
                </a:solidFill>
              </a:rPr>
              <a:t>C</a:t>
            </a:r>
            <a:r>
              <a:rPr lang="zh-CN" altLang="en-US" sz="2400" b="1" dirty="0">
                <a:solidFill>
                  <a:srgbClr val="000099"/>
                </a:solidFill>
              </a:rPr>
              <a:t>、</a:t>
            </a:r>
            <a:r>
              <a:rPr lang="en-US" altLang="zh-CN" sz="2400" b="1" dirty="0">
                <a:solidFill>
                  <a:srgbClr val="000099"/>
                </a:solidFill>
              </a:rPr>
              <a:t>C++</a:t>
            </a:r>
            <a:r>
              <a:rPr lang="zh-CN" altLang="en-US" sz="2400" b="1" dirty="0">
                <a:solidFill>
                  <a:srgbClr val="000099"/>
                </a:solidFill>
              </a:rPr>
              <a:t>、</a:t>
            </a:r>
            <a:r>
              <a:rPr lang="en-US" altLang="zh-CN" sz="2400" b="1" dirty="0">
                <a:solidFill>
                  <a:srgbClr val="000099"/>
                </a:solidFill>
              </a:rPr>
              <a:t>JAVA</a:t>
            </a:r>
            <a:r>
              <a:rPr lang="zh-CN" altLang="en-US" sz="2400" b="1" dirty="0">
                <a:solidFill>
                  <a:srgbClr val="000099"/>
                </a:solidFill>
              </a:rPr>
              <a:t>。</a:t>
            </a:r>
            <a:endParaRPr lang="zh-CN" altLang="en-US" sz="2400" b="1" dirty="0"/>
          </a:p>
        </p:txBody>
      </p:sp>
    </p:spTree>
  </p:cSld>
  <p:clrMapOvr>
    <a:masterClrMapping/>
  </p:clrMapOvr>
  <p:transition spd="slow">
    <p:zoom dir="in"/>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灯片编号占位符 3"/>
          <p:cNvSpPr txBox="1">
            <a:spLocks noGrp="1"/>
          </p:cNvSpPr>
          <p:nvPr>
            <p:ph type="sldNum" sz="quarter" idx="12"/>
          </p:nvPr>
        </p:nvSpPr>
        <p:spPr/>
        <p:txBody>
          <a:bodyPr/>
          <a:p>
            <a:pPr marL="0" indent="0" algn="r" eaLnBrk="1" hangingPunct="1">
              <a:spcBef>
                <a:spcPct val="50000"/>
              </a:spcBef>
              <a:buClrTx/>
              <a:buFontTx/>
              <a:buNone/>
            </a:pPr>
            <a:fld id="{9A0DB2DC-4C9A-4742-B13C-FB6460FD3503}" type="slidenum">
              <a:rPr lang="zh-CN" altLang="en-US" sz="1400" dirty="0">
                <a:solidFill>
                  <a:schemeClr val="bg2"/>
                </a:solidFill>
              </a:rPr>
            </a:fld>
            <a:endParaRPr lang="zh-CN" altLang="en-US" sz="1400" dirty="0">
              <a:solidFill>
                <a:schemeClr val="bg2"/>
              </a:solidFill>
            </a:endParaRPr>
          </a:p>
        </p:txBody>
      </p:sp>
      <p:sp>
        <p:nvSpPr>
          <p:cNvPr id="25603" name="Text Box 5"/>
          <p:cNvSpPr txBox="1"/>
          <p:nvPr/>
        </p:nvSpPr>
        <p:spPr>
          <a:xfrm>
            <a:off x="250825" y="3860800"/>
            <a:ext cx="8893175" cy="156781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ct val="120000"/>
              </a:lnSpc>
              <a:spcBef>
                <a:spcPts val="50"/>
              </a:spcBef>
              <a:spcAft>
                <a:spcPts val="0"/>
              </a:spcAft>
              <a:buClrTx/>
              <a:buFontTx/>
              <a:buNone/>
            </a:pPr>
            <a:r>
              <a:rPr lang="en-US" altLang="zh-CN" b="1" dirty="0">
                <a:sym typeface="Symbol" panose="05050102010706020507" pitchFamily="18" charset="2"/>
              </a:rPr>
              <a:t> * </a:t>
            </a:r>
            <a:r>
              <a:rPr lang="zh-CN" altLang="en-US" sz="2800" b="1" dirty="0"/>
              <a:t>编译方式：</a:t>
            </a:r>
            <a:r>
              <a:rPr lang="zh-CN" altLang="en-US" sz="2400" b="1" dirty="0">
                <a:solidFill>
                  <a:srgbClr val="000099"/>
                </a:solidFill>
              </a:rPr>
              <a:t>将源程序输入计算机后，启动并执行这种语言的</a:t>
            </a:r>
            <a:r>
              <a:rPr lang="zh-CN" altLang="en-US" sz="2400" b="1" dirty="0">
                <a:solidFill>
                  <a:srgbClr val="C00000"/>
                </a:solidFill>
              </a:rPr>
              <a:t>编译程序</a:t>
            </a:r>
            <a:r>
              <a:rPr lang="zh-CN" altLang="en-US" sz="2400" b="1" dirty="0">
                <a:solidFill>
                  <a:srgbClr val="000099"/>
                </a:solidFill>
              </a:rPr>
              <a:t>（编译器），将源程序全部翻译成机器语言程序（目标程序）后，才由硬件执行。例如：</a:t>
            </a:r>
            <a:r>
              <a:rPr lang="en-US" altLang="zh-CN" sz="2400" b="1" dirty="0">
                <a:solidFill>
                  <a:srgbClr val="000099"/>
                </a:solidFill>
              </a:rPr>
              <a:t>C</a:t>
            </a:r>
            <a:r>
              <a:rPr lang="zh-CN" altLang="en-US" sz="2400" b="1" dirty="0">
                <a:solidFill>
                  <a:srgbClr val="000099"/>
                </a:solidFill>
              </a:rPr>
              <a:t>语言编译程序、汇编器。</a:t>
            </a:r>
            <a:endParaRPr lang="zh-CN" altLang="en-US" sz="2400" b="1" dirty="0">
              <a:solidFill>
                <a:srgbClr val="000099"/>
              </a:solidFill>
            </a:endParaRPr>
          </a:p>
        </p:txBody>
      </p:sp>
      <p:sp>
        <p:nvSpPr>
          <p:cNvPr id="25604" name="Text Box 6"/>
          <p:cNvSpPr txBox="1"/>
          <p:nvPr/>
        </p:nvSpPr>
        <p:spPr>
          <a:xfrm>
            <a:off x="0" y="477838"/>
            <a:ext cx="9144000" cy="57943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b="1" dirty="0">
                <a:sym typeface="Symbol" panose="05050102010706020507" pitchFamily="18" charset="2"/>
              </a:rPr>
              <a:t> </a:t>
            </a:r>
            <a:r>
              <a:rPr lang="zh-CN" altLang="en-US" b="1" dirty="0"/>
              <a:t>语言处理方式有两种类型：</a:t>
            </a:r>
            <a:r>
              <a:rPr lang="zh-CN" altLang="en-US" b="1" dirty="0">
                <a:solidFill>
                  <a:srgbClr val="C00000"/>
                </a:solidFill>
              </a:rPr>
              <a:t>解释</a:t>
            </a:r>
            <a:r>
              <a:rPr lang="zh-CN" altLang="en-US" b="1" dirty="0"/>
              <a:t>与</a:t>
            </a:r>
            <a:r>
              <a:rPr lang="zh-CN" altLang="en-US" b="1" dirty="0">
                <a:solidFill>
                  <a:srgbClr val="C00000"/>
                </a:solidFill>
              </a:rPr>
              <a:t>编译</a:t>
            </a:r>
            <a:endParaRPr lang="zh-CN" altLang="en-US" sz="2800" b="1" dirty="0">
              <a:solidFill>
                <a:srgbClr val="C00000"/>
              </a:solidFill>
            </a:endParaRPr>
          </a:p>
        </p:txBody>
      </p:sp>
      <p:sp>
        <p:nvSpPr>
          <p:cNvPr id="25605" name="Text Box 7"/>
          <p:cNvSpPr txBox="1"/>
          <p:nvPr/>
        </p:nvSpPr>
        <p:spPr>
          <a:xfrm>
            <a:off x="250825" y="1268413"/>
            <a:ext cx="8893175" cy="201104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ct val="120000"/>
              </a:lnSpc>
              <a:spcBef>
                <a:spcPts val="50"/>
              </a:spcBef>
              <a:spcAft>
                <a:spcPts val="0"/>
              </a:spcAft>
              <a:buClrTx/>
              <a:buFontTx/>
              <a:buNone/>
            </a:pPr>
            <a:r>
              <a:rPr lang="en-US" altLang="zh-CN" b="1" dirty="0">
                <a:sym typeface="Symbol" panose="05050102010706020507" pitchFamily="18" charset="2"/>
              </a:rPr>
              <a:t> *</a:t>
            </a:r>
            <a:r>
              <a:rPr lang="zh-CN" altLang="en-US" b="1" dirty="0">
                <a:sym typeface="Symbol" panose="05050102010706020507" pitchFamily="18" charset="2"/>
              </a:rPr>
              <a:t> </a:t>
            </a:r>
            <a:r>
              <a:rPr lang="zh-CN" altLang="en-US" sz="2800" b="1" dirty="0"/>
              <a:t>解释方式：</a:t>
            </a:r>
            <a:r>
              <a:rPr lang="zh-CN" altLang="en-US" sz="2400" b="1" dirty="0">
                <a:solidFill>
                  <a:srgbClr val="000099"/>
                </a:solidFill>
              </a:rPr>
              <a:t>边解释边执行。将源程序输入计算机后，启动并执行这种语言的</a:t>
            </a:r>
            <a:r>
              <a:rPr lang="zh-CN" altLang="en-US" sz="2400" b="1" dirty="0">
                <a:solidFill>
                  <a:srgbClr val="C00000"/>
                </a:solidFill>
              </a:rPr>
              <a:t>解释程序</a:t>
            </a:r>
            <a:r>
              <a:rPr lang="zh-CN" altLang="en-US" sz="2400" b="1" dirty="0">
                <a:solidFill>
                  <a:srgbClr val="000099"/>
                </a:solidFill>
              </a:rPr>
              <a:t>（解释器），由它逐句分析源程序，并翻译成与该语句等价的机器指令序列由硬件执行，直到整个源程序的语句被解释执行完毕。如，</a:t>
            </a:r>
            <a:r>
              <a:rPr lang="en-US" altLang="zh-CN" sz="2400" b="1" dirty="0">
                <a:solidFill>
                  <a:srgbClr val="000099"/>
                </a:solidFill>
              </a:rPr>
              <a:t>BASIC</a:t>
            </a:r>
            <a:r>
              <a:rPr lang="zh-CN" altLang="en-US" sz="2400" b="1" dirty="0">
                <a:solidFill>
                  <a:srgbClr val="000099"/>
                </a:solidFill>
              </a:rPr>
              <a:t>解释程序。</a:t>
            </a:r>
            <a:endParaRPr lang="zh-CN" altLang="en-US" sz="2400" b="1" dirty="0"/>
          </a:p>
        </p:txBody>
      </p:sp>
    </p:spTree>
  </p:cSld>
  <p:clrMapOvr>
    <a:masterClrMapping/>
  </p:clrMapOvr>
  <p:transition spd="slow">
    <p:zoom dir="in"/>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灯片编号占位符 1"/>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spcBef>
                <a:spcPct val="50000"/>
              </a:spcBef>
              <a:buNone/>
            </a:pPr>
            <a:fld id="{9A0DB2DC-4C9A-4742-B13C-FB6460FD3503}" type="slidenum">
              <a:rPr lang="zh-CN" altLang="en-US" sz="1400" b="0" dirty="0">
                <a:solidFill>
                  <a:schemeClr val="bg2"/>
                </a:solidFill>
              </a:rPr>
            </a:fld>
            <a:endParaRPr lang="zh-CN" altLang="en-US" sz="1400" b="0" dirty="0">
              <a:solidFill>
                <a:schemeClr val="bg2"/>
              </a:solidFill>
            </a:endParaRPr>
          </a:p>
        </p:txBody>
      </p:sp>
      <p:sp>
        <p:nvSpPr>
          <p:cNvPr id="3" name="矩形 2"/>
          <p:cNvSpPr/>
          <p:nvPr/>
        </p:nvSpPr>
        <p:spPr>
          <a:xfrm>
            <a:off x="392113" y="188913"/>
            <a:ext cx="8351838" cy="4246563"/>
          </a:xfrm>
          <a:prstGeom prst="rect">
            <a:avLst/>
          </a:prstGeom>
        </p:spPr>
        <p:txBody>
          <a:bodyPr wrap="square">
            <a:spAutoFit/>
          </a:bodyPr>
          <a:lstStyle/>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defRPr/>
            </a:pPr>
            <a:r>
              <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计算机又是怎样对这些数字化的信息进行运算处理呢？</a:t>
            </a:r>
            <a:endPar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它采用存储程序工作方式，即先编写程序，再由计算机将这些程序存储起来，然后通过连续、快速地执行程序实现各种运算处理。</a:t>
            </a:r>
            <a:endPar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zh-CN"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为存储程序与数据，需要存储器；</a:t>
            </a:r>
            <a:endParaRPr kumimoji="0"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zh-CN"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为进行运算处理，需要运算器；</a:t>
            </a:r>
            <a:endParaRPr kumimoji="0"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zh-CN"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为输入程序和数据，及输出运算结果，需要输入设备和输出设备；</a:t>
            </a:r>
            <a:endParaRPr kumimoji="0"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为</a:t>
            </a:r>
            <a:r>
              <a:rPr kumimoji="0" lang="zh-CN"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对计算机的</a:t>
            </a:r>
            <a:r>
              <a:rPr kumimoji="0"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操作</a:t>
            </a:r>
            <a:r>
              <a:rPr kumimoji="0" lang="zh-CN"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进行控制管理</a:t>
            </a:r>
            <a:r>
              <a:rPr kumimoji="0"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，需要</a:t>
            </a:r>
            <a:r>
              <a:rPr kumimoji="0" lang="zh-CN" altLang="zh-CN"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控制器。</a:t>
            </a:r>
            <a:endParaRPr kumimoji="0" lang="zh-CN" alt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124" name="矩形 4"/>
          <p:cNvSpPr/>
          <p:nvPr/>
        </p:nvSpPr>
        <p:spPr>
          <a:xfrm>
            <a:off x="392113" y="4797425"/>
            <a:ext cx="8424862" cy="1200150"/>
          </a:xfrm>
          <a:prstGeom prst="rect">
            <a:avLst/>
          </a:prstGeom>
          <a:noFill/>
          <a:ln w="9525">
            <a:noFill/>
          </a:ln>
        </p:spPr>
        <p:txBody>
          <a:bodyPr>
            <a:spAutoFit/>
          </a:bodyPr>
          <a:p>
            <a:pPr>
              <a:lnSpc>
                <a:spcPct val="150000"/>
              </a:lnSpc>
            </a:pPr>
            <a:r>
              <a:rPr lang="zh-CN" altLang="en-US" dirty="0">
                <a:latin typeface="Times New Roman" panose="02020603050405020304" pitchFamily="18" charset="0"/>
              </a:rPr>
              <a:t>      以上</a:t>
            </a:r>
            <a:r>
              <a:rPr lang="zh-CN" altLang="zh-CN" dirty="0">
                <a:latin typeface="Times New Roman" panose="02020603050405020304" pitchFamily="18" charset="0"/>
              </a:rPr>
              <a:t>这些</a:t>
            </a:r>
            <a:r>
              <a:rPr lang="zh-CN" altLang="zh-CN" dirty="0">
                <a:solidFill>
                  <a:srgbClr val="C00000"/>
                </a:solidFill>
                <a:latin typeface="Times New Roman" panose="02020603050405020304" pitchFamily="18" charset="0"/>
              </a:rPr>
              <a:t>数字计算机要点</a:t>
            </a:r>
            <a:r>
              <a:rPr lang="zh-CN" altLang="zh-CN" dirty="0">
                <a:latin typeface="Times New Roman" panose="02020603050405020304" pitchFamily="18" charset="0"/>
              </a:rPr>
              <a:t>是由冯·诺依曼在</a:t>
            </a:r>
            <a:r>
              <a:rPr lang="en-US" altLang="zh-CN" dirty="0">
                <a:latin typeface="Times New Roman" panose="02020603050405020304" pitchFamily="18" charset="0"/>
              </a:rPr>
              <a:t>1945</a:t>
            </a:r>
            <a:r>
              <a:rPr lang="zh-CN" altLang="zh-CN" dirty="0">
                <a:latin typeface="Times New Roman" panose="02020603050405020304" pitchFamily="18" charset="0"/>
              </a:rPr>
              <a:t>年提出</a:t>
            </a:r>
            <a:r>
              <a:rPr lang="zh-CN" altLang="en-US" dirty="0">
                <a:latin typeface="Times New Roman" panose="02020603050405020304" pitchFamily="18" charset="0"/>
              </a:rPr>
              <a:t>来的</a:t>
            </a:r>
            <a:r>
              <a:rPr lang="zh-CN" altLang="zh-CN" dirty="0">
                <a:latin typeface="Times New Roman" panose="02020603050405020304" pitchFamily="18" charset="0"/>
              </a:rPr>
              <a:t>，被称为冯·诺依曼</a:t>
            </a:r>
            <a:r>
              <a:rPr lang="zh-CN" altLang="en-US" dirty="0">
                <a:latin typeface="Times New Roman" panose="02020603050405020304" pitchFamily="18" charset="0"/>
              </a:rPr>
              <a:t>思想或</a:t>
            </a:r>
            <a:r>
              <a:rPr lang="zh-CN" altLang="zh-CN" dirty="0">
                <a:latin typeface="Times New Roman" panose="02020603050405020304" pitchFamily="18" charset="0"/>
              </a:rPr>
              <a:t>体制。</a:t>
            </a:r>
            <a:endParaRPr lang="zh-CN" altLang="en-US" dirty="0">
              <a:latin typeface="Times New Roman" panose="02020603050405020304" pitchFamily="18" charset="0"/>
            </a:endParaRPr>
          </a:p>
        </p:txBody>
      </p:sp>
    </p:spTree>
  </p:cSld>
  <p:clrMapOvr>
    <a:masterClrMapping/>
  </p:clrMapOvr>
  <p:transition spd="slow">
    <p:zoom dir="in"/>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灯片编号占位符 3"/>
          <p:cNvSpPr txBox="1">
            <a:spLocks noGrp="1"/>
          </p:cNvSpPr>
          <p:nvPr>
            <p:ph type="sldNum" sz="quarter" idx="12"/>
          </p:nvPr>
        </p:nvSpPr>
        <p:spPr/>
        <p:txBody>
          <a:bodyPr/>
          <a:p>
            <a:pPr marL="0" indent="0" algn="r" eaLnBrk="1" hangingPunct="1">
              <a:spcBef>
                <a:spcPct val="50000"/>
              </a:spcBef>
              <a:buClrTx/>
              <a:buFontTx/>
              <a:buNone/>
            </a:pPr>
            <a:fld id="{9A0DB2DC-4C9A-4742-B13C-FB6460FD3503}" type="slidenum">
              <a:rPr lang="zh-CN" altLang="en-US" sz="1400" dirty="0">
                <a:solidFill>
                  <a:schemeClr val="bg2"/>
                </a:solidFill>
              </a:rPr>
            </a:fld>
            <a:endParaRPr lang="zh-CN" altLang="en-US" sz="1400" dirty="0">
              <a:solidFill>
                <a:schemeClr val="bg2"/>
              </a:solidFill>
            </a:endParaRPr>
          </a:p>
        </p:txBody>
      </p:sp>
      <p:sp>
        <p:nvSpPr>
          <p:cNvPr id="26627" name="Text Box 4"/>
          <p:cNvSpPr txBox="1"/>
          <p:nvPr/>
        </p:nvSpPr>
        <p:spPr>
          <a:xfrm>
            <a:off x="179070" y="260350"/>
            <a:ext cx="8604250" cy="230568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ct val="120000"/>
              </a:lnSpc>
              <a:spcBef>
                <a:spcPts val="0"/>
              </a:spcBef>
              <a:spcAft>
                <a:spcPts val="0"/>
              </a:spcAft>
              <a:buClrTx/>
              <a:buFontTx/>
              <a:buNone/>
            </a:pPr>
            <a:r>
              <a:rPr lang="en-US" altLang="zh-CN" b="1" dirty="0"/>
              <a:t>3</a:t>
            </a:r>
            <a:r>
              <a:rPr lang="zh-CN" altLang="en-US" b="1" dirty="0"/>
              <a:t>）各种软件平台</a:t>
            </a:r>
            <a:endParaRPr lang="en-US" altLang="zh-CN" b="1" dirty="0"/>
          </a:p>
          <a:p>
            <a:pPr marL="0" lvl="0" indent="0">
              <a:lnSpc>
                <a:spcPct val="120000"/>
              </a:lnSpc>
              <a:spcBef>
                <a:spcPts val="0"/>
              </a:spcBef>
              <a:spcAft>
                <a:spcPts val="0"/>
              </a:spcAft>
              <a:buClrTx/>
              <a:buFontTx/>
              <a:buNone/>
            </a:pPr>
            <a:r>
              <a:rPr lang="zh-CN" altLang="en-US" b="1" dirty="0">
                <a:sym typeface="Symbol" panose="05050102010706020507" pitchFamily="18" charset="2"/>
              </a:rPr>
              <a:t>　  </a:t>
            </a:r>
            <a:r>
              <a:rPr lang="zh-CN" altLang="en-US" sz="2800" b="1" dirty="0">
                <a:solidFill>
                  <a:srgbClr val="C00000"/>
                </a:solidFill>
                <a:sym typeface="Symbol" panose="05050102010706020507" pitchFamily="18" charset="2"/>
              </a:rPr>
              <a:t>将开发及运行过程中所需的各种软件集成为一个综合的软件系统，称为软件平台。</a:t>
            </a:r>
            <a:r>
              <a:rPr lang="zh-CN" altLang="en-US" sz="2800" b="1" dirty="0">
                <a:sym typeface="Symbol" panose="05050102010706020507" pitchFamily="18" charset="2"/>
              </a:rPr>
              <a:t>如：以某种高级语言编译系统为核心的开发平台。</a:t>
            </a:r>
            <a:endParaRPr lang="zh-CN" altLang="en-US" sz="2800" b="1" dirty="0"/>
          </a:p>
        </p:txBody>
      </p:sp>
      <p:sp>
        <p:nvSpPr>
          <p:cNvPr id="26629" name="Rectangle 7"/>
          <p:cNvSpPr/>
          <p:nvPr/>
        </p:nvSpPr>
        <p:spPr>
          <a:xfrm>
            <a:off x="250825" y="2708275"/>
            <a:ext cx="8388350" cy="10096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ts val="3580"/>
              </a:lnSpc>
              <a:spcBef>
                <a:spcPts val="0"/>
              </a:spcBef>
              <a:buClrTx/>
              <a:buFontTx/>
              <a:buNone/>
            </a:pPr>
            <a:r>
              <a:rPr lang="zh-CN" altLang="en-US" sz="2400" b="1" dirty="0"/>
              <a:t>       </a:t>
            </a:r>
            <a:r>
              <a:rPr lang="zh-CN" altLang="en-US" sz="2800" b="1" dirty="0"/>
              <a:t>总之，系统软件是负责系统调度管理，提供开发和运行环境，为用户提供各种服务的一类软件。</a:t>
            </a:r>
            <a:endParaRPr lang="en-US" altLang="zh-CN" sz="2800" b="1" dirty="0"/>
          </a:p>
        </p:txBody>
      </p:sp>
    </p:spTree>
  </p:cSld>
  <p:clrMapOvr>
    <a:masterClrMapping/>
  </p:clrMapOvr>
  <p:transition spd="slow">
    <p:zoom dir="in"/>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8" name="Text Box 5"/>
          <p:cNvSpPr txBox="1"/>
          <p:nvPr/>
        </p:nvSpPr>
        <p:spPr>
          <a:xfrm>
            <a:off x="251460" y="332423"/>
            <a:ext cx="8424863" cy="124206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3600" b="1" dirty="0"/>
              <a:t>２</a:t>
            </a:r>
            <a:r>
              <a:rPr lang="en-US" altLang="zh-CN" sz="3600" b="1" dirty="0"/>
              <a:t>. </a:t>
            </a:r>
            <a:r>
              <a:rPr lang="zh-CN" altLang="en-US" sz="3600" b="1" dirty="0"/>
              <a:t>应用软件</a:t>
            </a:r>
            <a:endParaRPr lang="zh-CN" altLang="en-US" sz="3600" b="1" dirty="0"/>
          </a:p>
          <a:p>
            <a:pPr marL="0" lvl="0" indent="0">
              <a:lnSpc>
                <a:spcPct val="120000"/>
              </a:lnSpc>
              <a:spcBef>
                <a:spcPts val="50"/>
              </a:spcBef>
              <a:spcAft>
                <a:spcPts val="0"/>
              </a:spcAft>
              <a:buClrTx/>
              <a:buFontTx/>
              <a:buNone/>
            </a:pPr>
            <a:r>
              <a:rPr lang="en-US" altLang="zh-CN" b="1" dirty="0">
                <a:solidFill>
                  <a:srgbClr val="000099"/>
                </a:solidFill>
              </a:rPr>
              <a:t>        </a:t>
            </a:r>
            <a:r>
              <a:rPr lang="zh-CN" altLang="en-US" b="1" dirty="0">
                <a:solidFill>
                  <a:srgbClr val="000099"/>
                </a:solidFill>
              </a:rPr>
              <a:t>解决某一应用领域问题的软件。</a:t>
            </a:r>
            <a:endParaRPr lang="zh-CN" altLang="en-US" b="1" dirty="0">
              <a:solidFill>
                <a:srgbClr val="000099"/>
              </a:solidFill>
            </a:endParaRPr>
          </a:p>
        </p:txBody>
      </p:sp>
      <p:sp>
        <p:nvSpPr>
          <p:cNvPr id="100" name="文本框 99"/>
          <p:cNvSpPr txBox="1"/>
          <p:nvPr/>
        </p:nvSpPr>
        <p:spPr>
          <a:xfrm>
            <a:off x="194310" y="1504315"/>
            <a:ext cx="8571230" cy="4225925"/>
          </a:xfrm>
          <a:prstGeom prst="rect">
            <a:avLst/>
          </a:prstGeom>
          <a:noFill/>
          <a:ln w="9525">
            <a:noFill/>
          </a:ln>
        </p:spPr>
        <p:txBody>
          <a:bodyPr wrap="square">
            <a:spAutoFit/>
          </a:bodyPr>
          <a:p>
            <a:pPr indent="269875">
              <a:lnSpc>
                <a:spcPct val="120000"/>
              </a:lnSpc>
              <a:spcBef>
                <a:spcPts val="0"/>
              </a:spcBef>
              <a:spcAft>
                <a:spcPts val="0"/>
              </a:spcAft>
            </a:pPr>
            <a:r>
              <a:rPr lang="zh-CN" sz="2800">
                <a:solidFill>
                  <a:srgbClr val="000000"/>
                </a:solidFill>
                <a:latin typeface="Times New Roman" panose="02020603050405020304" pitchFamily="18" charset="0"/>
                <a:ea typeface="宋体" panose="02010600030101010101" pitchFamily="2" charset="-122"/>
              </a:rPr>
              <a:t>计算机的应用领域极其广泛，应用软件不胜枚举，一般包括：</a:t>
            </a:r>
            <a:endParaRPr lang="zh-CN" sz="2800">
              <a:solidFill>
                <a:srgbClr val="000000"/>
              </a:solidFill>
              <a:latin typeface="Times New Roman" panose="02020603050405020304" pitchFamily="18" charset="0"/>
              <a:ea typeface="宋体" panose="02010600030101010101" pitchFamily="2" charset="-122"/>
            </a:endParaRPr>
          </a:p>
          <a:p>
            <a:pPr indent="269875">
              <a:lnSpc>
                <a:spcPct val="120000"/>
              </a:lnSpc>
              <a:spcBef>
                <a:spcPts val="0"/>
              </a:spcBef>
              <a:spcAft>
                <a:spcPts val="0"/>
              </a:spcAft>
            </a:pPr>
            <a:r>
              <a:rPr lang="en-US" sz="2800">
                <a:solidFill>
                  <a:srgbClr val="000000"/>
                </a:solidFill>
                <a:latin typeface="宋体" panose="02010600030101010101" pitchFamily="2" charset="-122"/>
                <a:ea typeface="宋体" panose="02010600030101010101" pitchFamily="2" charset="-122"/>
              </a:rPr>
              <a:t>①</a:t>
            </a:r>
            <a:r>
              <a:rPr lang="en-US" sz="2800">
                <a:solidFill>
                  <a:srgbClr val="000000"/>
                </a:solidFill>
                <a:latin typeface="宋体" panose="02010600030101010101" pitchFamily="2" charset="-122"/>
                <a:ea typeface="宋体" panose="02010600030101010101" pitchFamily="2" charset="-122"/>
                <a:cs typeface="Times New Roman" panose="02020603050405020304" pitchFamily="18" charset="0"/>
              </a:rPr>
              <a:t> </a:t>
            </a:r>
            <a:r>
              <a:rPr lang="zh-CN" sz="2800">
                <a:solidFill>
                  <a:srgbClr val="000000"/>
                </a:solidFill>
                <a:latin typeface="Times New Roman" panose="02020603050405020304" pitchFamily="18" charset="0"/>
                <a:ea typeface="宋体" panose="02010600030101010101" pitchFamily="2" charset="-122"/>
              </a:rPr>
              <a:t>科学计算类；</a:t>
            </a:r>
            <a:endParaRPr lang="zh-CN" sz="2800">
              <a:solidFill>
                <a:srgbClr val="000000"/>
              </a:solidFill>
              <a:latin typeface="Times New Roman" panose="02020603050405020304" pitchFamily="18" charset="0"/>
              <a:ea typeface="宋体" panose="02010600030101010101" pitchFamily="2" charset="-122"/>
            </a:endParaRPr>
          </a:p>
          <a:p>
            <a:pPr indent="269875">
              <a:lnSpc>
                <a:spcPct val="120000"/>
              </a:lnSpc>
              <a:spcBef>
                <a:spcPts val="0"/>
              </a:spcBef>
              <a:spcAft>
                <a:spcPts val="0"/>
              </a:spcAft>
            </a:pPr>
            <a:r>
              <a:rPr lang="en-US" sz="2800">
                <a:solidFill>
                  <a:srgbClr val="000000"/>
                </a:solidFill>
                <a:latin typeface="宋体" panose="02010600030101010101" pitchFamily="2" charset="-122"/>
                <a:ea typeface="宋体" panose="02010600030101010101" pitchFamily="2" charset="-122"/>
              </a:rPr>
              <a:t>② </a:t>
            </a:r>
            <a:r>
              <a:rPr lang="zh-CN" sz="2800">
                <a:solidFill>
                  <a:srgbClr val="000000"/>
                </a:solidFill>
                <a:latin typeface="Times New Roman" panose="02020603050405020304" pitchFamily="18" charset="0"/>
                <a:ea typeface="宋体" panose="02010600030101010101" pitchFamily="2" charset="-122"/>
              </a:rPr>
              <a:t>数据处理类；</a:t>
            </a:r>
            <a:endParaRPr lang="zh-CN" sz="2800">
              <a:solidFill>
                <a:srgbClr val="000000"/>
              </a:solidFill>
              <a:latin typeface="Times New Roman" panose="02020603050405020304" pitchFamily="18" charset="0"/>
              <a:ea typeface="宋体" panose="02010600030101010101" pitchFamily="2" charset="-122"/>
            </a:endParaRPr>
          </a:p>
          <a:p>
            <a:pPr indent="269875">
              <a:lnSpc>
                <a:spcPct val="120000"/>
              </a:lnSpc>
              <a:spcBef>
                <a:spcPts val="0"/>
              </a:spcBef>
              <a:spcAft>
                <a:spcPts val="0"/>
              </a:spcAft>
            </a:pPr>
            <a:r>
              <a:rPr lang="en-US" sz="2800">
                <a:solidFill>
                  <a:srgbClr val="000000"/>
                </a:solidFill>
                <a:latin typeface="宋体" panose="02010600030101010101" pitchFamily="2" charset="-122"/>
                <a:ea typeface="宋体" panose="02010600030101010101" pitchFamily="2" charset="-122"/>
              </a:rPr>
              <a:t>③ </a:t>
            </a:r>
            <a:r>
              <a:rPr lang="zh-CN" sz="2800">
                <a:solidFill>
                  <a:srgbClr val="000000"/>
                </a:solidFill>
                <a:latin typeface="Times New Roman" panose="02020603050405020304" pitchFamily="18" charset="0"/>
                <a:ea typeface="宋体" panose="02010600030101010101" pitchFamily="2" charset="-122"/>
              </a:rPr>
              <a:t>自动控制类；</a:t>
            </a:r>
            <a:endParaRPr lang="zh-CN" sz="2800">
              <a:solidFill>
                <a:srgbClr val="000000"/>
              </a:solidFill>
              <a:latin typeface="Times New Roman" panose="02020603050405020304" pitchFamily="18" charset="0"/>
              <a:ea typeface="宋体" panose="02010600030101010101" pitchFamily="2" charset="-122"/>
            </a:endParaRPr>
          </a:p>
          <a:p>
            <a:pPr indent="269875">
              <a:lnSpc>
                <a:spcPct val="120000"/>
              </a:lnSpc>
              <a:spcBef>
                <a:spcPts val="0"/>
              </a:spcBef>
              <a:spcAft>
                <a:spcPts val="0"/>
              </a:spcAft>
            </a:pPr>
            <a:r>
              <a:rPr lang="en-US" sz="2800">
                <a:solidFill>
                  <a:srgbClr val="000000"/>
                </a:solidFill>
                <a:latin typeface="宋体" panose="02010600030101010101" pitchFamily="2" charset="-122"/>
                <a:ea typeface="宋体" panose="02010600030101010101" pitchFamily="2" charset="-122"/>
              </a:rPr>
              <a:t>④ </a:t>
            </a:r>
            <a:r>
              <a:rPr lang="zh-CN" sz="2800">
                <a:solidFill>
                  <a:srgbClr val="000000"/>
                </a:solidFill>
                <a:latin typeface="Times New Roman" panose="02020603050405020304" pitchFamily="18" charset="0"/>
                <a:ea typeface="宋体" panose="02010600030101010101" pitchFamily="2" charset="-122"/>
              </a:rPr>
              <a:t>计算机辅助设计类；</a:t>
            </a:r>
            <a:endParaRPr lang="zh-CN" sz="2800">
              <a:solidFill>
                <a:srgbClr val="000000"/>
              </a:solidFill>
              <a:latin typeface="Times New Roman" panose="02020603050405020304" pitchFamily="18" charset="0"/>
              <a:ea typeface="宋体" panose="02010600030101010101" pitchFamily="2" charset="-122"/>
            </a:endParaRPr>
          </a:p>
          <a:p>
            <a:pPr indent="269875">
              <a:lnSpc>
                <a:spcPct val="120000"/>
              </a:lnSpc>
              <a:spcBef>
                <a:spcPts val="0"/>
              </a:spcBef>
              <a:spcAft>
                <a:spcPts val="0"/>
              </a:spcAft>
            </a:pPr>
            <a:r>
              <a:rPr lang="en-US" sz="2800">
                <a:solidFill>
                  <a:srgbClr val="000000"/>
                </a:solidFill>
                <a:latin typeface="宋体" panose="02010600030101010101" pitchFamily="2" charset="-122"/>
                <a:ea typeface="宋体" panose="02010600030101010101" pitchFamily="2" charset="-122"/>
              </a:rPr>
              <a:t>⑤ </a:t>
            </a:r>
            <a:r>
              <a:rPr lang="zh-CN" sz="2800">
                <a:solidFill>
                  <a:srgbClr val="000000"/>
                </a:solidFill>
                <a:latin typeface="Times New Roman" panose="02020603050405020304" pitchFamily="18" charset="0"/>
                <a:ea typeface="宋体" panose="02010600030101010101" pitchFamily="2" charset="-122"/>
              </a:rPr>
              <a:t>人工智能类；等等。</a:t>
            </a:r>
            <a:endParaRPr lang="zh-CN" sz="2800">
              <a:solidFill>
                <a:srgbClr val="000000"/>
              </a:solidFill>
              <a:latin typeface="Times New Roman" panose="02020603050405020304" pitchFamily="18" charset="0"/>
              <a:ea typeface="宋体" panose="02010600030101010101" pitchFamily="2" charset="-122"/>
            </a:endParaRPr>
          </a:p>
          <a:p>
            <a:endParaRPr lang="zh-CN" altLang="en-US" sz="2800"/>
          </a:p>
        </p:txBody>
      </p:sp>
    </p:spTree>
  </p:cSld>
  <p:clrMapOvr>
    <a:masterClrMapping/>
  </p:clrMapOvr>
  <p:transition spd="slow">
    <p:zoom dir="in"/>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灯片编号占位符 3"/>
          <p:cNvSpPr txBox="1">
            <a:spLocks noGrp="1"/>
          </p:cNvSpPr>
          <p:nvPr>
            <p:ph type="sldNum" sz="quarter" idx="12"/>
          </p:nvPr>
        </p:nvSpPr>
        <p:spPr/>
        <p:txBody>
          <a:bodyPr/>
          <a:p>
            <a:pPr marL="0" indent="0" algn="r" eaLnBrk="1" hangingPunct="1">
              <a:spcBef>
                <a:spcPct val="50000"/>
              </a:spcBef>
              <a:buClrTx/>
              <a:buFontTx/>
              <a:buNone/>
            </a:pPr>
            <a:fld id="{9A0DB2DC-4C9A-4742-B13C-FB6460FD3503}" type="slidenum">
              <a:rPr lang="zh-CN" altLang="en-US" sz="1400" dirty="0">
                <a:solidFill>
                  <a:schemeClr val="bg2"/>
                </a:solidFill>
              </a:rPr>
            </a:fld>
            <a:endParaRPr lang="zh-CN" altLang="en-US" sz="1400" dirty="0">
              <a:solidFill>
                <a:schemeClr val="bg2"/>
              </a:solidFill>
            </a:endParaRPr>
          </a:p>
        </p:txBody>
      </p:sp>
      <p:sp>
        <p:nvSpPr>
          <p:cNvPr id="104450" name="Text Box 2"/>
          <p:cNvSpPr txBox="1"/>
          <p:nvPr/>
        </p:nvSpPr>
        <p:spPr>
          <a:xfrm>
            <a:off x="1763713" y="260350"/>
            <a:ext cx="5867400" cy="7620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en-US" altLang="zh-CN" sz="4400" b="1" dirty="0"/>
              <a:t>1.3   </a:t>
            </a:r>
            <a:r>
              <a:rPr lang="zh-CN" altLang="en-US" sz="4400" b="1" dirty="0"/>
              <a:t>层次结构模型</a:t>
            </a:r>
            <a:endParaRPr lang="zh-CN" altLang="en-US" sz="4400" b="1" dirty="0"/>
          </a:p>
        </p:txBody>
      </p:sp>
      <p:sp>
        <p:nvSpPr>
          <p:cNvPr id="104451" name="Text Box 3"/>
          <p:cNvSpPr txBox="1"/>
          <p:nvPr/>
        </p:nvSpPr>
        <p:spPr>
          <a:xfrm>
            <a:off x="0" y="3716338"/>
            <a:ext cx="8748713" cy="6413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sz="3600" b="1" dirty="0"/>
              <a:t>1.</a:t>
            </a:r>
            <a:r>
              <a:rPr lang="en-US" altLang="zh-CN" sz="3600" b="1" dirty="0"/>
              <a:t>3.1  </a:t>
            </a:r>
            <a:r>
              <a:rPr lang="zh-CN" altLang="en-US" sz="3600" b="1" dirty="0"/>
              <a:t>从计算机系统组成角度划分层次结构</a:t>
            </a:r>
            <a:endParaRPr lang="zh-CN" altLang="en-US" sz="3600" b="1" dirty="0"/>
          </a:p>
        </p:txBody>
      </p:sp>
      <p:sp>
        <p:nvSpPr>
          <p:cNvPr id="104475" name="Text Box 27"/>
          <p:cNvSpPr txBox="1"/>
          <p:nvPr/>
        </p:nvSpPr>
        <p:spPr>
          <a:xfrm>
            <a:off x="179705" y="1340168"/>
            <a:ext cx="8748713" cy="2232025"/>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0000"/>
              </a:lnSpc>
              <a:spcBef>
                <a:spcPts val="50"/>
              </a:spcBef>
              <a:spcAft>
                <a:spcPts val="0"/>
              </a:spcAft>
              <a:buClrTx/>
              <a:buFontTx/>
              <a:buNone/>
            </a:pPr>
            <a:r>
              <a:rPr lang="zh-CN" altLang="en-US" b="1" dirty="0"/>
              <a:t>       </a:t>
            </a:r>
            <a:r>
              <a:rPr lang="zh-CN" altLang="en-US" sz="2800" b="1" dirty="0"/>
              <a:t>计算机系统以硬件为基础，通过配置软件扩充功能，形成一个相当复杂的系统。通常采用层次结构的观点去分析、设计和构建它。本节将列举两种典型的层次结构模型。</a:t>
            </a:r>
            <a:endParaRPr lang="en-US" altLang="zh-CN" sz="2800" b="1" dirty="0"/>
          </a:p>
        </p:txBody>
      </p:sp>
      <p:sp>
        <p:nvSpPr>
          <p:cNvPr id="104476" name="Text Box 28"/>
          <p:cNvSpPr txBox="1"/>
          <p:nvPr/>
        </p:nvSpPr>
        <p:spPr>
          <a:xfrm>
            <a:off x="0" y="4508500"/>
            <a:ext cx="8748713" cy="171513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0000"/>
              </a:lnSpc>
              <a:spcBef>
                <a:spcPts val="50"/>
              </a:spcBef>
              <a:spcAft>
                <a:spcPts val="0"/>
              </a:spcAft>
              <a:buClrTx/>
              <a:buFontTx/>
              <a:buNone/>
            </a:pPr>
            <a:r>
              <a:rPr lang="zh-CN" altLang="en-US" b="1" dirty="0"/>
              <a:t>       </a:t>
            </a:r>
            <a:r>
              <a:rPr lang="zh-CN" altLang="en-US" sz="2800" b="1" dirty="0"/>
              <a:t>后图给出了</a:t>
            </a:r>
            <a:r>
              <a:rPr lang="zh-CN" altLang="en-US" sz="2800" b="1" dirty="0">
                <a:solidFill>
                  <a:srgbClr val="C00000"/>
                </a:solidFill>
              </a:rPr>
              <a:t>构成计算机系统的硬件层和多个软件层</a:t>
            </a:r>
            <a:r>
              <a:rPr lang="zh-CN" altLang="en-US" sz="2800" b="1" dirty="0"/>
              <a:t>，以及它们之间的关系。每层都在下一层的基础上增加功能。</a:t>
            </a:r>
            <a:endParaRPr lang="en-US" altLang="zh-CN" sz="2800" b="1" dirty="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04450">
                                            <p:txEl>
                                              <p:charRg st="0" end="13"/>
                                            </p:txEl>
                                          </p:spTgt>
                                        </p:tgtEl>
                                        <p:attrNameLst>
                                          <p:attrName>style.visibility</p:attrName>
                                        </p:attrNameLst>
                                      </p:cBhvr>
                                      <p:to>
                                        <p:strVal val="visible"/>
                                      </p:to>
                                    </p:set>
                                    <p:animEffect transition="in" filter="barn(outVertical)">
                                      <p:cBhvr>
                                        <p:cTn id="7" dur="500"/>
                                        <p:tgtEl>
                                          <p:spTgt spid="104450">
                                            <p:txEl>
                                              <p:charRg st="0" end="1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4451">
                                            <p:txEl>
                                              <p:charRg st="0" end="24"/>
                                            </p:txEl>
                                          </p:spTgt>
                                        </p:tgtEl>
                                        <p:attrNameLst>
                                          <p:attrName>style.visibility</p:attrName>
                                        </p:attrNameLst>
                                      </p:cBhvr>
                                      <p:to>
                                        <p:strVal val="visible"/>
                                      </p:to>
                                    </p:set>
                                    <p:animEffect transition="in" filter="wipe(left)">
                                      <p:cBhvr>
                                        <p:cTn id="12" dur="500"/>
                                        <p:tgtEl>
                                          <p:spTgt spid="104451">
                                            <p:txEl>
                                              <p:charRg st="0" end="2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4475">
                                            <p:txEl>
                                              <p:charRg st="4294967295" end="4294967295"/>
                                            </p:txEl>
                                          </p:spTgt>
                                        </p:tgtEl>
                                        <p:attrNameLst>
                                          <p:attrName>style.visibility</p:attrName>
                                        </p:attrNameLst>
                                      </p:cBhvr>
                                      <p:to>
                                        <p:strVal val="visible"/>
                                      </p:to>
                                    </p:set>
                                    <p:animEffect transition="in" filter="wipe(left)">
                                      <p:cBhvr>
                                        <p:cTn id="17" dur="500"/>
                                        <p:tgtEl>
                                          <p:spTgt spid="104475">
                                            <p:txEl>
                                              <p:charRg st="4294967295" end="429496729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4475">
                                            <p:txEl>
                                              <p:charRg st="0" end="82"/>
                                            </p:txEl>
                                          </p:spTgt>
                                        </p:tgtEl>
                                        <p:attrNameLst>
                                          <p:attrName>style.visibility</p:attrName>
                                        </p:attrNameLst>
                                      </p:cBhvr>
                                      <p:to>
                                        <p:strVal val="visible"/>
                                      </p:to>
                                    </p:set>
                                    <p:animEffect transition="in" filter="wipe(left)">
                                      <p:cBhvr>
                                        <p:cTn id="22" dur="500"/>
                                        <p:tgtEl>
                                          <p:spTgt spid="104475">
                                            <p:txEl>
                                              <p:charRg st="0" end="8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4476">
                                            <p:txEl>
                                              <p:charRg st="0" end="59"/>
                                            </p:txEl>
                                          </p:spTgt>
                                        </p:tgtEl>
                                        <p:attrNameLst>
                                          <p:attrName>style.visibility</p:attrName>
                                        </p:attrNameLst>
                                      </p:cBhvr>
                                      <p:to>
                                        <p:strVal val="visible"/>
                                      </p:to>
                                    </p:set>
                                    <p:animEffect transition="in" filter="wipe(left)">
                                      <p:cBhvr>
                                        <p:cTn id="27" dur="500"/>
                                        <p:tgtEl>
                                          <p:spTgt spid="104476">
                                            <p:txEl>
                                              <p:charRg st="0" end="5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0" grpId="0" build="p"/>
      <p:bldP spid="104451" grpId="0" build="p"/>
      <p:bldP spid="104475" grpId="0" build="p"/>
      <p:bldP spid="104476"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灯片编号占位符 3"/>
          <p:cNvSpPr txBox="1">
            <a:spLocks noGrp="1"/>
          </p:cNvSpPr>
          <p:nvPr>
            <p:ph type="sldNum" sz="quarter" idx="12"/>
          </p:nvPr>
        </p:nvSpPr>
        <p:spPr/>
        <p:txBody>
          <a:bodyPr/>
          <a:p>
            <a:pPr marL="0" indent="0" algn="r" eaLnBrk="1" hangingPunct="1">
              <a:spcBef>
                <a:spcPct val="50000"/>
              </a:spcBef>
              <a:buClrTx/>
              <a:buFontTx/>
              <a:buNone/>
            </a:pPr>
            <a:fld id="{9A0DB2DC-4C9A-4742-B13C-FB6460FD3503}" type="slidenum">
              <a:rPr lang="zh-CN" altLang="en-US" sz="1400" dirty="0">
                <a:solidFill>
                  <a:schemeClr val="bg2"/>
                </a:solidFill>
              </a:rPr>
            </a:fld>
            <a:endParaRPr lang="zh-CN" altLang="en-US" sz="1400" dirty="0">
              <a:solidFill>
                <a:schemeClr val="bg2"/>
              </a:solidFill>
            </a:endParaRPr>
          </a:p>
        </p:txBody>
      </p:sp>
      <p:sp>
        <p:nvSpPr>
          <p:cNvPr id="105475" name="Text Box 3"/>
          <p:cNvSpPr txBox="1"/>
          <p:nvPr/>
        </p:nvSpPr>
        <p:spPr>
          <a:xfrm>
            <a:off x="-1270" y="59055"/>
            <a:ext cx="4321175" cy="16414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0000"/>
              </a:lnSpc>
              <a:spcBef>
                <a:spcPts val="50"/>
              </a:spcBef>
              <a:spcAft>
                <a:spcPts val="0"/>
              </a:spcAft>
              <a:buClrTx/>
              <a:buFontTx/>
              <a:buNone/>
            </a:pPr>
            <a:r>
              <a:rPr lang="zh-CN" altLang="en-US" sz="2800" b="1" dirty="0"/>
              <a:t>     右图是从计算机系统组成角度划分的一种层次结构模型。</a:t>
            </a:r>
            <a:endParaRPr lang="zh-CN" altLang="en-US" sz="2800" b="1" dirty="0"/>
          </a:p>
        </p:txBody>
      </p:sp>
      <p:sp>
        <p:nvSpPr>
          <p:cNvPr id="105484" name="Line 12"/>
          <p:cNvSpPr/>
          <p:nvPr/>
        </p:nvSpPr>
        <p:spPr>
          <a:xfrm>
            <a:off x="6480175" y="1341438"/>
            <a:ext cx="0" cy="457200"/>
          </a:xfrm>
          <a:prstGeom prst="line">
            <a:avLst/>
          </a:prstGeom>
          <a:ln w="38100" cap="flat" cmpd="sng">
            <a:solidFill>
              <a:schemeClr val="tx1"/>
            </a:solidFill>
            <a:prstDash val="solid"/>
            <a:headEnd type="none" w="med" len="med"/>
            <a:tailEnd type="none" w="med" len="med"/>
          </a:ln>
        </p:spPr>
      </p:sp>
      <p:sp>
        <p:nvSpPr>
          <p:cNvPr id="105497" name="Rectangle 25"/>
          <p:cNvSpPr/>
          <p:nvPr/>
        </p:nvSpPr>
        <p:spPr>
          <a:xfrm>
            <a:off x="5399088" y="693738"/>
            <a:ext cx="2305050" cy="685800"/>
          </a:xfrm>
          <a:prstGeom prst="rect">
            <a:avLst/>
          </a:prstGeom>
          <a:solidFill>
            <a:srgbClr val="FDFBFB"/>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endParaRPr lang="zh-CN" altLang="en-US" sz="2400" b="1" dirty="0"/>
          </a:p>
        </p:txBody>
      </p:sp>
      <p:sp>
        <p:nvSpPr>
          <p:cNvPr id="105498" name="Text Box 26"/>
          <p:cNvSpPr txBox="1"/>
          <p:nvPr/>
        </p:nvSpPr>
        <p:spPr>
          <a:xfrm>
            <a:off x="5399088" y="836613"/>
            <a:ext cx="2447925"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sz="2400" b="1" dirty="0">
                <a:solidFill>
                  <a:srgbClr val="3333FF"/>
                </a:solidFill>
                <a:latin typeface="宋体" panose="02010600030101010101" pitchFamily="2" charset="-122"/>
              </a:rPr>
              <a:t>面向问题语言层</a:t>
            </a:r>
            <a:endParaRPr lang="zh-CN" altLang="en-US" sz="2400" b="1" dirty="0">
              <a:solidFill>
                <a:srgbClr val="3333FF"/>
              </a:solidFill>
              <a:latin typeface="宋体" panose="02010600030101010101" pitchFamily="2" charset="-122"/>
            </a:endParaRPr>
          </a:p>
        </p:txBody>
      </p:sp>
      <p:sp>
        <p:nvSpPr>
          <p:cNvPr id="28679" name="Text Box 27"/>
          <p:cNvSpPr txBox="1"/>
          <p:nvPr/>
        </p:nvSpPr>
        <p:spPr>
          <a:xfrm>
            <a:off x="4319588" y="836613"/>
            <a:ext cx="10795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2400" b="1" dirty="0">
                <a:solidFill>
                  <a:srgbClr val="3333FF"/>
                </a:solidFill>
              </a:rPr>
              <a:t>第</a:t>
            </a:r>
            <a:r>
              <a:rPr lang="en-US" altLang="zh-CN" sz="2400" b="1" dirty="0">
                <a:solidFill>
                  <a:srgbClr val="3333FF"/>
                </a:solidFill>
              </a:rPr>
              <a:t>5</a:t>
            </a:r>
            <a:r>
              <a:rPr lang="zh-CN" altLang="en-US" sz="2400" b="1" dirty="0">
                <a:solidFill>
                  <a:srgbClr val="3333FF"/>
                </a:solidFill>
              </a:rPr>
              <a:t>层</a:t>
            </a:r>
            <a:endParaRPr lang="zh-CN" altLang="en-US" sz="2400" b="1" dirty="0">
              <a:solidFill>
                <a:srgbClr val="3333FF"/>
              </a:solidFill>
            </a:endParaRPr>
          </a:p>
        </p:txBody>
      </p:sp>
      <p:sp>
        <p:nvSpPr>
          <p:cNvPr id="28680" name="Text Box 28"/>
          <p:cNvSpPr txBox="1"/>
          <p:nvPr/>
        </p:nvSpPr>
        <p:spPr>
          <a:xfrm>
            <a:off x="6551613" y="1412875"/>
            <a:ext cx="1693862"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2000" b="1" dirty="0">
                <a:solidFill>
                  <a:srgbClr val="3333FF"/>
                </a:solidFill>
              </a:rPr>
              <a:t>翻译</a:t>
            </a:r>
            <a:r>
              <a:rPr lang="en-US" altLang="zh-CN" sz="2000" b="1" dirty="0">
                <a:solidFill>
                  <a:srgbClr val="3333FF"/>
                </a:solidFill>
              </a:rPr>
              <a:t>(</a:t>
            </a:r>
            <a:r>
              <a:rPr lang="zh-CN" altLang="en-US" sz="2000" b="1" dirty="0">
                <a:solidFill>
                  <a:srgbClr val="3333FF"/>
                </a:solidFill>
              </a:rPr>
              <a:t>编译器</a:t>
            </a:r>
            <a:r>
              <a:rPr lang="en-US" altLang="zh-CN" sz="2000" b="1" dirty="0">
                <a:solidFill>
                  <a:srgbClr val="3333FF"/>
                </a:solidFill>
              </a:rPr>
              <a:t>)</a:t>
            </a:r>
            <a:endParaRPr lang="en-US" altLang="zh-CN" sz="2000" b="1" dirty="0">
              <a:solidFill>
                <a:srgbClr val="3333FF"/>
              </a:solidFill>
            </a:endParaRPr>
          </a:p>
        </p:txBody>
      </p:sp>
      <p:sp>
        <p:nvSpPr>
          <p:cNvPr id="105501" name="Line 29"/>
          <p:cNvSpPr/>
          <p:nvPr/>
        </p:nvSpPr>
        <p:spPr>
          <a:xfrm>
            <a:off x="6480175" y="2422525"/>
            <a:ext cx="0" cy="457200"/>
          </a:xfrm>
          <a:prstGeom prst="line">
            <a:avLst/>
          </a:prstGeom>
          <a:ln w="38100" cap="flat" cmpd="sng">
            <a:solidFill>
              <a:schemeClr val="tx1"/>
            </a:solidFill>
            <a:prstDash val="solid"/>
            <a:headEnd type="none" w="med" len="med"/>
            <a:tailEnd type="none" w="med" len="med"/>
          </a:ln>
        </p:spPr>
      </p:sp>
      <p:sp>
        <p:nvSpPr>
          <p:cNvPr id="105502" name="Rectangle 30"/>
          <p:cNvSpPr/>
          <p:nvPr/>
        </p:nvSpPr>
        <p:spPr>
          <a:xfrm>
            <a:off x="5399088" y="1774825"/>
            <a:ext cx="2305050" cy="685800"/>
          </a:xfrm>
          <a:prstGeom prst="rect">
            <a:avLst/>
          </a:prstGeom>
          <a:solidFill>
            <a:srgbClr val="FDFBFB"/>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endParaRPr lang="zh-CN" altLang="en-US" sz="2400" b="1" dirty="0"/>
          </a:p>
        </p:txBody>
      </p:sp>
      <p:sp>
        <p:nvSpPr>
          <p:cNvPr id="105503" name="Text Box 31"/>
          <p:cNvSpPr txBox="1"/>
          <p:nvPr/>
        </p:nvSpPr>
        <p:spPr>
          <a:xfrm>
            <a:off x="5614988" y="1844675"/>
            <a:ext cx="1944687"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sz="2400" b="1" dirty="0">
                <a:solidFill>
                  <a:srgbClr val="3333FF"/>
                </a:solidFill>
                <a:latin typeface="宋体" panose="02010600030101010101" pitchFamily="2" charset="-122"/>
              </a:rPr>
              <a:t>汇编语言层</a:t>
            </a:r>
            <a:endParaRPr lang="zh-CN" altLang="en-US" sz="2400" b="1" dirty="0">
              <a:solidFill>
                <a:srgbClr val="3333FF"/>
              </a:solidFill>
              <a:latin typeface="宋体" panose="02010600030101010101" pitchFamily="2" charset="-122"/>
            </a:endParaRPr>
          </a:p>
        </p:txBody>
      </p:sp>
      <p:sp>
        <p:nvSpPr>
          <p:cNvPr id="28684" name="Text Box 32"/>
          <p:cNvSpPr txBox="1"/>
          <p:nvPr/>
        </p:nvSpPr>
        <p:spPr>
          <a:xfrm>
            <a:off x="4319588" y="1917700"/>
            <a:ext cx="10795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2400" b="1" dirty="0">
                <a:solidFill>
                  <a:srgbClr val="3333FF"/>
                </a:solidFill>
              </a:rPr>
              <a:t>第</a:t>
            </a:r>
            <a:r>
              <a:rPr lang="en-US" altLang="zh-CN" sz="2400" b="1" dirty="0">
                <a:solidFill>
                  <a:srgbClr val="3333FF"/>
                </a:solidFill>
              </a:rPr>
              <a:t>4</a:t>
            </a:r>
            <a:r>
              <a:rPr lang="zh-CN" altLang="en-US" sz="2400" b="1" dirty="0">
                <a:solidFill>
                  <a:srgbClr val="3333FF"/>
                </a:solidFill>
              </a:rPr>
              <a:t>层</a:t>
            </a:r>
            <a:endParaRPr lang="zh-CN" altLang="en-US" sz="2400" b="1" dirty="0">
              <a:solidFill>
                <a:srgbClr val="3333FF"/>
              </a:solidFill>
            </a:endParaRPr>
          </a:p>
        </p:txBody>
      </p:sp>
      <p:sp>
        <p:nvSpPr>
          <p:cNvPr id="28685" name="Text Box 33"/>
          <p:cNvSpPr txBox="1"/>
          <p:nvPr/>
        </p:nvSpPr>
        <p:spPr>
          <a:xfrm>
            <a:off x="6551613" y="2493963"/>
            <a:ext cx="1693862"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2000" b="1" dirty="0">
                <a:solidFill>
                  <a:srgbClr val="3333FF"/>
                </a:solidFill>
              </a:rPr>
              <a:t>翻译</a:t>
            </a:r>
            <a:r>
              <a:rPr lang="en-US" altLang="zh-CN" sz="2000" b="1" dirty="0">
                <a:solidFill>
                  <a:srgbClr val="3333FF"/>
                </a:solidFill>
              </a:rPr>
              <a:t>(</a:t>
            </a:r>
            <a:r>
              <a:rPr lang="zh-CN" altLang="en-US" sz="2000" b="1" dirty="0">
                <a:solidFill>
                  <a:srgbClr val="3333FF"/>
                </a:solidFill>
              </a:rPr>
              <a:t>汇编器</a:t>
            </a:r>
            <a:r>
              <a:rPr lang="en-US" altLang="zh-CN" sz="2000" b="1" dirty="0">
                <a:solidFill>
                  <a:srgbClr val="3333FF"/>
                </a:solidFill>
              </a:rPr>
              <a:t>)</a:t>
            </a:r>
            <a:endParaRPr lang="en-US" altLang="zh-CN" sz="2000" b="1" dirty="0">
              <a:solidFill>
                <a:srgbClr val="3333FF"/>
              </a:solidFill>
            </a:endParaRPr>
          </a:p>
        </p:txBody>
      </p:sp>
      <p:sp>
        <p:nvSpPr>
          <p:cNvPr id="105506" name="Line 34"/>
          <p:cNvSpPr/>
          <p:nvPr/>
        </p:nvSpPr>
        <p:spPr>
          <a:xfrm>
            <a:off x="6480175" y="3502025"/>
            <a:ext cx="0" cy="457200"/>
          </a:xfrm>
          <a:prstGeom prst="line">
            <a:avLst/>
          </a:prstGeom>
          <a:ln w="38100" cap="flat" cmpd="sng">
            <a:solidFill>
              <a:schemeClr val="tx1"/>
            </a:solidFill>
            <a:prstDash val="solid"/>
            <a:headEnd type="none" w="med" len="med"/>
            <a:tailEnd type="none" w="med" len="med"/>
          </a:ln>
        </p:spPr>
      </p:sp>
      <p:sp>
        <p:nvSpPr>
          <p:cNvPr id="105507" name="Rectangle 35"/>
          <p:cNvSpPr/>
          <p:nvPr/>
        </p:nvSpPr>
        <p:spPr>
          <a:xfrm>
            <a:off x="5399088" y="2854325"/>
            <a:ext cx="2305050" cy="685800"/>
          </a:xfrm>
          <a:prstGeom prst="rect">
            <a:avLst/>
          </a:prstGeom>
          <a:solidFill>
            <a:srgbClr val="FDFBFB"/>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endParaRPr lang="zh-CN" altLang="en-US" sz="2400" b="1" dirty="0"/>
          </a:p>
        </p:txBody>
      </p:sp>
      <p:sp>
        <p:nvSpPr>
          <p:cNvPr id="105508" name="Text Box 36"/>
          <p:cNvSpPr txBox="1"/>
          <p:nvPr/>
        </p:nvSpPr>
        <p:spPr>
          <a:xfrm>
            <a:off x="5614988" y="2925763"/>
            <a:ext cx="187325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sz="2400" b="1" dirty="0">
                <a:solidFill>
                  <a:srgbClr val="3333FF"/>
                </a:solidFill>
                <a:latin typeface="宋体" panose="02010600030101010101" pitchFamily="2" charset="-122"/>
              </a:rPr>
              <a:t>操作系统层</a:t>
            </a:r>
            <a:endParaRPr lang="zh-CN" altLang="en-US" sz="2400" b="1" dirty="0">
              <a:solidFill>
                <a:srgbClr val="3333FF"/>
              </a:solidFill>
              <a:latin typeface="宋体" panose="02010600030101010101" pitchFamily="2" charset="-122"/>
            </a:endParaRPr>
          </a:p>
        </p:txBody>
      </p:sp>
      <p:sp>
        <p:nvSpPr>
          <p:cNvPr id="28689" name="Text Box 37"/>
          <p:cNvSpPr txBox="1"/>
          <p:nvPr/>
        </p:nvSpPr>
        <p:spPr>
          <a:xfrm>
            <a:off x="4319588" y="2997200"/>
            <a:ext cx="10795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2400" b="1" dirty="0">
                <a:solidFill>
                  <a:srgbClr val="3333FF"/>
                </a:solidFill>
              </a:rPr>
              <a:t>第</a:t>
            </a:r>
            <a:r>
              <a:rPr lang="en-US" altLang="zh-CN" sz="2400" b="1" dirty="0">
                <a:solidFill>
                  <a:srgbClr val="3333FF"/>
                </a:solidFill>
              </a:rPr>
              <a:t>3</a:t>
            </a:r>
            <a:r>
              <a:rPr lang="zh-CN" altLang="en-US" sz="2400" b="1" dirty="0">
                <a:solidFill>
                  <a:srgbClr val="3333FF"/>
                </a:solidFill>
              </a:rPr>
              <a:t>层</a:t>
            </a:r>
            <a:endParaRPr lang="zh-CN" altLang="en-US" sz="2400" b="1" dirty="0">
              <a:solidFill>
                <a:srgbClr val="3333FF"/>
              </a:solidFill>
            </a:endParaRPr>
          </a:p>
        </p:txBody>
      </p:sp>
      <p:sp>
        <p:nvSpPr>
          <p:cNvPr id="28690" name="Text Box 38"/>
          <p:cNvSpPr txBox="1"/>
          <p:nvPr/>
        </p:nvSpPr>
        <p:spPr>
          <a:xfrm>
            <a:off x="6551613" y="3573463"/>
            <a:ext cx="2592387"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2000" b="1" dirty="0">
                <a:solidFill>
                  <a:srgbClr val="3333FF"/>
                </a:solidFill>
              </a:rPr>
              <a:t>部分解释</a:t>
            </a:r>
            <a:r>
              <a:rPr lang="en-US" altLang="zh-CN" sz="2000" b="1" dirty="0">
                <a:solidFill>
                  <a:srgbClr val="3333FF"/>
                </a:solidFill>
              </a:rPr>
              <a:t>(</a:t>
            </a:r>
            <a:r>
              <a:rPr lang="zh-CN" altLang="en-US" sz="2000" b="1" dirty="0">
                <a:solidFill>
                  <a:srgbClr val="3333FF"/>
                </a:solidFill>
              </a:rPr>
              <a:t>操作系统</a:t>
            </a:r>
            <a:r>
              <a:rPr lang="en-US" altLang="zh-CN" sz="2000" b="1" dirty="0">
                <a:solidFill>
                  <a:srgbClr val="3333FF"/>
                </a:solidFill>
              </a:rPr>
              <a:t>)</a:t>
            </a:r>
            <a:endParaRPr lang="en-US" altLang="zh-CN" sz="2000" b="1" dirty="0">
              <a:solidFill>
                <a:srgbClr val="3333FF"/>
              </a:solidFill>
            </a:endParaRPr>
          </a:p>
        </p:txBody>
      </p:sp>
      <p:sp>
        <p:nvSpPr>
          <p:cNvPr id="105511" name="Line 39"/>
          <p:cNvSpPr/>
          <p:nvPr/>
        </p:nvSpPr>
        <p:spPr>
          <a:xfrm>
            <a:off x="6480175" y="4581525"/>
            <a:ext cx="0" cy="457200"/>
          </a:xfrm>
          <a:prstGeom prst="line">
            <a:avLst/>
          </a:prstGeom>
          <a:ln w="38100" cap="flat" cmpd="sng">
            <a:solidFill>
              <a:schemeClr val="tx1"/>
            </a:solidFill>
            <a:prstDash val="solid"/>
            <a:headEnd type="none" w="med" len="med"/>
            <a:tailEnd type="none" w="med" len="med"/>
          </a:ln>
        </p:spPr>
      </p:sp>
      <p:sp>
        <p:nvSpPr>
          <p:cNvPr id="105512" name="Rectangle 40"/>
          <p:cNvSpPr/>
          <p:nvPr/>
        </p:nvSpPr>
        <p:spPr>
          <a:xfrm>
            <a:off x="5399088" y="3933825"/>
            <a:ext cx="2305050" cy="685800"/>
          </a:xfrm>
          <a:prstGeom prst="rect">
            <a:avLst/>
          </a:prstGeom>
          <a:solidFill>
            <a:srgbClr val="FDFBFB"/>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endParaRPr lang="zh-CN" altLang="en-US" sz="2400" b="1" dirty="0"/>
          </a:p>
        </p:txBody>
      </p:sp>
      <p:sp>
        <p:nvSpPr>
          <p:cNvPr id="105513" name="Text Box 41"/>
          <p:cNvSpPr txBox="1"/>
          <p:nvPr/>
        </p:nvSpPr>
        <p:spPr>
          <a:xfrm>
            <a:off x="5651500" y="4005263"/>
            <a:ext cx="1981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sz="2400" b="1" dirty="0">
                <a:solidFill>
                  <a:srgbClr val="3333FF"/>
                </a:solidFill>
                <a:latin typeface="宋体" panose="02010600030101010101" pitchFamily="2" charset="-122"/>
              </a:rPr>
              <a:t>指令系统层</a:t>
            </a:r>
            <a:endParaRPr lang="zh-CN" altLang="en-US" sz="2400" b="1" dirty="0">
              <a:solidFill>
                <a:srgbClr val="3333FF"/>
              </a:solidFill>
              <a:latin typeface="宋体" panose="02010600030101010101" pitchFamily="2" charset="-122"/>
            </a:endParaRPr>
          </a:p>
        </p:txBody>
      </p:sp>
      <p:sp>
        <p:nvSpPr>
          <p:cNvPr id="28694" name="Text Box 42"/>
          <p:cNvSpPr txBox="1"/>
          <p:nvPr/>
        </p:nvSpPr>
        <p:spPr>
          <a:xfrm>
            <a:off x="4319588" y="4076700"/>
            <a:ext cx="10795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2400" b="1" dirty="0">
                <a:solidFill>
                  <a:srgbClr val="3333FF"/>
                </a:solidFill>
              </a:rPr>
              <a:t>第</a:t>
            </a:r>
            <a:r>
              <a:rPr lang="en-US" altLang="zh-CN" sz="2400" b="1" dirty="0">
                <a:solidFill>
                  <a:srgbClr val="3333FF"/>
                </a:solidFill>
              </a:rPr>
              <a:t>2</a:t>
            </a:r>
            <a:r>
              <a:rPr lang="zh-CN" altLang="en-US" sz="2400" b="1" dirty="0">
                <a:solidFill>
                  <a:srgbClr val="3333FF"/>
                </a:solidFill>
              </a:rPr>
              <a:t>层</a:t>
            </a:r>
            <a:endParaRPr lang="zh-CN" altLang="en-US" sz="2400" b="1" dirty="0">
              <a:solidFill>
                <a:srgbClr val="3333FF"/>
              </a:solidFill>
            </a:endParaRPr>
          </a:p>
        </p:txBody>
      </p:sp>
      <p:sp>
        <p:nvSpPr>
          <p:cNvPr id="28695" name="Text Box 43"/>
          <p:cNvSpPr txBox="1"/>
          <p:nvPr/>
        </p:nvSpPr>
        <p:spPr>
          <a:xfrm>
            <a:off x="6551613" y="4652963"/>
            <a:ext cx="32766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2000" b="1" dirty="0">
                <a:solidFill>
                  <a:srgbClr val="3333FF"/>
                </a:solidFill>
              </a:rPr>
              <a:t>直接执行</a:t>
            </a:r>
            <a:r>
              <a:rPr lang="en-US" altLang="zh-CN" sz="2000" b="1" dirty="0">
                <a:solidFill>
                  <a:srgbClr val="3333FF"/>
                </a:solidFill>
              </a:rPr>
              <a:t>/</a:t>
            </a:r>
            <a:r>
              <a:rPr lang="zh-CN" altLang="en-US" sz="2000" b="1" dirty="0">
                <a:solidFill>
                  <a:srgbClr val="3333FF"/>
                </a:solidFill>
              </a:rPr>
              <a:t>解释</a:t>
            </a:r>
            <a:r>
              <a:rPr lang="en-US" altLang="zh-CN" sz="2000" b="1" dirty="0">
                <a:solidFill>
                  <a:srgbClr val="3333FF"/>
                </a:solidFill>
              </a:rPr>
              <a:t>(</a:t>
            </a:r>
            <a:r>
              <a:rPr lang="zh-CN" altLang="en-US" sz="2000" b="1" dirty="0">
                <a:solidFill>
                  <a:srgbClr val="3333FF"/>
                </a:solidFill>
              </a:rPr>
              <a:t>微程序</a:t>
            </a:r>
            <a:r>
              <a:rPr lang="en-US" altLang="zh-CN" sz="2000" b="1" dirty="0">
                <a:solidFill>
                  <a:srgbClr val="3333FF"/>
                </a:solidFill>
              </a:rPr>
              <a:t>)</a:t>
            </a:r>
            <a:endParaRPr lang="en-US" altLang="zh-CN" sz="2000" b="1" dirty="0">
              <a:solidFill>
                <a:srgbClr val="3333FF"/>
              </a:solidFill>
            </a:endParaRPr>
          </a:p>
        </p:txBody>
      </p:sp>
      <p:sp>
        <p:nvSpPr>
          <p:cNvPr id="105517" name="Rectangle 45"/>
          <p:cNvSpPr/>
          <p:nvPr/>
        </p:nvSpPr>
        <p:spPr>
          <a:xfrm>
            <a:off x="5399088" y="5014913"/>
            <a:ext cx="2305050" cy="685800"/>
          </a:xfrm>
          <a:prstGeom prst="rect">
            <a:avLst/>
          </a:prstGeom>
          <a:solidFill>
            <a:srgbClr val="FFFF00"/>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endParaRPr lang="zh-CN" altLang="en-US" sz="2400" b="1" dirty="0"/>
          </a:p>
        </p:txBody>
      </p:sp>
      <p:sp>
        <p:nvSpPr>
          <p:cNvPr id="105518" name="Text Box 46"/>
          <p:cNvSpPr txBox="1"/>
          <p:nvPr/>
        </p:nvSpPr>
        <p:spPr>
          <a:xfrm>
            <a:off x="5508625" y="5157788"/>
            <a:ext cx="2052638"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sz="2400" b="1" dirty="0">
                <a:solidFill>
                  <a:srgbClr val="3333FF"/>
                </a:solidFill>
                <a:latin typeface="宋体" panose="02010600030101010101" pitchFamily="2" charset="-122"/>
              </a:rPr>
              <a:t>微体系结构层</a:t>
            </a:r>
            <a:endParaRPr lang="zh-CN" altLang="en-US" sz="2400" b="1" dirty="0">
              <a:solidFill>
                <a:srgbClr val="3333FF"/>
              </a:solidFill>
              <a:latin typeface="宋体" panose="02010600030101010101" pitchFamily="2" charset="-122"/>
            </a:endParaRPr>
          </a:p>
        </p:txBody>
      </p:sp>
      <p:sp>
        <p:nvSpPr>
          <p:cNvPr id="28698" name="Text Box 47"/>
          <p:cNvSpPr txBox="1"/>
          <p:nvPr/>
        </p:nvSpPr>
        <p:spPr>
          <a:xfrm>
            <a:off x="4319588" y="5157788"/>
            <a:ext cx="10795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2400" b="1" dirty="0">
                <a:solidFill>
                  <a:srgbClr val="3333FF"/>
                </a:solidFill>
              </a:rPr>
              <a:t>第</a:t>
            </a:r>
            <a:r>
              <a:rPr lang="en-US" altLang="zh-CN" sz="2400" b="1" dirty="0">
                <a:solidFill>
                  <a:srgbClr val="3333FF"/>
                </a:solidFill>
              </a:rPr>
              <a:t>1</a:t>
            </a:r>
            <a:r>
              <a:rPr lang="zh-CN" altLang="en-US" sz="2400" b="1" dirty="0">
                <a:solidFill>
                  <a:srgbClr val="3333FF"/>
                </a:solidFill>
              </a:rPr>
              <a:t>层</a:t>
            </a:r>
            <a:endParaRPr lang="zh-CN" altLang="en-US" sz="2400" b="1" dirty="0">
              <a:solidFill>
                <a:srgbClr val="3333FF"/>
              </a:solidFill>
            </a:endParaRPr>
          </a:p>
        </p:txBody>
      </p:sp>
      <p:sp>
        <p:nvSpPr>
          <p:cNvPr id="28699" name="Text Box 49"/>
          <p:cNvSpPr txBox="1"/>
          <p:nvPr/>
        </p:nvSpPr>
        <p:spPr>
          <a:xfrm>
            <a:off x="107950" y="1700530"/>
            <a:ext cx="3313113" cy="58356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en-US" altLang="zh-CN" b="1" dirty="0"/>
              <a:t>1. </a:t>
            </a:r>
            <a:r>
              <a:rPr lang="zh-CN" altLang="en-US" b="1" dirty="0"/>
              <a:t>微体系结构层</a:t>
            </a:r>
            <a:endParaRPr lang="zh-CN" altLang="en-US" b="1" dirty="0"/>
          </a:p>
        </p:txBody>
      </p:sp>
      <p:sp>
        <p:nvSpPr>
          <p:cNvPr id="28700" name="Text Box 50"/>
          <p:cNvSpPr txBox="1"/>
          <p:nvPr/>
        </p:nvSpPr>
        <p:spPr>
          <a:xfrm>
            <a:off x="215265" y="2421255"/>
            <a:ext cx="3851910" cy="423227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ct val="120000"/>
              </a:lnSpc>
              <a:spcBef>
                <a:spcPts val="50"/>
              </a:spcBef>
              <a:spcAft>
                <a:spcPts val="0"/>
              </a:spcAft>
              <a:buClrTx/>
              <a:buFontTx/>
              <a:buNone/>
            </a:pPr>
            <a:r>
              <a:rPr lang="zh-CN" altLang="en-US" sz="2800" b="1" dirty="0"/>
              <a:t>    微体系结构层是硬件层次，它主要是从寄存器级观察</a:t>
            </a:r>
            <a:r>
              <a:rPr lang="en-US" altLang="zh-CN" sz="2800" b="1" dirty="0"/>
              <a:t>CPU</a:t>
            </a:r>
            <a:r>
              <a:rPr lang="zh-CN" altLang="en-US" sz="2800" b="1" dirty="0"/>
              <a:t>的结构，分析</a:t>
            </a:r>
            <a:r>
              <a:rPr lang="en-US" altLang="zh-CN" sz="2800" b="1" dirty="0"/>
              <a:t>CPU</a:t>
            </a:r>
            <a:r>
              <a:rPr lang="zh-CN" altLang="en-US" sz="2800" b="1" dirty="0"/>
              <a:t>分步执行指令的详细过程。</a:t>
            </a:r>
            <a:endParaRPr lang="zh-CN" altLang="en-US" sz="2800" b="1" dirty="0"/>
          </a:p>
          <a:p>
            <a:pPr marL="0" lvl="0" indent="0">
              <a:lnSpc>
                <a:spcPct val="120000"/>
              </a:lnSpc>
              <a:spcBef>
                <a:spcPts val="50"/>
              </a:spcBef>
              <a:spcAft>
                <a:spcPts val="0"/>
              </a:spcAft>
              <a:buClrTx/>
              <a:buFontTx/>
              <a:buNone/>
            </a:pPr>
            <a:r>
              <a:rPr lang="zh-CN" altLang="en-US" sz="2800" b="1" dirty="0"/>
              <a:t>     微体系结构层可看作是第</a:t>
            </a:r>
            <a:r>
              <a:rPr lang="en-US" altLang="zh-CN" sz="2800" b="1" dirty="0"/>
              <a:t>2</a:t>
            </a:r>
            <a:r>
              <a:rPr lang="zh-CN" altLang="en-US" sz="2800" b="1" dirty="0"/>
              <a:t>层指令系统层指令的解释器。</a:t>
            </a:r>
            <a:endParaRPr lang="zh-CN" altLang="en-US" sz="2800" b="1" dirty="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5475">
                                            <p:txEl>
                                              <p:charRg st="0" end="31"/>
                                            </p:txEl>
                                          </p:spTgt>
                                        </p:tgtEl>
                                        <p:attrNameLst>
                                          <p:attrName>style.visibility</p:attrName>
                                        </p:attrNameLst>
                                      </p:cBhvr>
                                      <p:to>
                                        <p:strVal val="visible"/>
                                      </p:to>
                                    </p:set>
                                    <p:animEffect transition="in" filter="wipe(left)">
                                      <p:cBhvr>
                                        <p:cTn id="7" dur="500"/>
                                        <p:tgtEl>
                                          <p:spTgt spid="105475">
                                            <p:txEl>
                                              <p:charRg st="0" end="31"/>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05484"/>
                                        </p:tgtEl>
                                        <p:attrNameLst>
                                          <p:attrName>style.visibility</p:attrName>
                                        </p:attrNameLst>
                                      </p:cBhvr>
                                      <p:to>
                                        <p:strVal val="visible"/>
                                      </p:to>
                                    </p:set>
                                    <p:animEffect transition="in" filter="wipe(up)">
                                      <p:cBhvr>
                                        <p:cTn id="11" dur="500"/>
                                        <p:tgtEl>
                                          <p:spTgt spid="105484"/>
                                        </p:tgtEl>
                                      </p:cBhvr>
                                    </p:animEffect>
                                  </p:childTnLst>
                                </p:cTn>
                              </p:par>
                            </p:childTnLst>
                          </p:cTn>
                        </p:par>
                        <p:par>
                          <p:cTn id="12" fill="hold">
                            <p:stCondLst>
                              <p:cond delay="1000"/>
                            </p:stCondLst>
                            <p:childTnLst>
                              <p:par>
                                <p:cTn id="13" presetID="22" presetClass="entr" presetSubtype="8" fill="hold" grpId="0" nodeType="afterEffect">
                                  <p:stCondLst>
                                    <p:cond delay="1000"/>
                                  </p:stCondLst>
                                  <p:childTnLst>
                                    <p:set>
                                      <p:cBhvr>
                                        <p:cTn id="14" dur="1" fill="hold">
                                          <p:stCondLst>
                                            <p:cond delay="0"/>
                                          </p:stCondLst>
                                        </p:cTn>
                                        <p:tgtEl>
                                          <p:spTgt spid="105497"/>
                                        </p:tgtEl>
                                        <p:attrNameLst>
                                          <p:attrName>style.visibility</p:attrName>
                                        </p:attrNameLst>
                                      </p:cBhvr>
                                      <p:to>
                                        <p:strVal val="visible"/>
                                      </p:to>
                                    </p:set>
                                    <p:animEffect transition="in" filter="wipe(left)">
                                      <p:cBhvr>
                                        <p:cTn id="15" dur="500"/>
                                        <p:tgtEl>
                                          <p:spTgt spid="105497"/>
                                        </p:tgtEl>
                                      </p:cBhvr>
                                    </p:animEffect>
                                  </p:childTnLst>
                                </p:cTn>
                              </p:par>
                            </p:childTnLst>
                          </p:cTn>
                        </p:par>
                        <p:par>
                          <p:cTn id="16" fill="hold">
                            <p:stCondLst>
                              <p:cond delay="2500"/>
                            </p:stCondLst>
                            <p:childTnLst>
                              <p:par>
                                <p:cTn id="17" presetID="16" presetClass="entr" presetSubtype="37" fill="hold" grpId="0" nodeType="afterEffect">
                                  <p:stCondLst>
                                    <p:cond delay="0"/>
                                  </p:stCondLst>
                                  <p:childTnLst>
                                    <p:set>
                                      <p:cBhvr>
                                        <p:cTn id="18" dur="1" fill="hold">
                                          <p:stCondLst>
                                            <p:cond delay="0"/>
                                          </p:stCondLst>
                                        </p:cTn>
                                        <p:tgtEl>
                                          <p:spTgt spid="105498">
                                            <p:txEl>
                                              <p:charRg st="0" end="8"/>
                                            </p:txEl>
                                          </p:spTgt>
                                        </p:tgtEl>
                                        <p:attrNameLst>
                                          <p:attrName>style.visibility</p:attrName>
                                        </p:attrNameLst>
                                      </p:cBhvr>
                                      <p:to>
                                        <p:strVal val="visible"/>
                                      </p:to>
                                    </p:set>
                                    <p:animEffect transition="in" filter="barn(outVertical)">
                                      <p:cBhvr>
                                        <p:cTn id="19" dur="500"/>
                                        <p:tgtEl>
                                          <p:spTgt spid="105498">
                                            <p:txEl>
                                              <p:charRg st="0" end="8"/>
                                            </p:txEl>
                                          </p:spTgt>
                                        </p:tgtEl>
                                      </p:cBhvr>
                                    </p:animEffect>
                                  </p:childTnLst>
                                </p:cTn>
                              </p:par>
                            </p:childTnLst>
                          </p:cTn>
                        </p:par>
                        <p:par>
                          <p:cTn id="20" fill="hold">
                            <p:stCondLst>
                              <p:cond delay="3000"/>
                            </p:stCondLst>
                            <p:childTnLst>
                              <p:par>
                                <p:cTn id="21" presetID="22" presetClass="entr" presetSubtype="1" fill="hold" nodeType="afterEffect">
                                  <p:stCondLst>
                                    <p:cond delay="0"/>
                                  </p:stCondLst>
                                  <p:childTnLst>
                                    <p:set>
                                      <p:cBhvr>
                                        <p:cTn id="22" dur="1" fill="hold">
                                          <p:stCondLst>
                                            <p:cond delay="0"/>
                                          </p:stCondLst>
                                        </p:cTn>
                                        <p:tgtEl>
                                          <p:spTgt spid="105501"/>
                                        </p:tgtEl>
                                        <p:attrNameLst>
                                          <p:attrName>style.visibility</p:attrName>
                                        </p:attrNameLst>
                                      </p:cBhvr>
                                      <p:to>
                                        <p:strVal val="visible"/>
                                      </p:to>
                                    </p:set>
                                    <p:animEffect transition="in" filter="wipe(up)">
                                      <p:cBhvr>
                                        <p:cTn id="23" dur="500"/>
                                        <p:tgtEl>
                                          <p:spTgt spid="105501"/>
                                        </p:tgtEl>
                                      </p:cBhvr>
                                    </p:animEffect>
                                  </p:childTnLst>
                                </p:cTn>
                              </p:par>
                            </p:childTnLst>
                          </p:cTn>
                        </p:par>
                        <p:par>
                          <p:cTn id="24" fill="hold">
                            <p:stCondLst>
                              <p:cond delay="3500"/>
                            </p:stCondLst>
                            <p:childTnLst>
                              <p:par>
                                <p:cTn id="25" presetID="22" presetClass="entr" presetSubtype="8" fill="hold" grpId="0" nodeType="afterEffect">
                                  <p:stCondLst>
                                    <p:cond delay="1000"/>
                                  </p:stCondLst>
                                  <p:childTnLst>
                                    <p:set>
                                      <p:cBhvr>
                                        <p:cTn id="26" dur="1" fill="hold">
                                          <p:stCondLst>
                                            <p:cond delay="0"/>
                                          </p:stCondLst>
                                        </p:cTn>
                                        <p:tgtEl>
                                          <p:spTgt spid="105502"/>
                                        </p:tgtEl>
                                        <p:attrNameLst>
                                          <p:attrName>style.visibility</p:attrName>
                                        </p:attrNameLst>
                                      </p:cBhvr>
                                      <p:to>
                                        <p:strVal val="visible"/>
                                      </p:to>
                                    </p:set>
                                    <p:animEffect transition="in" filter="wipe(left)">
                                      <p:cBhvr>
                                        <p:cTn id="27" dur="500"/>
                                        <p:tgtEl>
                                          <p:spTgt spid="105502"/>
                                        </p:tgtEl>
                                      </p:cBhvr>
                                    </p:animEffect>
                                  </p:childTnLst>
                                </p:cTn>
                              </p:par>
                            </p:childTnLst>
                          </p:cTn>
                        </p:par>
                        <p:par>
                          <p:cTn id="28" fill="hold">
                            <p:stCondLst>
                              <p:cond delay="5000"/>
                            </p:stCondLst>
                            <p:childTnLst>
                              <p:par>
                                <p:cTn id="29" presetID="16" presetClass="entr" presetSubtype="37" fill="hold" grpId="0" nodeType="afterEffect">
                                  <p:stCondLst>
                                    <p:cond delay="0"/>
                                  </p:stCondLst>
                                  <p:childTnLst>
                                    <p:set>
                                      <p:cBhvr>
                                        <p:cTn id="30" dur="1" fill="hold">
                                          <p:stCondLst>
                                            <p:cond delay="0"/>
                                          </p:stCondLst>
                                        </p:cTn>
                                        <p:tgtEl>
                                          <p:spTgt spid="105503">
                                            <p:txEl>
                                              <p:charRg st="0" end="6"/>
                                            </p:txEl>
                                          </p:spTgt>
                                        </p:tgtEl>
                                        <p:attrNameLst>
                                          <p:attrName>style.visibility</p:attrName>
                                        </p:attrNameLst>
                                      </p:cBhvr>
                                      <p:to>
                                        <p:strVal val="visible"/>
                                      </p:to>
                                    </p:set>
                                    <p:animEffect transition="in" filter="barn(outVertical)">
                                      <p:cBhvr>
                                        <p:cTn id="31" dur="500"/>
                                        <p:tgtEl>
                                          <p:spTgt spid="105503">
                                            <p:txEl>
                                              <p:charRg st="0" end="6"/>
                                            </p:txEl>
                                          </p:spTgt>
                                        </p:tgtEl>
                                      </p:cBhvr>
                                    </p:animEffect>
                                  </p:childTnLst>
                                </p:cTn>
                              </p:par>
                            </p:childTnLst>
                          </p:cTn>
                        </p:par>
                        <p:par>
                          <p:cTn id="32" fill="hold">
                            <p:stCondLst>
                              <p:cond delay="5500"/>
                            </p:stCondLst>
                            <p:childTnLst>
                              <p:par>
                                <p:cTn id="33" presetID="22" presetClass="entr" presetSubtype="1" fill="hold" nodeType="afterEffect">
                                  <p:stCondLst>
                                    <p:cond delay="0"/>
                                  </p:stCondLst>
                                  <p:childTnLst>
                                    <p:set>
                                      <p:cBhvr>
                                        <p:cTn id="34" dur="1" fill="hold">
                                          <p:stCondLst>
                                            <p:cond delay="0"/>
                                          </p:stCondLst>
                                        </p:cTn>
                                        <p:tgtEl>
                                          <p:spTgt spid="105506"/>
                                        </p:tgtEl>
                                        <p:attrNameLst>
                                          <p:attrName>style.visibility</p:attrName>
                                        </p:attrNameLst>
                                      </p:cBhvr>
                                      <p:to>
                                        <p:strVal val="visible"/>
                                      </p:to>
                                    </p:set>
                                    <p:animEffect transition="in" filter="wipe(up)">
                                      <p:cBhvr>
                                        <p:cTn id="35" dur="500"/>
                                        <p:tgtEl>
                                          <p:spTgt spid="105506"/>
                                        </p:tgtEl>
                                      </p:cBhvr>
                                    </p:animEffect>
                                  </p:childTnLst>
                                </p:cTn>
                              </p:par>
                            </p:childTnLst>
                          </p:cTn>
                        </p:par>
                        <p:par>
                          <p:cTn id="36" fill="hold">
                            <p:stCondLst>
                              <p:cond delay="6000"/>
                            </p:stCondLst>
                            <p:childTnLst>
                              <p:par>
                                <p:cTn id="37" presetID="22" presetClass="entr" presetSubtype="8" fill="hold" grpId="0" nodeType="afterEffect">
                                  <p:stCondLst>
                                    <p:cond delay="1000"/>
                                  </p:stCondLst>
                                  <p:childTnLst>
                                    <p:set>
                                      <p:cBhvr>
                                        <p:cTn id="38" dur="1" fill="hold">
                                          <p:stCondLst>
                                            <p:cond delay="0"/>
                                          </p:stCondLst>
                                        </p:cTn>
                                        <p:tgtEl>
                                          <p:spTgt spid="105507"/>
                                        </p:tgtEl>
                                        <p:attrNameLst>
                                          <p:attrName>style.visibility</p:attrName>
                                        </p:attrNameLst>
                                      </p:cBhvr>
                                      <p:to>
                                        <p:strVal val="visible"/>
                                      </p:to>
                                    </p:set>
                                    <p:animEffect transition="in" filter="wipe(left)">
                                      <p:cBhvr>
                                        <p:cTn id="39" dur="500"/>
                                        <p:tgtEl>
                                          <p:spTgt spid="105507"/>
                                        </p:tgtEl>
                                      </p:cBhvr>
                                    </p:animEffect>
                                  </p:childTnLst>
                                </p:cTn>
                              </p:par>
                            </p:childTnLst>
                          </p:cTn>
                        </p:par>
                        <p:par>
                          <p:cTn id="40" fill="hold">
                            <p:stCondLst>
                              <p:cond delay="7500"/>
                            </p:stCondLst>
                            <p:childTnLst>
                              <p:par>
                                <p:cTn id="41" presetID="16" presetClass="entr" presetSubtype="37" fill="hold" grpId="0" nodeType="afterEffect">
                                  <p:stCondLst>
                                    <p:cond delay="0"/>
                                  </p:stCondLst>
                                  <p:childTnLst>
                                    <p:set>
                                      <p:cBhvr>
                                        <p:cTn id="42" dur="1" fill="hold">
                                          <p:stCondLst>
                                            <p:cond delay="0"/>
                                          </p:stCondLst>
                                        </p:cTn>
                                        <p:tgtEl>
                                          <p:spTgt spid="105508">
                                            <p:txEl>
                                              <p:charRg st="0" end="6"/>
                                            </p:txEl>
                                          </p:spTgt>
                                        </p:tgtEl>
                                        <p:attrNameLst>
                                          <p:attrName>style.visibility</p:attrName>
                                        </p:attrNameLst>
                                      </p:cBhvr>
                                      <p:to>
                                        <p:strVal val="visible"/>
                                      </p:to>
                                    </p:set>
                                    <p:animEffect transition="in" filter="barn(outVertical)">
                                      <p:cBhvr>
                                        <p:cTn id="43" dur="500"/>
                                        <p:tgtEl>
                                          <p:spTgt spid="105508">
                                            <p:txEl>
                                              <p:charRg st="0" end="6"/>
                                            </p:txEl>
                                          </p:spTgt>
                                        </p:tgtEl>
                                      </p:cBhvr>
                                    </p:animEffect>
                                  </p:childTnLst>
                                </p:cTn>
                              </p:par>
                            </p:childTnLst>
                          </p:cTn>
                        </p:par>
                        <p:par>
                          <p:cTn id="44" fill="hold">
                            <p:stCondLst>
                              <p:cond delay="8000"/>
                            </p:stCondLst>
                            <p:childTnLst>
                              <p:par>
                                <p:cTn id="45" presetID="22" presetClass="entr" presetSubtype="1" fill="hold" nodeType="afterEffect">
                                  <p:stCondLst>
                                    <p:cond delay="0"/>
                                  </p:stCondLst>
                                  <p:childTnLst>
                                    <p:set>
                                      <p:cBhvr>
                                        <p:cTn id="46" dur="1" fill="hold">
                                          <p:stCondLst>
                                            <p:cond delay="0"/>
                                          </p:stCondLst>
                                        </p:cTn>
                                        <p:tgtEl>
                                          <p:spTgt spid="105511"/>
                                        </p:tgtEl>
                                        <p:attrNameLst>
                                          <p:attrName>style.visibility</p:attrName>
                                        </p:attrNameLst>
                                      </p:cBhvr>
                                      <p:to>
                                        <p:strVal val="visible"/>
                                      </p:to>
                                    </p:set>
                                    <p:animEffect transition="in" filter="wipe(up)">
                                      <p:cBhvr>
                                        <p:cTn id="47" dur="500"/>
                                        <p:tgtEl>
                                          <p:spTgt spid="105511"/>
                                        </p:tgtEl>
                                      </p:cBhvr>
                                    </p:animEffect>
                                  </p:childTnLst>
                                </p:cTn>
                              </p:par>
                            </p:childTnLst>
                          </p:cTn>
                        </p:par>
                        <p:par>
                          <p:cTn id="48" fill="hold">
                            <p:stCondLst>
                              <p:cond delay="8500"/>
                            </p:stCondLst>
                            <p:childTnLst>
                              <p:par>
                                <p:cTn id="49" presetID="22" presetClass="entr" presetSubtype="8" fill="hold" grpId="0" nodeType="afterEffect">
                                  <p:stCondLst>
                                    <p:cond delay="1000"/>
                                  </p:stCondLst>
                                  <p:childTnLst>
                                    <p:set>
                                      <p:cBhvr>
                                        <p:cTn id="50" dur="1" fill="hold">
                                          <p:stCondLst>
                                            <p:cond delay="0"/>
                                          </p:stCondLst>
                                        </p:cTn>
                                        <p:tgtEl>
                                          <p:spTgt spid="105512"/>
                                        </p:tgtEl>
                                        <p:attrNameLst>
                                          <p:attrName>style.visibility</p:attrName>
                                        </p:attrNameLst>
                                      </p:cBhvr>
                                      <p:to>
                                        <p:strVal val="visible"/>
                                      </p:to>
                                    </p:set>
                                    <p:animEffect transition="in" filter="wipe(left)">
                                      <p:cBhvr>
                                        <p:cTn id="51" dur="500"/>
                                        <p:tgtEl>
                                          <p:spTgt spid="105512"/>
                                        </p:tgtEl>
                                      </p:cBhvr>
                                    </p:animEffect>
                                  </p:childTnLst>
                                </p:cTn>
                              </p:par>
                            </p:childTnLst>
                          </p:cTn>
                        </p:par>
                        <p:par>
                          <p:cTn id="52" fill="hold">
                            <p:stCondLst>
                              <p:cond delay="10000"/>
                            </p:stCondLst>
                            <p:childTnLst>
                              <p:par>
                                <p:cTn id="53" presetID="16" presetClass="entr" presetSubtype="37" fill="hold" grpId="0" nodeType="afterEffect">
                                  <p:stCondLst>
                                    <p:cond delay="0"/>
                                  </p:stCondLst>
                                  <p:childTnLst>
                                    <p:set>
                                      <p:cBhvr>
                                        <p:cTn id="54" dur="1" fill="hold">
                                          <p:stCondLst>
                                            <p:cond delay="0"/>
                                          </p:stCondLst>
                                        </p:cTn>
                                        <p:tgtEl>
                                          <p:spTgt spid="105513">
                                            <p:txEl>
                                              <p:charRg st="0" end="6"/>
                                            </p:txEl>
                                          </p:spTgt>
                                        </p:tgtEl>
                                        <p:attrNameLst>
                                          <p:attrName>style.visibility</p:attrName>
                                        </p:attrNameLst>
                                      </p:cBhvr>
                                      <p:to>
                                        <p:strVal val="visible"/>
                                      </p:to>
                                    </p:set>
                                    <p:animEffect transition="in" filter="barn(outVertical)">
                                      <p:cBhvr>
                                        <p:cTn id="55" dur="500"/>
                                        <p:tgtEl>
                                          <p:spTgt spid="105513">
                                            <p:txEl>
                                              <p:charRg st="0" end="6"/>
                                            </p:txEl>
                                          </p:spTgt>
                                        </p:tgtEl>
                                      </p:cBhvr>
                                    </p:animEffect>
                                  </p:childTnLst>
                                </p:cTn>
                              </p:par>
                            </p:childTnLst>
                          </p:cTn>
                        </p:par>
                        <p:par>
                          <p:cTn id="56" fill="hold">
                            <p:stCondLst>
                              <p:cond delay="10500"/>
                            </p:stCondLst>
                            <p:childTnLst>
                              <p:par>
                                <p:cTn id="57" presetID="22" presetClass="entr" presetSubtype="8" fill="hold" grpId="0" nodeType="afterEffect">
                                  <p:stCondLst>
                                    <p:cond delay="1000"/>
                                  </p:stCondLst>
                                  <p:childTnLst>
                                    <p:set>
                                      <p:cBhvr>
                                        <p:cTn id="58" dur="1" fill="hold">
                                          <p:stCondLst>
                                            <p:cond delay="0"/>
                                          </p:stCondLst>
                                        </p:cTn>
                                        <p:tgtEl>
                                          <p:spTgt spid="105517"/>
                                        </p:tgtEl>
                                        <p:attrNameLst>
                                          <p:attrName>style.visibility</p:attrName>
                                        </p:attrNameLst>
                                      </p:cBhvr>
                                      <p:to>
                                        <p:strVal val="visible"/>
                                      </p:to>
                                    </p:set>
                                    <p:animEffect transition="in" filter="wipe(left)">
                                      <p:cBhvr>
                                        <p:cTn id="59" dur="500"/>
                                        <p:tgtEl>
                                          <p:spTgt spid="105517"/>
                                        </p:tgtEl>
                                      </p:cBhvr>
                                    </p:animEffect>
                                  </p:childTnLst>
                                </p:cTn>
                              </p:par>
                            </p:childTnLst>
                          </p:cTn>
                        </p:par>
                        <p:par>
                          <p:cTn id="60" fill="hold">
                            <p:stCondLst>
                              <p:cond delay="12000"/>
                            </p:stCondLst>
                            <p:childTnLst>
                              <p:par>
                                <p:cTn id="61" presetID="16" presetClass="entr" presetSubtype="37" fill="hold" grpId="0" nodeType="afterEffect">
                                  <p:stCondLst>
                                    <p:cond delay="0"/>
                                  </p:stCondLst>
                                  <p:childTnLst>
                                    <p:set>
                                      <p:cBhvr>
                                        <p:cTn id="62" dur="1" fill="hold">
                                          <p:stCondLst>
                                            <p:cond delay="0"/>
                                          </p:stCondLst>
                                        </p:cTn>
                                        <p:tgtEl>
                                          <p:spTgt spid="105518">
                                            <p:txEl>
                                              <p:charRg st="0" end="7"/>
                                            </p:txEl>
                                          </p:spTgt>
                                        </p:tgtEl>
                                        <p:attrNameLst>
                                          <p:attrName>style.visibility</p:attrName>
                                        </p:attrNameLst>
                                      </p:cBhvr>
                                      <p:to>
                                        <p:strVal val="visible"/>
                                      </p:to>
                                    </p:set>
                                    <p:animEffect transition="in" filter="barn(outVertical)">
                                      <p:cBhvr>
                                        <p:cTn id="63" dur="500"/>
                                        <p:tgtEl>
                                          <p:spTgt spid="105518">
                                            <p:txEl>
                                              <p:charRg st="0"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build="p"/>
      <p:bldP spid="105497" grpId="0" animBg="1"/>
      <p:bldP spid="105498" grpId="0" advAuto="1000" build="p"/>
      <p:bldP spid="105502" grpId="0" animBg="1"/>
      <p:bldP spid="105503" grpId="0" advAuto="1000" build="p"/>
      <p:bldP spid="105507" grpId="0" animBg="1"/>
      <p:bldP spid="105508" grpId="0" advAuto="1000" build="p"/>
      <p:bldP spid="105512" grpId="0" animBg="1"/>
      <p:bldP spid="105513" grpId="0" advAuto="1000" build="p"/>
      <p:bldP spid="105517" grpId="0" bldLvl="0" animBg="1"/>
      <p:bldP spid="105518" grpId="0" advAuto="100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Text Box 2"/>
          <p:cNvSpPr txBox="1"/>
          <p:nvPr/>
        </p:nvSpPr>
        <p:spPr>
          <a:xfrm>
            <a:off x="4822825" y="5911850"/>
            <a:ext cx="4321175" cy="8223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sz="2400" b="1" dirty="0"/>
              <a:t>从计算机系统组成角度划分的一种层次结构模型</a:t>
            </a:r>
            <a:endParaRPr lang="zh-CN" altLang="en-US" sz="2400" b="1" dirty="0"/>
          </a:p>
        </p:txBody>
      </p:sp>
      <p:sp>
        <p:nvSpPr>
          <p:cNvPr id="106499" name="Line 3"/>
          <p:cNvSpPr/>
          <p:nvPr/>
        </p:nvSpPr>
        <p:spPr>
          <a:xfrm>
            <a:off x="6480175" y="1341438"/>
            <a:ext cx="0" cy="457200"/>
          </a:xfrm>
          <a:prstGeom prst="line">
            <a:avLst/>
          </a:prstGeom>
          <a:ln w="38100" cap="flat" cmpd="sng">
            <a:solidFill>
              <a:schemeClr val="tx1"/>
            </a:solidFill>
            <a:prstDash val="solid"/>
            <a:headEnd type="none" w="med" len="med"/>
            <a:tailEnd type="none" w="med" len="med"/>
          </a:ln>
        </p:spPr>
      </p:sp>
      <p:sp>
        <p:nvSpPr>
          <p:cNvPr id="106500" name="Rectangle 4"/>
          <p:cNvSpPr/>
          <p:nvPr/>
        </p:nvSpPr>
        <p:spPr>
          <a:xfrm>
            <a:off x="5399088" y="693738"/>
            <a:ext cx="2305050" cy="685800"/>
          </a:xfrm>
          <a:prstGeom prst="rect">
            <a:avLst/>
          </a:prstGeom>
          <a:solidFill>
            <a:srgbClr val="FDFBFB"/>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endParaRPr lang="zh-CN" altLang="en-US" sz="2400" b="1" dirty="0"/>
          </a:p>
        </p:txBody>
      </p:sp>
      <p:sp>
        <p:nvSpPr>
          <p:cNvPr id="106501" name="Text Box 5"/>
          <p:cNvSpPr txBox="1"/>
          <p:nvPr/>
        </p:nvSpPr>
        <p:spPr>
          <a:xfrm>
            <a:off x="5399088" y="836613"/>
            <a:ext cx="2447925"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sz="2400" b="1" dirty="0">
                <a:solidFill>
                  <a:srgbClr val="3333FF"/>
                </a:solidFill>
                <a:latin typeface="宋体" panose="02010600030101010101" pitchFamily="2" charset="-122"/>
              </a:rPr>
              <a:t>面向问题语言层</a:t>
            </a:r>
            <a:endParaRPr lang="zh-CN" altLang="en-US" sz="2400" b="1" dirty="0">
              <a:solidFill>
                <a:srgbClr val="3333FF"/>
              </a:solidFill>
              <a:latin typeface="宋体" panose="02010600030101010101" pitchFamily="2" charset="-122"/>
            </a:endParaRPr>
          </a:p>
        </p:txBody>
      </p:sp>
      <p:sp>
        <p:nvSpPr>
          <p:cNvPr id="29703" name="Text Box 6"/>
          <p:cNvSpPr txBox="1"/>
          <p:nvPr/>
        </p:nvSpPr>
        <p:spPr>
          <a:xfrm>
            <a:off x="4319588" y="836613"/>
            <a:ext cx="10795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2400" b="1" dirty="0">
                <a:solidFill>
                  <a:srgbClr val="3333FF"/>
                </a:solidFill>
              </a:rPr>
              <a:t>第</a:t>
            </a:r>
            <a:r>
              <a:rPr lang="en-US" altLang="zh-CN" sz="2400" b="1" dirty="0">
                <a:solidFill>
                  <a:srgbClr val="3333FF"/>
                </a:solidFill>
              </a:rPr>
              <a:t>5</a:t>
            </a:r>
            <a:r>
              <a:rPr lang="zh-CN" altLang="en-US" sz="2400" b="1" dirty="0">
                <a:solidFill>
                  <a:srgbClr val="3333FF"/>
                </a:solidFill>
              </a:rPr>
              <a:t>层</a:t>
            </a:r>
            <a:endParaRPr lang="zh-CN" altLang="en-US" sz="2400" b="1" dirty="0">
              <a:solidFill>
                <a:srgbClr val="3333FF"/>
              </a:solidFill>
            </a:endParaRPr>
          </a:p>
        </p:txBody>
      </p:sp>
      <p:sp>
        <p:nvSpPr>
          <p:cNvPr id="29704" name="Text Box 7"/>
          <p:cNvSpPr txBox="1"/>
          <p:nvPr/>
        </p:nvSpPr>
        <p:spPr>
          <a:xfrm>
            <a:off x="6551613" y="1412875"/>
            <a:ext cx="1693862"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2000" b="1" dirty="0">
                <a:solidFill>
                  <a:srgbClr val="3333FF"/>
                </a:solidFill>
              </a:rPr>
              <a:t>翻译</a:t>
            </a:r>
            <a:r>
              <a:rPr lang="en-US" altLang="zh-CN" sz="2000" b="1" dirty="0">
                <a:solidFill>
                  <a:srgbClr val="3333FF"/>
                </a:solidFill>
              </a:rPr>
              <a:t>(</a:t>
            </a:r>
            <a:r>
              <a:rPr lang="zh-CN" altLang="en-US" sz="2000" b="1" dirty="0">
                <a:solidFill>
                  <a:srgbClr val="3333FF"/>
                </a:solidFill>
              </a:rPr>
              <a:t>编译器</a:t>
            </a:r>
            <a:r>
              <a:rPr lang="en-US" altLang="zh-CN" sz="2000" b="1" dirty="0">
                <a:solidFill>
                  <a:srgbClr val="3333FF"/>
                </a:solidFill>
              </a:rPr>
              <a:t>)</a:t>
            </a:r>
            <a:endParaRPr lang="en-US" altLang="zh-CN" sz="2000" b="1" dirty="0">
              <a:solidFill>
                <a:srgbClr val="3333FF"/>
              </a:solidFill>
            </a:endParaRPr>
          </a:p>
        </p:txBody>
      </p:sp>
      <p:sp>
        <p:nvSpPr>
          <p:cNvPr id="106504" name="Line 8"/>
          <p:cNvSpPr/>
          <p:nvPr/>
        </p:nvSpPr>
        <p:spPr>
          <a:xfrm>
            <a:off x="6480175" y="2422525"/>
            <a:ext cx="0" cy="457200"/>
          </a:xfrm>
          <a:prstGeom prst="line">
            <a:avLst/>
          </a:prstGeom>
          <a:ln w="38100" cap="flat" cmpd="sng">
            <a:solidFill>
              <a:schemeClr val="tx1"/>
            </a:solidFill>
            <a:prstDash val="solid"/>
            <a:headEnd type="none" w="med" len="med"/>
            <a:tailEnd type="none" w="med" len="med"/>
          </a:ln>
        </p:spPr>
      </p:sp>
      <p:sp>
        <p:nvSpPr>
          <p:cNvPr id="106505" name="Rectangle 9"/>
          <p:cNvSpPr/>
          <p:nvPr/>
        </p:nvSpPr>
        <p:spPr>
          <a:xfrm>
            <a:off x="5399088" y="1774825"/>
            <a:ext cx="2305050" cy="685800"/>
          </a:xfrm>
          <a:prstGeom prst="rect">
            <a:avLst/>
          </a:prstGeom>
          <a:solidFill>
            <a:srgbClr val="FDFBFB"/>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endParaRPr lang="zh-CN" altLang="en-US" sz="2400" b="1" dirty="0"/>
          </a:p>
        </p:txBody>
      </p:sp>
      <p:sp>
        <p:nvSpPr>
          <p:cNvPr id="106506" name="Text Box 10"/>
          <p:cNvSpPr txBox="1"/>
          <p:nvPr/>
        </p:nvSpPr>
        <p:spPr>
          <a:xfrm>
            <a:off x="5614988" y="1844675"/>
            <a:ext cx="1944687"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sz="2400" b="1" dirty="0">
                <a:solidFill>
                  <a:srgbClr val="3333FF"/>
                </a:solidFill>
                <a:latin typeface="宋体" panose="02010600030101010101" pitchFamily="2" charset="-122"/>
              </a:rPr>
              <a:t>汇编语言层</a:t>
            </a:r>
            <a:endParaRPr lang="zh-CN" altLang="en-US" sz="2400" b="1" dirty="0">
              <a:solidFill>
                <a:srgbClr val="3333FF"/>
              </a:solidFill>
              <a:latin typeface="宋体" panose="02010600030101010101" pitchFamily="2" charset="-122"/>
            </a:endParaRPr>
          </a:p>
        </p:txBody>
      </p:sp>
      <p:sp>
        <p:nvSpPr>
          <p:cNvPr id="29708" name="Text Box 11"/>
          <p:cNvSpPr txBox="1"/>
          <p:nvPr/>
        </p:nvSpPr>
        <p:spPr>
          <a:xfrm>
            <a:off x="4319588" y="1917700"/>
            <a:ext cx="10795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2400" b="1" dirty="0">
                <a:solidFill>
                  <a:srgbClr val="3333FF"/>
                </a:solidFill>
              </a:rPr>
              <a:t>第</a:t>
            </a:r>
            <a:r>
              <a:rPr lang="en-US" altLang="zh-CN" sz="2400" b="1" dirty="0">
                <a:solidFill>
                  <a:srgbClr val="3333FF"/>
                </a:solidFill>
              </a:rPr>
              <a:t>4</a:t>
            </a:r>
            <a:r>
              <a:rPr lang="zh-CN" altLang="en-US" sz="2400" b="1" dirty="0">
                <a:solidFill>
                  <a:srgbClr val="3333FF"/>
                </a:solidFill>
              </a:rPr>
              <a:t>层</a:t>
            </a:r>
            <a:endParaRPr lang="zh-CN" altLang="en-US" sz="2400" b="1" dirty="0">
              <a:solidFill>
                <a:srgbClr val="3333FF"/>
              </a:solidFill>
            </a:endParaRPr>
          </a:p>
        </p:txBody>
      </p:sp>
      <p:sp>
        <p:nvSpPr>
          <p:cNvPr id="29709" name="Text Box 12"/>
          <p:cNvSpPr txBox="1"/>
          <p:nvPr/>
        </p:nvSpPr>
        <p:spPr>
          <a:xfrm>
            <a:off x="6551613" y="2493963"/>
            <a:ext cx="1693862"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2000" b="1" dirty="0">
                <a:solidFill>
                  <a:srgbClr val="3333FF"/>
                </a:solidFill>
              </a:rPr>
              <a:t>翻译</a:t>
            </a:r>
            <a:r>
              <a:rPr lang="en-US" altLang="zh-CN" sz="2000" b="1" dirty="0">
                <a:solidFill>
                  <a:srgbClr val="3333FF"/>
                </a:solidFill>
              </a:rPr>
              <a:t>(</a:t>
            </a:r>
            <a:r>
              <a:rPr lang="zh-CN" altLang="en-US" sz="2000" b="1" dirty="0">
                <a:solidFill>
                  <a:srgbClr val="3333FF"/>
                </a:solidFill>
              </a:rPr>
              <a:t>汇编器</a:t>
            </a:r>
            <a:r>
              <a:rPr lang="en-US" altLang="zh-CN" sz="2000" b="1" dirty="0">
                <a:solidFill>
                  <a:srgbClr val="3333FF"/>
                </a:solidFill>
              </a:rPr>
              <a:t>)</a:t>
            </a:r>
            <a:endParaRPr lang="en-US" altLang="zh-CN" sz="2000" b="1" dirty="0">
              <a:solidFill>
                <a:srgbClr val="3333FF"/>
              </a:solidFill>
            </a:endParaRPr>
          </a:p>
        </p:txBody>
      </p:sp>
      <p:sp>
        <p:nvSpPr>
          <p:cNvPr id="106509" name="Line 13"/>
          <p:cNvSpPr/>
          <p:nvPr/>
        </p:nvSpPr>
        <p:spPr>
          <a:xfrm>
            <a:off x="6480175" y="3502025"/>
            <a:ext cx="0" cy="457200"/>
          </a:xfrm>
          <a:prstGeom prst="line">
            <a:avLst/>
          </a:prstGeom>
          <a:ln w="38100" cap="flat" cmpd="sng">
            <a:solidFill>
              <a:schemeClr val="tx1"/>
            </a:solidFill>
            <a:prstDash val="solid"/>
            <a:headEnd type="none" w="med" len="med"/>
            <a:tailEnd type="none" w="med" len="med"/>
          </a:ln>
        </p:spPr>
      </p:sp>
      <p:sp>
        <p:nvSpPr>
          <p:cNvPr id="106510" name="Rectangle 14"/>
          <p:cNvSpPr/>
          <p:nvPr/>
        </p:nvSpPr>
        <p:spPr>
          <a:xfrm>
            <a:off x="5399088" y="2854325"/>
            <a:ext cx="2305050" cy="685800"/>
          </a:xfrm>
          <a:prstGeom prst="rect">
            <a:avLst/>
          </a:prstGeom>
          <a:solidFill>
            <a:srgbClr val="FDFBFB"/>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endParaRPr lang="zh-CN" altLang="en-US" sz="2400" b="1" dirty="0"/>
          </a:p>
        </p:txBody>
      </p:sp>
      <p:sp>
        <p:nvSpPr>
          <p:cNvPr id="106511" name="Text Box 15"/>
          <p:cNvSpPr txBox="1"/>
          <p:nvPr/>
        </p:nvSpPr>
        <p:spPr>
          <a:xfrm>
            <a:off x="5614988" y="2925763"/>
            <a:ext cx="187325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sz="2400" b="1" dirty="0">
                <a:solidFill>
                  <a:srgbClr val="3333FF"/>
                </a:solidFill>
                <a:latin typeface="宋体" panose="02010600030101010101" pitchFamily="2" charset="-122"/>
              </a:rPr>
              <a:t>操作系统层</a:t>
            </a:r>
            <a:endParaRPr lang="zh-CN" altLang="en-US" sz="2400" b="1" dirty="0">
              <a:solidFill>
                <a:srgbClr val="3333FF"/>
              </a:solidFill>
              <a:latin typeface="宋体" panose="02010600030101010101" pitchFamily="2" charset="-122"/>
            </a:endParaRPr>
          </a:p>
        </p:txBody>
      </p:sp>
      <p:sp>
        <p:nvSpPr>
          <p:cNvPr id="29713" name="Text Box 16"/>
          <p:cNvSpPr txBox="1"/>
          <p:nvPr/>
        </p:nvSpPr>
        <p:spPr>
          <a:xfrm>
            <a:off x="4319588" y="2997200"/>
            <a:ext cx="10795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2400" b="1" dirty="0">
                <a:solidFill>
                  <a:srgbClr val="3333FF"/>
                </a:solidFill>
              </a:rPr>
              <a:t>第</a:t>
            </a:r>
            <a:r>
              <a:rPr lang="en-US" altLang="zh-CN" sz="2400" b="1" dirty="0">
                <a:solidFill>
                  <a:srgbClr val="3333FF"/>
                </a:solidFill>
              </a:rPr>
              <a:t>3</a:t>
            </a:r>
            <a:r>
              <a:rPr lang="zh-CN" altLang="en-US" sz="2400" b="1" dirty="0">
                <a:solidFill>
                  <a:srgbClr val="3333FF"/>
                </a:solidFill>
              </a:rPr>
              <a:t>层</a:t>
            </a:r>
            <a:endParaRPr lang="zh-CN" altLang="en-US" sz="2400" b="1" dirty="0">
              <a:solidFill>
                <a:srgbClr val="3333FF"/>
              </a:solidFill>
            </a:endParaRPr>
          </a:p>
        </p:txBody>
      </p:sp>
      <p:sp>
        <p:nvSpPr>
          <p:cNvPr id="29714" name="Text Box 17"/>
          <p:cNvSpPr txBox="1"/>
          <p:nvPr/>
        </p:nvSpPr>
        <p:spPr>
          <a:xfrm>
            <a:off x="6551613" y="3573463"/>
            <a:ext cx="2592387"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2000" b="1" dirty="0">
                <a:solidFill>
                  <a:srgbClr val="3333FF"/>
                </a:solidFill>
              </a:rPr>
              <a:t>部分解释</a:t>
            </a:r>
            <a:r>
              <a:rPr lang="en-US" altLang="zh-CN" sz="2000" b="1" dirty="0">
                <a:solidFill>
                  <a:srgbClr val="3333FF"/>
                </a:solidFill>
              </a:rPr>
              <a:t>(</a:t>
            </a:r>
            <a:r>
              <a:rPr lang="zh-CN" altLang="en-US" sz="2000" b="1" dirty="0">
                <a:solidFill>
                  <a:srgbClr val="3333FF"/>
                </a:solidFill>
              </a:rPr>
              <a:t>操作系统</a:t>
            </a:r>
            <a:r>
              <a:rPr lang="en-US" altLang="zh-CN" sz="2000" b="1" dirty="0">
                <a:solidFill>
                  <a:srgbClr val="3333FF"/>
                </a:solidFill>
              </a:rPr>
              <a:t>)</a:t>
            </a:r>
            <a:endParaRPr lang="en-US" altLang="zh-CN" sz="2000" b="1" dirty="0">
              <a:solidFill>
                <a:srgbClr val="3333FF"/>
              </a:solidFill>
            </a:endParaRPr>
          </a:p>
        </p:txBody>
      </p:sp>
      <p:sp>
        <p:nvSpPr>
          <p:cNvPr id="106514" name="Line 18"/>
          <p:cNvSpPr/>
          <p:nvPr/>
        </p:nvSpPr>
        <p:spPr>
          <a:xfrm>
            <a:off x="6480175" y="4581525"/>
            <a:ext cx="0" cy="457200"/>
          </a:xfrm>
          <a:prstGeom prst="line">
            <a:avLst/>
          </a:prstGeom>
          <a:ln w="38100" cap="flat" cmpd="sng">
            <a:solidFill>
              <a:schemeClr val="tx1"/>
            </a:solidFill>
            <a:prstDash val="solid"/>
            <a:headEnd type="none" w="med" len="med"/>
            <a:tailEnd type="none" w="med" len="med"/>
          </a:ln>
        </p:spPr>
      </p:sp>
      <p:sp>
        <p:nvSpPr>
          <p:cNvPr id="106515" name="Rectangle 19"/>
          <p:cNvSpPr/>
          <p:nvPr/>
        </p:nvSpPr>
        <p:spPr>
          <a:xfrm>
            <a:off x="5399088" y="3933825"/>
            <a:ext cx="2305050" cy="685800"/>
          </a:xfrm>
          <a:prstGeom prst="rect">
            <a:avLst/>
          </a:prstGeom>
          <a:solidFill>
            <a:srgbClr val="FFFF00"/>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endParaRPr lang="zh-CN" altLang="en-US" sz="2400" b="1" dirty="0"/>
          </a:p>
        </p:txBody>
      </p:sp>
      <p:sp>
        <p:nvSpPr>
          <p:cNvPr id="106516" name="Text Box 20"/>
          <p:cNvSpPr txBox="1"/>
          <p:nvPr/>
        </p:nvSpPr>
        <p:spPr>
          <a:xfrm>
            <a:off x="5651500" y="4005263"/>
            <a:ext cx="1981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sz="2400" b="1" dirty="0">
                <a:solidFill>
                  <a:srgbClr val="3333FF"/>
                </a:solidFill>
                <a:latin typeface="宋体" panose="02010600030101010101" pitchFamily="2" charset="-122"/>
              </a:rPr>
              <a:t>指令系统层</a:t>
            </a:r>
            <a:endParaRPr lang="zh-CN" altLang="en-US" sz="2400" b="1" dirty="0">
              <a:solidFill>
                <a:srgbClr val="3333FF"/>
              </a:solidFill>
              <a:latin typeface="宋体" panose="02010600030101010101" pitchFamily="2" charset="-122"/>
            </a:endParaRPr>
          </a:p>
        </p:txBody>
      </p:sp>
      <p:sp>
        <p:nvSpPr>
          <p:cNvPr id="29718" name="Text Box 21"/>
          <p:cNvSpPr txBox="1"/>
          <p:nvPr/>
        </p:nvSpPr>
        <p:spPr>
          <a:xfrm>
            <a:off x="4319588" y="4076700"/>
            <a:ext cx="10795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2400" b="1" dirty="0">
                <a:solidFill>
                  <a:srgbClr val="3333FF"/>
                </a:solidFill>
              </a:rPr>
              <a:t>第</a:t>
            </a:r>
            <a:r>
              <a:rPr lang="en-US" altLang="zh-CN" sz="2400" b="1" dirty="0">
                <a:solidFill>
                  <a:srgbClr val="3333FF"/>
                </a:solidFill>
              </a:rPr>
              <a:t>2</a:t>
            </a:r>
            <a:r>
              <a:rPr lang="zh-CN" altLang="en-US" sz="2400" b="1" dirty="0">
                <a:solidFill>
                  <a:srgbClr val="3333FF"/>
                </a:solidFill>
              </a:rPr>
              <a:t>层</a:t>
            </a:r>
            <a:endParaRPr lang="zh-CN" altLang="en-US" sz="2400" b="1" dirty="0">
              <a:solidFill>
                <a:srgbClr val="3333FF"/>
              </a:solidFill>
            </a:endParaRPr>
          </a:p>
        </p:txBody>
      </p:sp>
      <p:sp>
        <p:nvSpPr>
          <p:cNvPr id="29719" name="Text Box 22"/>
          <p:cNvSpPr txBox="1"/>
          <p:nvPr/>
        </p:nvSpPr>
        <p:spPr>
          <a:xfrm>
            <a:off x="6551613" y="4652963"/>
            <a:ext cx="32766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2000" b="1" dirty="0">
                <a:solidFill>
                  <a:srgbClr val="3333FF"/>
                </a:solidFill>
              </a:rPr>
              <a:t>直接执行</a:t>
            </a:r>
            <a:r>
              <a:rPr lang="en-US" altLang="zh-CN" sz="2000" b="1" dirty="0">
                <a:solidFill>
                  <a:srgbClr val="3333FF"/>
                </a:solidFill>
              </a:rPr>
              <a:t>/</a:t>
            </a:r>
            <a:r>
              <a:rPr lang="zh-CN" altLang="en-US" sz="2000" b="1" dirty="0">
                <a:solidFill>
                  <a:srgbClr val="3333FF"/>
                </a:solidFill>
              </a:rPr>
              <a:t>解释</a:t>
            </a:r>
            <a:r>
              <a:rPr lang="en-US" altLang="zh-CN" sz="2000" b="1" dirty="0">
                <a:solidFill>
                  <a:srgbClr val="3333FF"/>
                </a:solidFill>
              </a:rPr>
              <a:t>(</a:t>
            </a:r>
            <a:r>
              <a:rPr lang="zh-CN" altLang="en-US" sz="2000" b="1" dirty="0">
                <a:solidFill>
                  <a:srgbClr val="3333FF"/>
                </a:solidFill>
              </a:rPr>
              <a:t>微程序</a:t>
            </a:r>
            <a:r>
              <a:rPr lang="en-US" altLang="zh-CN" sz="2000" b="1" dirty="0">
                <a:solidFill>
                  <a:srgbClr val="3333FF"/>
                </a:solidFill>
              </a:rPr>
              <a:t>)</a:t>
            </a:r>
            <a:endParaRPr lang="en-US" altLang="zh-CN" sz="2000" b="1" dirty="0">
              <a:solidFill>
                <a:srgbClr val="3333FF"/>
              </a:solidFill>
            </a:endParaRPr>
          </a:p>
        </p:txBody>
      </p:sp>
      <p:sp>
        <p:nvSpPr>
          <p:cNvPr id="106519" name="Rectangle 23"/>
          <p:cNvSpPr/>
          <p:nvPr/>
        </p:nvSpPr>
        <p:spPr>
          <a:xfrm>
            <a:off x="5399088" y="5014913"/>
            <a:ext cx="2305050" cy="685800"/>
          </a:xfrm>
          <a:prstGeom prst="rect">
            <a:avLst/>
          </a:prstGeom>
          <a:solidFill>
            <a:srgbClr val="FDFBFB"/>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endParaRPr lang="zh-CN" altLang="en-US" sz="2400" b="1" dirty="0"/>
          </a:p>
        </p:txBody>
      </p:sp>
      <p:sp>
        <p:nvSpPr>
          <p:cNvPr id="106520" name="Text Box 24"/>
          <p:cNvSpPr txBox="1"/>
          <p:nvPr/>
        </p:nvSpPr>
        <p:spPr>
          <a:xfrm>
            <a:off x="5508625" y="5157788"/>
            <a:ext cx="2052638"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sz="2400" b="1" dirty="0">
                <a:solidFill>
                  <a:srgbClr val="3333FF"/>
                </a:solidFill>
                <a:latin typeface="宋体" panose="02010600030101010101" pitchFamily="2" charset="-122"/>
              </a:rPr>
              <a:t>微体系结构层</a:t>
            </a:r>
            <a:endParaRPr lang="zh-CN" altLang="en-US" sz="2400" b="1" dirty="0">
              <a:solidFill>
                <a:srgbClr val="3333FF"/>
              </a:solidFill>
              <a:latin typeface="宋体" panose="02010600030101010101" pitchFamily="2" charset="-122"/>
            </a:endParaRPr>
          </a:p>
        </p:txBody>
      </p:sp>
      <p:sp>
        <p:nvSpPr>
          <p:cNvPr id="29722" name="Text Box 25"/>
          <p:cNvSpPr txBox="1"/>
          <p:nvPr/>
        </p:nvSpPr>
        <p:spPr>
          <a:xfrm>
            <a:off x="4319588" y="5157788"/>
            <a:ext cx="10795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2400" b="1" dirty="0">
                <a:solidFill>
                  <a:srgbClr val="3333FF"/>
                </a:solidFill>
              </a:rPr>
              <a:t>第</a:t>
            </a:r>
            <a:r>
              <a:rPr lang="en-US" altLang="zh-CN" sz="2400" b="1" dirty="0">
                <a:solidFill>
                  <a:srgbClr val="3333FF"/>
                </a:solidFill>
              </a:rPr>
              <a:t>1</a:t>
            </a:r>
            <a:r>
              <a:rPr lang="zh-CN" altLang="en-US" sz="2400" b="1" dirty="0">
                <a:solidFill>
                  <a:srgbClr val="3333FF"/>
                </a:solidFill>
              </a:rPr>
              <a:t>层</a:t>
            </a:r>
            <a:endParaRPr lang="zh-CN" altLang="en-US" sz="2400" b="1" dirty="0">
              <a:solidFill>
                <a:srgbClr val="3333FF"/>
              </a:solidFill>
            </a:endParaRPr>
          </a:p>
        </p:txBody>
      </p:sp>
      <p:sp>
        <p:nvSpPr>
          <p:cNvPr id="29723" name="Text Box 26"/>
          <p:cNvSpPr txBox="1"/>
          <p:nvPr/>
        </p:nvSpPr>
        <p:spPr>
          <a:xfrm>
            <a:off x="323850" y="332423"/>
            <a:ext cx="3313113" cy="58356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en-US" altLang="zh-CN" b="1" dirty="0"/>
              <a:t>2. </a:t>
            </a:r>
            <a:r>
              <a:rPr lang="zh-CN" altLang="en-US" b="1" dirty="0"/>
              <a:t>指令系统层</a:t>
            </a:r>
            <a:endParaRPr lang="zh-CN" altLang="en-US" b="1" dirty="0"/>
          </a:p>
        </p:txBody>
      </p:sp>
      <p:sp>
        <p:nvSpPr>
          <p:cNvPr id="29724" name="Text Box 27"/>
          <p:cNvSpPr txBox="1"/>
          <p:nvPr/>
        </p:nvSpPr>
        <p:spPr>
          <a:xfrm>
            <a:off x="148590" y="1075690"/>
            <a:ext cx="3919220" cy="527240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ct val="120000"/>
              </a:lnSpc>
              <a:spcBef>
                <a:spcPts val="50"/>
              </a:spcBef>
              <a:spcAft>
                <a:spcPts val="0"/>
              </a:spcAft>
              <a:buClrTx/>
              <a:buFontTx/>
              <a:buNone/>
            </a:pPr>
            <a:r>
              <a:rPr lang="zh-CN" altLang="en-US" sz="2800" b="1" dirty="0"/>
              <a:t>    指令系统层及上层都是抽象层次。指令系统层定义了硬件与编译器的接口。</a:t>
            </a:r>
            <a:endParaRPr lang="zh-CN" altLang="en-US" sz="2800" b="1" dirty="0"/>
          </a:p>
          <a:p>
            <a:pPr lvl="0">
              <a:lnSpc>
                <a:spcPct val="120000"/>
              </a:lnSpc>
              <a:spcBef>
                <a:spcPts val="50"/>
              </a:spcBef>
              <a:spcAft>
                <a:spcPts val="0"/>
              </a:spcAft>
              <a:buClrTx/>
              <a:buFont typeface="Wingdings" panose="05000000000000000000" charset="0"/>
              <a:buChar char="Ø"/>
            </a:pPr>
            <a:r>
              <a:rPr lang="en-US" altLang="zh-CN" sz="2800" b="1" dirty="0"/>
              <a:t> </a:t>
            </a:r>
            <a:r>
              <a:rPr lang="zh-CN" altLang="en-US" sz="2800" b="1" dirty="0"/>
              <a:t>指令系统规定了硬件实现的各种指令功能</a:t>
            </a:r>
            <a:endParaRPr lang="zh-CN" altLang="en-US" sz="2800" b="1" dirty="0"/>
          </a:p>
          <a:p>
            <a:pPr lvl="0">
              <a:lnSpc>
                <a:spcPct val="120000"/>
              </a:lnSpc>
              <a:spcBef>
                <a:spcPts val="50"/>
              </a:spcBef>
              <a:spcAft>
                <a:spcPts val="0"/>
              </a:spcAft>
              <a:buClrTx/>
              <a:buFont typeface="Wingdings" panose="05000000000000000000" charset="0"/>
              <a:buChar char="Ø"/>
            </a:pPr>
            <a:r>
              <a:rPr lang="zh-CN" altLang="en-US" sz="2800" b="1" dirty="0"/>
              <a:t>各种源程序必须通过编译器或解释器转换为硬件能识别与执行的指令序列</a:t>
            </a:r>
            <a:endParaRPr lang="zh-CN" altLang="en-US" sz="2800" b="1" dirty="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6498">
                                            <p:txEl>
                                              <p:charRg st="0" end="22"/>
                                            </p:txEl>
                                          </p:spTgt>
                                        </p:tgtEl>
                                        <p:attrNameLst>
                                          <p:attrName>style.visibility</p:attrName>
                                        </p:attrNameLst>
                                      </p:cBhvr>
                                      <p:to>
                                        <p:strVal val="visible"/>
                                      </p:to>
                                    </p:set>
                                    <p:animEffect transition="in" filter="wipe(left)">
                                      <p:cBhvr>
                                        <p:cTn id="7" dur="500"/>
                                        <p:tgtEl>
                                          <p:spTgt spid="106498">
                                            <p:txEl>
                                              <p:charRg st="0" end="22"/>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06499"/>
                                        </p:tgtEl>
                                        <p:attrNameLst>
                                          <p:attrName>style.visibility</p:attrName>
                                        </p:attrNameLst>
                                      </p:cBhvr>
                                      <p:to>
                                        <p:strVal val="visible"/>
                                      </p:to>
                                    </p:set>
                                    <p:animEffect transition="in" filter="wipe(up)">
                                      <p:cBhvr>
                                        <p:cTn id="11" dur="500"/>
                                        <p:tgtEl>
                                          <p:spTgt spid="106499"/>
                                        </p:tgtEl>
                                      </p:cBhvr>
                                    </p:animEffect>
                                  </p:childTnLst>
                                </p:cTn>
                              </p:par>
                            </p:childTnLst>
                          </p:cTn>
                        </p:par>
                        <p:par>
                          <p:cTn id="12" fill="hold">
                            <p:stCondLst>
                              <p:cond delay="1000"/>
                            </p:stCondLst>
                            <p:childTnLst>
                              <p:par>
                                <p:cTn id="13" presetID="22" presetClass="entr" presetSubtype="8" fill="hold" grpId="0" nodeType="afterEffect">
                                  <p:stCondLst>
                                    <p:cond delay="1000"/>
                                  </p:stCondLst>
                                  <p:childTnLst>
                                    <p:set>
                                      <p:cBhvr>
                                        <p:cTn id="14" dur="1" fill="hold">
                                          <p:stCondLst>
                                            <p:cond delay="0"/>
                                          </p:stCondLst>
                                        </p:cTn>
                                        <p:tgtEl>
                                          <p:spTgt spid="106500"/>
                                        </p:tgtEl>
                                        <p:attrNameLst>
                                          <p:attrName>style.visibility</p:attrName>
                                        </p:attrNameLst>
                                      </p:cBhvr>
                                      <p:to>
                                        <p:strVal val="visible"/>
                                      </p:to>
                                    </p:set>
                                    <p:animEffect transition="in" filter="wipe(left)">
                                      <p:cBhvr>
                                        <p:cTn id="15" dur="500"/>
                                        <p:tgtEl>
                                          <p:spTgt spid="106500"/>
                                        </p:tgtEl>
                                      </p:cBhvr>
                                    </p:animEffect>
                                  </p:childTnLst>
                                </p:cTn>
                              </p:par>
                            </p:childTnLst>
                          </p:cTn>
                        </p:par>
                        <p:par>
                          <p:cTn id="16" fill="hold">
                            <p:stCondLst>
                              <p:cond delay="2500"/>
                            </p:stCondLst>
                            <p:childTnLst>
                              <p:par>
                                <p:cTn id="17" presetID="16" presetClass="entr" presetSubtype="37" fill="hold" grpId="0" nodeType="afterEffect">
                                  <p:stCondLst>
                                    <p:cond delay="0"/>
                                  </p:stCondLst>
                                  <p:childTnLst>
                                    <p:set>
                                      <p:cBhvr>
                                        <p:cTn id="18" dur="1" fill="hold">
                                          <p:stCondLst>
                                            <p:cond delay="0"/>
                                          </p:stCondLst>
                                        </p:cTn>
                                        <p:tgtEl>
                                          <p:spTgt spid="106501">
                                            <p:txEl>
                                              <p:charRg st="0" end="8"/>
                                            </p:txEl>
                                          </p:spTgt>
                                        </p:tgtEl>
                                        <p:attrNameLst>
                                          <p:attrName>style.visibility</p:attrName>
                                        </p:attrNameLst>
                                      </p:cBhvr>
                                      <p:to>
                                        <p:strVal val="visible"/>
                                      </p:to>
                                    </p:set>
                                    <p:animEffect transition="in" filter="barn(outVertical)">
                                      <p:cBhvr>
                                        <p:cTn id="19" dur="500"/>
                                        <p:tgtEl>
                                          <p:spTgt spid="106501">
                                            <p:txEl>
                                              <p:charRg st="0" end="8"/>
                                            </p:txEl>
                                          </p:spTgt>
                                        </p:tgtEl>
                                      </p:cBhvr>
                                    </p:animEffect>
                                  </p:childTnLst>
                                </p:cTn>
                              </p:par>
                            </p:childTnLst>
                          </p:cTn>
                        </p:par>
                        <p:par>
                          <p:cTn id="20" fill="hold">
                            <p:stCondLst>
                              <p:cond delay="3000"/>
                            </p:stCondLst>
                            <p:childTnLst>
                              <p:par>
                                <p:cTn id="21" presetID="22" presetClass="entr" presetSubtype="1" fill="hold" nodeType="afterEffect">
                                  <p:stCondLst>
                                    <p:cond delay="0"/>
                                  </p:stCondLst>
                                  <p:childTnLst>
                                    <p:set>
                                      <p:cBhvr>
                                        <p:cTn id="22" dur="1" fill="hold">
                                          <p:stCondLst>
                                            <p:cond delay="0"/>
                                          </p:stCondLst>
                                        </p:cTn>
                                        <p:tgtEl>
                                          <p:spTgt spid="106504"/>
                                        </p:tgtEl>
                                        <p:attrNameLst>
                                          <p:attrName>style.visibility</p:attrName>
                                        </p:attrNameLst>
                                      </p:cBhvr>
                                      <p:to>
                                        <p:strVal val="visible"/>
                                      </p:to>
                                    </p:set>
                                    <p:animEffect transition="in" filter="wipe(up)">
                                      <p:cBhvr>
                                        <p:cTn id="23" dur="500"/>
                                        <p:tgtEl>
                                          <p:spTgt spid="106504"/>
                                        </p:tgtEl>
                                      </p:cBhvr>
                                    </p:animEffect>
                                  </p:childTnLst>
                                </p:cTn>
                              </p:par>
                            </p:childTnLst>
                          </p:cTn>
                        </p:par>
                        <p:par>
                          <p:cTn id="24" fill="hold">
                            <p:stCondLst>
                              <p:cond delay="3500"/>
                            </p:stCondLst>
                            <p:childTnLst>
                              <p:par>
                                <p:cTn id="25" presetID="22" presetClass="entr" presetSubtype="8" fill="hold" grpId="0" nodeType="afterEffect">
                                  <p:stCondLst>
                                    <p:cond delay="1000"/>
                                  </p:stCondLst>
                                  <p:childTnLst>
                                    <p:set>
                                      <p:cBhvr>
                                        <p:cTn id="26" dur="1" fill="hold">
                                          <p:stCondLst>
                                            <p:cond delay="0"/>
                                          </p:stCondLst>
                                        </p:cTn>
                                        <p:tgtEl>
                                          <p:spTgt spid="106505"/>
                                        </p:tgtEl>
                                        <p:attrNameLst>
                                          <p:attrName>style.visibility</p:attrName>
                                        </p:attrNameLst>
                                      </p:cBhvr>
                                      <p:to>
                                        <p:strVal val="visible"/>
                                      </p:to>
                                    </p:set>
                                    <p:animEffect transition="in" filter="wipe(left)">
                                      <p:cBhvr>
                                        <p:cTn id="27" dur="500"/>
                                        <p:tgtEl>
                                          <p:spTgt spid="106505"/>
                                        </p:tgtEl>
                                      </p:cBhvr>
                                    </p:animEffect>
                                  </p:childTnLst>
                                </p:cTn>
                              </p:par>
                            </p:childTnLst>
                          </p:cTn>
                        </p:par>
                        <p:par>
                          <p:cTn id="28" fill="hold">
                            <p:stCondLst>
                              <p:cond delay="5000"/>
                            </p:stCondLst>
                            <p:childTnLst>
                              <p:par>
                                <p:cTn id="29" presetID="16" presetClass="entr" presetSubtype="37" fill="hold" grpId="0" nodeType="afterEffect">
                                  <p:stCondLst>
                                    <p:cond delay="0"/>
                                  </p:stCondLst>
                                  <p:childTnLst>
                                    <p:set>
                                      <p:cBhvr>
                                        <p:cTn id="30" dur="1" fill="hold">
                                          <p:stCondLst>
                                            <p:cond delay="0"/>
                                          </p:stCondLst>
                                        </p:cTn>
                                        <p:tgtEl>
                                          <p:spTgt spid="106506">
                                            <p:txEl>
                                              <p:charRg st="0" end="6"/>
                                            </p:txEl>
                                          </p:spTgt>
                                        </p:tgtEl>
                                        <p:attrNameLst>
                                          <p:attrName>style.visibility</p:attrName>
                                        </p:attrNameLst>
                                      </p:cBhvr>
                                      <p:to>
                                        <p:strVal val="visible"/>
                                      </p:to>
                                    </p:set>
                                    <p:animEffect transition="in" filter="barn(outVertical)">
                                      <p:cBhvr>
                                        <p:cTn id="31" dur="500"/>
                                        <p:tgtEl>
                                          <p:spTgt spid="106506">
                                            <p:txEl>
                                              <p:charRg st="0" end="6"/>
                                            </p:txEl>
                                          </p:spTgt>
                                        </p:tgtEl>
                                      </p:cBhvr>
                                    </p:animEffect>
                                  </p:childTnLst>
                                </p:cTn>
                              </p:par>
                            </p:childTnLst>
                          </p:cTn>
                        </p:par>
                        <p:par>
                          <p:cTn id="32" fill="hold">
                            <p:stCondLst>
                              <p:cond delay="5500"/>
                            </p:stCondLst>
                            <p:childTnLst>
                              <p:par>
                                <p:cTn id="33" presetID="22" presetClass="entr" presetSubtype="1" fill="hold" nodeType="afterEffect">
                                  <p:stCondLst>
                                    <p:cond delay="0"/>
                                  </p:stCondLst>
                                  <p:childTnLst>
                                    <p:set>
                                      <p:cBhvr>
                                        <p:cTn id="34" dur="1" fill="hold">
                                          <p:stCondLst>
                                            <p:cond delay="0"/>
                                          </p:stCondLst>
                                        </p:cTn>
                                        <p:tgtEl>
                                          <p:spTgt spid="106509"/>
                                        </p:tgtEl>
                                        <p:attrNameLst>
                                          <p:attrName>style.visibility</p:attrName>
                                        </p:attrNameLst>
                                      </p:cBhvr>
                                      <p:to>
                                        <p:strVal val="visible"/>
                                      </p:to>
                                    </p:set>
                                    <p:animEffect transition="in" filter="wipe(up)">
                                      <p:cBhvr>
                                        <p:cTn id="35" dur="500"/>
                                        <p:tgtEl>
                                          <p:spTgt spid="106509"/>
                                        </p:tgtEl>
                                      </p:cBhvr>
                                    </p:animEffect>
                                  </p:childTnLst>
                                </p:cTn>
                              </p:par>
                            </p:childTnLst>
                          </p:cTn>
                        </p:par>
                        <p:par>
                          <p:cTn id="36" fill="hold">
                            <p:stCondLst>
                              <p:cond delay="6000"/>
                            </p:stCondLst>
                            <p:childTnLst>
                              <p:par>
                                <p:cTn id="37" presetID="22" presetClass="entr" presetSubtype="8" fill="hold" grpId="0" nodeType="afterEffect">
                                  <p:stCondLst>
                                    <p:cond delay="1000"/>
                                  </p:stCondLst>
                                  <p:childTnLst>
                                    <p:set>
                                      <p:cBhvr>
                                        <p:cTn id="38" dur="1" fill="hold">
                                          <p:stCondLst>
                                            <p:cond delay="0"/>
                                          </p:stCondLst>
                                        </p:cTn>
                                        <p:tgtEl>
                                          <p:spTgt spid="106510"/>
                                        </p:tgtEl>
                                        <p:attrNameLst>
                                          <p:attrName>style.visibility</p:attrName>
                                        </p:attrNameLst>
                                      </p:cBhvr>
                                      <p:to>
                                        <p:strVal val="visible"/>
                                      </p:to>
                                    </p:set>
                                    <p:animEffect transition="in" filter="wipe(left)">
                                      <p:cBhvr>
                                        <p:cTn id="39" dur="500"/>
                                        <p:tgtEl>
                                          <p:spTgt spid="106510"/>
                                        </p:tgtEl>
                                      </p:cBhvr>
                                    </p:animEffect>
                                  </p:childTnLst>
                                </p:cTn>
                              </p:par>
                            </p:childTnLst>
                          </p:cTn>
                        </p:par>
                        <p:par>
                          <p:cTn id="40" fill="hold">
                            <p:stCondLst>
                              <p:cond delay="7500"/>
                            </p:stCondLst>
                            <p:childTnLst>
                              <p:par>
                                <p:cTn id="41" presetID="16" presetClass="entr" presetSubtype="37" fill="hold" grpId="0" nodeType="afterEffect">
                                  <p:stCondLst>
                                    <p:cond delay="0"/>
                                  </p:stCondLst>
                                  <p:childTnLst>
                                    <p:set>
                                      <p:cBhvr>
                                        <p:cTn id="42" dur="1" fill="hold">
                                          <p:stCondLst>
                                            <p:cond delay="0"/>
                                          </p:stCondLst>
                                        </p:cTn>
                                        <p:tgtEl>
                                          <p:spTgt spid="106511">
                                            <p:txEl>
                                              <p:charRg st="0" end="6"/>
                                            </p:txEl>
                                          </p:spTgt>
                                        </p:tgtEl>
                                        <p:attrNameLst>
                                          <p:attrName>style.visibility</p:attrName>
                                        </p:attrNameLst>
                                      </p:cBhvr>
                                      <p:to>
                                        <p:strVal val="visible"/>
                                      </p:to>
                                    </p:set>
                                    <p:animEffect transition="in" filter="barn(outVertical)">
                                      <p:cBhvr>
                                        <p:cTn id="43" dur="500"/>
                                        <p:tgtEl>
                                          <p:spTgt spid="106511">
                                            <p:txEl>
                                              <p:charRg st="0" end="6"/>
                                            </p:txEl>
                                          </p:spTgt>
                                        </p:tgtEl>
                                      </p:cBhvr>
                                    </p:animEffect>
                                  </p:childTnLst>
                                </p:cTn>
                              </p:par>
                            </p:childTnLst>
                          </p:cTn>
                        </p:par>
                        <p:par>
                          <p:cTn id="44" fill="hold">
                            <p:stCondLst>
                              <p:cond delay="8000"/>
                            </p:stCondLst>
                            <p:childTnLst>
                              <p:par>
                                <p:cTn id="45" presetID="22" presetClass="entr" presetSubtype="1" fill="hold" nodeType="afterEffect">
                                  <p:stCondLst>
                                    <p:cond delay="0"/>
                                  </p:stCondLst>
                                  <p:childTnLst>
                                    <p:set>
                                      <p:cBhvr>
                                        <p:cTn id="46" dur="1" fill="hold">
                                          <p:stCondLst>
                                            <p:cond delay="0"/>
                                          </p:stCondLst>
                                        </p:cTn>
                                        <p:tgtEl>
                                          <p:spTgt spid="106514"/>
                                        </p:tgtEl>
                                        <p:attrNameLst>
                                          <p:attrName>style.visibility</p:attrName>
                                        </p:attrNameLst>
                                      </p:cBhvr>
                                      <p:to>
                                        <p:strVal val="visible"/>
                                      </p:to>
                                    </p:set>
                                    <p:animEffect transition="in" filter="wipe(up)">
                                      <p:cBhvr>
                                        <p:cTn id="47" dur="500"/>
                                        <p:tgtEl>
                                          <p:spTgt spid="106514"/>
                                        </p:tgtEl>
                                      </p:cBhvr>
                                    </p:animEffect>
                                  </p:childTnLst>
                                </p:cTn>
                              </p:par>
                            </p:childTnLst>
                          </p:cTn>
                        </p:par>
                        <p:par>
                          <p:cTn id="48" fill="hold">
                            <p:stCondLst>
                              <p:cond delay="8500"/>
                            </p:stCondLst>
                            <p:childTnLst>
                              <p:par>
                                <p:cTn id="49" presetID="22" presetClass="entr" presetSubtype="8" fill="hold" grpId="0" nodeType="afterEffect">
                                  <p:stCondLst>
                                    <p:cond delay="1000"/>
                                  </p:stCondLst>
                                  <p:childTnLst>
                                    <p:set>
                                      <p:cBhvr>
                                        <p:cTn id="50" dur="1" fill="hold">
                                          <p:stCondLst>
                                            <p:cond delay="0"/>
                                          </p:stCondLst>
                                        </p:cTn>
                                        <p:tgtEl>
                                          <p:spTgt spid="106515"/>
                                        </p:tgtEl>
                                        <p:attrNameLst>
                                          <p:attrName>style.visibility</p:attrName>
                                        </p:attrNameLst>
                                      </p:cBhvr>
                                      <p:to>
                                        <p:strVal val="visible"/>
                                      </p:to>
                                    </p:set>
                                    <p:animEffect transition="in" filter="wipe(left)">
                                      <p:cBhvr>
                                        <p:cTn id="51" dur="500"/>
                                        <p:tgtEl>
                                          <p:spTgt spid="106515"/>
                                        </p:tgtEl>
                                      </p:cBhvr>
                                    </p:animEffect>
                                  </p:childTnLst>
                                </p:cTn>
                              </p:par>
                            </p:childTnLst>
                          </p:cTn>
                        </p:par>
                        <p:par>
                          <p:cTn id="52" fill="hold">
                            <p:stCondLst>
                              <p:cond delay="10000"/>
                            </p:stCondLst>
                            <p:childTnLst>
                              <p:par>
                                <p:cTn id="53" presetID="16" presetClass="entr" presetSubtype="37" fill="hold" grpId="0" nodeType="afterEffect">
                                  <p:stCondLst>
                                    <p:cond delay="0"/>
                                  </p:stCondLst>
                                  <p:childTnLst>
                                    <p:set>
                                      <p:cBhvr>
                                        <p:cTn id="54" dur="1" fill="hold">
                                          <p:stCondLst>
                                            <p:cond delay="0"/>
                                          </p:stCondLst>
                                        </p:cTn>
                                        <p:tgtEl>
                                          <p:spTgt spid="106516">
                                            <p:txEl>
                                              <p:charRg st="0" end="6"/>
                                            </p:txEl>
                                          </p:spTgt>
                                        </p:tgtEl>
                                        <p:attrNameLst>
                                          <p:attrName>style.visibility</p:attrName>
                                        </p:attrNameLst>
                                      </p:cBhvr>
                                      <p:to>
                                        <p:strVal val="visible"/>
                                      </p:to>
                                    </p:set>
                                    <p:animEffect transition="in" filter="barn(outVertical)">
                                      <p:cBhvr>
                                        <p:cTn id="55" dur="500"/>
                                        <p:tgtEl>
                                          <p:spTgt spid="106516">
                                            <p:txEl>
                                              <p:charRg st="0" end="6"/>
                                            </p:txEl>
                                          </p:spTgt>
                                        </p:tgtEl>
                                      </p:cBhvr>
                                    </p:animEffect>
                                  </p:childTnLst>
                                </p:cTn>
                              </p:par>
                            </p:childTnLst>
                          </p:cTn>
                        </p:par>
                        <p:par>
                          <p:cTn id="56" fill="hold">
                            <p:stCondLst>
                              <p:cond delay="10500"/>
                            </p:stCondLst>
                            <p:childTnLst>
                              <p:par>
                                <p:cTn id="57" presetID="22" presetClass="entr" presetSubtype="8" fill="hold" grpId="0" nodeType="afterEffect">
                                  <p:stCondLst>
                                    <p:cond delay="1000"/>
                                  </p:stCondLst>
                                  <p:childTnLst>
                                    <p:set>
                                      <p:cBhvr>
                                        <p:cTn id="58" dur="1" fill="hold">
                                          <p:stCondLst>
                                            <p:cond delay="0"/>
                                          </p:stCondLst>
                                        </p:cTn>
                                        <p:tgtEl>
                                          <p:spTgt spid="106519"/>
                                        </p:tgtEl>
                                        <p:attrNameLst>
                                          <p:attrName>style.visibility</p:attrName>
                                        </p:attrNameLst>
                                      </p:cBhvr>
                                      <p:to>
                                        <p:strVal val="visible"/>
                                      </p:to>
                                    </p:set>
                                    <p:animEffect transition="in" filter="wipe(left)">
                                      <p:cBhvr>
                                        <p:cTn id="59" dur="500"/>
                                        <p:tgtEl>
                                          <p:spTgt spid="106519"/>
                                        </p:tgtEl>
                                      </p:cBhvr>
                                    </p:animEffect>
                                  </p:childTnLst>
                                </p:cTn>
                              </p:par>
                            </p:childTnLst>
                          </p:cTn>
                        </p:par>
                        <p:par>
                          <p:cTn id="60" fill="hold">
                            <p:stCondLst>
                              <p:cond delay="12000"/>
                            </p:stCondLst>
                            <p:childTnLst>
                              <p:par>
                                <p:cTn id="61" presetID="16" presetClass="entr" presetSubtype="37" fill="hold" grpId="0" nodeType="afterEffect">
                                  <p:stCondLst>
                                    <p:cond delay="0"/>
                                  </p:stCondLst>
                                  <p:childTnLst>
                                    <p:set>
                                      <p:cBhvr>
                                        <p:cTn id="62" dur="1" fill="hold">
                                          <p:stCondLst>
                                            <p:cond delay="0"/>
                                          </p:stCondLst>
                                        </p:cTn>
                                        <p:tgtEl>
                                          <p:spTgt spid="106520">
                                            <p:txEl>
                                              <p:charRg st="0" end="7"/>
                                            </p:txEl>
                                          </p:spTgt>
                                        </p:tgtEl>
                                        <p:attrNameLst>
                                          <p:attrName>style.visibility</p:attrName>
                                        </p:attrNameLst>
                                      </p:cBhvr>
                                      <p:to>
                                        <p:strVal val="visible"/>
                                      </p:to>
                                    </p:set>
                                    <p:animEffect transition="in" filter="barn(outVertical)">
                                      <p:cBhvr>
                                        <p:cTn id="63" dur="500"/>
                                        <p:tgtEl>
                                          <p:spTgt spid="106520">
                                            <p:txEl>
                                              <p:charRg st="0"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8" grpId="0" build="p"/>
      <p:bldP spid="106500" grpId="0" animBg="1"/>
      <p:bldP spid="106501" grpId="0" advAuto="1000" build="p"/>
      <p:bldP spid="106505" grpId="0" animBg="1"/>
      <p:bldP spid="106506" grpId="0" advAuto="1000" build="p"/>
      <p:bldP spid="106510" grpId="0" animBg="1"/>
      <p:bldP spid="106511" grpId="0" advAuto="1000" build="p"/>
      <p:bldP spid="106515" grpId="0" bldLvl="0" animBg="1"/>
      <p:bldP spid="106516" grpId="0" advAuto="1000" build="p"/>
      <p:bldP spid="106519" grpId="0" animBg="1"/>
      <p:bldP spid="106520" grpId="0" advAuto="100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Text Box 2"/>
          <p:cNvSpPr txBox="1"/>
          <p:nvPr/>
        </p:nvSpPr>
        <p:spPr>
          <a:xfrm>
            <a:off x="4822825" y="5911850"/>
            <a:ext cx="4321175" cy="8223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sz="2400" b="1" dirty="0"/>
              <a:t>从计算机系统组成角度划分的一种层次结构模型</a:t>
            </a:r>
            <a:endParaRPr lang="zh-CN" altLang="en-US" sz="2400" b="1" dirty="0"/>
          </a:p>
        </p:txBody>
      </p:sp>
      <p:sp>
        <p:nvSpPr>
          <p:cNvPr id="107523" name="Line 3"/>
          <p:cNvSpPr/>
          <p:nvPr/>
        </p:nvSpPr>
        <p:spPr>
          <a:xfrm>
            <a:off x="6480175" y="1341438"/>
            <a:ext cx="0" cy="457200"/>
          </a:xfrm>
          <a:prstGeom prst="line">
            <a:avLst/>
          </a:prstGeom>
          <a:ln w="38100" cap="flat" cmpd="sng">
            <a:solidFill>
              <a:schemeClr val="tx1"/>
            </a:solidFill>
            <a:prstDash val="solid"/>
            <a:headEnd type="none" w="med" len="med"/>
            <a:tailEnd type="none" w="med" len="med"/>
          </a:ln>
        </p:spPr>
      </p:sp>
      <p:sp>
        <p:nvSpPr>
          <p:cNvPr id="107524" name="Rectangle 4"/>
          <p:cNvSpPr/>
          <p:nvPr/>
        </p:nvSpPr>
        <p:spPr>
          <a:xfrm>
            <a:off x="5399088" y="693738"/>
            <a:ext cx="2305050" cy="685800"/>
          </a:xfrm>
          <a:prstGeom prst="rect">
            <a:avLst/>
          </a:prstGeom>
          <a:solidFill>
            <a:srgbClr val="FDFBFB"/>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endParaRPr lang="zh-CN" altLang="en-US" sz="2400" b="1" dirty="0"/>
          </a:p>
        </p:txBody>
      </p:sp>
      <p:sp>
        <p:nvSpPr>
          <p:cNvPr id="107525" name="Text Box 5"/>
          <p:cNvSpPr txBox="1"/>
          <p:nvPr/>
        </p:nvSpPr>
        <p:spPr>
          <a:xfrm>
            <a:off x="5399088" y="836613"/>
            <a:ext cx="2447925"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sz="2400" b="1" dirty="0">
                <a:solidFill>
                  <a:srgbClr val="3333FF"/>
                </a:solidFill>
                <a:latin typeface="宋体" panose="02010600030101010101" pitchFamily="2" charset="-122"/>
              </a:rPr>
              <a:t>面向问题语言层</a:t>
            </a:r>
            <a:endParaRPr lang="zh-CN" altLang="en-US" sz="2400" b="1" dirty="0">
              <a:solidFill>
                <a:srgbClr val="3333FF"/>
              </a:solidFill>
              <a:latin typeface="宋体" panose="02010600030101010101" pitchFamily="2" charset="-122"/>
            </a:endParaRPr>
          </a:p>
        </p:txBody>
      </p:sp>
      <p:sp>
        <p:nvSpPr>
          <p:cNvPr id="30727" name="Text Box 6"/>
          <p:cNvSpPr txBox="1"/>
          <p:nvPr/>
        </p:nvSpPr>
        <p:spPr>
          <a:xfrm>
            <a:off x="4319588" y="836613"/>
            <a:ext cx="10795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2400" b="1" dirty="0">
                <a:solidFill>
                  <a:srgbClr val="3333FF"/>
                </a:solidFill>
              </a:rPr>
              <a:t>第</a:t>
            </a:r>
            <a:r>
              <a:rPr lang="en-US" altLang="zh-CN" sz="2400" b="1" dirty="0">
                <a:solidFill>
                  <a:srgbClr val="3333FF"/>
                </a:solidFill>
              </a:rPr>
              <a:t>5</a:t>
            </a:r>
            <a:r>
              <a:rPr lang="zh-CN" altLang="en-US" sz="2400" b="1" dirty="0">
                <a:solidFill>
                  <a:srgbClr val="3333FF"/>
                </a:solidFill>
              </a:rPr>
              <a:t>层</a:t>
            </a:r>
            <a:endParaRPr lang="zh-CN" altLang="en-US" sz="2400" b="1" dirty="0">
              <a:solidFill>
                <a:srgbClr val="3333FF"/>
              </a:solidFill>
            </a:endParaRPr>
          </a:p>
        </p:txBody>
      </p:sp>
      <p:sp>
        <p:nvSpPr>
          <p:cNvPr id="30728" name="Text Box 7"/>
          <p:cNvSpPr txBox="1"/>
          <p:nvPr/>
        </p:nvSpPr>
        <p:spPr>
          <a:xfrm>
            <a:off x="6551613" y="1412875"/>
            <a:ext cx="1693862"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2000" b="1" dirty="0">
                <a:solidFill>
                  <a:srgbClr val="3333FF"/>
                </a:solidFill>
              </a:rPr>
              <a:t>翻译</a:t>
            </a:r>
            <a:r>
              <a:rPr lang="en-US" altLang="zh-CN" sz="2000" b="1" dirty="0">
                <a:solidFill>
                  <a:srgbClr val="3333FF"/>
                </a:solidFill>
              </a:rPr>
              <a:t>(</a:t>
            </a:r>
            <a:r>
              <a:rPr lang="zh-CN" altLang="en-US" sz="2000" b="1" dirty="0">
                <a:solidFill>
                  <a:srgbClr val="3333FF"/>
                </a:solidFill>
              </a:rPr>
              <a:t>编译器</a:t>
            </a:r>
            <a:r>
              <a:rPr lang="en-US" altLang="zh-CN" sz="2000" b="1" dirty="0">
                <a:solidFill>
                  <a:srgbClr val="3333FF"/>
                </a:solidFill>
              </a:rPr>
              <a:t>)</a:t>
            </a:r>
            <a:endParaRPr lang="en-US" altLang="zh-CN" sz="2000" b="1" dirty="0">
              <a:solidFill>
                <a:srgbClr val="3333FF"/>
              </a:solidFill>
            </a:endParaRPr>
          </a:p>
        </p:txBody>
      </p:sp>
      <p:sp>
        <p:nvSpPr>
          <p:cNvPr id="107528" name="Line 8"/>
          <p:cNvSpPr/>
          <p:nvPr/>
        </p:nvSpPr>
        <p:spPr>
          <a:xfrm>
            <a:off x="6480175" y="2422525"/>
            <a:ext cx="0" cy="457200"/>
          </a:xfrm>
          <a:prstGeom prst="line">
            <a:avLst/>
          </a:prstGeom>
          <a:ln w="38100" cap="flat" cmpd="sng">
            <a:solidFill>
              <a:schemeClr val="tx1"/>
            </a:solidFill>
            <a:prstDash val="solid"/>
            <a:headEnd type="none" w="med" len="med"/>
            <a:tailEnd type="none" w="med" len="med"/>
          </a:ln>
        </p:spPr>
      </p:sp>
      <p:sp>
        <p:nvSpPr>
          <p:cNvPr id="107529" name="Rectangle 9"/>
          <p:cNvSpPr/>
          <p:nvPr/>
        </p:nvSpPr>
        <p:spPr>
          <a:xfrm>
            <a:off x="5399088" y="1774825"/>
            <a:ext cx="2305050" cy="685800"/>
          </a:xfrm>
          <a:prstGeom prst="rect">
            <a:avLst/>
          </a:prstGeom>
          <a:solidFill>
            <a:srgbClr val="FDFBFB"/>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endParaRPr lang="zh-CN" altLang="en-US" sz="2400" b="1" dirty="0"/>
          </a:p>
        </p:txBody>
      </p:sp>
      <p:sp>
        <p:nvSpPr>
          <p:cNvPr id="107530" name="Text Box 10"/>
          <p:cNvSpPr txBox="1"/>
          <p:nvPr/>
        </p:nvSpPr>
        <p:spPr>
          <a:xfrm>
            <a:off x="5614988" y="1844675"/>
            <a:ext cx="1944687"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sz="2400" b="1" dirty="0">
                <a:solidFill>
                  <a:srgbClr val="3333FF"/>
                </a:solidFill>
                <a:latin typeface="宋体" panose="02010600030101010101" pitchFamily="2" charset="-122"/>
              </a:rPr>
              <a:t>汇编语言层</a:t>
            </a:r>
            <a:endParaRPr lang="zh-CN" altLang="en-US" sz="2400" b="1" dirty="0">
              <a:solidFill>
                <a:srgbClr val="3333FF"/>
              </a:solidFill>
              <a:latin typeface="宋体" panose="02010600030101010101" pitchFamily="2" charset="-122"/>
            </a:endParaRPr>
          </a:p>
        </p:txBody>
      </p:sp>
      <p:sp>
        <p:nvSpPr>
          <p:cNvPr id="30732" name="Text Box 11"/>
          <p:cNvSpPr txBox="1"/>
          <p:nvPr/>
        </p:nvSpPr>
        <p:spPr>
          <a:xfrm>
            <a:off x="4319588" y="1917700"/>
            <a:ext cx="10795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2400" b="1" dirty="0">
                <a:solidFill>
                  <a:srgbClr val="3333FF"/>
                </a:solidFill>
              </a:rPr>
              <a:t>第</a:t>
            </a:r>
            <a:r>
              <a:rPr lang="en-US" altLang="zh-CN" sz="2400" b="1" dirty="0">
                <a:solidFill>
                  <a:srgbClr val="3333FF"/>
                </a:solidFill>
              </a:rPr>
              <a:t>4</a:t>
            </a:r>
            <a:r>
              <a:rPr lang="zh-CN" altLang="en-US" sz="2400" b="1" dirty="0">
                <a:solidFill>
                  <a:srgbClr val="3333FF"/>
                </a:solidFill>
              </a:rPr>
              <a:t>层</a:t>
            </a:r>
            <a:endParaRPr lang="zh-CN" altLang="en-US" sz="2400" b="1" dirty="0">
              <a:solidFill>
                <a:srgbClr val="3333FF"/>
              </a:solidFill>
            </a:endParaRPr>
          </a:p>
        </p:txBody>
      </p:sp>
      <p:sp>
        <p:nvSpPr>
          <p:cNvPr id="30733" name="Text Box 12"/>
          <p:cNvSpPr txBox="1"/>
          <p:nvPr/>
        </p:nvSpPr>
        <p:spPr>
          <a:xfrm>
            <a:off x="6551613" y="2493963"/>
            <a:ext cx="1693862"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2000" b="1" dirty="0">
                <a:solidFill>
                  <a:srgbClr val="3333FF"/>
                </a:solidFill>
              </a:rPr>
              <a:t>翻译</a:t>
            </a:r>
            <a:r>
              <a:rPr lang="en-US" altLang="zh-CN" sz="2000" b="1" dirty="0">
                <a:solidFill>
                  <a:srgbClr val="3333FF"/>
                </a:solidFill>
              </a:rPr>
              <a:t>(</a:t>
            </a:r>
            <a:r>
              <a:rPr lang="zh-CN" altLang="en-US" sz="2000" b="1" dirty="0">
                <a:solidFill>
                  <a:srgbClr val="3333FF"/>
                </a:solidFill>
              </a:rPr>
              <a:t>汇编器</a:t>
            </a:r>
            <a:r>
              <a:rPr lang="en-US" altLang="zh-CN" sz="2000" b="1" dirty="0">
                <a:solidFill>
                  <a:srgbClr val="3333FF"/>
                </a:solidFill>
              </a:rPr>
              <a:t>)</a:t>
            </a:r>
            <a:endParaRPr lang="en-US" altLang="zh-CN" sz="2000" b="1" dirty="0">
              <a:solidFill>
                <a:srgbClr val="3333FF"/>
              </a:solidFill>
            </a:endParaRPr>
          </a:p>
        </p:txBody>
      </p:sp>
      <p:sp>
        <p:nvSpPr>
          <p:cNvPr id="107533" name="Line 13"/>
          <p:cNvSpPr/>
          <p:nvPr/>
        </p:nvSpPr>
        <p:spPr>
          <a:xfrm>
            <a:off x="6480175" y="3502025"/>
            <a:ext cx="0" cy="457200"/>
          </a:xfrm>
          <a:prstGeom prst="line">
            <a:avLst/>
          </a:prstGeom>
          <a:ln w="38100" cap="flat" cmpd="sng">
            <a:solidFill>
              <a:schemeClr val="tx1"/>
            </a:solidFill>
            <a:prstDash val="solid"/>
            <a:headEnd type="none" w="med" len="med"/>
            <a:tailEnd type="none" w="med" len="med"/>
          </a:ln>
        </p:spPr>
      </p:sp>
      <p:sp>
        <p:nvSpPr>
          <p:cNvPr id="107534" name="Rectangle 14"/>
          <p:cNvSpPr/>
          <p:nvPr/>
        </p:nvSpPr>
        <p:spPr>
          <a:xfrm>
            <a:off x="5399088" y="2854325"/>
            <a:ext cx="2305050" cy="685800"/>
          </a:xfrm>
          <a:prstGeom prst="rect">
            <a:avLst/>
          </a:prstGeom>
          <a:solidFill>
            <a:srgbClr val="FFFF00"/>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endParaRPr lang="zh-CN" altLang="en-US" sz="2400" b="1" dirty="0"/>
          </a:p>
        </p:txBody>
      </p:sp>
      <p:sp>
        <p:nvSpPr>
          <p:cNvPr id="107535" name="Text Box 15"/>
          <p:cNvSpPr txBox="1"/>
          <p:nvPr/>
        </p:nvSpPr>
        <p:spPr>
          <a:xfrm>
            <a:off x="5614988" y="2925763"/>
            <a:ext cx="187325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sz="2400" b="1" dirty="0">
                <a:solidFill>
                  <a:srgbClr val="3333FF"/>
                </a:solidFill>
                <a:latin typeface="宋体" panose="02010600030101010101" pitchFamily="2" charset="-122"/>
              </a:rPr>
              <a:t>操作系统层</a:t>
            </a:r>
            <a:endParaRPr lang="zh-CN" altLang="en-US" sz="2400" b="1" dirty="0">
              <a:solidFill>
                <a:srgbClr val="3333FF"/>
              </a:solidFill>
              <a:latin typeface="宋体" panose="02010600030101010101" pitchFamily="2" charset="-122"/>
            </a:endParaRPr>
          </a:p>
        </p:txBody>
      </p:sp>
      <p:sp>
        <p:nvSpPr>
          <p:cNvPr id="30737" name="Text Box 16"/>
          <p:cNvSpPr txBox="1"/>
          <p:nvPr/>
        </p:nvSpPr>
        <p:spPr>
          <a:xfrm>
            <a:off x="4319588" y="2997200"/>
            <a:ext cx="10795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2400" b="1" dirty="0">
                <a:solidFill>
                  <a:srgbClr val="3333FF"/>
                </a:solidFill>
              </a:rPr>
              <a:t>第</a:t>
            </a:r>
            <a:r>
              <a:rPr lang="en-US" altLang="zh-CN" sz="2400" b="1" dirty="0">
                <a:solidFill>
                  <a:srgbClr val="3333FF"/>
                </a:solidFill>
              </a:rPr>
              <a:t>3</a:t>
            </a:r>
            <a:r>
              <a:rPr lang="zh-CN" altLang="en-US" sz="2400" b="1" dirty="0">
                <a:solidFill>
                  <a:srgbClr val="3333FF"/>
                </a:solidFill>
              </a:rPr>
              <a:t>层</a:t>
            </a:r>
            <a:endParaRPr lang="zh-CN" altLang="en-US" sz="2400" b="1" dirty="0">
              <a:solidFill>
                <a:srgbClr val="3333FF"/>
              </a:solidFill>
            </a:endParaRPr>
          </a:p>
        </p:txBody>
      </p:sp>
      <p:sp>
        <p:nvSpPr>
          <p:cNvPr id="30738" name="Text Box 17"/>
          <p:cNvSpPr txBox="1"/>
          <p:nvPr/>
        </p:nvSpPr>
        <p:spPr>
          <a:xfrm>
            <a:off x="6551613" y="3573463"/>
            <a:ext cx="2592387"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2000" b="1" dirty="0">
                <a:solidFill>
                  <a:srgbClr val="3333FF"/>
                </a:solidFill>
              </a:rPr>
              <a:t>部分解释</a:t>
            </a:r>
            <a:r>
              <a:rPr lang="en-US" altLang="zh-CN" sz="2000" b="1" dirty="0">
                <a:solidFill>
                  <a:srgbClr val="3333FF"/>
                </a:solidFill>
              </a:rPr>
              <a:t>(</a:t>
            </a:r>
            <a:r>
              <a:rPr lang="zh-CN" altLang="en-US" sz="2000" b="1" dirty="0">
                <a:solidFill>
                  <a:srgbClr val="3333FF"/>
                </a:solidFill>
              </a:rPr>
              <a:t>操作系统</a:t>
            </a:r>
            <a:r>
              <a:rPr lang="en-US" altLang="zh-CN" sz="2000" b="1" dirty="0">
                <a:solidFill>
                  <a:srgbClr val="3333FF"/>
                </a:solidFill>
              </a:rPr>
              <a:t>)</a:t>
            </a:r>
            <a:endParaRPr lang="en-US" altLang="zh-CN" sz="2000" b="1" dirty="0">
              <a:solidFill>
                <a:srgbClr val="3333FF"/>
              </a:solidFill>
            </a:endParaRPr>
          </a:p>
        </p:txBody>
      </p:sp>
      <p:sp>
        <p:nvSpPr>
          <p:cNvPr id="107538" name="Line 18"/>
          <p:cNvSpPr/>
          <p:nvPr/>
        </p:nvSpPr>
        <p:spPr>
          <a:xfrm>
            <a:off x="6480175" y="4581525"/>
            <a:ext cx="0" cy="457200"/>
          </a:xfrm>
          <a:prstGeom prst="line">
            <a:avLst/>
          </a:prstGeom>
          <a:ln w="38100" cap="flat" cmpd="sng">
            <a:solidFill>
              <a:schemeClr val="tx1"/>
            </a:solidFill>
            <a:prstDash val="solid"/>
            <a:headEnd type="none" w="med" len="med"/>
            <a:tailEnd type="none" w="med" len="med"/>
          </a:ln>
        </p:spPr>
      </p:sp>
      <p:sp>
        <p:nvSpPr>
          <p:cNvPr id="107539" name="Rectangle 19"/>
          <p:cNvSpPr/>
          <p:nvPr/>
        </p:nvSpPr>
        <p:spPr>
          <a:xfrm>
            <a:off x="5399088" y="3933825"/>
            <a:ext cx="2305050" cy="685800"/>
          </a:xfrm>
          <a:prstGeom prst="rect">
            <a:avLst/>
          </a:prstGeom>
          <a:solidFill>
            <a:srgbClr val="FDFBFB"/>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endParaRPr lang="zh-CN" altLang="en-US" sz="2400" b="1" dirty="0"/>
          </a:p>
        </p:txBody>
      </p:sp>
      <p:sp>
        <p:nvSpPr>
          <p:cNvPr id="107540" name="Text Box 20"/>
          <p:cNvSpPr txBox="1"/>
          <p:nvPr/>
        </p:nvSpPr>
        <p:spPr>
          <a:xfrm>
            <a:off x="5651500" y="4005263"/>
            <a:ext cx="1981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sz="2400" b="1" dirty="0">
                <a:solidFill>
                  <a:srgbClr val="3333FF"/>
                </a:solidFill>
                <a:latin typeface="宋体" panose="02010600030101010101" pitchFamily="2" charset="-122"/>
              </a:rPr>
              <a:t>指令系统层</a:t>
            </a:r>
            <a:endParaRPr lang="zh-CN" altLang="en-US" sz="2400" b="1" dirty="0">
              <a:solidFill>
                <a:srgbClr val="3333FF"/>
              </a:solidFill>
              <a:latin typeface="宋体" panose="02010600030101010101" pitchFamily="2" charset="-122"/>
            </a:endParaRPr>
          </a:p>
        </p:txBody>
      </p:sp>
      <p:sp>
        <p:nvSpPr>
          <p:cNvPr id="30742" name="Text Box 21"/>
          <p:cNvSpPr txBox="1"/>
          <p:nvPr/>
        </p:nvSpPr>
        <p:spPr>
          <a:xfrm>
            <a:off x="4319588" y="4076700"/>
            <a:ext cx="10795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2400" b="1" dirty="0">
                <a:solidFill>
                  <a:srgbClr val="3333FF"/>
                </a:solidFill>
              </a:rPr>
              <a:t>第</a:t>
            </a:r>
            <a:r>
              <a:rPr lang="en-US" altLang="zh-CN" sz="2400" b="1" dirty="0">
                <a:solidFill>
                  <a:srgbClr val="3333FF"/>
                </a:solidFill>
              </a:rPr>
              <a:t>2</a:t>
            </a:r>
            <a:r>
              <a:rPr lang="zh-CN" altLang="en-US" sz="2400" b="1" dirty="0">
                <a:solidFill>
                  <a:srgbClr val="3333FF"/>
                </a:solidFill>
              </a:rPr>
              <a:t>层</a:t>
            </a:r>
            <a:endParaRPr lang="zh-CN" altLang="en-US" sz="2400" b="1" dirty="0">
              <a:solidFill>
                <a:srgbClr val="3333FF"/>
              </a:solidFill>
            </a:endParaRPr>
          </a:p>
        </p:txBody>
      </p:sp>
      <p:sp>
        <p:nvSpPr>
          <p:cNvPr id="30743" name="Text Box 22"/>
          <p:cNvSpPr txBox="1"/>
          <p:nvPr/>
        </p:nvSpPr>
        <p:spPr>
          <a:xfrm>
            <a:off x="6551613" y="4652963"/>
            <a:ext cx="32766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2000" b="1" dirty="0">
                <a:solidFill>
                  <a:srgbClr val="3333FF"/>
                </a:solidFill>
              </a:rPr>
              <a:t>直接执行</a:t>
            </a:r>
            <a:r>
              <a:rPr lang="en-US" altLang="zh-CN" sz="2000" b="1" dirty="0">
                <a:solidFill>
                  <a:srgbClr val="3333FF"/>
                </a:solidFill>
              </a:rPr>
              <a:t>/</a:t>
            </a:r>
            <a:r>
              <a:rPr lang="zh-CN" altLang="en-US" sz="2000" b="1" dirty="0">
                <a:solidFill>
                  <a:srgbClr val="3333FF"/>
                </a:solidFill>
              </a:rPr>
              <a:t>解释</a:t>
            </a:r>
            <a:r>
              <a:rPr lang="en-US" altLang="zh-CN" sz="2000" b="1" dirty="0">
                <a:solidFill>
                  <a:srgbClr val="3333FF"/>
                </a:solidFill>
              </a:rPr>
              <a:t>(</a:t>
            </a:r>
            <a:r>
              <a:rPr lang="zh-CN" altLang="en-US" sz="2000" b="1" dirty="0">
                <a:solidFill>
                  <a:srgbClr val="3333FF"/>
                </a:solidFill>
              </a:rPr>
              <a:t>微程序</a:t>
            </a:r>
            <a:r>
              <a:rPr lang="en-US" altLang="zh-CN" sz="2000" b="1" dirty="0">
                <a:solidFill>
                  <a:srgbClr val="3333FF"/>
                </a:solidFill>
              </a:rPr>
              <a:t>)</a:t>
            </a:r>
            <a:endParaRPr lang="en-US" altLang="zh-CN" sz="2000" b="1" dirty="0">
              <a:solidFill>
                <a:srgbClr val="3333FF"/>
              </a:solidFill>
            </a:endParaRPr>
          </a:p>
        </p:txBody>
      </p:sp>
      <p:sp>
        <p:nvSpPr>
          <p:cNvPr id="107543" name="Rectangle 23"/>
          <p:cNvSpPr/>
          <p:nvPr/>
        </p:nvSpPr>
        <p:spPr>
          <a:xfrm>
            <a:off x="5399088" y="5014913"/>
            <a:ext cx="2305050" cy="685800"/>
          </a:xfrm>
          <a:prstGeom prst="rect">
            <a:avLst/>
          </a:prstGeom>
          <a:solidFill>
            <a:srgbClr val="FDFBFB"/>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endParaRPr lang="zh-CN" altLang="en-US" sz="2400" b="1" dirty="0"/>
          </a:p>
        </p:txBody>
      </p:sp>
      <p:sp>
        <p:nvSpPr>
          <p:cNvPr id="107544" name="Text Box 24"/>
          <p:cNvSpPr txBox="1"/>
          <p:nvPr/>
        </p:nvSpPr>
        <p:spPr>
          <a:xfrm>
            <a:off x="5508625" y="5157788"/>
            <a:ext cx="2052638"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sz="2400" b="1" dirty="0">
                <a:solidFill>
                  <a:srgbClr val="3333FF"/>
                </a:solidFill>
                <a:latin typeface="宋体" panose="02010600030101010101" pitchFamily="2" charset="-122"/>
              </a:rPr>
              <a:t>微体系结构层</a:t>
            </a:r>
            <a:endParaRPr lang="zh-CN" altLang="en-US" sz="2400" b="1" dirty="0">
              <a:solidFill>
                <a:srgbClr val="3333FF"/>
              </a:solidFill>
              <a:latin typeface="宋体" panose="02010600030101010101" pitchFamily="2" charset="-122"/>
            </a:endParaRPr>
          </a:p>
        </p:txBody>
      </p:sp>
      <p:sp>
        <p:nvSpPr>
          <p:cNvPr id="30746" name="Text Box 25"/>
          <p:cNvSpPr txBox="1"/>
          <p:nvPr/>
        </p:nvSpPr>
        <p:spPr>
          <a:xfrm>
            <a:off x="4319588" y="5157788"/>
            <a:ext cx="10795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2400" b="1" dirty="0">
                <a:solidFill>
                  <a:srgbClr val="3333FF"/>
                </a:solidFill>
              </a:rPr>
              <a:t>第</a:t>
            </a:r>
            <a:r>
              <a:rPr lang="en-US" altLang="zh-CN" sz="2400" b="1" dirty="0">
                <a:solidFill>
                  <a:srgbClr val="3333FF"/>
                </a:solidFill>
              </a:rPr>
              <a:t>1</a:t>
            </a:r>
            <a:r>
              <a:rPr lang="zh-CN" altLang="en-US" sz="2400" b="1" dirty="0">
                <a:solidFill>
                  <a:srgbClr val="3333FF"/>
                </a:solidFill>
              </a:rPr>
              <a:t>层</a:t>
            </a:r>
            <a:endParaRPr lang="zh-CN" altLang="en-US" sz="2400" b="1" dirty="0">
              <a:solidFill>
                <a:srgbClr val="3333FF"/>
              </a:solidFill>
            </a:endParaRPr>
          </a:p>
        </p:txBody>
      </p:sp>
      <p:sp>
        <p:nvSpPr>
          <p:cNvPr id="30747" name="Text Box 26"/>
          <p:cNvSpPr txBox="1"/>
          <p:nvPr/>
        </p:nvSpPr>
        <p:spPr>
          <a:xfrm>
            <a:off x="250825" y="620713"/>
            <a:ext cx="3313113" cy="58356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en-US" altLang="zh-CN" b="1" dirty="0"/>
              <a:t>3. </a:t>
            </a:r>
            <a:r>
              <a:rPr lang="zh-CN" altLang="en-US" b="1" dirty="0"/>
              <a:t>操作系统层</a:t>
            </a:r>
            <a:endParaRPr lang="zh-CN" altLang="en-US" b="1" dirty="0"/>
          </a:p>
        </p:txBody>
      </p:sp>
      <p:sp>
        <p:nvSpPr>
          <p:cNvPr id="30748" name="Text Box 27"/>
          <p:cNvSpPr txBox="1"/>
          <p:nvPr/>
        </p:nvSpPr>
        <p:spPr>
          <a:xfrm>
            <a:off x="179705" y="1412558"/>
            <a:ext cx="3887788" cy="5266055"/>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ct val="120000"/>
              </a:lnSpc>
              <a:spcBef>
                <a:spcPts val="50"/>
              </a:spcBef>
              <a:spcAft>
                <a:spcPts val="0"/>
              </a:spcAft>
              <a:buClrTx/>
              <a:buFontTx/>
              <a:buNone/>
            </a:pPr>
            <a:r>
              <a:rPr lang="zh-CN" altLang="en-US" sz="2800" b="1" dirty="0"/>
              <a:t>    从系统程序员的观点来看，操作系统层指令集包括指令系统层的指令和新增的指令。</a:t>
            </a:r>
            <a:endParaRPr lang="zh-CN" altLang="en-US" sz="2800" b="1" dirty="0"/>
          </a:p>
          <a:p>
            <a:pPr marL="0" lvl="0" indent="0">
              <a:lnSpc>
                <a:spcPct val="120000"/>
              </a:lnSpc>
              <a:spcBef>
                <a:spcPts val="50"/>
              </a:spcBef>
              <a:spcAft>
                <a:spcPts val="0"/>
              </a:spcAft>
              <a:buClrTx/>
              <a:buFontTx/>
              <a:buNone/>
            </a:pPr>
            <a:r>
              <a:rPr lang="en-US" altLang="zh-CN" sz="2800" b="1" dirty="0"/>
              <a:t>    </a:t>
            </a:r>
            <a:r>
              <a:rPr lang="zh-CN" altLang="en-US" sz="2800" b="1" dirty="0"/>
              <a:t>这些新指令称为系统调用。它们由操作系统解释，该层的其余指令（即与第</a:t>
            </a:r>
            <a:r>
              <a:rPr lang="en-US" altLang="zh-CN" sz="2800" b="1" dirty="0"/>
              <a:t>2</a:t>
            </a:r>
            <a:r>
              <a:rPr lang="zh-CN" altLang="en-US" sz="2800" b="1" dirty="0"/>
              <a:t>层指令相同的指令）</a:t>
            </a:r>
            <a:r>
              <a:rPr lang="zh-CN" altLang="en-US" sz="2800" b="1" dirty="0"/>
              <a:t>由微体系结构层执行。</a:t>
            </a:r>
            <a:endParaRPr lang="zh-CN" altLang="en-US" sz="2800" b="1" dirty="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7522">
                                            <p:txEl>
                                              <p:charRg st="0" end="22"/>
                                            </p:txEl>
                                          </p:spTgt>
                                        </p:tgtEl>
                                        <p:attrNameLst>
                                          <p:attrName>style.visibility</p:attrName>
                                        </p:attrNameLst>
                                      </p:cBhvr>
                                      <p:to>
                                        <p:strVal val="visible"/>
                                      </p:to>
                                    </p:set>
                                    <p:animEffect transition="in" filter="wipe(left)">
                                      <p:cBhvr>
                                        <p:cTn id="7" dur="500"/>
                                        <p:tgtEl>
                                          <p:spTgt spid="107522">
                                            <p:txEl>
                                              <p:charRg st="0" end="22"/>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07523"/>
                                        </p:tgtEl>
                                        <p:attrNameLst>
                                          <p:attrName>style.visibility</p:attrName>
                                        </p:attrNameLst>
                                      </p:cBhvr>
                                      <p:to>
                                        <p:strVal val="visible"/>
                                      </p:to>
                                    </p:set>
                                    <p:animEffect transition="in" filter="wipe(up)">
                                      <p:cBhvr>
                                        <p:cTn id="11" dur="500"/>
                                        <p:tgtEl>
                                          <p:spTgt spid="107523"/>
                                        </p:tgtEl>
                                      </p:cBhvr>
                                    </p:animEffect>
                                  </p:childTnLst>
                                </p:cTn>
                              </p:par>
                            </p:childTnLst>
                          </p:cTn>
                        </p:par>
                        <p:par>
                          <p:cTn id="12" fill="hold">
                            <p:stCondLst>
                              <p:cond delay="1000"/>
                            </p:stCondLst>
                            <p:childTnLst>
                              <p:par>
                                <p:cTn id="13" presetID="22" presetClass="entr" presetSubtype="8" fill="hold" grpId="0" nodeType="afterEffect">
                                  <p:stCondLst>
                                    <p:cond delay="1000"/>
                                  </p:stCondLst>
                                  <p:childTnLst>
                                    <p:set>
                                      <p:cBhvr>
                                        <p:cTn id="14" dur="1" fill="hold">
                                          <p:stCondLst>
                                            <p:cond delay="0"/>
                                          </p:stCondLst>
                                        </p:cTn>
                                        <p:tgtEl>
                                          <p:spTgt spid="107524"/>
                                        </p:tgtEl>
                                        <p:attrNameLst>
                                          <p:attrName>style.visibility</p:attrName>
                                        </p:attrNameLst>
                                      </p:cBhvr>
                                      <p:to>
                                        <p:strVal val="visible"/>
                                      </p:to>
                                    </p:set>
                                    <p:animEffect transition="in" filter="wipe(left)">
                                      <p:cBhvr>
                                        <p:cTn id="15" dur="500"/>
                                        <p:tgtEl>
                                          <p:spTgt spid="107524"/>
                                        </p:tgtEl>
                                      </p:cBhvr>
                                    </p:animEffect>
                                  </p:childTnLst>
                                </p:cTn>
                              </p:par>
                            </p:childTnLst>
                          </p:cTn>
                        </p:par>
                        <p:par>
                          <p:cTn id="16" fill="hold">
                            <p:stCondLst>
                              <p:cond delay="2500"/>
                            </p:stCondLst>
                            <p:childTnLst>
                              <p:par>
                                <p:cTn id="17" presetID="16" presetClass="entr" presetSubtype="37" fill="hold" grpId="0" nodeType="afterEffect">
                                  <p:stCondLst>
                                    <p:cond delay="0"/>
                                  </p:stCondLst>
                                  <p:childTnLst>
                                    <p:set>
                                      <p:cBhvr>
                                        <p:cTn id="18" dur="1" fill="hold">
                                          <p:stCondLst>
                                            <p:cond delay="0"/>
                                          </p:stCondLst>
                                        </p:cTn>
                                        <p:tgtEl>
                                          <p:spTgt spid="107525">
                                            <p:txEl>
                                              <p:charRg st="0" end="8"/>
                                            </p:txEl>
                                          </p:spTgt>
                                        </p:tgtEl>
                                        <p:attrNameLst>
                                          <p:attrName>style.visibility</p:attrName>
                                        </p:attrNameLst>
                                      </p:cBhvr>
                                      <p:to>
                                        <p:strVal val="visible"/>
                                      </p:to>
                                    </p:set>
                                    <p:animEffect transition="in" filter="barn(outVertical)">
                                      <p:cBhvr>
                                        <p:cTn id="19" dur="500"/>
                                        <p:tgtEl>
                                          <p:spTgt spid="107525">
                                            <p:txEl>
                                              <p:charRg st="0" end="8"/>
                                            </p:txEl>
                                          </p:spTgt>
                                        </p:tgtEl>
                                      </p:cBhvr>
                                    </p:animEffect>
                                  </p:childTnLst>
                                </p:cTn>
                              </p:par>
                            </p:childTnLst>
                          </p:cTn>
                        </p:par>
                        <p:par>
                          <p:cTn id="20" fill="hold">
                            <p:stCondLst>
                              <p:cond delay="3000"/>
                            </p:stCondLst>
                            <p:childTnLst>
                              <p:par>
                                <p:cTn id="21" presetID="22" presetClass="entr" presetSubtype="1" fill="hold" nodeType="afterEffect">
                                  <p:stCondLst>
                                    <p:cond delay="0"/>
                                  </p:stCondLst>
                                  <p:childTnLst>
                                    <p:set>
                                      <p:cBhvr>
                                        <p:cTn id="22" dur="1" fill="hold">
                                          <p:stCondLst>
                                            <p:cond delay="0"/>
                                          </p:stCondLst>
                                        </p:cTn>
                                        <p:tgtEl>
                                          <p:spTgt spid="107528"/>
                                        </p:tgtEl>
                                        <p:attrNameLst>
                                          <p:attrName>style.visibility</p:attrName>
                                        </p:attrNameLst>
                                      </p:cBhvr>
                                      <p:to>
                                        <p:strVal val="visible"/>
                                      </p:to>
                                    </p:set>
                                    <p:animEffect transition="in" filter="wipe(up)">
                                      <p:cBhvr>
                                        <p:cTn id="23" dur="500"/>
                                        <p:tgtEl>
                                          <p:spTgt spid="107528"/>
                                        </p:tgtEl>
                                      </p:cBhvr>
                                    </p:animEffect>
                                  </p:childTnLst>
                                </p:cTn>
                              </p:par>
                            </p:childTnLst>
                          </p:cTn>
                        </p:par>
                        <p:par>
                          <p:cTn id="24" fill="hold">
                            <p:stCondLst>
                              <p:cond delay="3500"/>
                            </p:stCondLst>
                            <p:childTnLst>
                              <p:par>
                                <p:cTn id="25" presetID="22" presetClass="entr" presetSubtype="8" fill="hold" grpId="0" nodeType="afterEffect">
                                  <p:stCondLst>
                                    <p:cond delay="1000"/>
                                  </p:stCondLst>
                                  <p:childTnLst>
                                    <p:set>
                                      <p:cBhvr>
                                        <p:cTn id="26" dur="1" fill="hold">
                                          <p:stCondLst>
                                            <p:cond delay="0"/>
                                          </p:stCondLst>
                                        </p:cTn>
                                        <p:tgtEl>
                                          <p:spTgt spid="107529"/>
                                        </p:tgtEl>
                                        <p:attrNameLst>
                                          <p:attrName>style.visibility</p:attrName>
                                        </p:attrNameLst>
                                      </p:cBhvr>
                                      <p:to>
                                        <p:strVal val="visible"/>
                                      </p:to>
                                    </p:set>
                                    <p:animEffect transition="in" filter="wipe(left)">
                                      <p:cBhvr>
                                        <p:cTn id="27" dur="500"/>
                                        <p:tgtEl>
                                          <p:spTgt spid="107529"/>
                                        </p:tgtEl>
                                      </p:cBhvr>
                                    </p:animEffect>
                                  </p:childTnLst>
                                </p:cTn>
                              </p:par>
                            </p:childTnLst>
                          </p:cTn>
                        </p:par>
                        <p:par>
                          <p:cTn id="28" fill="hold">
                            <p:stCondLst>
                              <p:cond delay="5000"/>
                            </p:stCondLst>
                            <p:childTnLst>
                              <p:par>
                                <p:cTn id="29" presetID="16" presetClass="entr" presetSubtype="37" fill="hold" grpId="0" nodeType="afterEffect">
                                  <p:stCondLst>
                                    <p:cond delay="0"/>
                                  </p:stCondLst>
                                  <p:childTnLst>
                                    <p:set>
                                      <p:cBhvr>
                                        <p:cTn id="30" dur="1" fill="hold">
                                          <p:stCondLst>
                                            <p:cond delay="0"/>
                                          </p:stCondLst>
                                        </p:cTn>
                                        <p:tgtEl>
                                          <p:spTgt spid="107530">
                                            <p:txEl>
                                              <p:charRg st="0" end="6"/>
                                            </p:txEl>
                                          </p:spTgt>
                                        </p:tgtEl>
                                        <p:attrNameLst>
                                          <p:attrName>style.visibility</p:attrName>
                                        </p:attrNameLst>
                                      </p:cBhvr>
                                      <p:to>
                                        <p:strVal val="visible"/>
                                      </p:to>
                                    </p:set>
                                    <p:animEffect transition="in" filter="barn(outVertical)">
                                      <p:cBhvr>
                                        <p:cTn id="31" dur="500"/>
                                        <p:tgtEl>
                                          <p:spTgt spid="107530">
                                            <p:txEl>
                                              <p:charRg st="0" end="6"/>
                                            </p:txEl>
                                          </p:spTgt>
                                        </p:tgtEl>
                                      </p:cBhvr>
                                    </p:animEffect>
                                  </p:childTnLst>
                                </p:cTn>
                              </p:par>
                            </p:childTnLst>
                          </p:cTn>
                        </p:par>
                        <p:par>
                          <p:cTn id="32" fill="hold">
                            <p:stCondLst>
                              <p:cond delay="5500"/>
                            </p:stCondLst>
                            <p:childTnLst>
                              <p:par>
                                <p:cTn id="33" presetID="22" presetClass="entr" presetSubtype="1" fill="hold" nodeType="afterEffect">
                                  <p:stCondLst>
                                    <p:cond delay="0"/>
                                  </p:stCondLst>
                                  <p:childTnLst>
                                    <p:set>
                                      <p:cBhvr>
                                        <p:cTn id="34" dur="1" fill="hold">
                                          <p:stCondLst>
                                            <p:cond delay="0"/>
                                          </p:stCondLst>
                                        </p:cTn>
                                        <p:tgtEl>
                                          <p:spTgt spid="107533"/>
                                        </p:tgtEl>
                                        <p:attrNameLst>
                                          <p:attrName>style.visibility</p:attrName>
                                        </p:attrNameLst>
                                      </p:cBhvr>
                                      <p:to>
                                        <p:strVal val="visible"/>
                                      </p:to>
                                    </p:set>
                                    <p:animEffect transition="in" filter="wipe(up)">
                                      <p:cBhvr>
                                        <p:cTn id="35" dur="500"/>
                                        <p:tgtEl>
                                          <p:spTgt spid="107533"/>
                                        </p:tgtEl>
                                      </p:cBhvr>
                                    </p:animEffect>
                                  </p:childTnLst>
                                </p:cTn>
                              </p:par>
                            </p:childTnLst>
                          </p:cTn>
                        </p:par>
                        <p:par>
                          <p:cTn id="36" fill="hold">
                            <p:stCondLst>
                              <p:cond delay="6000"/>
                            </p:stCondLst>
                            <p:childTnLst>
                              <p:par>
                                <p:cTn id="37" presetID="22" presetClass="entr" presetSubtype="8" fill="hold" grpId="0" nodeType="afterEffect">
                                  <p:stCondLst>
                                    <p:cond delay="1000"/>
                                  </p:stCondLst>
                                  <p:childTnLst>
                                    <p:set>
                                      <p:cBhvr>
                                        <p:cTn id="38" dur="1" fill="hold">
                                          <p:stCondLst>
                                            <p:cond delay="0"/>
                                          </p:stCondLst>
                                        </p:cTn>
                                        <p:tgtEl>
                                          <p:spTgt spid="107534"/>
                                        </p:tgtEl>
                                        <p:attrNameLst>
                                          <p:attrName>style.visibility</p:attrName>
                                        </p:attrNameLst>
                                      </p:cBhvr>
                                      <p:to>
                                        <p:strVal val="visible"/>
                                      </p:to>
                                    </p:set>
                                    <p:animEffect transition="in" filter="wipe(left)">
                                      <p:cBhvr>
                                        <p:cTn id="39" dur="500"/>
                                        <p:tgtEl>
                                          <p:spTgt spid="107534"/>
                                        </p:tgtEl>
                                      </p:cBhvr>
                                    </p:animEffect>
                                  </p:childTnLst>
                                </p:cTn>
                              </p:par>
                            </p:childTnLst>
                          </p:cTn>
                        </p:par>
                        <p:par>
                          <p:cTn id="40" fill="hold">
                            <p:stCondLst>
                              <p:cond delay="7500"/>
                            </p:stCondLst>
                            <p:childTnLst>
                              <p:par>
                                <p:cTn id="41" presetID="16" presetClass="entr" presetSubtype="37" fill="hold" grpId="0" nodeType="afterEffect">
                                  <p:stCondLst>
                                    <p:cond delay="0"/>
                                  </p:stCondLst>
                                  <p:childTnLst>
                                    <p:set>
                                      <p:cBhvr>
                                        <p:cTn id="42" dur="1" fill="hold">
                                          <p:stCondLst>
                                            <p:cond delay="0"/>
                                          </p:stCondLst>
                                        </p:cTn>
                                        <p:tgtEl>
                                          <p:spTgt spid="107535">
                                            <p:txEl>
                                              <p:charRg st="0" end="6"/>
                                            </p:txEl>
                                          </p:spTgt>
                                        </p:tgtEl>
                                        <p:attrNameLst>
                                          <p:attrName>style.visibility</p:attrName>
                                        </p:attrNameLst>
                                      </p:cBhvr>
                                      <p:to>
                                        <p:strVal val="visible"/>
                                      </p:to>
                                    </p:set>
                                    <p:animEffect transition="in" filter="barn(outVertical)">
                                      <p:cBhvr>
                                        <p:cTn id="43" dur="500"/>
                                        <p:tgtEl>
                                          <p:spTgt spid="107535">
                                            <p:txEl>
                                              <p:charRg st="0" end="6"/>
                                            </p:txEl>
                                          </p:spTgt>
                                        </p:tgtEl>
                                      </p:cBhvr>
                                    </p:animEffect>
                                  </p:childTnLst>
                                </p:cTn>
                              </p:par>
                            </p:childTnLst>
                          </p:cTn>
                        </p:par>
                        <p:par>
                          <p:cTn id="44" fill="hold">
                            <p:stCondLst>
                              <p:cond delay="8000"/>
                            </p:stCondLst>
                            <p:childTnLst>
                              <p:par>
                                <p:cTn id="45" presetID="22" presetClass="entr" presetSubtype="1" fill="hold" nodeType="afterEffect">
                                  <p:stCondLst>
                                    <p:cond delay="0"/>
                                  </p:stCondLst>
                                  <p:childTnLst>
                                    <p:set>
                                      <p:cBhvr>
                                        <p:cTn id="46" dur="1" fill="hold">
                                          <p:stCondLst>
                                            <p:cond delay="0"/>
                                          </p:stCondLst>
                                        </p:cTn>
                                        <p:tgtEl>
                                          <p:spTgt spid="107538"/>
                                        </p:tgtEl>
                                        <p:attrNameLst>
                                          <p:attrName>style.visibility</p:attrName>
                                        </p:attrNameLst>
                                      </p:cBhvr>
                                      <p:to>
                                        <p:strVal val="visible"/>
                                      </p:to>
                                    </p:set>
                                    <p:animEffect transition="in" filter="wipe(up)">
                                      <p:cBhvr>
                                        <p:cTn id="47" dur="500"/>
                                        <p:tgtEl>
                                          <p:spTgt spid="107538"/>
                                        </p:tgtEl>
                                      </p:cBhvr>
                                    </p:animEffect>
                                  </p:childTnLst>
                                </p:cTn>
                              </p:par>
                            </p:childTnLst>
                          </p:cTn>
                        </p:par>
                        <p:par>
                          <p:cTn id="48" fill="hold">
                            <p:stCondLst>
                              <p:cond delay="8500"/>
                            </p:stCondLst>
                            <p:childTnLst>
                              <p:par>
                                <p:cTn id="49" presetID="22" presetClass="entr" presetSubtype="8" fill="hold" grpId="0" nodeType="afterEffect">
                                  <p:stCondLst>
                                    <p:cond delay="1000"/>
                                  </p:stCondLst>
                                  <p:childTnLst>
                                    <p:set>
                                      <p:cBhvr>
                                        <p:cTn id="50" dur="1" fill="hold">
                                          <p:stCondLst>
                                            <p:cond delay="0"/>
                                          </p:stCondLst>
                                        </p:cTn>
                                        <p:tgtEl>
                                          <p:spTgt spid="107539"/>
                                        </p:tgtEl>
                                        <p:attrNameLst>
                                          <p:attrName>style.visibility</p:attrName>
                                        </p:attrNameLst>
                                      </p:cBhvr>
                                      <p:to>
                                        <p:strVal val="visible"/>
                                      </p:to>
                                    </p:set>
                                    <p:animEffect transition="in" filter="wipe(left)">
                                      <p:cBhvr>
                                        <p:cTn id="51" dur="500"/>
                                        <p:tgtEl>
                                          <p:spTgt spid="107539"/>
                                        </p:tgtEl>
                                      </p:cBhvr>
                                    </p:animEffect>
                                  </p:childTnLst>
                                </p:cTn>
                              </p:par>
                            </p:childTnLst>
                          </p:cTn>
                        </p:par>
                        <p:par>
                          <p:cTn id="52" fill="hold">
                            <p:stCondLst>
                              <p:cond delay="10000"/>
                            </p:stCondLst>
                            <p:childTnLst>
                              <p:par>
                                <p:cTn id="53" presetID="16" presetClass="entr" presetSubtype="37" fill="hold" grpId="0" nodeType="afterEffect">
                                  <p:stCondLst>
                                    <p:cond delay="0"/>
                                  </p:stCondLst>
                                  <p:childTnLst>
                                    <p:set>
                                      <p:cBhvr>
                                        <p:cTn id="54" dur="1" fill="hold">
                                          <p:stCondLst>
                                            <p:cond delay="0"/>
                                          </p:stCondLst>
                                        </p:cTn>
                                        <p:tgtEl>
                                          <p:spTgt spid="107540">
                                            <p:txEl>
                                              <p:charRg st="0" end="6"/>
                                            </p:txEl>
                                          </p:spTgt>
                                        </p:tgtEl>
                                        <p:attrNameLst>
                                          <p:attrName>style.visibility</p:attrName>
                                        </p:attrNameLst>
                                      </p:cBhvr>
                                      <p:to>
                                        <p:strVal val="visible"/>
                                      </p:to>
                                    </p:set>
                                    <p:animEffect transition="in" filter="barn(outVertical)">
                                      <p:cBhvr>
                                        <p:cTn id="55" dur="500"/>
                                        <p:tgtEl>
                                          <p:spTgt spid="107540">
                                            <p:txEl>
                                              <p:charRg st="0" end="6"/>
                                            </p:txEl>
                                          </p:spTgt>
                                        </p:tgtEl>
                                      </p:cBhvr>
                                    </p:animEffect>
                                  </p:childTnLst>
                                </p:cTn>
                              </p:par>
                            </p:childTnLst>
                          </p:cTn>
                        </p:par>
                        <p:par>
                          <p:cTn id="56" fill="hold">
                            <p:stCondLst>
                              <p:cond delay="10500"/>
                            </p:stCondLst>
                            <p:childTnLst>
                              <p:par>
                                <p:cTn id="57" presetID="22" presetClass="entr" presetSubtype="8" fill="hold" grpId="0" nodeType="afterEffect">
                                  <p:stCondLst>
                                    <p:cond delay="1000"/>
                                  </p:stCondLst>
                                  <p:childTnLst>
                                    <p:set>
                                      <p:cBhvr>
                                        <p:cTn id="58" dur="1" fill="hold">
                                          <p:stCondLst>
                                            <p:cond delay="0"/>
                                          </p:stCondLst>
                                        </p:cTn>
                                        <p:tgtEl>
                                          <p:spTgt spid="107543"/>
                                        </p:tgtEl>
                                        <p:attrNameLst>
                                          <p:attrName>style.visibility</p:attrName>
                                        </p:attrNameLst>
                                      </p:cBhvr>
                                      <p:to>
                                        <p:strVal val="visible"/>
                                      </p:to>
                                    </p:set>
                                    <p:animEffect transition="in" filter="wipe(left)">
                                      <p:cBhvr>
                                        <p:cTn id="59" dur="500"/>
                                        <p:tgtEl>
                                          <p:spTgt spid="107543"/>
                                        </p:tgtEl>
                                      </p:cBhvr>
                                    </p:animEffect>
                                  </p:childTnLst>
                                </p:cTn>
                              </p:par>
                            </p:childTnLst>
                          </p:cTn>
                        </p:par>
                        <p:par>
                          <p:cTn id="60" fill="hold">
                            <p:stCondLst>
                              <p:cond delay="12000"/>
                            </p:stCondLst>
                            <p:childTnLst>
                              <p:par>
                                <p:cTn id="61" presetID="16" presetClass="entr" presetSubtype="37" fill="hold" grpId="0" nodeType="afterEffect">
                                  <p:stCondLst>
                                    <p:cond delay="0"/>
                                  </p:stCondLst>
                                  <p:childTnLst>
                                    <p:set>
                                      <p:cBhvr>
                                        <p:cTn id="62" dur="1" fill="hold">
                                          <p:stCondLst>
                                            <p:cond delay="0"/>
                                          </p:stCondLst>
                                        </p:cTn>
                                        <p:tgtEl>
                                          <p:spTgt spid="107544">
                                            <p:txEl>
                                              <p:charRg st="0" end="7"/>
                                            </p:txEl>
                                          </p:spTgt>
                                        </p:tgtEl>
                                        <p:attrNameLst>
                                          <p:attrName>style.visibility</p:attrName>
                                        </p:attrNameLst>
                                      </p:cBhvr>
                                      <p:to>
                                        <p:strVal val="visible"/>
                                      </p:to>
                                    </p:set>
                                    <p:animEffect transition="in" filter="barn(outVertical)">
                                      <p:cBhvr>
                                        <p:cTn id="63" dur="500"/>
                                        <p:tgtEl>
                                          <p:spTgt spid="107544">
                                            <p:txEl>
                                              <p:charRg st="0"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2" grpId="0" build="p"/>
      <p:bldP spid="107524" grpId="0" animBg="1"/>
      <p:bldP spid="107525" grpId="0" advAuto="1000" build="p"/>
      <p:bldP spid="107529" grpId="0" animBg="1"/>
      <p:bldP spid="107530" grpId="0" advAuto="1000" build="p"/>
      <p:bldP spid="107534" grpId="0" bldLvl="0" animBg="1"/>
      <p:bldP spid="107535" grpId="0" advAuto="1000" build="p"/>
      <p:bldP spid="107539" grpId="0" animBg="1"/>
      <p:bldP spid="107540" grpId="0" advAuto="1000" build="p"/>
      <p:bldP spid="107543" grpId="0" animBg="1"/>
      <p:bldP spid="107544" grpId="0" advAuto="100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0" name="Text Box 2"/>
          <p:cNvSpPr txBox="1"/>
          <p:nvPr/>
        </p:nvSpPr>
        <p:spPr>
          <a:xfrm>
            <a:off x="4822825" y="5911850"/>
            <a:ext cx="4321175" cy="8223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sz="2400" b="1" dirty="0"/>
              <a:t>从计算机系统组成角度划分的一种层次结构模型</a:t>
            </a:r>
            <a:endParaRPr lang="zh-CN" altLang="en-US" sz="2400" b="1" dirty="0"/>
          </a:p>
        </p:txBody>
      </p:sp>
      <p:sp>
        <p:nvSpPr>
          <p:cNvPr id="109571" name="Line 3"/>
          <p:cNvSpPr/>
          <p:nvPr/>
        </p:nvSpPr>
        <p:spPr>
          <a:xfrm>
            <a:off x="6480175" y="1341438"/>
            <a:ext cx="0" cy="457200"/>
          </a:xfrm>
          <a:prstGeom prst="line">
            <a:avLst/>
          </a:prstGeom>
          <a:ln w="38100" cap="flat" cmpd="sng">
            <a:solidFill>
              <a:schemeClr val="tx1"/>
            </a:solidFill>
            <a:prstDash val="solid"/>
            <a:headEnd type="none" w="med" len="med"/>
            <a:tailEnd type="none" w="med" len="med"/>
          </a:ln>
        </p:spPr>
      </p:sp>
      <p:sp>
        <p:nvSpPr>
          <p:cNvPr id="109572" name="Rectangle 4"/>
          <p:cNvSpPr/>
          <p:nvPr/>
        </p:nvSpPr>
        <p:spPr>
          <a:xfrm>
            <a:off x="5399088" y="693738"/>
            <a:ext cx="2305050" cy="685800"/>
          </a:xfrm>
          <a:prstGeom prst="rect">
            <a:avLst/>
          </a:prstGeom>
          <a:solidFill>
            <a:srgbClr val="FDFBFB"/>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endParaRPr lang="zh-CN" altLang="en-US" sz="2400" b="1" dirty="0"/>
          </a:p>
        </p:txBody>
      </p:sp>
      <p:sp>
        <p:nvSpPr>
          <p:cNvPr id="109573" name="Text Box 5"/>
          <p:cNvSpPr txBox="1"/>
          <p:nvPr/>
        </p:nvSpPr>
        <p:spPr>
          <a:xfrm>
            <a:off x="5399088" y="836613"/>
            <a:ext cx="2447925"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sz="2400" b="1" dirty="0">
                <a:solidFill>
                  <a:srgbClr val="3333FF"/>
                </a:solidFill>
                <a:latin typeface="宋体" panose="02010600030101010101" pitchFamily="2" charset="-122"/>
              </a:rPr>
              <a:t>面向问题语言层</a:t>
            </a:r>
            <a:endParaRPr lang="zh-CN" altLang="en-US" sz="2400" b="1" dirty="0">
              <a:solidFill>
                <a:srgbClr val="3333FF"/>
              </a:solidFill>
              <a:latin typeface="宋体" panose="02010600030101010101" pitchFamily="2" charset="-122"/>
            </a:endParaRPr>
          </a:p>
        </p:txBody>
      </p:sp>
      <p:sp>
        <p:nvSpPr>
          <p:cNvPr id="31751" name="Text Box 6"/>
          <p:cNvSpPr txBox="1"/>
          <p:nvPr/>
        </p:nvSpPr>
        <p:spPr>
          <a:xfrm>
            <a:off x="4319588" y="836613"/>
            <a:ext cx="10795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2400" b="1" dirty="0">
                <a:solidFill>
                  <a:srgbClr val="3333FF"/>
                </a:solidFill>
              </a:rPr>
              <a:t>第</a:t>
            </a:r>
            <a:r>
              <a:rPr lang="en-US" altLang="zh-CN" sz="2400" b="1" dirty="0">
                <a:solidFill>
                  <a:srgbClr val="3333FF"/>
                </a:solidFill>
              </a:rPr>
              <a:t>5</a:t>
            </a:r>
            <a:r>
              <a:rPr lang="zh-CN" altLang="en-US" sz="2400" b="1" dirty="0">
                <a:solidFill>
                  <a:srgbClr val="3333FF"/>
                </a:solidFill>
              </a:rPr>
              <a:t>层</a:t>
            </a:r>
            <a:endParaRPr lang="zh-CN" altLang="en-US" sz="2400" b="1" dirty="0">
              <a:solidFill>
                <a:srgbClr val="3333FF"/>
              </a:solidFill>
            </a:endParaRPr>
          </a:p>
        </p:txBody>
      </p:sp>
      <p:sp>
        <p:nvSpPr>
          <p:cNvPr id="31752" name="Text Box 7"/>
          <p:cNvSpPr txBox="1"/>
          <p:nvPr/>
        </p:nvSpPr>
        <p:spPr>
          <a:xfrm>
            <a:off x="6551613" y="1412875"/>
            <a:ext cx="1693862"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2000" b="1" dirty="0">
                <a:solidFill>
                  <a:srgbClr val="3333FF"/>
                </a:solidFill>
              </a:rPr>
              <a:t>翻译</a:t>
            </a:r>
            <a:r>
              <a:rPr lang="en-US" altLang="zh-CN" sz="2000" b="1" dirty="0">
                <a:solidFill>
                  <a:srgbClr val="3333FF"/>
                </a:solidFill>
              </a:rPr>
              <a:t>(</a:t>
            </a:r>
            <a:r>
              <a:rPr lang="zh-CN" altLang="en-US" sz="2000" b="1" dirty="0">
                <a:solidFill>
                  <a:srgbClr val="3333FF"/>
                </a:solidFill>
              </a:rPr>
              <a:t>编译器</a:t>
            </a:r>
            <a:r>
              <a:rPr lang="en-US" altLang="zh-CN" sz="2000" b="1" dirty="0">
                <a:solidFill>
                  <a:srgbClr val="3333FF"/>
                </a:solidFill>
              </a:rPr>
              <a:t>)</a:t>
            </a:r>
            <a:endParaRPr lang="en-US" altLang="zh-CN" sz="2000" b="1" dirty="0">
              <a:solidFill>
                <a:srgbClr val="3333FF"/>
              </a:solidFill>
            </a:endParaRPr>
          </a:p>
        </p:txBody>
      </p:sp>
      <p:sp>
        <p:nvSpPr>
          <p:cNvPr id="109576" name="Line 8"/>
          <p:cNvSpPr/>
          <p:nvPr/>
        </p:nvSpPr>
        <p:spPr>
          <a:xfrm>
            <a:off x="6480175" y="2422525"/>
            <a:ext cx="0" cy="457200"/>
          </a:xfrm>
          <a:prstGeom prst="line">
            <a:avLst/>
          </a:prstGeom>
          <a:ln w="38100" cap="flat" cmpd="sng">
            <a:solidFill>
              <a:schemeClr val="tx1"/>
            </a:solidFill>
            <a:prstDash val="solid"/>
            <a:headEnd type="none" w="med" len="med"/>
            <a:tailEnd type="none" w="med" len="med"/>
          </a:ln>
        </p:spPr>
      </p:sp>
      <p:sp>
        <p:nvSpPr>
          <p:cNvPr id="109577" name="Rectangle 9"/>
          <p:cNvSpPr/>
          <p:nvPr/>
        </p:nvSpPr>
        <p:spPr>
          <a:xfrm>
            <a:off x="5399088" y="1774825"/>
            <a:ext cx="2305050" cy="685800"/>
          </a:xfrm>
          <a:prstGeom prst="rect">
            <a:avLst/>
          </a:prstGeom>
          <a:solidFill>
            <a:srgbClr val="FFFF00"/>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endParaRPr lang="zh-CN" altLang="en-US" sz="2400" b="1" dirty="0"/>
          </a:p>
        </p:txBody>
      </p:sp>
      <p:sp>
        <p:nvSpPr>
          <p:cNvPr id="109578" name="Text Box 10"/>
          <p:cNvSpPr txBox="1"/>
          <p:nvPr/>
        </p:nvSpPr>
        <p:spPr>
          <a:xfrm>
            <a:off x="5614988" y="1844675"/>
            <a:ext cx="1944687"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sz="2400" b="1" dirty="0">
                <a:solidFill>
                  <a:srgbClr val="3333FF"/>
                </a:solidFill>
                <a:latin typeface="宋体" panose="02010600030101010101" pitchFamily="2" charset="-122"/>
              </a:rPr>
              <a:t>汇编语言层</a:t>
            </a:r>
            <a:endParaRPr lang="zh-CN" altLang="en-US" sz="2400" b="1" dirty="0">
              <a:solidFill>
                <a:srgbClr val="3333FF"/>
              </a:solidFill>
              <a:latin typeface="宋体" panose="02010600030101010101" pitchFamily="2" charset="-122"/>
            </a:endParaRPr>
          </a:p>
        </p:txBody>
      </p:sp>
      <p:sp>
        <p:nvSpPr>
          <p:cNvPr id="31756" name="Text Box 11"/>
          <p:cNvSpPr txBox="1"/>
          <p:nvPr/>
        </p:nvSpPr>
        <p:spPr>
          <a:xfrm>
            <a:off x="4319588" y="1917700"/>
            <a:ext cx="10795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2400" b="1" dirty="0">
                <a:solidFill>
                  <a:srgbClr val="3333FF"/>
                </a:solidFill>
              </a:rPr>
              <a:t>第</a:t>
            </a:r>
            <a:r>
              <a:rPr lang="en-US" altLang="zh-CN" sz="2400" b="1" dirty="0">
                <a:solidFill>
                  <a:srgbClr val="3333FF"/>
                </a:solidFill>
              </a:rPr>
              <a:t>4</a:t>
            </a:r>
            <a:r>
              <a:rPr lang="zh-CN" altLang="en-US" sz="2400" b="1" dirty="0">
                <a:solidFill>
                  <a:srgbClr val="3333FF"/>
                </a:solidFill>
              </a:rPr>
              <a:t>层</a:t>
            </a:r>
            <a:endParaRPr lang="zh-CN" altLang="en-US" sz="2400" b="1" dirty="0">
              <a:solidFill>
                <a:srgbClr val="3333FF"/>
              </a:solidFill>
            </a:endParaRPr>
          </a:p>
        </p:txBody>
      </p:sp>
      <p:sp>
        <p:nvSpPr>
          <p:cNvPr id="31757" name="Text Box 12"/>
          <p:cNvSpPr txBox="1"/>
          <p:nvPr/>
        </p:nvSpPr>
        <p:spPr>
          <a:xfrm>
            <a:off x="6551613" y="2493963"/>
            <a:ext cx="1693862"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2000" b="1" dirty="0">
                <a:solidFill>
                  <a:srgbClr val="3333FF"/>
                </a:solidFill>
              </a:rPr>
              <a:t>翻译</a:t>
            </a:r>
            <a:r>
              <a:rPr lang="en-US" altLang="zh-CN" sz="2000" b="1" dirty="0">
                <a:solidFill>
                  <a:srgbClr val="3333FF"/>
                </a:solidFill>
              </a:rPr>
              <a:t>(</a:t>
            </a:r>
            <a:r>
              <a:rPr lang="zh-CN" altLang="en-US" sz="2000" b="1" dirty="0">
                <a:solidFill>
                  <a:srgbClr val="3333FF"/>
                </a:solidFill>
              </a:rPr>
              <a:t>汇编器</a:t>
            </a:r>
            <a:r>
              <a:rPr lang="en-US" altLang="zh-CN" sz="2000" b="1" dirty="0">
                <a:solidFill>
                  <a:srgbClr val="3333FF"/>
                </a:solidFill>
              </a:rPr>
              <a:t>)</a:t>
            </a:r>
            <a:endParaRPr lang="en-US" altLang="zh-CN" sz="2000" b="1" dirty="0">
              <a:solidFill>
                <a:srgbClr val="3333FF"/>
              </a:solidFill>
            </a:endParaRPr>
          </a:p>
        </p:txBody>
      </p:sp>
      <p:sp>
        <p:nvSpPr>
          <p:cNvPr id="109581" name="Line 13"/>
          <p:cNvSpPr/>
          <p:nvPr/>
        </p:nvSpPr>
        <p:spPr>
          <a:xfrm>
            <a:off x="6480175" y="3502025"/>
            <a:ext cx="0" cy="457200"/>
          </a:xfrm>
          <a:prstGeom prst="line">
            <a:avLst/>
          </a:prstGeom>
          <a:ln w="38100" cap="flat" cmpd="sng">
            <a:solidFill>
              <a:schemeClr val="tx1"/>
            </a:solidFill>
            <a:prstDash val="solid"/>
            <a:headEnd type="none" w="med" len="med"/>
            <a:tailEnd type="none" w="med" len="med"/>
          </a:ln>
        </p:spPr>
      </p:sp>
      <p:sp>
        <p:nvSpPr>
          <p:cNvPr id="109582" name="Rectangle 14"/>
          <p:cNvSpPr/>
          <p:nvPr/>
        </p:nvSpPr>
        <p:spPr>
          <a:xfrm>
            <a:off x="5399088" y="2854325"/>
            <a:ext cx="2305050" cy="685800"/>
          </a:xfrm>
          <a:prstGeom prst="rect">
            <a:avLst/>
          </a:prstGeom>
          <a:solidFill>
            <a:srgbClr val="FDFBFB"/>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endParaRPr lang="zh-CN" altLang="en-US" sz="2400" b="1" dirty="0"/>
          </a:p>
        </p:txBody>
      </p:sp>
      <p:sp>
        <p:nvSpPr>
          <p:cNvPr id="109583" name="Text Box 15"/>
          <p:cNvSpPr txBox="1"/>
          <p:nvPr/>
        </p:nvSpPr>
        <p:spPr>
          <a:xfrm>
            <a:off x="5614988" y="2925763"/>
            <a:ext cx="187325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sz="2400" b="1" dirty="0">
                <a:solidFill>
                  <a:srgbClr val="3333FF"/>
                </a:solidFill>
                <a:latin typeface="宋体" panose="02010600030101010101" pitchFamily="2" charset="-122"/>
              </a:rPr>
              <a:t>操作系统层</a:t>
            </a:r>
            <a:endParaRPr lang="zh-CN" altLang="en-US" sz="2400" b="1" dirty="0">
              <a:solidFill>
                <a:srgbClr val="3333FF"/>
              </a:solidFill>
              <a:latin typeface="宋体" panose="02010600030101010101" pitchFamily="2" charset="-122"/>
            </a:endParaRPr>
          </a:p>
        </p:txBody>
      </p:sp>
      <p:sp>
        <p:nvSpPr>
          <p:cNvPr id="31761" name="Text Box 16"/>
          <p:cNvSpPr txBox="1"/>
          <p:nvPr/>
        </p:nvSpPr>
        <p:spPr>
          <a:xfrm>
            <a:off x="4319588" y="2997200"/>
            <a:ext cx="10795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2400" b="1" dirty="0">
                <a:solidFill>
                  <a:srgbClr val="3333FF"/>
                </a:solidFill>
              </a:rPr>
              <a:t>第</a:t>
            </a:r>
            <a:r>
              <a:rPr lang="en-US" altLang="zh-CN" sz="2400" b="1" dirty="0">
                <a:solidFill>
                  <a:srgbClr val="3333FF"/>
                </a:solidFill>
              </a:rPr>
              <a:t>3</a:t>
            </a:r>
            <a:r>
              <a:rPr lang="zh-CN" altLang="en-US" sz="2400" b="1" dirty="0">
                <a:solidFill>
                  <a:srgbClr val="3333FF"/>
                </a:solidFill>
              </a:rPr>
              <a:t>层</a:t>
            </a:r>
            <a:endParaRPr lang="zh-CN" altLang="en-US" sz="2400" b="1" dirty="0">
              <a:solidFill>
                <a:srgbClr val="3333FF"/>
              </a:solidFill>
            </a:endParaRPr>
          </a:p>
        </p:txBody>
      </p:sp>
      <p:sp>
        <p:nvSpPr>
          <p:cNvPr id="31762" name="Text Box 17"/>
          <p:cNvSpPr txBox="1"/>
          <p:nvPr/>
        </p:nvSpPr>
        <p:spPr>
          <a:xfrm>
            <a:off x="6551613" y="3573463"/>
            <a:ext cx="2592387"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2000" b="1" dirty="0">
                <a:solidFill>
                  <a:srgbClr val="3333FF"/>
                </a:solidFill>
              </a:rPr>
              <a:t>部分解释</a:t>
            </a:r>
            <a:r>
              <a:rPr lang="en-US" altLang="zh-CN" sz="2000" b="1" dirty="0">
                <a:solidFill>
                  <a:srgbClr val="3333FF"/>
                </a:solidFill>
              </a:rPr>
              <a:t>(</a:t>
            </a:r>
            <a:r>
              <a:rPr lang="zh-CN" altLang="en-US" sz="2000" b="1" dirty="0">
                <a:solidFill>
                  <a:srgbClr val="3333FF"/>
                </a:solidFill>
              </a:rPr>
              <a:t>操作系统</a:t>
            </a:r>
            <a:r>
              <a:rPr lang="en-US" altLang="zh-CN" sz="2000" b="1" dirty="0">
                <a:solidFill>
                  <a:srgbClr val="3333FF"/>
                </a:solidFill>
              </a:rPr>
              <a:t>)</a:t>
            </a:r>
            <a:endParaRPr lang="en-US" altLang="zh-CN" sz="2000" b="1" dirty="0">
              <a:solidFill>
                <a:srgbClr val="3333FF"/>
              </a:solidFill>
            </a:endParaRPr>
          </a:p>
        </p:txBody>
      </p:sp>
      <p:sp>
        <p:nvSpPr>
          <p:cNvPr id="109586" name="Line 18"/>
          <p:cNvSpPr/>
          <p:nvPr/>
        </p:nvSpPr>
        <p:spPr>
          <a:xfrm>
            <a:off x="6480175" y="4581525"/>
            <a:ext cx="0" cy="457200"/>
          </a:xfrm>
          <a:prstGeom prst="line">
            <a:avLst/>
          </a:prstGeom>
          <a:ln w="38100" cap="flat" cmpd="sng">
            <a:solidFill>
              <a:schemeClr val="tx1"/>
            </a:solidFill>
            <a:prstDash val="solid"/>
            <a:headEnd type="none" w="med" len="med"/>
            <a:tailEnd type="none" w="med" len="med"/>
          </a:ln>
        </p:spPr>
      </p:sp>
      <p:sp>
        <p:nvSpPr>
          <p:cNvPr id="109587" name="Rectangle 19"/>
          <p:cNvSpPr/>
          <p:nvPr/>
        </p:nvSpPr>
        <p:spPr>
          <a:xfrm>
            <a:off x="5399088" y="3933825"/>
            <a:ext cx="2305050" cy="685800"/>
          </a:xfrm>
          <a:prstGeom prst="rect">
            <a:avLst/>
          </a:prstGeom>
          <a:solidFill>
            <a:srgbClr val="FDFBFB"/>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endParaRPr lang="zh-CN" altLang="en-US" sz="2400" b="1" dirty="0"/>
          </a:p>
        </p:txBody>
      </p:sp>
      <p:sp>
        <p:nvSpPr>
          <p:cNvPr id="109588" name="Text Box 20"/>
          <p:cNvSpPr txBox="1"/>
          <p:nvPr/>
        </p:nvSpPr>
        <p:spPr>
          <a:xfrm>
            <a:off x="5651500" y="4005263"/>
            <a:ext cx="1981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sz="2400" b="1" dirty="0">
                <a:solidFill>
                  <a:srgbClr val="3333FF"/>
                </a:solidFill>
                <a:latin typeface="宋体" panose="02010600030101010101" pitchFamily="2" charset="-122"/>
              </a:rPr>
              <a:t>指令系统层</a:t>
            </a:r>
            <a:endParaRPr lang="zh-CN" altLang="en-US" sz="2400" b="1" dirty="0">
              <a:solidFill>
                <a:srgbClr val="3333FF"/>
              </a:solidFill>
              <a:latin typeface="宋体" panose="02010600030101010101" pitchFamily="2" charset="-122"/>
            </a:endParaRPr>
          </a:p>
        </p:txBody>
      </p:sp>
      <p:sp>
        <p:nvSpPr>
          <p:cNvPr id="31766" name="Text Box 21"/>
          <p:cNvSpPr txBox="1"/>
          <p:nvPr/>
        </p:nvSpPr>
        <p:spPr>
          <a:xfrm>
            <a:off x="4319588" y="4076700"/>
            <a:ext cx="10795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2400" b="1" dirty="0">
                <a:solidFill>
                  <a:srgbClr val="3333FF"/>
                </a:solidFill>
              </a:rPr>
              <a:t>第</a:t>
            </a:r>
            <a:r>
              <a:rPr lang="en-US" altLang="zh-CN" sz="2400" b="1" dirty="0">
                <a:solidFill>
                  <a:srgbClr val="3333FF"/>
                </a:solidFill>
              </a:rPr>
              <a:t>2</a:t>
            </a:r>
            <a:r>
              <a:rPr lang="zh-CN" altLang="en-US" sz="2400" b="1" dirty="0">
                <a:solidFill>
                  <a:srgbClr val="3333FF"/>
                </a:solidFill>
              </a:rPr>
              <a:t>层</a:t>
            </a:r>
            <a:endParaRPr lang="zh-CN" altLang="en-US" sz="2400" b="1" dirty="0">
              <a:solidFill>
                <a:srgbClr val="3333FF"/>
              </a:solidFill>
            </a:endParaRPr>
          </a:p>
        </p:txBody>
      </p:sp>
      <p:sp>
        <p:nvSpPr>
          <p:cNvPr id="31767" name="Text Box 22"/>
          <p:cNvSpPr txBox="1"/>
          <p:nvPr/>
        </p:nvSpPr>
        <p:spPr>
          <a:xfrm>
            <a:off x="6551613" y="4652963"/>
            <a:ext cx="32766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2000" b="1" dirty="0">
                <a:solidFill>
                  <a:srgbClr val="3333FF"/>
                </a:solidFill>
              </a:rPr>
              <a:t>直接执行</a:t>
            </a:r>
            <a:r>
              <a:rPr lang="en-US" altLang="zh-CN" sz="2000" b="1" dirty="0">
                <a:solidFill>
                  <a:srgbClr val="3333FF"/>
                </a:solidFill>
              </a:rPr>
              <a:t>/</a:t>
            </a:r>
            <a:r>
              <a:rPr lang="zh-CN" altLang="en-US" sz="2000" b="1" dirty="0">
                <a:solidFill>
                  <a:srgbClr val="3333FF"/>
                </a:solidFill>
              </a:rPr>
              <a:t>解释</a:t>
            </a:r>
            <a:r>
              <a:rPr lang="en-US" altLang="zh-CN" sz="2000" b="1" dirty="0">
                <a:solidFill>
                  <a:srgbClr val="3333FF"/>
                </a:solidFill>
              </a:rPr>
              <a:t>(</a:t>
            </a:r>
            <a:r>
              <a:rPr lang="zh-CN" altLang="en-US" sz="2000" b="1" dirty="0">
                <a:solidFill>
                  <a:srgbClr val="3333FF"/>
                </a:solidFill>
              </a:rPr>
              <a:t>微程序</a:t>
            </a:r>
            <a:r>
              <a:rPr lang="en-US" altLang="zh-CN" sz="2000" b="1" dirty="0">
                <a:solidFill>
                  <a:srgbClr val="3333FF"/>
                </a:solidFill>
              </a:rPr>
              <a:t>)</a:t>
            </a:r>
            <a:endParaRPr lang="en-US" altLang="zh-CN" sz="2000" b="1" dirty="0">
              <a:solidFill>
                <a:srgbClr val="3333FF"/>
              </a:solidFill>
            </a:endParaRPr>
          </a:p>
        </p:txBody>
      </p:sp>
      <p:sp>
        <p:nvSpPr>
          <p:cNvPr id="109591" name="Rectangle 23"/>
          <p:cNvSpPr/>
          <p:nvPr/>
        </p:nvSpPr>
        <p:spPr>
          <a:xfrm>
            <a:off x="5399088" y="5014913"/>
            <a:ext cx="2305050" cy="685800"/>
          </a:xfrm>
          <a:prstGeom prst="rect">
            <a:avLst/>
          </a:prstGeom>
          <a:solidFill>
            <a:srgbClr val="FDFBFB"/>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endParaRPr lang="zh-CN" altLang="en-US" sz="2400" b="1" dirty="0"/>
          </a:p>
        </p:txBody>
      </p:sp>
      <p:sp>
        <p:nvSpPr>
          <p:cNvPr id="109592" name="Text Box 24"/>
          <p:cNvSpPr txBox="1"/>
          <p:nvPr/>
        </p:nvSpPr>
        <p:spPr>
          <a:xfrm>
            <a:off x="5508625" y="5157788"/>
            <a:ext cx="2052638"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sz="2400" b="1" dirty="0">
                <a:solidFill>
                  <a:srgbClr val="3333FF"/>
                </a:solidFill>
                <a:latin typeface="宋体" panose="02010600030101010101" pitchFamily="2" charset="-122"/>
              </a:rPr>
              <a:t>微体系结构层</a:t>
            </a:r>
            <a:endParaRPr lang="zh-CN" altLang="en-US" sz="2400" b="1" dirty="0">
              <a:solidFill>
                <a:srgbClr val="3333FF"/>
              </a:solidFill>
              <a:latin typeface="宋体" panose="02010600030101010101" pitchFamily="2" charset="-122"/>
            </a:endParaRPr>
          </a:p>
        </p:txBody>
      </p:sp>
      <p:sp>
        <p:nvSpPr>
          <p:cNvPr id="31770" name="Text Box 25"/>
          <p:cNvSpPr txBox="1"/>
          <p:nvPr/>
        </p:nvSpPr>
        <p:spPr>
          <a:xfrm>
            <a:off x="4319588" y="5157788"/>
            <a:ext cx="10795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2400" b="1" dirty="0">
                <a:solidFill>
                  <a:srgbClr val="3333FF"/>
                </a:solidFill>
              </a:rPr>
              <a:t>第</a:t>
            </a:r>
            <a:r>
              <a:rPr lang="en-US" altLang="zh-CN" sz="2400" b="1" dirty="0">
                <a:solidFill>
                  <a:srgbClr val="3333FF"/>
                </a:solidFill>
              </a:rPr>
              <a:t>1</a:t>
            </a:r>
            <a:r>
              <a:rPr lang="zh-CN" altLang="en-US" sz="2400" b="1" dirty="0">
                <a:solidFill>
                  <a:srgbClr val="3333FF"/>
                </a:solidFill>
              </a:rPr>
              <a:t>层</a:t>
            </a:r>
            <a:endParaRPr lang="zh-CN" altLang="en-US" sz="2400" b="1" dirty="0">
              <a:solidFill>
                <a:srgbClr val="3333FF"/>
              </a:solidFill>
            </a:endParaRPr>
          </a:p>
        </p:txBody>
      </p:sp>
      <p:sp>
        <p:nvSpPr>
          <p:cNvPr id="31771" name="Text Box 26"/>
          <p:cNvSpPr txBox="1"/>
          <p:nvPr/>
        </p:nvSpPr>
        <p:spPr>
          <a:xfrm>
            <a:off x="250825" y="620713"/>
            <a:ext cx="3313113" cy="58356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en-US" altLang="zh-CN" b="1" dirty="0"/>
              <a:t>4. </a:t>
            </a:r>
            <a:r>
              <a:rPr lang="zh-CN" altLang="en-US" b="1" dirty="0"/>
              <a:t>汇编语言层</a:t>
            </a:r>
            <a:endParaRPr lang="zh-CN" altLang="en-US" b="1" dirty="0"/>
          </a:p>
        </p:txBody>
      </p:sp>
      <p:sp>
        <p:nvSpPr>
          <p:cNvPr id="31772" name="Text Box 27"/>
          <p:cNvSpPr txBox="1"/>
          <p:nvPr/>
        </p:nvSpPr>
        <p:spPr>
          <a:xfrm>
            <a:off x="107950" y="1556068"/>
            <a:ext cx="3887788" cy="3715385"/>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ct val="120000"/>
              </a:lnSpc>
              <a:spcBef>
                <a:spcPts val="50"/>
              </a:spcBef>
              <a:spcAft>
                <a:spcPts val="0"/>
              </a:spcAft>
              <a:buClrTx/>
              <a:buFontTx/>
              <a:buNone/>
            </a:pPr>
            <a:r>
              <a:rPr lang="zh-CN" altLang="en-US" sz="2800" b="1" dirty="0"/>
              <a:t>    汇编语言层及上层是提供给解决应用问题的程序员使用的。</a:t>
            </a:r>
            <a:endParaRPr lang="zh-CN" altLang="en-US" sz="2800" b="1" dirty="0"/>
          </a:p>
          <a:p>
            <a:pPr marL="0" lvl="0" indent="0">
              <a:lnSpc>
                <a:spcPct val="120000"/>
              </a:lnSpc>
              <a:spcBef>
                <a:spcPts val="50"/>
              </a:spcBef>
              <a:spcAft>
                <a:spcPts val="0"/>
              </a:spcAft>
              <a:buClrTx/>
              <a:buFontTx/>
              <a:buNone/>
            </a:pPr>
            <a:r>
              <a:rPr lang="en-US" altLang="zh-CN" sz="2800" b="1" dirty="0"/>
              <a:t>    </a:t>
            </a:r>
            <a:r>
              <a:rPr lang="zh-CN" altLang="en-US" sz="2800" b="1" dirty="0"/>
              <a:t>汇编语言程序通过汇编器翻译成机器语言程序，再由微体系结构层执行。</a:t>
            </a:r>
            <a:endParaRPr lang="zh-CN" altLang="en-US" sz="2800" b="1" dirty="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9570">
                                            <p:txEl>
                                              <p:charRg st="0" end="22"/>
                                            </p:txEl>
                                          </p:spTgt>
                                        </p:tgtEl>
                                        <p:attrNameLst>
                                          <p:attrName>style.visibility</p:attrName>
                                        </p:attrNameLst>
                                      </p:cBhvr>
                                      <p:to>
                                        <p:strVal val="visible"/>
                                      </p:to>
                                    </p:set>
                                    <p:animEffect transition="in" filter="wipe(left)">
                                      <p:cBhvr>
                                        <p:cTn id="7" dur="500"/>
                                        <p:tgtEl>
                                          <p:spTgt spid="109570">
                                            <p:txEl>
                                              <p:charRg st="0" end="22"/>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09571"/>
                                        </p:tgtEl>
                                        <p:attrNameLst>
                                          <p:attrName>style.visibility</p:attrName>
                                        </p:attrNameLst>
                                      </p:cBhvr>
                                      <p:to>
                                        <p:strVal val="visible"/>
                                      </p:to>
                                    </p:set>
                                    <p:animEffect transition="in" filter="wipe(up)">
                                      <p:cBhvr>
                                        <p:cTn id="11" dur="500"/>
                                        <p:tgtEl>
                                          <p:spTgt spid="109571"/>
                                        </p:tgtEl>
                                      </p:cBhvr>
                                    </p:animEffect>
                                  </p:childTnLst>
                                </p:cTn>
                              </p:par>
                            </p:childTnLst>
                          </p:cTn>
                        </p:par>
                        <p:par>
                          <p:cTn id="12" fill="hold">
                            <p:stCondLst>
                              <p:cond delay="1000"/>
                            </p:stCondLst>
                            <p:childTnLst>
                              <p:par>
                                <p:cTn id="13" presetID="22" presetClass="entr" presetSubtype="8" fill="hold" grpId="0" nodeType="afterEffect">
                                  <p:stCondLst>
                                    <p:cond delay="1000"/>
                                  </p:stCondLst>
                                  <p:childTnLst>
                                    <p:set>
                                      <p:cBhvr>
                                        <p:cTn id="14" dur="1" fill="hold">
                                          <p:stCondLst>
                                            <p:cond delay="0"/>
                                          </p:stCondLst>
                                        </p:cTn>
                                        <p:tgtEl>
                                          <p:spTgt spid="109572"/>
                                        </p:tgtEl>
                                        <p:attrNameLst>
                                          <p:attrName>style.visibility</p:attrName>
                                        </p:attrNameLst>
                                      </p:cBhvr>
                                      <p:to>
                                        <p:strVal val="visible"/>
                                      </p:to>
                                    </p:set>
                                    <p:animEffect transition="in" filter="wipe(left)">
                                      <p:cBhvr>
                                        <p:cTn id="15" dur="500"/>
                                        <p:tgtEl>
                                          <p:spTgt spid="109572"/>
                                        </p:tgtEl>
                                      </p:cBhvr>
                                    </p:animEffect>
                                  </p:childTnLst>
                                </p:cTn>
                              </p:par>
                            </p:childTnLst>
                          </p:cTn>
                        </p:par>
                        <p:par>
                          <p:cTn id="16" fill="hold">
                            <p:stCondLst>
                              <p:cond delay="2500"/>
                            </p:stCondLst>
                            <p:childTnLst>
                              <p:par>
                                <p:cTn id="17" presetID="16" presetClass="entr" presetSubtype="37" fill="hold" grpId="0" nodeType="afterEffect">
                                  <p:stCondLst>
                                    <p:cond delay="0"/>
                                  </p:stCondLst>
                                  <p:childTnLst>
                                    <p:set>
                                      <p:cBhvr>
                                        <p:cTn id="18" dur="1" fill="hold">
                                          <p:stCondLst>
                                            <p:cond delay="0"/>
                                          </p:stCondLst>
                                        </p:cTn>
                                        <p:tgtEl>
                                          <p:spTgt spid="109573">
                                            <p:txEl>
                                              <p:charRg st="0" end="8"/>
                                            </p:txEl>
                                          </p:spTgt>
                                        </p:tgtEl>
                                        <p:attrNameLst>
                                          <p:attrName>style.visibility</p:attrName>
                                        </p:attrNameLst>
                                      </p:cBhvr>
                                      <p:to>
                                        <p:strVal val="visible"/>
                                      </p:to>
                                    </p:set>
                                    <p:animEffect transition="in" filter="barn(outVertical)">
                                      <p:cBhvr>
                                        <p:cTn id="19" dur="500"/>
                                        <p:tgtEl>
                                          <p:spTgt spid="109573">
                                            <p:txEl>
                                              <p:charRg st="0" end="8"/>
                                            </p:txEl>
                                          </p:spTgt>
                                        </p:tgtEl>
                                      </p:cBhvr>
                                    </p:animEffect>
                                  </p:childTnLst>
                                </p:cTn>
                              </p:par>
                            </p:childTnLst>
                          </p:cTn>
                        </p:par>
                        <p:par>
                          <p:cTn id="20" fill="hold">
                            <p:stCondLst>
                              <p:cond delay="3000"/>
                            </p:stCondLst>
                            <p:childTnLst>
                              <p:par>
                                <p:cTn id="21" presetID="22" presetClass="entr" presetSubtype="1" fill="hold" nodeType="afterEffect">
                                  <p:stCondLst>
                                    <p:cond delay="0"/>
                                  </p:stCondLst>
                                  <p:childTnLst>
                                    <p:set>
                                      <p:cBhvr>
                                        <p:cTn id="22" dur="1" fill="hold">
                                          <p:stCondLst>
                                            <p:cond delay="0"/>
                                          </p:stCondLst>
                                        </p:cTn>
                                        <p:tgtEl>
                                          <p:spTgt spid="109576"/>
                                        </p:tgtEl>
                                        <p:attrNameLst>
                                          <p:attrName>style.visibility</p:attrName>
                                        </p:attrNameLst>
                                      </p:cBhvr>
                                      <p:to>
                                        <p:strVal val="visible"/>
                                      </p:to>
                                    </p:set>
                                    <p:animEffect transition="in" filter="wipe(up)">
                                      <p:cBhvr>
                                        <p:cTn id="23" dur="500"/>
                                        <p:tgtEl>
                                          <p:spTgt spid="109576"/>
                                        </p:tgtEl>
                                      </p:cBhvr>
                                    </p:animEffect>
                                  </p:childTnLst>
                                </p:cTn>
                              </p:par>
                            </p:childTnLst>
                          </p:cTn>
                        </p:par>
                        <p:par>
                          <p:cTn id="24" fill="hold">
                            <p:stCondLst>
                              <p:cond delay="3500"/>
                            </p:stCondLst>
                            <p:childTnLst>
                              <p:par>
                                <p:cTn id="25" presetID="22" presetClass="entr" presetSubtype="8" fill="hold" grpId="0" nodeType="afterEffect">
                                  <p:stCondLst>
                                    <p:cond delay="1000"/>
                                  </p:stCondLst>
                                  <p:childTnLst>
                                    <p:set>
                                      <p:cBhvr>
                                        <p:cTn id="26" dur="1" fill="hold">
                                          <p:stCondLst>
                                            <p:cond delay="0"/>
                                          </p:stCondLst>
                                        </p:cTn>
                                        <p:tgtEl>
                                          <p:spTgt spid="109577"/>
                                        </p:tgtEl>
                                        <p:attrNameLst>
                                          <p:attrName>style.visibility</p:attrName>
                                        </p:attrNameLst>
                                      </p:cBhvr>
                                      <p:to>
                                        <p:strVal val="visible"/>
                                      </p:to>
                                    </p:set>
                                    <p:animEffect transition="in" filter="wipe(left)">
                                      <p:cBhvr>
                                        <p:cTn id="27" dur="500"/>
                                        <p:tgtEl>
                                          <p:spTgt spid="109577"/>
                                        </p:tgtEl>
                                      </p:cBhvr>
                                    </p:animEffect>
                                  </p:childTnLst>
                                </p:cTn>
                              </p:par>
                            </p:childTnLst>
                          </p:cTn>
                        </p:par>
                        <p:par>
                          <p:cTn id="28" fill="hold">
                            <p:stCondLst>
                              <p:cond delay="5000"/>
                            </p:stCondLst>
                            <p:childTnLst>
                              <p:par>
                                <p:cTn id="29" presetID="16" presetClass="entr" presetSubtype="37" fill="hold" grpId="0" nodeType="afterEffect">
                                  <p:stCondLst>
                                    <p:cond delay="0"/>
                                  </p:stCondLst>
                                  <p:childTnLst>
                                    <p:set>
                                      <p:cBhvr>
                                        <p:cTn id="30" dur="1" fill="hold">
                                          <p:stCondLst>
                                            <p:cond delay="0"/>
                                          </p:stCondLst>
                                        </p:cTn>
                                        <p:tgtEl>
                                          <p:spTgt spid="109578">
                                            <p:txEl>
                                              <p:charRg st="0" end="6"/>
                                            </p:txEl>
                                          </p:spTgt>
                                        </p:tgtEl>
                                        <p:attrNameLst>
                                          <p:attrName>style.visibility</p:attrName>
                                        </p:attrNameLst>
                                      </p:cBhvr>
                                      <p:to>
                                        <p:strVal val="visible"/>
                                      </p:to>
                                    </p:set>
                                    <p:animEffect transition="in" filter="barn(outVertical)">
                                      <p:cBhvr>
                                        <p:cTn id="31" dur="500"/>
                                        <p:tgtEl>
                                          <p:spTgt spid="109578">
                                            <p:txEl>
                                              <p:charRg st="0" end="6"/>
                                            </p:txEl>
                                          </p:spTgt>
                                        </p:tgtEl>
                                      </p:cBhvr>
                                    </p:animEffect>
                                  </p:childTnLst>
                                </p:cTn>
                              </p:par>
                            </p:childTnLst>
                          </p:cTn>
                        </p:par>
                        <p:par>
                          <p:cTn id="32" fill="hold">
                            <p:stCondLst>
                              <p:cond delay="5500"/>
                            </p:stCondLst>
                            <p:childTnLst>
                              <p:par>
                                <p:cTn id="33" presetID="22" presetClass="entr" presetSubtype="1" fill="hold" nodeType="afterEffect">
                                  <p:stCondLst>
                                    <p:cond delay="0"/>
                                  </p:stCondLst>
                                  <p:childTnLst>
                                    <p:set>
                                      <p:cBhvr>
                                        <p:cTn id="34" dur="1" fill="hold">
                                          <p:stCondLst>
                                            <p:cond delay="0"/>
                                          </p:stCondLst>
                                        </p:cTn>
                                        <p:tgtEl>
                                          <p:spTgt spid="109581"/>
                                        </p:tgtEl>
                                        <p:attrNameLst>
                                          <p:attrName>style.visibility</p:attrName>
                                        </p:attrNameLst>
                                      </p:cBhvr>
                                      <p:to>
                                        <p:strVal val="visible"/>
                                      </p:to>
                                    </p:set>
                                    <p:animEffect transition="in" filter="wipe(up)">
                                      <p:cBhvr>
                                        <p:cTn id="35" dur="500"/>
                                        <p:tgtEl>
                                          <p:spTgt spid="109581"/>
                                        </p:tgtEl>
                                      </p:cBhvr>
                                    </p:animEffect>
                                  </p:childTnLst>
                                </p:cTn>
                              </p:par>
                            </p:childTnLst>
                          </p:cTn>
                        </p:par>
                        <p:par>
                          <p:cTn id="36" fill="hold">
                            <p:stCondLst>
                              <p:cond delay="6000"/>
                            </p:stCondLst>
                            <p:childTnLst>
                              <p:par>
                                <p:cTn id="37" presetID="22" presetClass="entr" presetSubtype="8" fill="hold" grpId="0" nodeType="afterEffect">
                                  <p:stCondLst>
                                    <p:cond delay="1000"/>
                                  </p:stCondLst>
                                  <p:childTnLst>
                                    <p:set>
                                      <p:cBhvr>
                                        <p:cTn id="38" dur="1" fill="hold">
                                          <p:stCondLst>
                                            <p:cond delay="0"/>
                                          </p:stCondLst>
                                        </p:cTn>
                                        <p:tgtEl>
                                          <p:spTgt spid="109582"/>
                                        </p:tgtEl>
                                        <p:attrNameLst>
                                          <p:attrName>style.visibility</p:attrName>
                                        </p:attrNameLst>
                                      </p:cBhvr>
                                      <p:to>
                                        <p:strVal val="visible"/>
                                      </p:to>
                                    </p:set>
                                    <p:animEffect transition="in" filter="wipe(left)">
                                      <p:cBhvr>
                                        <p:cTn id="39" dur="500"/>
                                        <p:tgtEl>
                                          <p:spTgt spid="109582"/>
                                        </p:tgtEl>
                                      </p:cBhvr>
                                    </p:animEffect>
                                  </p:childTnLst>
                                </p:cTn>
                              </p:par>
                            </p:childTnLst>
                          </p:cTn>
                        </p:par>
                        <p:par>
                          <p:cTn id="40" fill="hold">
                            <p:stCondLst>
                              <p:cond delay="7500"/>
                            </p:stCondLst>
                            <p:childTnLst>
                              <p:par>
                                <p:cTn id="41" presetID="16" presetClass="entr" presetSubtype="37" fill="hold" grpId="0" nodeType="afterEffect">
                                  <p:stCondLst>
                                    <p:cond delay="0"/>
                                  </p:stCondLst>
                                  <p:childTnLst>
                                    <p:set>
                                      <p:cBhvr>
                                        <p:cTn id="42" dur="1" fill="hold">
                                          <p:stCondLst>
                                            <p:cond delay="0"/>
                                          </p:stCondLst>
                                        </p:cTn>
                                        <p:tgtEl>
                                          <p:spTgt spid="109583">
                                            <p:txEl>
                                              <p:charRg st="0" end="6"/>
                                            </p:txEl>
                                          </p:spTgt>
                                        </p:tgtEl>
                                        <p:attrNameLst>
                                          <p:attrName>style.visibility</p:attrName>
                                        </p:attrNameLst>
                                      </p:cBhvr>
                                      <p:to>
                                        <p:strVal val="visible"/>
                                      </p:to>
                                    </p:set>
                                    <p:animEffect transition="in" filter="barn(outVertical)">
                                      <p:cBhvr>
                                        <p:cTn id="43" dur="500"/>
                                        <p:tgtEl>
                                          <p:spTgt spid="109583">
                                            <p:txEl>
                                              <p:charRg st="0" end="6"/>
                                            </p:txEl>
                                          </p:spTgt>
                                        </p:tgtEl>
                                      </p:cBhvr>
                                    </p:animEffect>
                                  </p:childTnLst>
                                </p:cTn>
                              </p:par>
                            </p:childTnLst>
                          </p:cTn>
                        </p:par>
                        <p:par>
                          <p:cTn id="44" fill="hold">
                            <p:stCondLst>
                              <p:cond delay="8000"/>
                            </p:stCondLst>
                            <p:childTnLst>
                              <p:par>
                                <p:cTn id="45" presetID="22" presetClass="entr" presetSubtype="1" fill="hold" nodeType="afterEffect">
                                  <p:stCondLst>
                                    <p:cond delay="0"/>
                                  </p:stCondLst>
                                  <p:childTnLst>
                                    <p:set>
                                      <p:cBhvr>
                                        <p:cTn id="46" dur="1" fill="hold">
                                          <p:stCondLst>
                                            <p:cond delay="0"/>
                                          </p:stCondLst>
                                        </p:cTn>
                                        <p:tgtEl>
                                          <p:spTgt spid="109586"/>
                                        </p:tgtEl>
                                        <p:attrNameLst>
                                          <p:attrName>style.visibility</p:attrName>
                                        </p:attrNameLst>
                                      </p:cBhvr>
                                      <p:to>
                                        <p:strVal val="visible"/>
                                      </p:to>
                                    </p:set>
                                    <p:animEffect transition="in" filter="wipe(up)">
                                      <p:cBhvr>
                                        <p:cTn id="47" dur="500"/>
                                        <p:tgtEl>
                                          <p:spTgt spid="109586"/>
                                        </p:tgtEl>
                                      </p:cBhvr>
                                    </p:animEffect>
                                  </p:childTnLst>
                                </p:cTn>
                              </p:par>
                            </p:childTnLst>
                          </p:cTn>
                        </p:par>
                        <p:par>
                          <p:cTn id="48" fill="hold">
                            <p:stCondLst>
                              <p:cond delay="8500"/>
                            </p:stCondLst>
                            <p:childTnLst>
                              <p:par>
                                <p:cTn id="49" presetID="22" presetClass="entr" presetSubtype="8" fill="hold" grpId="0" nodeType="afterEffect">
                                  <p:stCondLst>
                                    <p:cond delay="1000"/>
                                  </p:stCondLst>
                                  <p:childTnLst>
                                    <p:set>
                                      <p:cBhvr>
                                        <p:cTn id="50" dur="1" fill="hold">
                                          <p:stCondLst>
                                            <p:cond delay="0"/>
                                          </p:stCondLst>
                                        </p:cTn>
                                        <p:tgtEl>
                                          <p:spTgt spid="109587"/>
                                        </p:tgtEl>
                                        <p:attrNameLst>
                                          <p:attrName>style.visibility</p:attrName>
                                        </p:attrNameLst>
                                      </p:cBhvr>
                                      <p:to>
                                        <p:strVal val="visible"/>
                                      </p:to>
                                    </p:set>
                                    <p:animEffect transition="in" filter="wipe(left)">
                                      <p:cBhvr>
                                        <p:cTn id="51" dur="500"/>
                                        <p:tgtEl>
                                          <p:spTgt spid="109587"/>
                                        </p:tgtEl>
                                      </p:cBhvr>
                                    </p:animEffect>
                                  </p:childTnLst>
                                </p:cTn>
                              </p:par>
                            </p:childTnLst>
                          </p:cTn>
                        </p:par>
                        <p:par>
                          <p:cTn id="52" fill="hold">
                            <p:stCondLst>
                              <p:cond delay="10000"/>
                            </p:stCondLst>
                            <p:childTnLst>
                              <p:par>
                                <p:cTn id="53" presetID="16" presetClass="entr" presetSubtype="37" fill="hold" grpId="0" nodeType="afterEffect">
                                  <p:stCondLst>
                                    <p:cond delay="0"/>
                                  </p:stCondLst>
                                  <p:childTnLst>
                                    <p:set>
                                      <p:cBhvr>
                                        <p:cTn id="54" dur="1" fill="hold">
                                          <p:stCondLst>
                                            <p:cond delay="0"/>
                                          </p:stCondLst>
                                        </p:cTn>
                                        <p:tgtEl>
                                          <p:spTgt spid="109588">
                                            <p:txEl>
                                              <p:charRg st="0" end="6"/>
                                            </p:txEl>
                                          </p:spTgt>
                                        </p:tgtEl>
                                        <p:attrNameLst>
                                          <p:attrName>style.visibility</p:attrName>
                                        </p:attrNameLst>
                                      </p:cBhvr>
                                      <p:to>
                                        <p:strVal val="visible"/>
                                      </p:to>
                                    </p:set>
                                    <p:animEffect transition="in" filter="barn(outVertical)">
                                      <p:cBhvr>
                                        <p:cTn id="55" dur="500"/>
                                        <p:tgtEl>
                                          <p:spTgt spid="109588">
                                            <p:txEl>
                                              <p:charRg st="0" end="6"/>
                                            </p:txEl>
                                          </p:spTgt>
                                        </p:tgtEl>
                                      </p:cBhvr>
                                    </p:animEffect>
                                  </p:childTnLst>
                                </p:cTn>
                              </p:par>
                            </p:childTnLst>
                          </p:cTn>
                        </p:par>
                        <p:par>
                          <p:cTn id="56" fill="hold">
                            <p:stCondLst>
                              <p:cond delay="10500"/>
                            </p:stCondLst>
                            <p:childTnLst>
                              <p:par>
                                <p:cTn id="57" presetID="22" presetClass="entr" presetSubtype="8" fill="hold" grpId="0" nodeType="afterEffect">
                                  <p:stCondLst>
                                    <p:cond delay="1000"/>
                                  </p:stCondLst>
                                  <p:childTnLst>
                                    <p:set>
                                      <p:cBhvr>
                                        <p:cTn id="58" dur="1" fill="hold">
                                          <p:stCondLst>
                                            <p:cond delay="0"/>
                                          </p:stCondLst>
                                        </p:cTn>
                                        <p:tgtEl>
                                          <p:spTgt spid="109591"/>
                                        </p:tgtEl>
                                        <p:attrNameLst>
                                          <p:attrName>style.visibility</p:attrName>
                                        </p:attrNameLst>
                                      </p:cBhvr>
                                      <p:to>
                                        <p:strVal val="visible"/>
                                      </p:to>
                                    </p:set>
                                    <p:animEffect transition="in" filter="wipe(left)">
                                      <p:cBhvr>
                                        <p:cTn id="59" dur="500"/>
                                        <p:tgtEl>
                                          <p:spTgt spid="109591"/>
                                        </p:tgtEl>
                                      </p:cBhvr>
                                    </p:animEffect>
                                  </p:childTnLst>
                                </p:cTn>
                              </p:par>
                            </p:childTnLst>
                          </p:cTn>
                        </p:par>
                        <p:par>
                          <p:cTn id="60" fill="hold">
                            <p:stCondLst>
                              <p:cond delay="12000"/>
                            </p:stCondLst>
                            <p:childTnLst>
                              <p:par>
                                <p:cTn id="61" presetID="16" presetClass="entr" presetSubtype="37" fill="hold" grpId="0" nodeType="afterEffect">
                                  <p:stCondLst>
                                    <p:cond delay="0"/>
                                  </p:stCondLst>
                                  <p:childTnLst>
                                    <p:set>
                                      <p:cBhvr>
                                        <p:cTn id="62" dur="1" fill="hold">
                                          <p:stCondLst>
                                            <p:cond delay="0"/>
                                          </p:stCondLst>
                                        </p:cTn>
                                        <p:tgtEl>
                                          <p:spTgt spid="109592">
                                            <p:txEl>
                                              <p:charRg st="0" end="7"/>
                                            </p:txEl>
                                          </p:spTgt>
                                        </p:tgtEl>
                                        <p:attrNameLst>
                                          <p:attrName>style.visibility</p:attrName>
                                        </p:attrNameLst>
                                      </p:cBhvr>
                                      <p:to>
                                        <p:strVal val="visible"/>
                                      </p:to>
                                    </p:set>
                                    <p:animEffect transition="in" filter="barn(outVertical)">
                                      <p:cBhvr>
                                        <p:cTn id="63" dur="500"/>
                                        <p:tgtEl>
                                          <p:spTgt spid="109592">
                                            <p:txEl>
                                              <p:charRg st="0"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0" grpId="0" build="p"/>
      <p:bldP spid="109572" grpId="0" animBg="1"/>
      <p:bldP spid="109573" grpId="0" advAuto="1000" build="p"/>
      <p:bldP spid="109577" grpId="0" bldLvl="0" animBg="1"/>
      <p:bldP spid="109578" grpId="0" advAuto="1000" build="p"/>
      <p:bldP spid="109582" grpId="0" animBg="1"/>
      <p:bldP spid="109583" grpId="0" advAuto="1000" build="p"/>
      <p:bldP spid="109587" grpId="0" animBg="1"/>
      <p:bldP spid="109588" grpId="0" advAuto="1000" build="p"/>
      <p:bldP spid="109591" grpId="0" animBg="1"/>
      <p:bldP spid="109592" grpId="0" advAuto="100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Text Box 2"/>
          <p:cNvSpPr txBox="1"/>
          <p:nvPr/>
        </p:nvSpPr>
        <p:spPr>
          <a:xfrm>
            <a:off x="4822825" y="5911850"/>
            <a:ext cx="4321175" cy="8223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sz="2400" b="1" dirty="0"/>
              <a:t>从计算机系统组成角度划分的一种层次结构模型</a:t>
            </a:r>
            <a:endParaRPr lang="zh-CN" altLang="en-US" sz="2400" b="1" dirty="0"/>
          </a:p>
        </p:txBody>
      </p:sp>
      <p:sp>
        <p:nvSpPr>
          <p:cNvPr id="110595" name="Line 3"/>
          <p:cNvSpPr/>
          <p:nvPr/>
        </p:nvSpPr>
        <p:spPr>
          <a:xfrm>
            <a:off x="6480175" y="1341438"/>
            <a:ext cx="0" cy="457200"/>
          </a:xfrm>
          <a:prstGeom prst="line">
            <a:avLst/>
          </a:prstGeom>
          <a:ln w="38100" cap="flat" cmpd="sng">
            <a:solidFill>
              <a:schemeClr val="tx1"/>
            </a:solidFill>
            <a:prstDash val="solid"/>
            <a:headEnd type="none" w="med" len="med"/>
            <a:tailEnd type="none" w="med" len="med"/>
          </a:ln>
        </p:spPr>
      </p:sp>
      <p:sp>
        <p:nvSpPr>
          <p:cNvPr id="110596" name="Rectangle 4"/>
          <p:cNvSpPr/>
          <p:nvPr/>
        </p:nvSpPr>
        <p:spPr>
          <a:xfrm>
            <a:off x="5399088" y="693738"/>
            <a:ext cx="2305050" cy="685800"/>
          </a:xfrm>
          <a:prstGeom prst="rect">
            <a:avLst/>
          </a:prstGeom>
          <a:solidFill>
            <a:srgbClr val="FFFF00"/>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endParaRPr lang="zh-CN" altLang="en-US" sz="2400" b="1" dirty="0"/>
          </a:p>
        </p:txBody>
      </p:sp>
      <p:sp>
        <p:nvSpPr>
          <p:cNvPr id="110597" name="Text Box 5"/>
          <p:cNvSpPr txBox="1"/>
          <p:nvPr/>
        </p:nvSpPr>
        <p:spPr>
          <a:xfrm>
            <a:off x="5399088" y="836613"/>
            <a:ext cx="2447925"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sz="2400" b="1" dirty="0">
                <a:solidFill>
                  <a:srgbClr val="3333FF"/>
                </a:solidFill>
                <a:latin typeface="宋体" panose="02010600030101010101" pitchFamily="2" charset="-122"/>
              </a:rPr>
              <a:t>面向问题语言层</a:t>
            </a:r>
            <a:endParaRPr lang="zh-CN" altLang="en-US" sz="2400" b="1" dirty="0">
              <a:solidFill>
                <a:srgbClr val="3333FF"/>
              </a:solidFill>
              <a:latin typeface="宋体" panose="02010600030101010101" pitchFamily="2" charset="-122"/>
            </a:endParaRPr>
          </a:p>
        </p:txBody>
      </p:sp>
      <p:sp>
        <p:nvSpPr>
          <p:cNvPr id="32775" name="Text Box 6"/>
          <p:cNvSpPr txBox="1"/>
          <p:nvPr/>
        </p:nvSpPr>
        <p:spPr>
          <a:xfrm>
            <a:off x="4319588" y="836613"/>
            <a:ext cx="10795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2400" b="1" dirty="0">
                <a:solidFill>
                  <a:srgbClr val="3333FF"/>
                </a:solidFill>
              </a:rPr>
              <a:t>第</a:t>
            </a:r>
            <a:r>
              <a:rPr lang="en-US" altLang="zh-CN" sz="2400" b="1" dirty="0">
                <a:solidFill>
                  <a:srgbClr val="3333FF"/>
                </a:solidFill>
              </a:rPr>
              <a:t>5</a:t>
            </a:r>
            <a:r>
              <a:rPr lang="zh-CN" altLang="en-US" sz="2400" b="1" dirty="0">
                <a:solidFill>
                  <a:srgbClr val="3333FF"/>
                </a:solidFill>
              </a:rPr>
              <a:t>层</a:t>
            </a:r>
            <a:endParaRPr lang="zh-CN" altLang="en-US" sz="2400" b="1" dirty="0">
              <a:solidFill>
                <a:srgbClr val="3333FF"/>
              </a:solidFill>
            </a:endParaRPr>
          </a:p>
        </p:txBody>
      </p:sp>
      <p:sp>
        <p:nvSpPr>
          <p:cNvPr id="32776" name="Text Box 7"/>
          <p:cNvSpPr txBox="1"/>
          <p:nvPr/>
        </p:nvSpPr>
        <p:spPr>
          <a:xfrm>
            <a:off x="6551613" y="1412875"/>
            <a:ext cx="1693862"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2000" b="1" dirty="0">
                <a:solidFill>
                  <a:srgbClr val="3333FF"/>
                </a:solidFill>
              </a:rPr>
              <a:t>翻译</a:t>
            </a:r>
            <a:r>
              <a:rPr lang="en-US" altLang="zh-CN" sz="2000" b="1" dirty="0">
                <a:solidFill>
                  <a:srgbClr val="3333FF"/>
                </a:solidFill>
              </a:rPr>
              <a:t>(</a:t>
            </a:r>
            <a:r>
              <a:rPr lang="zh-CN" altLang="en-US" sz="2000" b="1" dirty="0">
                <a:solidFill>
                  <a:srgbClr val="3333FF"/>
                </a:solidFill>
              </a:rPr>
              <a:t>编译器</a:t>
            </a:r>
            <a:r>
              <a:rPr lang="en-US" altLang="zh-CN" sz="2000" b="1" dirty="0">
                <a:solidFill>
                  <a:srgbClr val="3333FF"/>
                </a:solidFill>
              </a:rPr>
              <a:t>)</a:t>
            </a:r>
            <a:endParaRPr lang="en-US" altLang="zh-CN" sz="2000" b="1" dirty="0">
              <a:solidFill>
                <a:srgbClr val="3333FF"/>
              </a:solidFill>
            </a:endParaRPr>
          </a:p>
        </p:txBody>
      </p:sp>
      <p:sp>
        <p:nvSpPr>
          <p:cNvPr id="110600" name="Line 8"/>
          <p:cNvSpPr/>
          <p:nvPr/>
        </p:nvSpPr>
        <p:spPr>
          <a:xfrm>
            <a:off x="6480175" y="2422525"/>
            <a:ext cx="0" cy="457200"/>
          </a:xfrm>
          <a:prstGeom prst="line">
            <a:avLst/>
          </a:prstGeom>
          <a:ln w="38100" cap="flat" cmpd="sng">
            <a:solidFill>
              <a:schemeClr val="tx1"/>
            </a:solidFill>
            <a:prstDash val="solid"/>
            <a:headEnd type="none" w="med" len="med"/>
            <a:tailEnd type="none" w="med" len="med"/>
          </a:ln>
        </p:spPr>
      </p:sp>
      <p:sp>
        <p:nvSpPr>
          <p:cNvPr id="110601" name="Rectangle 9"/>
          <p:cNvSpPr/>
          <p:nvPr/>
        </p:nvSpPr>
        <p:spPr>
          <a:xfrm>
            <a:off x="5399088" y="1774825"/>
            <a:ext cx="2305050" cy="685800"/>
          </a:xfrm>
          <a:prstGeom prst="rect">
            <a:avLst/>
          </a:prstGeom>
          <a:solidFill>
            <a:srgbClr val="FDFBFB"/>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endParaRPr lang="zh-CN" altLang="en-US" sz="2400" b="1" dirty="0"/>
          </a:p>
        </p:txBody>
      </p:sp>
      <p:sp>
        <p:nvSpPr>
          <p:cNvPr id="110602" name="Text Box 10"/>
          <p:cNvSpPr txBox="1"/>
          <p:nvPr/>
        </p:nvSpPr>
        <p:spPr>
          <a:xfrm>
            <a:off x="5614988" y="1844675"/>
            <a:ext cx="1944687"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sz="2400" b="1" dirty="0">
                <a:solidFill>
                  <a:srgbClr val="3333FF"/>
                </a:solidFill>
                <a:latin typeface="宋体" panose="02010600030101010101" pitchFamily="2" charset="-122"/>
              </a:rPr>
              <a:t>汇编语言层</a:t>
            </a:r>
            <a:endParaRPr lang="zh-CN" altLang="en-US" sz="2400" b="1" dirty="0">
              <a:solidFill>
                <a:srgbClr val="3333FF"/>
              </a:solidFill>
              <a:latin typeface="宋体" panose="02010600030101010101" pitchFamily="2" charset="-122"/>
            </a:endParaRPr>
          </a:p>
        </p:txBody>
      </p:sp>
      <p:sp>
        <p:nvSpPr>
          <p:cNvPr id="32780" name="Text Box 11"/>
          <p:cNvSpPr txBox="1"/>
          <p:nvPr/>
        </p:nvSpPr>
        <p:spPr>
          <a:xfrm>
            <a:off x="4319588" y="1917700"/>
            <a:ext cx="10795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2400" b="1" dirty="0">
                <a:solidFill>
                  <a:srgbClr val="3333FF"/>
                </a:solidFill>
              </a:rPr>
              <a:t>第</a:t>
            </a:r>
            <a:r>
              <a:rPr lang="en-US" altLang="zh-CN" sz="2400" b="1" dirty="0">
                <a:solidFill>
                  <a:srgbClr val="3333FF"/>
                </a:solidFill>
              </a:rPr>
              <a:t>4</a:t>
            </a:r>
            <a:r>
              <a:rPr lang="zh-CN" altLang="en-US" sz="2400" b="1" dirty="0">
                <a:solidFill>
                  <a:srgbClr val="3333FF"/>
                </a:solidFill>
              </a:rPr>
              <a:t>层</a:t>
            </a:r>
            <a:endParaRPr lang="zh-CN" altLang="en-US" sz="2400" b="1" dirty="0">
              <a:solidFill>
                <a:srgbClr val="3333FF"/>
              </a:solidFill>
            </a:endParaRPr>
          </a:p>
        </p:txBody>
      </p:sp>
      <p:sp>
        <p:nvSpPr>
          <p:cNvPr id="32781" name="Text Box 12"/>
          <p:cNvSpPr txBox="1"/>
          <p:nvPr/>
        </p:nvSpPr>
        <p:spPr>
          <a:xfrm>
            <a:off x="6551613" y="2493963"/>
            <a:ext cx="1693862"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2000" b="1" dirty="0">
                <a:solidFill>
                  <a:srgbClr val="3333FF"/>
                </a:solidFill>
              </a:rPr>
              <a:t>翻译</a:t>
            </a:r>
            <a:r>
              <a:rPr lang="en-US" altLang="zh-CN" sz="2000" b="1" dirty="0">
                <a:solidFill>
                  <a:srgbClr val="3333FF"/>
                </a:solidFill>
              </a:rPr>
              <a:t>(</a:t>
            </a:r>
            <a:r>
              <a:rPr lang="zh-CN" altLang="en-US" sz="2000" b="1" dirty="0">
                <a:solidFill>
                  <a:srgbClr val="3333FF"/>
                </a:solidFill>
              </a:rPr>
              <a:t>汇编器</a:t>
            </a:r>
            <a:r>
              <a:rPr lang="en-US" altLang="zh-CN" sz="2000" b="1" dirty="0">
                <a:solidFill>
                  <a:srgbClr val="3333FF"/>
                </a:solidFill>
              </a:rPr>
              <a:t>)</a:t>
            </a:r>
            <a:endParaRPr lang="en-US" altLang="zh-CN" sz="2000" b="1" dirty="0">
              <a:solidFill>
                <a:srgbClr val="3333FF"/>
              </a:solidFill>
            </a:endParaRPr>
          </a:p>
        </p:txBody>
      </p:sp>
      <p:sp>
        <p:nvSpPr>
          <p:cNvPr id="110605" name="Line 13"/>
          <p:cNvSpPr/>
          <p:nvPr/>
        </p:nvSpPr>
        <p:spPr>
          <a:xfrm>
            <a:off x="6480175" y="3502025"/>
            <a:ext cx="0" cy="457200"/>
          </a:xfrm>
          <a:prstGeom prst="line">
            <a:avLst/>
          </a:prstGeom>
          <a:ln w="38100" cap="flat" cmpd="sng">
            <a:solidFill>
              <a:schemeClr val="tx1"/>
            </a:solidFill>
            <a:prstDash val="solid"/>
            <a:headEnd type="none" w="med" len="med"/>
            <a:tailEnd type="none" w="med" len="med"/>
          </a:ln>
        </p:spPr>
      </p:sp>
      <p:sp>
        <p:nvSpPr>
          <p:cNvPr id="110606" name="Rectangle 14"/>
          <p:cNvSpPr/>
          <p:nvPr/>
        </p:nvSpPr>
        <p:spPr>
          <a:xfrm>
            <a:off x="5399088" y="2854325"/>
            <a:ext cx="2305050" cy="685800"/>
          </a:xfrm>
          <a:prstGeom prst="rect">
            <a:avLst/>
          </a:prstGeom>
          <a:solidFill>
            <a:srgbClr val="FDFBFB"/>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endParaRPr lang="zh-CN" altLang="en-US" sz="2400" b="1" dirty="0"/>
          </a:p>
        </p:txBody>
      </p:sp>
      <p:sp>
        <p:nvSpPr>
          <p:cNvPr id="110607" name="Text Box 15"/>
          <p:cNvSpPr txBox="1"/>
          <p:nvPr/>
        </p:nvSpPr>
        <p:spPr>
          <a:xfrm>
            <a:off x="5614988" y="2925763"/>
            <a:ext cx="187325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sz="2400" b="1" dirty="0">
                <a:solidFill>
                  <a:srgbClr val="3333FF"/>
                </a:solidFill>
                <a:latin typeface="宋体" panose="02010600030101010101" pitchFamily="2" charset="-122"/>
              </a:rPr>
              <a:t>操作系统层</a:t>
            </a:r>
            <a:endParaRPr lang="zh-CN" altLang="en-US" sz="2400" b="1" dirty="0">
              <a:solidFill>
                <a:srgbClr val="3333FF"/>
              </a:solidFill>
              <a:latin typeface="宋体" panose="02010600030101010101" pitchFamily="2" charset="-122"/>
            </a:endParaRPr>
          </a:p>
        </p:txBody>
      </p:sp>
      <p:sp>
        <p:nvSpPr>
          <p:cNvPr id="32785" name="Text Box 16"/>
          <p:cNvSpPr txBox="1"/>
          <p:nvPr/>
        </p:nvSpPr>
        <p:spPr>
          <a:xfrm>
            <a:off x="4319588" y="2997200"/>
            <a:ext cx="10795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2400" b="1" dirty="0">
                <a:solidFill>
                  <a:srgbClr val="3333FF"/>
                </a:solidFill>
              </a:rPr>
              <a:t>第</a:t>
            </a:r>
            <a:r>
              <a:rPr lang="en-US" altLang="zh-CN" sz="2400" b="1" dirty="0">
                <a:solidFill>
                  <a:srgbClr val="3333FF"/>
                </a:solidFill>
              </a:rPr>
              <a:t>3</a:t>
            </a:r>
            <a:r>
              <a:rPr lang="zh-CN" altLang="en-US" sz="2400" b="1" dirty="0">
                <a:solidFill>
                  <a:srgbClr val="3333FF"/>
                </a:solidFill>
              </a:rPr>
              <a:t>层</a:t>
            </a:r>
            <a:endParaRPr lang="zh-CN" altLang="en-US" sz="2400" b="1" dirty="0">
              <a:solidFill>
                <a:srgbClr val="3333FF"/>
              </a:solidFill>
            </a:endParaRPr>
          </a:p>
        </p:txBody>
      </p:sp>
      <p:sp>
        <p:nvSpPr>
          <p:cNvPr id="32786" name="Text Box 17"/>
          <p:cNvSpPr txBox="1"/>
          <p:nvPr/>
        </p:nvSpPr>
        <p:spPr>
          <a:xfrm>
            <a:off x="6551613" y="3573463"/>
            <a:ext cx="2592387"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2000" b="1" dirty="0">
                <a:solidFill>
                  <a:srgbClr val="3333FF"/>
                </a:solidFill>
              </a:rPr>
              <a:t>部分解释</a:t>
            </a:r>
            <a:r>
              <a:rPr lang="en-US" altLang="zh-CN" sz="2000" b="1" dirty="0">
                <a:solidFill>
                  <a:srgbClr val="3333FF"/>
                </a:solidFill>
              </a:rPr>
              <a:t>(</a:t>
            </a:r>
            <a:r>
              <a:rPr lang="zh-CN" altLang="en-US" sz="2000" b="1" dirty="0">
                <a:solidFill>
                  <a:srgbClr val="3333FF"/>
                </a:solidFill>
              </a:rPr>
              <a:t>操作系统</a:t>
            </a:r>
            <a:r>
              <a:rPr lang="en-US" altLang="zh-CN" sz="2000" b="1" dirty="0">
                <a:solidFill>
                  <a:srgbClr val="3333FF"/>
                </a:solidFill>
              </a:rPr>
              <a:t>)</a:t>
            </a:r>
            <a:endParaRPr lang="en-US" altLang="zh-CN" sz="2000" b="1" dirty="0">
              <a:solidFill>
                <a:srgbClr val="3333FF"/>
              </a:solidFill>
            </a:endParaRPr>
          </a:p>
        </p:txBody>
      </p:sp>
      <p:sp>
        <p:nvSpPr>
          <p:cNvPr id="110610" name="Line 18"/>
          <p:cNvSpPr/>
          <p:nvPr/>
        </p:nvSpPr>
        <p:spPr>
          <a:xfrm>
            <a:off x="6480175" y="4581525"/>
            <a:ext cx="0" cy="457200"/>
          </a:xfrm>
          <a:prstGeom prst="line">
            <a:avLst/>
          </a:prstGeom>
          <a:ln w="38100" cap="flat" cmpd="sng">
            <a:solidFill>
              <a:schemeClr val="tx1"/>
            </a:solidFill>
            <a:prstDash val="solid"/>
            <a:headEnd type="none" w="med" len="med"/>
            <a:tailEnd type="none" w="med" len="med"/>
          </a:ln>
        </p:spPr>
      </p:sp>
      <p:sp>
        <p:nvSpPr>
          <p:cNvPr id="110611" name="Rectangle 19"/>
          <p:cNvSpPr/>
          <p:nvPr/>
        </p:nvSpPr>
        <p:spPr>
          <a:xfrm>
            <a:off x="5399088" y="3933825"/>
            <a:ext cx="2305050" cy="685800"/>
          </a:xfrm>
          <a:prstGeom prst="rect">
            <a:avLst/>
          </a:prstGeom>
          <a:solidFill>
            <a:srgbClr val="FDFBFB"/>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endParaRPr lang="zh-CN" altLang="en-US" sz="2400" b="1" dirty="0"/>
          </a:p>
        </p:txBody>
      </p:sp>
      <p:sp>
        <p:nvSpPr>
          <p:cNvPr id="110612" name="Text Box 20"/>
          <p:cNvSpPr txBox="1"/>
          <p:nvPr/>
        </p:nvSpPr>
        <p:spPr>
          <a:xfrm>
            <a:off x="5651500" y="4005263"/>
            <a:ext cx="1981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sz="2400" b="1" dirty="0">
                <a:solidFill>
                  <a:srgbClr val="3333FF"/>
                </a:solidFill>
                <a:latin typeface="宋体" panose="02010600030101010101" pitchFamily="2" charset="-122"/>
              </a:rPr>
              <a:t>指令系统层</a:t>
            </a:r>
            <a:endParaRPr lang="zh-CN" altLang="en-US" sz="2400" b="1" dirty="0">
              <a:solidFill>
                <a:srgbClr val="3333FF"/>
              </a:solidFill>
              <a:latin typeface="宋体" panose="02010600030101010101" pitchFamily="2" charset="-122"/>
            </a:endParaRPr>
          </a:p>
        </p:txBody>
      </p:sp>
      <p:sp>
        <p:nvSpPr>
          <p:cNvPr id="32790" name="Text Box 21"/>
          <p:cNvSpPr txBox="1"/>
          <p:nvPr/>
        </p:nvSpPr>
        <p:spPr>
          <a:xfrm>
            <a:off x="4319588" y="4076700"/>
            <a:ext cx="10795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2400" b="1" dirty="0">
                <a:solidFill>
                  <a:srgbClr val="3333FF"/>
                </a:solidFill>
              </a:rPr>
              <a:t>第</a:t>
            </a:r>
            <a:r>
              <a:rPr lang="en-US" altLang="zh-CN" sz="2400" b="1" dirty="0">
                <a:solidFill>
                  <a:srgbClr val="3333FF"/>
                </a:solidFill>
              </a:rPr>
              <a:t>2</a:t>
            </a:r>
            <a:r>
              <a:rPr lang="zh-CN" altLang="en-US" sz="2400" b="1" dirty="0">
                <a:solidFill>
                  <a:srgbClr val="3333FF"/>
                </a:solidFill>
              </a:rPr>
              <a:t>层</a:t>
            </a:r>
            <a:endParaRPr lang="zh-CN" altLang="en-US" sz="2400" b="1" dirty="0">
              <a:solidFill>
                <a:srgbClr val="3333FF"/>
              </a:solidFill>
            </a:endParaRPr>
          </a:p>
        </p:txBody>
      </p:sp>
      <p:sp>
        <p:nvSpPr>
          <p:cNvPr id="32791" name="Text Box 22"/>
          <p:cNvSpPr txBox="1"/>
          <p:nvPr/>
        </p:nvSpPr>
        <p:spPr>
          <a:xfrm>
            <a:off x="6551613" y="4652963"/>
            <a:ext cx="32766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2000" b="1" dirty="0">
                <a:solidFill>
                  <a:srgbClr val="3333FF"/>
                </a:solidFill>
              </a:rPr>
              <a:t>直接执行</a:t>
            </a:r>
            <a:r>
              <a:rPr lang="en-US" altLang="zh-CN" sz="2000" b="1" dirty="0">
                <a:solidFill>
                  <a:srgbClr val="3333FF"/>
                </a:solidFill>
              </a:rPr>
              <a:t>/</a:t>
            </a:r>
            <a:r>
              <a:rPr lang="zh-CN" altLang="en-US" sz="2000" b="1" dirty="0">
                <a:solidFill>
                  <a:srgbClr val="3333FF"/>
                </a:solidFill>
              </a:rPr>
              <a:t>解释</a:t>
            </a:r>
            <a:r>
              <a:rPr lang="en-US" altLang="zh-CN" sz="2000" b="1" dirty="0">
                <a:solidFill>
                  <a:srgbClr val="3333FF"/>
                </a:solidFill>
              </a:rPr>
              <a:t>(</a:t>
            </a:r>
            <a:r>
              <a:rPr lang="zh-CN" altLang="en-US" sz="2000" b="1" dirty="0">
                <a:solidFill>
                  <a:srgbClr val="3333FF"/>
                </a:solidFill>
              </a:rPr>
              <a:t>微程序</a:t>
            </a:r>
            <a:r>
              <a:rPr lang="en-US" altLang="zh-CN" sz="2000" b="1" dirty="0">
                <a:solidFill>
                  <a:srgbClr val="3333FF"/>
                </a:solidFill>
              </a:rPr>
              <a:t>)</a:t>
            </a:r>
            <a:endParaRPr lang="en-US" altLang="zh-CN" sz="2000" b="1" dirty="0">
              <a:solidFill>
                <a:srgbClr val="3333FF"/>
              </a:solidFill>
            </a:endParaRPr>
          </a:p>
        </p:txBody>
      </p:sp>
      <p:sp>
        <p:nvSpPr>
          <p:cNvPr id="110615" name="Rectangle 23"/>
          <p:cNvSpPr/>
          <p:nvPr/>
        </p:nvSpPr>
        <p:spPr>
          <a:xfrm>
            <a:off x="5399088" y="5014913"/>
            <a:ext cx="2305050" cy="685800"/>
          </a:xfrm>
          <a:prstGeom prst="rect">
            <a:avLst/>
          </a:prstGeom>
          <a:solidFill>
            <a:srgbClr val="FDFBFB"/>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endParaRPr lang="zh-CN" altLang="en-US" sz="2400" b="1" dirty="0"/>
          </a:p>
        </p:txBody>
      </p:sp>
      <p:sp>
        <p:nvSpPr>
          <p:cNvPr id="110616" name="Text Box 24"/>
          <p:cNvSpPr txBox="1"/>
          <p:nvPr/>
        </p:nvSpPr>
        <p:spPr>
          <a:xfrm>
            <a:off x="5508625" y="5157788"/>
            <a:ext cx="2052638"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sz="2400" b="1" dirty="0">
                <a:solidFill>
                  <a:srgbClr val="3333FF"/>
                </a:solidFill>
                <a:latin typeface="宋体" panose="02010600030101010101" pitchFamily="2" charset="-122"/>
              </a:rPr>
              <a:t>微体系结构层</a:t>
            </a:r>
            <a:endParaRPr lang="zh-CN" altLang="en-US" sz="2400" b="1" dirty="0">
              <a:solidFill>
                <a:srgbClr val="3333FF"/>
              </a:solidFill>
              <a:latin typeface="宋体" panose="02010600030101010101" pitchFamily="2" charset="-122"/>
            </a:endParaRPr>
          </a:p>
        </p:txBody>
      </p:sp>
      <p:sp>
        <p:nvSpPr>
          <p:cNvPr id="32794" name="Text Box 25"/>
          <p:cNvSpPr txBox="1"/>
          <p:nvPr/>
        </p:nvSpPr>
        <p:spPr>
          <a:xfrm>
            <a:off x="4319588" y="5157788"/>
            <a:ext cx="10795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2400" b="1" dirty="0">
                <a:solidFill>
                  <a:srgbClr val="3333FF"/>
                </a:solidFill>
              </a:rPr>
              <a:t>第</a:t>
            </a:r>
            <a:r>
              <a:rPr lang="en-US" altLang="zh-CN" sz="2400" b="1" dirty="0">
                <a:solidFill>
                  <a:srgbClr val="3333FF"/>
                </a:solidFill>
              </a:rPr>
              <a:t>1</a:t>
            </a:r>
            <a:r>
              <a:rPr lang="zh-CN" altLang="en-US" sz="2400" b="1" dirty="0">
                <a:solidFill>
                  <a:srgbClr val="3333FF"/>
                </a:solidFill>
              </a:rPr>
              <a:t>层</a:t>
            </a:r>
            <a:endParaRPr lang="zh-CN" altLang="en-US" sz="2400" b="1" dirty="0">
              <a:solidFill>
                <a:srgbClr val="3333FF"/>
              </a:solidFill>
            </a:endParaRPr>
          </a:p>
        </p:txBody>
      </p:sp>
      <p:sp>
        <p:nvSpPr>
          <p:cNvPr id="32795" name="Text Box 26"/>
          <p:cNvSpPr txBox="1"/>
          <p:nvPr/>
        </p:nvSpPr>
        <p:spPr>
          <a:xfrm>
            <a:off x="179070" y="404178"/>
            <a:ext cx="3960813" cy="58356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en-US" altLang="zh-CN" b="1" dirty="0"/>
              <a:t>5. </a:t>
            </a:r>
            <a:r>
              <a:rPr lang="zh-CN" altLang="en-US" b="1" dirty="0"/>
              <a:t>面向问题语言层</a:t>
            </a:r>
            <a:endParaRPr lang="zh-CN" altLang="en-US" b="1" dirty="0"/>
          </a:p>
        </p:txBody>
      </p:sp>
      <p:sp>
        <p:nvSpPr>
          <p:cNvPr id="32796" name="Text Box 27"/>
          <p:cNvSpPr txBox="1"/>
          <p:nvPr/>
        </p:nvSpPr>
        <p:spPr>
          <a:xfrm>
            <a:off x="215900" y="1268413"/>
            <a:ext cx="3887788" cy="3198495"/>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ct val="120000"/>
              </a:lnSpc>
              <a:spcBef>
                <a:spcPts val="50"/>
              </a:spcBef>
              <a:spcAft>
                <a:spcPts val="0"/>
              </a:spcAft>
              <a:buClrTx/>
              <a:buFontTx/>
              <a:buNone/>
            </a:pPr>
            <a:r>
              <a:rPr lang="zh-CN" altLang="en-US" sz="2800" b="1" dirty="0"/>
              <a:t>    这一层使用高级语言编程解决问题。</a:t>
            </a:r>
            <a:endParaRPr lang="zh-CN" altLang="en-US" sz="2800" b="1" dirty="0"/>
          </a:p>
          <a:p>
            <a:pPr marL="0" lvl="0" indent="0">
              <a:lnSpc>
                <a:spcPct val="120000"/>
              </a:lnSpc>
              <a:spcBef>
                <a:spcPts val="50"/>
              </a:spcBef>
              <a:spcAft>
                <a:spcPts val="0"/>
              </a:spcAft>
              <a:buClrTx/>
              <a:buFontTx/>
              <a:buNone/>
            </a:pPr>
            <a:r>
              <a:rPr lang="zh-CN" altLang="en-US" sz="2800" b="1" dirty="0"/>
              <a:t>   高级语言程序通常由编译器翻译成第</a:t>
            </a:r>
            <a:r>
              <a:rPr lang="en-US" altLang="zh-CN" sz="2800" b="1" dirty="0"/>
              <a:t>3</a:t>
            </a:r>
            <a:r>
              <a:rPr lang="zh-CN" altLang="en-US" sz="2800" b="1" dirty="0"/>
              <a:t>层或第</a:t>
            </a:r>
            <a:r>
              <a:rPr lang="en-US" altLang="zh-CN" sz="2800" b="1" dirty="0"/>
              <a:t>4</a:t>
            </a:r>
            <a:r>
              <a:rPr lang="zh-CN" altLang="en-US" sz="2800" b="1" dirty="0"/>
              <a:t>层语言，个别有解释执行的。</a:t>
            </a:r>
            <a:endParaRPr lang="zh-CN" altLang="en-US" sz="2800" b="1" dirty="0"/>
          </a:p>
        </p:txBody>
      </p:sp>
      <p:sp>
        <p:nvSpPr>
          <p:cNvPr id="32797" name="Text Box 28"/>
          <p:cNvSpPr txBox="1"/>
          <p:nvPr/>
        </p:nvSpPr>
        <p:spPr>
          <a:xfrm>
            <a:off x="107950" y="4619625"/>
            <a:ext cx="4149090" cy="215836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ct val="120000"/>
              </a:lnSpc>
              <a:spcBef>
                <a:spcPts val="50"/>
              </a:spcBef>
              <a:spcAft>
                <a:spcPts val="0"/>
              </a:spcAft>
              <a:buClrTx/>
              <a:buFontTx/>
              <a:buNone/>
            </a:pPr>
            <a:r>
              <a:rPr lang="zh-CN" altLang="en-US" sz="2800" b="1" dirty="0"/>
              <a:t>    本教材第二篇将分别从</a:t>
            </a:r>
            <a:r>
              <a:rPr lang="zh-CN" altLang="en-US" sz="2800" b="1" dirty="0">
                <a:solidFill>
                  <a:srgbClr val="C00000"/>
                </a:solidFill>
              </a:rPr>
              <a:t>微体系结构层</a:t>
            </a:r>
            <a:r>
              <a:rPr lang="zh-CN" altLang="en-US" sz="2800" b="1" dirty="0"/>
              <a:t>、</a:t>
            </a:r>
            <a:r>
              <a:rPr lang="zh-CN" altLang="en-US" sz="2800" b="1" dirty="0">
                <a:solidFill>
                  <a:srgbClr val="C00000"/>
                </a:solidFill>
              </a:rPr>
              <a:t>指令系统层</a:t>
            </a:r>
            <a:r>
              <a:rPr lang="zh-CN" altLang="en-US" sz="2800" b="1" dirty="0"/>
              <a:t>、</a:t>
            </a:r>
            <a:r>
              <a:rPr lang="zh-CN" altLang="en-US" sz="2800" b="1" dirty="0">
                <a:solidFill>
                  <a:srgbClr val="C00000"/>
                </a:solidFill>
              </a:rPr>
              <a:t>汇编语言层</a:t>
            </a:r>
            <a:r>
              <a:rPr lang="zh-CN" altLang="en-US" sz="2800" b="1" dirty="0"/>
              <a:t>来讨论计算机系统的组成。</a:t>
            </a:r>
            <a:endParaRPr lang="zh-CN" altLang="en-US" sz="2800" b="1" dirty="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0594">
                                            <p:txEl>
                                              <p:charRg st="0" end="22"/>
                                            </p:txEl>
                                          </p:spTgt>
                                        </p:tgtEl>
                                        <p:attrNameLst>
                                          <p:attrName>style.visibility</p:attrName>
                                        </p:attrNameLst>
                                      </p:cBhvr>
                                      <p:to>
                                        <p:strVal val="visible"/>
                                      </p:to>
                                    </p:set>
                                    <p:animEffect transition="in" filter="wipe(left)">
                                      <p:cBhvr>
                                        <p:cTn id="7" dur="500"/>
                                        <p:tgtEl>
                                          <p:spTgt spid="110594">
                                            <p:txEl>
                                              <p:charRg st="0" end="22"/>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10595"/>
                                        </p:tgtEl>
                                        <p:attrNameLst>
                                          <p:attrName>style.visibility</p:attrName>
                                        </p:attrNameLst>
                                      </p:cBhvr>
                                      <p:to>
                                        <p:strVal val="visible"/>
                                      </p:to>
                                    </p:set>
                                    <p:animEffect transition="in" filter="wipe(up)">
                                      <p:cBhvr>
                                        <p:cTn id="11" dur="500"/>
                                        <p:tgtEl>
                                          <p:spTgt spid="110595"/>
                                        </p:tgtEl>
                                      </p:cBhvr>
                                    </p:animEffect>
                                  </p:childTnLst>
                                </p:cTn>
                              </p:par>
                            </p:childTnLst>
                          </p:cTn>
                        </p:par>
                        <p:par>
                          <p:cTn id="12" fill="hold">
                            <p:stCondLst>
                              <p:cond delay="1000"/>
                            </p:stCondLst>
                            <p:childTnLst>
                              <p:par>
                                <p:cTn id="13" presetID="22" presetClass="entr" presetSubtype="8" fill="hold" grpId="0" nodeType="afterEffect">
                                  <p:stCondLst>
                                    <p:cond delay="1000"/>
                                  </p:stCondLst>
                                  <p:childTnLst>
                                    <p:set>
                                      <p:cBhvr>
                                        <p:cTn id="14" dur="1" fill="hold">
                                          <p:stCondLst>
                                            <p:cond delay="0"/>
                                          </p:stCondLst>
                                        </p:cTn>
                                        <p:tgtEl>
                                          <p:spTgt spid="110596"/>
                                        </p:tgtEl>
                                        <p:attrNameLst>
                                          <p:attrName>style.visibility</p:attrName>
                                        </p:attrNameLst>
                                      </p:cBhvr>
                                      <p:to>
                                        <p:strVal val="visible"/>
                                      </p:to>
                                    </p:set>
                                    <p:animEffect transition="in" filter="wipe(left)">
                                      <p:cBhvr>
                                        <p:cTn id="15" dur="500"/>
                                        <p:tgtEl>
                                          <p:spTgt spid="110596"/>
                                        </p:tgtEl>
                                      </p:cBhvr>
                                    </p:animEffect>
                                  </p:childTnLst>
                                </p:cTn>
                              </p:par>
                            </p:childTnLst>
                          </p:cTn>
                        </p:par>
                        <p:par>
                          <p:cTn id="16" fill="hold">
                            <p:stCondLst>
                              <p:cond delay="2500"/>
                            </p:stCondLst>
                            <p:childTnLst>
                              <p:par>
                                <p:cTn id="17" presetID="16" presetClass="entr" presetSubtype="37" fill="hold" grpId="0" nodeType="afterEffect">
                                  <p:stCondLst>
                                    <p:cond delay="0"/>
                                  </p:stCondLst>
                                  <p:childTnLst>
                                    <p:set>
                                      <p:cBhvr>
                                        <p:cTn id="18" dur="1" fill="hold">
                                          <p:stCondLst>
                                            <p:cond delay="0"/>
                                          </p:stCondLst>
                                        </p:cTn>
                                        <p:tgtEl>
                                          <p:spTgt spid="110597">
                                            <p:txEl>
                                              <p:charRg st="0" end="8"/>
                                            </p:txEl>
                                          </p:spTgt>
                                        </p:tgtEl>
                                        <p:attrNameLst>
                                          <p:attrName>style.visibility</p:attrName>
                                        </p:attrNameLst>
                                      </p:cBhvr>
                                      <p:to>
                                        <p:strVal val="visible"/>
                                      </p:to>
                                    </p:set>
                                    <p:animEffect transition="in" filter="barn(outVertical)">
                                      <p:cBhvr>
                                        <p:cTn id="19" dur="500"/>
                                        <p:tgtEl>
                                          <p:spTgt spid="110597">
                                            <p:txEl>
                                              <p:charRg st="0" end="8"/>
                                            </p:txEl>
                                          </p:spTgt>
                                        </p:tgtEl>
                                      </p:cBhvr>
                                    </p:animEffect>
                                  </p:childTnLst>
                                </p:cTn>
                              </p:par>
                            </p:childTnLst>
                          </p:cTn>
                        </p:par>
                        <p:par>
                          <p:cTn id="20" fill="hold">
                            <p:stCondLst>
                              <p:cond delay="3000"/>
                            </p:stCondLst>
                            <p:childTnLst>
                              <p:par>
                                <p:cTn id="21" presetID="22" presetClass="entr" presetSubtype="1" fill="hold" nodeType="afterEffect">
                                  <p:stCondLst>
                                    <p:cond delay="0"/>
                                  </p:stCondLst>
                                  <p:childTnLst>
                                    <p:set>
                                      <p:cBhvr>
                                        <p:cTn id="22" dur="1" fill="hold">
                                          <p:stCondLst>
                                            <p:cond delay="0"/>
                                          </p:stCondLst>
                                        </p:cTn>
                                        <p:tgtEl>
                                          <p:spTgt spid="110600"/>
                                        </p:tgtEl>
                                        <p:attrNameLst>
                                          <p:attrName>style.visibility</p:attrName>
                                        </p:attrNameLst>
                                      </p:cBhvr>
                                      <p:to>
                                        <p:strVal val="visible"/>
                                      </p:to>
                                    </p:set>
                                    <p:animEffect transition="in" filter="wipe(up)">
                                      <p:cBhvr>
                                        <p:cTn id="23" dur="500"/>
                                        <p:tgtEl>
                                          <p:spTgt spid="110600"/>
                                        </p:tgtEl>
                                      </p:cBhvr>
                                    </p:animEffect>
                                  </p:childTnLst>
                                </p:cTn>
                              </p:par>
                            </p:childTnLst>
                          </p:cTn>
                        </p:par>
                        <p:par>
                          <p:cTn id="24" fill="hold">
                            <p:stCondLst>
                              <p:cond delay="3500"/>
                            </p:stCondLst>
                            <p:childTnLst>
                              <p:par>
                                <p:cTn id="25" presetID="22" presetClass="entr" presetSubtype="8" fill="hold" grpId="0" nodeType="afterEffect">
                                  <p:stCondLst>
                                    <p:cond delay="1000"/>
                                  </p:stCondLst>
                                  <p:childTnLst>
                                    <p:set>
                                      <p:cBhvr>
                                        <p:cTn id="26" dur="1" fill="hold">
                                          <p:stCondLst>
                                            <p:cond delay="0"/>
                                          </p:stCondLst>
                                        </p:cTn>
                                        <p:tgtEl>
                                          <p:spTgt spid="110601"/>
                                        </p:tgtEl>
                                        <p:attrNameLst>
                                          <p:attrName>style.visibility</p:attrName>
                                        </p:attrNameLst>
                                      </p:cBhvr>
                                      <p:to>
                                        <p:strVal val="visible"/>
                                      </p:to>
                                    </p:set>
                                    <p:animEffect transition="in" filter="wipe(left)">
                                      <p:cBhvr>
                                        <p:cTn id="27" dur="500"/>
                                        <p:tgtEl>
                                          <p:spTgt spid="110601"/>
                                        </p:tgtEl>
                                      </p:cBhvr>
                                    </p:animEffect>
                                  </p:childTnLst>
                                </p:cTn>
                              </p:par>
                            </p:childTnLst>
                          </p:cTn>
                        </p:par>
                        <p:par>
                          <p:cTn id="28" fill="hold">
                            <p:stCondLst>
                              <p:cond delay="5000"/>
                            </p:stCondLst>
                            <p:childTnLst>
                              <p:par>
                                <p:cTn id="29" presetID="16" presetClass="entr" presetSubtype="37" fill="hold" grpId="0" nodeType="afterEffect">
                                  <p:stCondLst>
                                    <p:cond delay="0"/>
                                  </p:stCondLst>
                                  <p:childTnLst>
                                    <p:set>
                                      <p:cBhvr>
                                        <p:cTn id="30" dur="1" fill="hold">
                                          <p:stCondLst>
                                            <p:cond delay="0"/>
                                          </p:stCondLst>
                                        </p:cTn>
                                        <p:tgtEl>
                                          <p:spTgt spid="110602">
                                            <p:txEl>
                                              <p:charRg st="0" end="6"/>
                                            </p:txEl>
                                          </p:spTgt>
                                        </p:tgtEl>
                                        <p:attrNameLst>
                                          <p:attrName>style.visibility</p:attrName>
                                        </p:attrNameLst>
                                      </p:cBhvr>
                                      <p:to>
                                        <p:strVal val="visible"/>
                                      </p:to>
                                    </p:set>
                                    <p:animEffect transition="in" filter="barn(outVertical)">
                                      <p:cBhvr>
                                        <p:cTn id="31" dur="500"/>
                                        <p:tgtEl>
                                          <p:spTgt spid="110602">
                                            <p:txEl>
                                              <p:charRg st="0" end="6"/>
                                            </p:txEl>
                                          </p:spTgt>
                                        </p:tgtEl>
                                      </p:cBhvr>
                                    </p:animEffect>
                                  </p:childTnLst>
                                </p:cTn>
                              </p:par>
                            </p:childTnLst>
                          </p:cTn>
                        </p:par>
                        <p:par>
                          <p:cTn id="32" fill="hold">
                            <p:stCondLst>
                              <p:cond delay="5500"/>
                            </p:stCondLst>
                            <p:childTnLst>
                              <p:par>
                                <p:cTn id="33" presetID="22" presetClass="entr" presetSubtype="1" fill="hold" nodeType="afterEffect">
                                  <p:stCondLst>
                                    <p:cond delay="0"/>
                                  </p:stCondLst>
                                  <p:childTnLst>
                                    <p:set>
                                      <p:cBhvr>
                                        <p:cTn id="34" dur="1" fill="hold">
                                          <p:stCondLst>
                                            <p:cond delay="0"/>
                                          </p:stCondLst>
                                        </p:cTn>
                                        <p:tgtEl>
                                          <p:spTgt spid="110605"/>
                                        </p:tgtEl>
                                        <p:attrNameLst>
                                          <p:attrName>style.visibility</p:attrName>
                                        </p:attrNameLst>
                                      </p:cBhvr>
                                      <p:to>
                                        <p:strVal val="visible"/>
                                      </p:to>
                                    </p:set>
                                    <p:animEffect transition="in" filter="wipe(up)">
                                      <p:cBhvr>
                                        <p:cTn id="35" dur="500"/>
                                        <p:tgtEl>
                                          <p:spTgt spid="110605"/>
                                        </p:tgtEl>
                                      </p:cBhvr>
                                    </p:animEffect>
                                  </p:childTnLst>
                                </p:cTn>
                              </p:par>
                            </p:childTnLst>
                          </p:cTn>
                        </p:par>
                        <p:par>
                          <p:cTn id="36" fill="hold">
                            <p:stCondLst>
                              <p:cond delay="6000"/>
                            </p:stCondLst>
                            <p:childTnLst>
                              <p:par>
                                <p:cTn id="37" presetID="22" presetClass="entr" presetSubtype="8" fill="hold" grpId="0" nodeType="afterEffect">
                                  <p:stCondLst>
                                    <p:cond delay="1000"/>
                                  </p:stCondLst>
                                  <p:childTnLst>
                                    <p:set>
                                      <p:cBhvr>
                                        <p:cTn id="38" dur="1" fill="hold">
                                          <p:stCondLst>
                                            <p:cond delay="0"/>
                                          </p:stCondLst>
                                        </p:cTn>
                                        <p:tgtEl>
                                          <p:spTgt spid="110606"/>
                                        </p:tgtEl>
                                        <p:attrNameLst>
                                          <p:attrName>style.visibility</p:attrName>
                                        </p:attrNameLst>
                                      </p:cBhvr>
                                      <p:to>
                                        <p:strVal val="visible"/>
                                      </p:to>
                                    </p:set>
                                    <p:animEffect transition="in" filter="wipe(left)">
                                      <p:cBhvr>
                                        <p:cTn id="39" dur="500"/>
                                        <p:tgtEl>
                                          <p:spTgt spid="110606"/>
                                        </p:tgtEl>
                                      </p:cBhvr>
                                    </p:animEffect>
                                  </p:childTnLst>
                                </p:cTn>
                              </p:par>
                            </p:childTnLst>
                          </p:cTn>
                        </p:par>
                        <p:par>
                          <p:cTn id="40" fill="hold">
                            <p:stCondLst>
                              <p:cond delay="7500"/>
                            </p:stCondLst>
                            <p:childTnLst>
                              <p:par>
                                <p:cTn id="41" presetID="16" presetClass="entr" presetSubtype="37" fill="hold" grpId="0" nodeType="afterEffect">
                                  <p:stCondLst>
                                    <p:cond delay="0"/>
                                  </p:stCondLst>
                                  <p:childTnLst>
                                    <p:set>
                                      <p:cBhvr>
                                        <p:cTn id="42" dur="1" fill="hold">
                                          <p:stCondLst>
                                            <p:cond delay="0"/>
                                          </p:stCondLst>
                                        </p:cTn>
                                        <p:tgtEl>
                                          <p:spTgt spid="110607">
                                            <p:txEl>
                                              <p:charRg st="0" end="6"/>
                                            </p:txEl>
                                          </p:spTgt>
                                        </p:tgtEl>
                                        <p:attrNameLst>
                                          <p:attrName>style.visibility</p:attrName>
                                        </p:attrNameLst>
                                      </p:cBhvr>
                                      <p:to>
                                        <p:strVal val="visible"/>
                                      </p:to>
                                    </p:set>
                                    <p:animEffect transition="in" filter="barn(outVertical)">
                                      <p:cBhvr>
                                        <p:cTn id="43" dur="500"/>
                                        <p:tgtEl>
                                          <p:spTgt spid="110607">
                                            <p:txEl>
                                              <p:charRg st="0" end="6"/>
                                            </p:txEl>
                                          </p:spTgt>
                                        </p:tgtEl>
                                      </p:cBhvr>
                                    </p:animEffect>
                                  </p:childTnLst>
                                </p:cTn>
                              </p:par>
                            </p:childTnLst>
                          </p:cTn>
                        </p:par>
                        <p:par>
                          <p:cTn id="44" fill="hold">
                            <p:stCondLst>
                              <p:cond delay="8000"/>
                            </p:stCondLst>
                            <p:childTnLst>
                              <p:par>
                                <p:cTn id="45" presetID="22" presetClass="entr" presetSubtype="1" fill="hold" nodeType="afterEffect">
                                  <p:stCondLst>
                                    <p:cond delay="0"/>
                                  </p:stCondLst>
                                  <p:childTnLst>
                                    <p:set>
                                      <p:cBhvr>
                                        <p:cTn id="46" dur="1" fill="hold">
                                          <p:stCondLst>
                                            <p:cond delay="0"/>
                                          </p:stCondLst>
                                        </p:cTn>
                                        <p:tgtEl>
                                          <p:spTgt spid="110610"/>
                                        </p:tgtEl>
                                        <p:attrNameLst>
                                          <p:attrName>style.visibility</p:attrName>
                                        </p:attrNameLst>
                                      </p:cBhvr>
                                      <p:to>
                                        <p:strVal val="visible"/>
                                      </p:to>
                                    </p:set>
                                    <p:animEffect transition="in" filter="wipe(up)">
                                      <p:cBhvr>
                                        <p:cTn id="47" dur="500"/>
                                        <p:tgtEl>
                                          <p:spTgt spid="110610"/>
                                        </p:tgtEl>
                                      </p:cBhvr>
                                    </p:animEffect>
                                  </p:childTnLst>
                                </p:cTn>
                              </p:par>
                            </p:childTnLst>
                          </p:cTn>
                        </p:par>
                        <p:par>
                          <p:cTn id="48" fill="hold">
                            <p:stCondLst>
                              <p:cond delay="8500"/>
                            </p:stCondLst>
                            <p:childTnLst>
                              <p:par>
                                <p:cTn id="49" presetID="22" presetClass="entr" presetSubtype="8" fill="hold" grpId="0" nodeType="afterEffect">
                                  <p:stCondLst>
                                    <p:cond delay="1000"/>
                                  </p:stCondLst>
                                  <p:childTnLst>
                                    <p:set>
                                      <p:cBhvr>
                                        <p:cTn id="50" dur="1" fill="hold">
                                          <p:stCondLst>
                                            <p:cond delay="0"/>
                                          </p:stCondLst>
                                        </p:cTn>
                                        <p:tgtEl>
                                          <p:spTgt spid="110611"/>
                                        </p:tgtEl>
                                        <p:attrNameLst>
                                          <p:attrName>style.visibility</p:attrName>
                                        </p:attrNameLst>
                                      </p:cBhvr>
                                      <p:to>
                                        <p:strVal val="visible"/>
                                      </p:to>
                                    </p:set>
                                    <p:animEffect transition="in" filter="wipe(left)">
                                      <p:cBhvr>
                                        <p:cTn id="51" dur="500"/>
                                        <p:tgtEl>
                                          <p:spTgt spid="110611"/>
                                        </p:tgtEl>
                                      </p:cBhvr>
                                    </p:animEffect>
                                  </p:childTnLst>
                                </p:cTn>
                              </p:par>
                            </p:childTnLst>
                          </p:cTn>
                        </p:par>
                        <p:par>
                          <p:cTn id="52" fill="hold">
                            <p:stCondLst>
                              <p:cond delay="10000"/>
                            </p:stCondLst>
                            <p:childTnLst>
                              <p:par>
                                <p:cTn id="53" presetID="16" presetClass="entr" presetSubtype="37" fill="hold" grpId="0" nodeType="afterEffect">
                                  <p:stCondLst>
                                    <p:cond delay="0"/>
                                  </p:stCondLst>
                                  <p:childTnLst>
                                    <p:set>
                                      <p:cBhvr>
                                        <p:cTn id="54" dur="1" fill="hold">
                                          <p:stCondLst>
                                            <p:cond delay="0"/>
                                          </p:stCondLst>
                                        </p:cTn>
                                        <p:tgtEl>
                                          <p:spTgt spid="110612">
                                            <p:txEl>
                                              <p:charRg st="0" end="6"/>
                                            </p:txEl>
                                          </p:spTgt>
                                        </p:tgtEl>
                                        <p:attrNameLst>
                                          <p:attrName>style.visibility</p:attrName>
                                        </p:attrNameLst>
                                      </p:cBhvr>
                                      <p:to>
                                        <p:strVal val="visible"/>
                                      </p:to>
                                    </p:set>
                                    <p:animEffect transition="in" filter="barn(outVertical)">
                                      <p:cBhvr>
                                        <p:cTn id="55" dur="500"/>
                                        <p:tgtEl>
                                          <p:spTgt spid="110612">
                                            <p:txEl>
                                              <p:charRg st="0" end="6"/>
                                            </p:txEl>
                                          </p:spTgt>
                                        </p:tgtEl>
                                      </p:cBhvr>
                                    </p:animEffect>
                                  </p:childTnLst>
                                </p:cTn>
                              </p:par>
                            </p:childTnLst>
                          </p:cTn>
                        </p:par>
                        <p:par>
                          <p:cTn id="56" fill="hold">
                            <p:stCondLst>
                              <p:cond delay="10500"/>
                            </p:stCondLst>
                            <p:childTnLst>
                              <p:par>
                                <p:cTn id="57" presetID="22" presetClass="entr" presetSubtype="8" fill="hold" grpId="0" nodeType="afterEffect">
                                  <p:stCondLst>
                                    <p:cond delay="1000"/>
                                  </p:stCondLst>
                                  <p:childTnLst>
                                    <p:set>
                                      <p:cBhvr>
                                        <p:cTn id="58" dur="1" fill="hold">
                                          <p:stCondLst>
                                            <p:cond delay="0"/>
                                          </p:stCondLst>
                                        </p:cTn>
                                        <p:tgtEl>
                                          <p:spTgt spid="110615"/>
                                        </p:tgtEl>
                                        <p:attrNameLst>
                                          <p:attrName>style.visibility</p:attrName>
                                        </p:attrNameLst>
                                      </p:cBhvr>
                                      <p:to>
                                        <p:strVal val="visible"/>
                                      </p:to>
                                    </p:set>
                                    <p:animEffect transition="in" filter="wipe(left)">
                                      <p:cBhvr>
                                        <p:cTn id="59" dur="500"/>
                                        <p:tgtEl>
                                          <p:spTgt spid="110615"/>
                                        </p:tgtEl>
                                      </p:cBhvr>
                                    </p:animEffect>
                                  </p:childTnLst>
                                </p:cTn>
                              </p:par>
                            </p:childTnLst>
                          </p:cTn>
                        </p:par>
                        <p:par>
                          <p:cTn id="60" fill="hold">
                            <p:stCondLst>
                              <p:cond delay="12000"/>
                            </p:stCondLst>
                            <p:childTnLst>
                              <p:par>
                                <p:cTn id="61" presetID="16" presetClass="entr" presetSubtype="37" fill="hold" grpId="0" nodeType="afterEffect">
                                  <p:stCondLst>
                                    <p:cond delay="0"/>
                                  </p:stCondLst>
                                  <p:childTnLst>
                                    <p:set>
                                      <p:cBhvr>
                                        <p:cTn id="62" dur="1" fill="hold">
                                          <p:stCondLst>
                                            <p:cond delay="0"/>
                                          </p:stCondLst>
                                        </p:cTn>
                                        <p:tgtEl>
                                          <p:spTgt spid="110616">
                                            <p:txEl>
                                              <p:charRg st="0" end="7"/>
                                            </p:txEl>
                                          </p:spTgt>
                                        </p:tgtEl>
                                        <p:attrNameLst>
                                          <p:attrName>style.visibility</p:attrName>
                                        </p:attrNameLst>
                                      </p:cBhvr>
                                      <p:to>
                                        <p:strVal val="visible"/>
                                      </p:to>
                                    </p:set>
                                    <p:animEffect transition="in" filter="barn(outVertical)">
                                      <p:cBhvr>
                                        <p:cTn id="63" dur="500"/>
                                        <p:tgtEl>
                                          <p:spTgt spid="110616">
                                            <p:txEl>
                                              <p:charRg st="0"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4" grpId="0" build="p"/>
      <p:bldP spid="110596" grpId="0" bldLvl="0" animBg="1"/>
      <p:bldP spid="110597" grpId="0" advAuto="1000" build="p"/>
      <p:bldP spid="110601" grpId="0" animBg="1"/>
      <p:bldP spid="110602" grpId="0" advAuto="1000" build="p"/>
      <p:bldP spid="110606" grpId="0" animBg="1"/>
      <p:bldP spid="110607" grpId="0" advAuto="1000" build="p"/>
      <p:bldP spid="110611" grpId="0" animBg="1"/>
      <p:bldP spid="110612" grpId="0" advAuto="1000" build="p"/>
      <p:bldP spid="110615" grpId="0" animBg="1"/>
      <p:bldP spid="110616" grpId="0" advAuto="100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灯片编号占位符 3"/>
          <p:cNvSpPr txBox="1">
            <a:spLocks noGrp="1"/>
          </p:cNvSpPr>
          <p:nvPr>
            <p:ph type="sldNum" sz="quarter" idx="12"/>
          </p:nvPr>
        </p:nvSpPr>
        <p:spPr/>
        <p:txBody>
          <a:bodyPr/>
          <a:p>
            <a:pPr marL="0" indent="0" algn="r" eaLnBrk="1" hangingPunct="1">
              <a:spcBef>
                <a:spcPct val="50000"/>
              </a:spcBef>
              <a:buClrTx/>
              <a:buFontTx/>
              <a:buNone/>
            </a:pPr>
            <a:fld id="{9A0DB2DC-4C9A-4742-B13C-FB6460FD3503}" type="slidenum">
              <a:rPr lang="zh-CN" altLang="en-US" sz="1400" dirty="0">
                <a:solidFill>
                  <a:schemeClr val="bg2"/>
                </a:solidFill>
              </a:rPr>
            </a:fld>
            <a:endParaRPr lang="zh-CN" altLang="en-US" sz="1400" dirty="0">
              <a:solidFill>
                <a:schemeClr val="bg2"/>
              </a:solidFill>
            </a:endParaRPr>
          </a:p>
        </p:txBody>
      </p:sp>
      <p:sp>
        <p:nvSpPr>
          <p:cNvPr id="111619" name="Text Box 3"/>
          <p:cNvSpPr txBox="1"/>
          <p:nvPr/>
        </p:nvSpPr>
        <p:spPr>
          <a:xfrm>
            <a:off x="0" y="260350"/>
            <a:ext cx="8748713" cy="6413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sz="3600" b="1" dirty="0"/>
              <a:t>1.</a:t>
            </a:r>
            <a:r>
              <a:rPr lang="en-US" altLang="zh-CN" sz="3600" b="1" dirty="0"/>
              <a:t>3.2  </a:t>
            </a:r>
            <a:r>
              <a:rPr lang="zh-CN" altLang="en-US" sz="3600" b="1" dirty="0"/>
              <a:t>从语言功能角度划分层次结构</a:t>
            </a:r>
            <a:endParaRPr lang="zh-CN" altLang="en-US" sz="3600" b="1" dirty="0"/>
          </a:p>
        </p:txBody>
      </p:sp>
      <p:sp>
        <p:nvSpPr>
          <p:cNvPr id="33796" name="Rectangle 38"/>
          <p:cNvSpPr/>
          <p:nvPr/>
        </p:nvSpPr>
        <p:spPr>
          <a:xfrm>
            <a:off x="611823" y="3213100"/>
            <a:ext cx="7416800" cy="1684020"/>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ts val="4140"/>
              </a:lnSpc>
              <a:spcBef>
                <a:spcPct val="0"/>
              </a:spcBef>
              <a:buClrTx/>
              <a:buFontTx/>
              <a:buNone/>
            </a:pPr>
            <a:r>
              <a:rPr lang="zh-CN" altLang="en-US" b="1" dirty="0"/>
              <a:t>虚拟机：</a:t>
            </a:r>
            <a:r>
              <a:rPr lang="zh-CN" altLang="en-US" b="1" dirty="0">
                <a:solidFill>
                  <a:schemeClr val="tx1"/>
                </a:solidFill>
              </a:rPr>
              <a:t>指通过</a:t>
            </a:r>
            <a:r>
              <a:rPr lang="zh-CN" altLang="en-US" b="1" dirty="0">
                <a:solidFill>
                  <a:srgbClr val="C00000"/>
                </a:solidFill>
              </a:rPr>
              <a:t>配置软件</a:t>
            </a:r>
            <a:r>
              <a:rPr lang="zh-CN" altLang="en-US" b="1" dirty="0">
                <a:solidFill>
                  <a:schemeClr val="tx1"/>
                </a:solidFill>
              </a:rPr>
              <a:t>（如某种语言的编译器或解释器）</a:t>
            </a:r>
            <a:r>
              <a:rPr lang="zh-CN" altLang="en-US" b="1" dirty="0">
                <a:solidFill>
                  <a:srgbClr val="C00000"/>
                </a:solidFill>
              </a:rPr>
              <a:t>扩充机器功能后所形成的一台计算机。</a:t>
            </a:r>
            <a:endParaRPr lang="en-US" altLang="zh-CN" b="1" dirty="0">
              <a:solidFill>
                <a:srgbClr val="C00000"/>
              </a:solidFill>
            </a:endParaRPr>
          </a:p>
        </p:txBody>
      </p:sp>
      <p:sp>
        <p:nvSpPr>
          <p:cNvPr id="33797" name="Rectangle 39"/>
          <p:cNvSpPr/>
          <p:nvPr/>
        </p:nvSpPr>
        <p:spPr>
          <a:xfrm>
            <a:off x="468313" y="1628775"/>
            <a:ext cx="7416800" cy="1153160"/>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ts val="4140"/>
              </a:lnSpc>
              <a:spcBef>
                <a:spcPct val="0"/>
              </a:spcBef>
              <a:buClrTx/>
              <a:buFontTx/>
              <a:buNone/>
            </a:pPr>
            <a:r>
              <a:rPr lang="zh-CN" altLang="en-US" b="1" dirty="0"/>
              <a:t>机器语言物理机：</a:t>
            </a:r>
            <a:r>
              <a:rPr lang="zh-CN" altLang="en-US" b="1" dirty="0">
                <a:solidFill>
                  <a:schemeClr val="tx1"/>
                </a:solidFill>
              </a:rPr>
              <a:t>指能</a:t>
            </a:r>
            <a:r>
              <a:rPr lang="zh-CN" altLang="en-US" b="1" dirty="0">
                <a:solidFill>
                  <a:srgbClr val="C00000"/>
                </a:solidFill>
              </a:rPr>
              <a:t>识别与执行机器语言的计算机硬件。</a:t>
            </a:r>
            <a:endParaRPr lang="en-US" altLang="zh-CN" b="1" dirty="0">
              <a:solidFill>
                <a:srgbClr val="C00000"/>
              </a:solidFill>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1619">
                                            <p:txEl>
                                              <p:charRg st="0" end="21"/>
                                            </p:txEl>
                                          </p:spTgt>
                                        </p:tgtEl>
                                        <p:attrNameLst>
                                          <p:attrName>style.visibility</p:attrName>
                                        </p:attrNameLst>
                                      </p:cBhvr>
                                      <p:to>
                                        <p:strVal val="visible"/>
                                      </p:to>
                                    </p:set>
                                    <p:animEffect transition="in" filter="wipe(left)">
                                      <p:cBhvr>
                                        <p:cTn id="7" dur="500"/>
                                        <p:tgtEl>
                                          <p:spTgt spid="111619">
                                            <p:txEl>
                                              <p:charRg st="0" end="2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3" name="Text Box 3"/>
          <p:cNvSpPr txBox="1"/>
          <p:nvPr/>
        </p:nvSpPr>
        <p:spPr>
          <a:xfrm>
            <a:off x="0" y="549275"/>
            <a:ext cx="8748713" cy="5794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b="1" dirty="0"/>
              <a:t>       下图是从语言功能角度划分的层次结构模型</a:t>
            </a:r>
            <a:endParaRPr lang="en-US" altLang="zh-CN" b="1" dirty="0"/>
          </a:p>
        </p:txBody>
      </p:sp>
      <p:sp>
        <p:nvSpPr>
          <p:cNvPr id="112644" name="Line 4"/>
          <p:cNvSpPr/>
          <p:nvPr/>
        </p:nvSpPr>
        <p:spPr>
          <a:xfrm>
            <a:off x="4356100" y="2205038"/>
            <a:ext cx="0" cy="1511300"/>
          </a:xfrm>
          <a:prstGeom prst="line">
            <a:avLst/>
          </a:prstGeom>
          <a:ln w="38100" cap="flat" cmpd="sng">
            <a:solidFill>
              <a:schemeClr val="tx1"/>
            </a:solidFill>
            <a:prstDash val="solid"/>
            <a:headEnd type="none" w="med" len="med"/>
            <a:tailEnd type="triangle" w="med" len="med"/>
          </a:ln>
        </p:spPr>
      </p:sp>
      <p:sp>
        <p:nvSpPr>
          <p:cNvPr id="112645" name="Rectangle 5"/>
          <p:cNvSpPr/>
          <p:nvPr/>
        </p:nvSpPr>
        <p:spPr>
          <a:xfrm>
            <a:off x="684213" y="2565400"/>
            <a:ext cx="2447925" cy="647700"/>
          </a:xfrm>
          <a:prstGeom prst="rect">
            <a:avLst/>
          </a:prstGeom>
          <a:solidFill>
            <a:srgbClr val="FDFBFB"/>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endParaRPr lang="zh-CN" altLang="en-US" sz="2400" b="1" dirty="0"/>
          </a:p>
        </p:txBody>
      </p:sp>
      <p:sp>
        <p:nvSpPr>
          <p:cNvPr id="112646" name="Text Box 6"/>
          <p:cNvSpPr txBox="1"/>
          <p:nvPr/>
        </p:nvSpPr>
        <p:spPr>
          <a:xfrm>
            <a:off x="684213" y="2708275"/>
            <a:ext cx="24003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sz="2400" b="1" dirty="0">
                <a:solidFill>
                  <a:srgbClr val="3333FF"/>
                </a:solidFill>
                <a:latin typeface="宋体" panose="02010600030101010101" pitchFamily="2" charset="-122"/>
              </a:rPr>
              <a:t>专用语言虚拟机</a:t>
            </a:r>
            <a:endParaRPr lang="zh-CN" altLang="en-US" sz="2400" b="1" dirty="0">
              <a:solidFill>
                <a:srgbClr val="3333FF"/>
              </a:solidFill>
              <a:latin typeface="宋体" panose="02010600030101010101" pitchFamily="2" charset="-122"/>
            </a:endParaRPr>
          </a:p>
        </p:txBody>
      </p:sp>
      <p:sp>
        <p:nvSpPr>
          <p:cNvPr id="112647" name="Line 7"/>
          <p:cNvSpPr/>
          <p:nvPr/>
        </p:nvSpPr>
        <p:spPr>
          <a:xfrm flipH="1">
            <a:off x="4356100" y="4365625"/>
            <a:ext cx="0" cy="1511300"/>
          </a:xfrm>
          <a:prstGeom prst="line">
            <a:avLst/>
          </a:prstGeom>
          <a:ln w="38100" cap="flat" cmpd="sng">
            <a:solidFill>
              <a:schemeClr val="tx1"/>
            </a:solidFill>
            <a:prstDash val="solid"/>
            <a:headEnd type="none" w="med" len="med"/>
            <a:tailEnd type="triangle" w="med" len="med"/>
          </a:ln>
        </p:spPr>
      </p:sp>
      <p:sp>
        <p:nvSpPr>
          <p:cNvPr id="112648" name="Rectangle 8"/>
          <p:cNvSpPr/>
          <p:nvPr/>
        </p:nvSpPr>
        <p:spPr>
          <a:xfrm>
            <a:off x="3276600" y="3717925"/>
            <a:ext cx="2374900" cy="647700"/>
          </a:xfrm>
          <a:prstGeom prst="rect">
            <a:avLst/>
          </a:prstGeom>
          <a:solidFill>
            <a:srgbClr val="FDFBFB"/>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endParaRPr lang="zh-CN" altLang="en-US" sz="2400" b="1" dirty="0"/>
          </a:p>
        </p:txBody>
      </p:sp>
      <p:sp>
        <p:nvSpPr>
          <p:cNvPr id="112649" name="Text Box 9"/>
          <p:cNvSpPr txBox="1"/>
          <p:nvPr/>
        </p:nvSpPr>
        <p:spPr>
          <a:xfrm>
            <a:off x="3276600" y="3789363"/>
            <a:ext cx="2447925"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sz="2400" b="1" dirty="0">
                <a:solidFill>
                  <a:srgbClr val="3333FF"/>
                </a:solidFill>
                <a:latin typeface="宋体" panose="02010600030101010101" pitchFamily="2" charset="-122"/>
              </a:rPr>
              <a:t>高级语言虚拟机</a:t>
            </a:r>
            <a:endParaRPr lang="zh-CN" altLang="en-US" sz="2400" b="1" dirty="0">
              <a:solidFill>
                <a:srgbClr val="3333FF"/>
              </a:solidFill>
              <a:latin typeface="宋体" panose="02010600030101010101" pitchFamily="2" charset="-122"/>
            </a:endParaRPr>
          </a:p>
        </p:txBody>
      </p:sp>
      <p:sp>
        <p:nvSpPr>
          <p:cNvPr id="112650" name="Rectangle 10"/>
          <p:cNvSpPr/>
          <p:nvPr/>
        </p:nvSpPr>
        <p:spPr>
          <a:xfrm>
            <a:off x="5653088" y="4797425"/>
            <a:ext cx="2447925" cy="647700"/>
          </a:xfrm>
          <a:prstGeom prst="rect">
            <a:avLst/>
          </a:prstGeom>
          <a:solidFill>
            <a:srgbClr val="FDFBFB"/>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endParaRPr lang="zh-CN" altLang="en-US" sz="2400" b="1" dirty="0"/>
          </a:p>
        </p:txBody>
      </p:sp>
      <p:sp>
        <p:nvSpPr>
          <p:cNvPr id="112651" name="Text Box 11"/>
          <p:cNvSpPr txBox="1"/>
          <p:nvPr/>
        </p:nvSpPr>
        <p:spPr>
          <a:xfrm>
            <a:off x="5724525" y="4868863"/>
            <a:ext cx="23749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sz="2400" b="1" dirty="0">
                <a:solidFill>
                  <a:srgbClr val="3333FF"/>
                </a:solidFill>
                <a:latin typeface="宋体" panose="02010600030101010101" pitchFamily="2" charset="-122"/>
              </a:rPr>
              <a:t>汇编语言虚拟机</a:t>
            </a:r>
            <a:endParaRPr lang="zh-CN" altLang="en-US" sz="2400" b="1" dirty="0">
              <a:solidFill>
                <a:srgbClr val="3333FF"/>
              </a:solidFill>
              <a:latin typeface="宋体" panose="02010600030101010101" pitchFamily="2" charset="-122"/>
            </a:endParaRPr>
          </a:p>
        </p:txBody>
      </p:sp>
      <p:sp>
        <p:nvSpPr>
          <p:cNvPr id="112652" name="Rectangle 12"/>
          <p:cNvSpPr/>
          <p:nvPr/>
        </p:nvSpPr>
        <p:spPr>
          <a:xfrm>
            <a:off x="755650" y="5876925"/>
            <a:ext cx="7416800" cy="647700"/>
          </a:xfrm>
          <a:prstGeom prst="rect">
            <a:avLst/>
          </a:prstGeom>
          <a:solidFill>
            <a:srgbClr val="FDFBFB"/>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endParaRPr lang="zh-CN" altLang="en-US" sz="2400" b="1" dirty="0"/>
          </a:p>
        </p:txBody>
      </p:sp>
      <p:sp>
        <p:nvSpPr>
          <p:cNvPr id="112653" name="Text Box 13"/>
          <p:cNvSpPr txBox="1"/>
          <p:nvPr/>
        </p:nvSpPr>
        <p:spPr>
          <a:xfrm>
            <a:off x="2627313" y="5949950"/>
            <a:ext cx="4175125"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sz="2400" b="1" dirty="0">
                <a:solidFill>
                  <a:srgbClr val="3333FF"/>
                </a:solidFill>
                <a:latin typeface="宋体" panose="02010600030101010101" pitchFamily="2" charset="-122"/>
              </a:rPr>
              <a:t>机器语言物理机（实际机器）</a:t>
            </a:r>
            <a:endParaRPr lang="zh-CN" altLang="en-US" sz="2400" b="1" dirty="0">
              <a:solidFill>
                <a:srgbClr val="3333FF"/>
              </a:solidFill>
              <a:latin typeface="宋体" panose="02010600030101010101" pitchFamily="2" charset="-122"/>
            </a:endParaRPr>
          </a:p>
        </p:txBody>
      </p:sp>
      <p:sp>
        <p:nvSpPr>
          <p:cNvPr id="34830" name="Line 14"/>
          <p:cNvSpPr/>
          <p:nvPr/>
        </p:nvSpPr>
        <p:spPr>
          <a:xfrm>
            <a:off x="1835150" y="3213100"/>
            <a:ext cx="0" cy="2663825"/>
          </a:xfrm>
          <a:prstGeom prst="line">
            <a:avLst/>
          </a:prstGeom>
          <a:ln w="38100" cap="flat" cmpd="sng">
            <a:solidFill>
              <a:schemeClr val="tx1"/>
            </a:solidFill>
            <a:prstDash val="solid"/>
            <a:headEnd type="none" w="med" len="med"/>
            <a:tailEnd type="triangle" w="med" len="med"/>
          </a:ln>
        </p:spPr>
      </p:sp>
      <p:sp>
        <p:nvSpPr>
          <p:cNvPr id="34831" name="Line 15"/>
          <p:cNvSpPr/>
          <p:nvPr/>
        </p:nvSpPr>
        <p:spPr>
          <a:xfrm>
            <a:off x="1763713" y="2205038"/>
            <a:ext cx="0" cy="360362"/>
          </a:xfrm>
          <a:prstGeom prst="line">
            <a:avLst/>
          </a:prstGeom>
          <a:ln w="38100" cap="flat" cmpd="sng">
            <a:solidFill>
              <a:schemeClr val="tx1"/>
            </a:solidFill>
            <a:prstDash val="solid"/>
            <a:headEnd type="none" w="med" len="med"/>
            <a:tailEnd type="triangle" w="med" len="med"/>
          </a:ln>
        </p:spPr>
      </p:sp>
      <p:sp>
        <p:nvSpPr>
          <p:cNvPr id="34832" name="Line 16"/>
          <p:cNvSpPr/>
          <p:nvPr/>
        </p:nvSpPr>
        <p:spPr>
          <a:xfrm>
            <a:off x="1763713" y="2205038"/>
            <a:ext cx="5113337" cy="0"/>
          </a:xfrm>
          <a:prstGeom prst="line">
            <a:avLst/>
          </a:prstGeom>
          <a:ln w="38100" cap="flat" cmpd="sng">
            <a:solidFill>
              <a:schemeClr val="tx1"/>
            </a:solidFill>
            <a:prstDash val="solid"/>
            <a:headEnd type="none" w="med" len="med"/>
            <a:tailEnd type="none" w="med" len="med"/>
          </a:ln>
        </p:spPr>
      </p:sp>
      <p:sp>
        <p:nvSpPr>
          <p:cNvPr id="34833" name="Line 17"/>
          <p:cNvSpPr/>
          <p:nvPr/>
        </p:nvSpPr>
        <p:spPr>
          <a:xfrm>
            <a:off x="6877050" y="2205038"/>
            <a:ext cx="0" cy="2592387"/>
          </a:xfrm>
          <a:prstGeom prst="line">
            <a:avLst/>
          </a:prstGeom>
          <a:ln w="38100" cap="flat" cmpd="sng">
            <a:solidFill>
              <a:schemeClr val="tx1"/>
            </a:solidFill>
            <a:prstDash val="solid"/>
            <a:headEnd type="none" w="med" len="med"/>
            <a:tailEnd type="triangle" w="med" len="med"/>
          </a:ln>
        </p:spPr>
      </p:sp>
      <p:sp>
        <p:nvSpPr>
          <p:cNvPr id="34834" name="Line 18"/>
          <p:cNvSpPr/>
          <p:nvPr/>
        </p:nvSpPr>
        <p:spPr>
          <a:xfrm>
            <a:off x="6877050" y="5445125"/>
            <a:ext cx="0" cy="431800"/>
          </a:xfrm>
          <a:prstGeom prst="line">
            <a:avLst/>
          </a:prstGeom>
          <a:ln w="38100" cap="flat" cmpd="sng">
            <a:solidFill>
              <a:schemeClr val="tx1"/>
            </a:solidFill>
            <a:prstDash val="solid"/>
            <a:headEnd type="none" w="med" len="med"/>
            <a:tailEnd type="triangle" w="med" len="med"/>
          </a:ln>
        </p:spPr>
      </p:sp>
      <p:sp>
        <p:nvSpPr>
          <p:cNvPr id="34835" name="Line 19"/>
          <p:cNvSpPr/>
          <p:nvPr/>
        </p:nvSpPr>
        <p:spPr>
          <a:xfrm>
            <a:off x="4356100" y="1916113"/>
            <a:ext cx="0" cy="288925"/>
          </a:xfrm>
          <a:prstGeom prst="line">
            <a:avLst/>
          </a:prstGeom>
          <a:ln w="38100" cap="flat" cmpd="sng">
            <a:solidFill>
              <a:schemeClr val="tx1"/>
            </a:solidFill>
            <a:prstDash val="solid"/>
            <a:headEnd type="none" w="med" len="med"/>
            <a:tailEnd type="triangle" w="med" len="med"/>
          </a:ln>
        </p:spPr>
      </p:sp>
      <p:sp>
        <p:nvSpPr>
          <p:cNvPr id="34836" name="Line 20"/>
          <p:cNvSpPr/>
          <p:nvPr/>
        </p:nvSpPr>
        <p:spPr>
          <a:xfrm>
            <a:off x="2555875" y="3213100"/>
            <a:ext cx="0" cy="215900"/>
          </a:xfrm>
          <a:prstGeom prst="line">
            <a:avLst/>
          </a:prstGeom>
          <a:ln w="38100" cap="flat" cmpd="sng">
            <a:solidFill>
              <a:schemeClr val="tx1"/>
            </a:solidFill>
            <a:prstDash val="sysDot"/>
            <a:headEnd type="none" w="med" len="med"/>
            <a:tailEnd type="none" w="med" len="med"/>
          </a:ln>
        </p:spPr>
      </p:sp>
      <p:sp>
        <p:nvSpPr>
          <p:cNvPr id="34837" name="Line 21"/>
          <p:cNvSpPr/>
          <p:nvPr/>
        </p:nvSpPr>
        <p:spPr>
          <a:xfrm>
            <a:off x="2555875" y="3429000"/>
            <a:ext cx="1223963" cy="0"/>
          </a:xfrm>
          <a:prstGeom prst="line">
            <a:avLst/>
          </a:prstGeom>
          <a:ln w="38100" cap="flat" cmpd="sng">
            <a:solidFill>
              <a:schemeClr val="tx1"/>
            </a:solidFill>
            <a:prstDash val="sysDot"/>
            <a:headEnd type="none" w="med" len="med"/>
            <a:tailEnd type="none" w="med" len="med"/>
          </a:ln>
        </p:spPr>
      </p:sp>
      <p:sp>
        <p:nvSpPr>
          <p:cNvPr id="34838" name="Line 22"/>
          <p:cNvSpPr/>
          <p:nvPr/>
        </p:nvSpPr>
        <p:spPr>
          <a:xfrm>
            <a:off x="3779838" y="3429000"/>
            <a:ext cx="0" cy="287338"/>
          </a:xfrm>
          <a:prstGeom prst="line">
            <a:avLst/>
          </a:prstGeom>
          <a:ln w="38100" cap="flat" cmpd="sng">
            <a:solidFill>
              <a:schemeClr val="tx1"/>
            </a:solidFill>
            <a:prstDash val="sysDot"/>
            <a:headEnd type="none" w="med" len="med"/>
            <a:tailEnd type="triangle" w="med" len="med"/>
          </a:ln>
        </p:spPr>
      </p:sp>
      <p:sp>
        <p:nvSpPr>
          <p:cNvPr id="34839" name="Line 23"/>
          <p:cNvSpPr/>
          <p:nvPr/>
        </p:nvSpPr>
        <p:spPr>
          <a:xfrm>
            <a:off x="5148263" y="4365625"/>
            <a:ext cx="0" cy="142875"/>
          </a:xfrm>
          <a:prstGeom prst="line">
            <a:avLst/>
          </a:prstGeom>
          <a:ln w="38100" cap="flat" cmpd="sng">
            <a:solidFill>
              <a:schemeClr val="tx1"/>
            </a:solidFill>
            <a:prstDash val="sysDot"/>
            <a:headEnd type="none" w="med" len="med"/>
            <a:tailEnd type="none" w="med" len="med"/>
          </a:ln>
        </p:spPr>
      </p:sp>
      <p:sp>
        <p:nvSpPr>
          <p:cNvPr id="34840" name="Line 24"/>
          <p:cNvSpPr/>
          <p:nvPr/>
        </p:nvSpPr>
        <p:spPr>
          <a:xfrm>
            <a:off x="5148263" y="4508500"/>
            <a:ext cx="1223962" cy="0"/>
          </a:xfrm>
          <a:prstGeom prst="line">
            <a:avLst/>
          </a:prstGeom>
          <a:ln w="38100" cap="flat" cmpd="sng">
            <a:solidFill>
              <a:schemeClr val="tx1"/>
            </a:solidFill>
            <a:prstDash val="sysDot"/>
            <a:headEnd type="none" w="med" len="med"/>
            <a:tailEnd type="none" w="med" len="med"/>
          </a:ln>
        </p:spPr>
      </p:sp>
      <p:sp>
        <p:nvSpPr>
          <p:cNvPr id="34841" name="Line 25"/>
          <p:cNvSpPr/>
          <p:nvPr/>
        </p:nvSpPr>
        <p:spPr>
          <a:xfrm>
            <a:off x="6372225" y="4508500"/>
            <a:ext cx="0" cy="287338"/>
          </a:xfrm>
          <a:prstGeom prst="line">
            <a:avLst/>
          </a:prstGeom>
          <a:ln w="38100" cap="flat" cmpd="sng">
            <a:solidFill>
              <a:schemeClr val="tx1"/>
            </a:solidFill>
            <a:prstDash val="sysDot"/>
            <a:headEnd type="none" w="med" len="med"/>
            <a:tailEnd type="triangle" w="med" len="med"/>
          </a:ln>
        </p:spPr>
      </p:sp>
      <p:sp>
        <p:nvSpPr>
          <p:cNvPr id="34842" name="Rectangle 26"/>
          <p:cNvSpPr/>
          <p:nvPr/>
        </p:nvSpPr>
        <p:spPr>
          <a:xfrm>
            <a:off x="3924300" y="1484313"/>
            <a:ext cx="1439863"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r>
              <a:rPr lang="zh-CN" altLang="en-US" sz="2400" b="1" dirty="0">
                <a:solidFill>
                  <a:srgbClr val="3333FF"/>
                </a:solidFill>
              </a:rPr>
              <a:t>程序</a:t>
            </a:r>
            <a:endParaRPr lang="zh-CN" altLang="en-US" sz="2400" b="1" dirty="0">
              <a:solidFill>
                <a:srgbClr val="3333FF"/>
              </a:solidFill>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643">
                                            <p:txEl>
                                              <p:charRg st="0" end="27"/>
                                            </p:txEl>
                                          </p:spTgt>
                                        </p:tgtEl>
                                        <p:attrNameLst>
                                          <p:attrName>style.visibility</p:attrName>
                                        </p:attrNameLst>
                                      </p:cBhvr>
                                      <p:to>
                                        <p:strVal val="visible"/>
                                      </p:to>
                                    </p:set>
                                    <p:animEffect transition="in" filter="wipe(left)">
                                      <p:cBhvr>
                                        <p:cTn id="7" dur="500"/>
                                        <p:tgtEl>
                                          <p:spTgt spid="112643">
                                            <p:txEl>
                                              <p:charRg st="0" end="27"/>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12644"/>
                                        </p:tgtEl>
                                        <p:attrNameLst>
                                          <p:attrName>style.visibility</p:attrName>
                                        </p:attrNameLst>
                                      </p:cBhvr>
                                      <p:to>
                                        <p:strVal val="visible"/>
                                      </p:to>
                                    </p:set>
                                    <p:animEffect transition="in" filter="wipe(up)">
                                      <p:cBhvr>
                                        <p:cTn id="11" dur="500"/>
                                        <p:tgtEl>
                                          <p:spTgt spid="112644"/>
                                        </p:tgtEl>
                                      </p:cBhvr>
                                    </p:animEffect>
                                  </p:childTnLst>
                                </p:cTn>
                              </p:par>
                            </p:childTnLst>
                          </p:cTn>
                        </p:par>
                        <p:par>
                          <p:cTn id="12" fill="hold">
                            <p:stCondLst>
                              <p:cond delay="1000"/>
                            </p:stCondLst>
                            <p:childTnLst>
                              <p:par>
                                <p:cTn id="13" presetID="22" presetClass="entr" presetSubtype="8" fill="hold" grpId="0" nodeType="afterEffect">
                                  <p:stCondLst>
                                    <p:cond delay="1000"/>
                                  </p:stCondLst>
                                  <p:childTnLst>
                                    <p:set>
                                      <p:cBhvr>
                                        <p:cTn id="14" dur="1" fill="hold">
                                          <p:stCondLst>
                                            <p:cond delay="0"/>
                                          </p:stCondLst>
                                        </p:cTn>
                                        <p:tgtEl>
                                          <p:spTgt spid="112645"/>
                                        </p:tgtEl>
                                        <p:attrNameLst>
                                          <p:attrName>style.visibility</p:attrName>
                                        </p:attrNameLst>
                                      </p:cBhvr>
                                      <p:to>
                                        <p:strVal val="visible"/>
                                      </p:to>
                                    </p:set>
                                    <p:animEffect transition="in" filter="wipe(left)">
                                      <p:cBhvr>
                                        <p:cTn id="15" dur="500"/>
                                        <p:tgtEl>
                                          <p:spTgt spid="112645"/>
                                        </p:tgtEl>
                                      </p:cBhvr>
                                    </p:animEffect>
                                  </p:childTnLst>
                                </p:cTn>
                              </p:par>
                            </p:childTnLst>
                          </p:cTn>
                        </p:par>
                        <p:par>
                          <p:cTn id="16" fill="hold">
                            <p:stCondLst>
                              <p:cond delay="2500"/>
                            </p:stCondLst>
                            <p:childTnLst>
                              <p:par>
                                <p:cTn id="17" presetID="16" presetClass="entr" presetSubtype="37" fill="hold" grpId="0" nodeType="afterEffect">
                                  <p:stCondLst>
                                    <p:cond delay="0"/>
                                  </p:stCondLst>
                                  <p:childTnLst>
                                    <p:set>
                                      <p:cBhvr>
                                        <p:cTn id="18" dur="1" fill="hold">
                                          <p:stCondLst>
                                            <p:cond delay="0"/>
                                          </p:stCondLst>
                                        </p:cTn>
                                        <p:tgtEl>
                                          <p:spTgt spid="112646">
                                            <p:txEl>
                                              <p:charRg st="0" end="8"/>
                                            </p:txEl>
                                          </p:spTgt>
                                        </p:tgtEl>
                                        <p:attrNameLst>
                                          <p:attrName>style.visibility</p:attrName>
                                        </p:attrNameLst>
                                      </p:cBhvr>
                                      <p:to>
                                        <p:strVal val="visible"/>
                                      </p:to>
                                    </p:set>
                                    <p:animEffect transition="in" filter="barn(outVertical)">
                                      <p:cBhvr>
                                        <p:cTn id="19" dur="500"/>
                                        <p:tgtEl>
                                          <p:spTgt spid="112646">
                                            <p:txEl>
                                              <p:charRg st="0" end="8"/>
                                            </p:txEl>
                                          </p:spTgt>
                                        </p:tgtEl>
                                      </p:cBhvr>
                                    </p:animEffect>
                                  </p:childTnLst>
                                </p:cTn>
                              </p:par>
                            </p:childTnLst>
                          </p:cTn>
                        </p:par>
                        <p:par>
                          <p:cTn id="20" fill="hold">
                            <p:stCondLst>
                              <p:cond delay="3000"/>
                            </p:stCondLst>
                            <p:childTnLst>
                              <p:par>
                                <p:cTn id="21" presetID="22" presetClass="entr" presetSubtype="1" fill="hold" nodeType="afterEffect">
                                  <p:stCondLst>
                                    <p:cond delay="0"/>
                                  </p:stCondLst>
                                  <p:childTnLst>
                                    <p:set>
                                      <p:cBhvr>
                                        <p:cTn id="22" dur="1" fill="hold">
                                          <p:stCondLst>
                                            <p:cond delay="0"/>
                                          </p:stCondLst>
                                        </p:cTn>
                                        <p:tgtEl>
                                          <p:spTgt spid="112647"/>
                                        </p:tgtEl>
                                        <p:attrNameLst>
                                          <p:attrName>style.visibility</p:attrName>
                                        </p:attrNameLst>
                                      </p:cBhvr>
                                      <p:to>
                                        <p:strVal val="visible"/>
                                      </p:to>
                                    </p:set>
                                    <p:animEffect transition="in" filter="wipe(up)">
                                      <p:cBhvr>
                                        <p:cTn id="23" dur="500"/>
                                        <p:tgtEl>
                                          <p:spTgt spid="112647"/>
                                        </p:tgtEl>
                                      </p:cBhvr>
                                    </p:animEffect>
                                  </p:childTnLst>
                                </p:cTn>
                              </p:par>
                            </p:childTnLst>
                          </p:cTn>
                        </p:par>
                        <p:par>
                          <p:cTn id="24" fill="hold">
                            <p:stCondLst>
                              <p:cond delay="3500"/>
                            </p:stCondLst>
                            <p:childTnLst>
                              <p:par>
                                <p:cTn id="25" presetID="22" presetClass="entr" presetSubtype="8" fill="hold" grpId="0" nodeType="afterEffect">
                                  <p:stCondLst>
                                    <p:cond delay="1000"/>
                                  </p:stCondLst>
                                  <p:childTnLst>
                                    <p:set>
                                      <p:cBhvr>
                                        <p:cTn id="26" dur="1" fill="hold">
                                          <p:stCondLst>
                                            <p:cond delay="0"/>
                                          </p:stCondLst>
                                        </p:cTn>
                                        <p:tgtEl>
                                          <p:spTgt spid="112648"/>
                                        </p:tgtEl>
                                        <p:attrNameLst>
                                          <p:attrName>style.visibility</p:attrName>
                                        </p:attrNameLst>
                                      </p:cBhvr>
                                      <p:to>
                                        <p:strVal val="visible"/>
                                      </p:to>
                                    </p:set>
                                    <p:animEffect transition="in" filter="wipe(left)">
                                      <p:cBhvr>
                                        <p:cTn id="27" dur="500"/>
                                        <p:tgtEl>
                                          <p:spTgt spid="112648"/>
                                        </p:tgtEl>
                                      </p:cBhvr>
                                    </p:animEffect>
                                  </p:childTnLst>
                                </p:cTn>
                              </p:par>
                            </p:childTnLst>
                          </p:cTn>
                        </p:par>
                        <p:par>
                          <p:cTn id="28" fill="hold">
                            <p:stCondLst>
                              <p:cond delay="5000"/>
                            </p:stCondLst>
                            <p:childTnLst>
                              <p:par>
                                <p:cTn id="29" presetID="16" presetClass="entr" presetSubtype="37" fill="hold" grpId="0" nodeType="afterEffect">
                                  <p:stCondLst>
                                    <p:cond delay="0"/>
                                  </p:stCondLst>
                                  <p:childTnLst>
                                    <p:set>
                                      <p:cBhvr>
                                        <p:cTn id="30" dur="1" fill="hold">
                                          <p:stCondLst>
                                            <p:cond delay="0"/>
                                          </p:stCondLst>
                                        </p:cTn>
                                        <p:tgtEl>
                                          <p:spTgt spid="112649">
                                            <p:txEl>
                                              <p:charRg st="0" end="8"/>
                                            </p:txEl>
                                          </p:spTgt>
                                        </p:tgtEl>
                                        <p:attrNameLst>
                                          <p:attrName>style.visibility</p:attrName>
                                        </p:attrNameLst>
                                      </p:cBhvr>
                                      <p:to>
                                        <p:strVal val="visible"/>
                                      </p:to>
                                    </p:set>
                                    <p:animEffect transition="in" filter="barn(outVertical)">
                                      <p:cBhvr>
                                        <p:cTn id="31" dur="500"/>
                                        <p:tgtEl>
                                          <p:spTgt spid="112649">
                                            <p:txEl>
                                              <p:charRg st="0" end="8"/>
                                            </p:txEl>
                                          </p:spTgt>
                                        </p:tgtEl>
                                      </p:cBhvr>
                                    </p:animEffect>
                                  </p:childTnLst>
                                </p:cTn>
                              </p:par>
                            </p:childTnLst>
                          </p:cTn>
                        </p:par>
                        <p:par>
                          <p:cTn id="32" fill="hold">
                            <p:stCondLst>
                              <p:cond delay="5500"/>
                            </p:stCondLst>
                            <p:childTnLst>
                              <p:par>
                                <p:cTn id="33" presetID="22" presetClass="entr" presetSubtype="8" fill="hold" grpId="0" nodeType="afterEffect">
                                  <p:stCondLst>
                                    <p:cond delay="1000"/>
                                  </p:stCondLst>
                                  <p:childTnLst>
                                    <p:set>
                                      <p:cBhvr>
                                        <p:cTn id="34" dur="1" fill="hold">
                                          <p:stCondLst>
                                            <p:cond delay="0"/>
                                          </p:stCondLst>
                                        </p:cTn>
                                        <p:tgtEl>
                                          <p:spTgt spid="112650"/>
                                        </p:tgtEl>
                                        <p:attrNameLst>
                                          <p:attrName>style.visibility</p:attrName>
                                        </p:attrNameLst>
                                      </p:cBhvr>
                                      <p:to>
                                        <p:strVal val="visible"/>
                                      </p:to>
                                    </p:set>
                                    <p:animEffect transition="in" filter="wipe(left)">
                                      <p:cBhvr>
                                        <p:cTn id="35" dur="500"/>
                                        <p:tgtEl>
                                          <p:spTgt spid="112650"/>
                                        </p:tgtEl>
                                      </p:cBhvr>
                                    </p:animEffect>
                                  </p:childTnLst>
                                </p:cTn>
                              </p:par>
                            </p:childTnLst>
                          </p:cTn>
                        </p:par>
                        <p:par>
                          <p:cTn id="36" fill="hold">
                            <p:stCondLst>
                              <p:cond delay="7000"/>
                            </p:stCondLst>
                            <p:childTnLst>
                              <p:par>
                                <p:cTn id="37" presetID="16" presetClass="entr" presetSubtype="37" fill="hold" grpId="0" nodeType="afterEffect">
                                  <p:stCondLst>
                                    <p:cond delay="0"/>
                                  </p:stCondLst>
                                  <p:childTnLst>
                                    <p:set>
                                      <p:cBhvr>
                                        <p:cTn id="38" dur="1" fill="hold">
                                          <p:stCondLst>
                                            <p:cond delay="0"/>
                                          </p:stCondLst>
                                        </p:cTn>
                                        <p:tgtEl>
                                          <p:spTgt spid="112651">
                                            <p:txEl>
                                              <p:charRg st="0" end="8"/>
                                            </p:txEl>
                                          </p:spTgt>
                                        </p:tgtEl>
                                        <p:attrNameLst>
                                          <p:attrName>style.visibility</p:attrName>
                                        </p:attrNameLst>
                                      </p:cBhvr>
                                      <p:to>
                                        <p:strVal val="visible"/>
                                      </p:to>
                                    </p:set>
                                    <p:animEffect transition="in" filter="barn(outVertical)">
                                      <p:cBhvr>
                                        <p:cTn id="39" dur="500"/>
                                        <p:tgtEl>
                                          <p:spTgt spid="112651">
                                            <p:txEl>
                                              <p:charRg st="0" end="8"/>
                                            </p:txEl>
                                          </p:spTgt>
                                        </p:tgtEl>
                                      </p:cBhvr>
                                    </p:animEffect>
                                  </p:childTnLst>
                                </p:cTn>
                              </p:par>
                            </p:childTnLst>
                          </p:cTn>
                        </p:par>
                        <p:par>
                          <p:cTn id="40" fill="hold">
                            <p:stCondLst>
                              <p:cond delay="7500"/>
                            </p:stCondLst>
                            <p:childTnLst>
                              <p:par>
                                <p:cTn id="41" presetID="22" presetClass="entr" presetSubtype="8" fill="hold" grpId="0" nodeType="afterEffect">
                                  <p:stCondLst>
                                    <p:cond delay="1000"/>
                                  </p:stCondLst>
                                  <p:childTnLst>
                                    <p:set>
                                      <p:cBhvr>
                                        <p:cTn id="42" dur="1" fill="hold">
                                          <p:stCondLst>
                                            <p:cond delay="0"/>
                                          </p:stCondLst>
                                        </p:cTn>
                                        <p:tgtEl>
                                          <p:spTgt spid="112652"/>
                                        </p:tgtEl>
                                        <p:attrNameLst>
                                          <p:attrName>style.visibility</p:attrName>
                                        </p:attrNameLst>
                                      </p:cBhvr>
                                      <p:to>
                                        <p:strVal val="visible"/>
                                      </p:to>
                                    </p:set>
                                    <p:animEffect transition="in" filter="wipe(left)">
                                      <p:cBhvr>
                                        <p:cTn id="43" dur="500"/>
                                        <p:tgtEl>
                                          <p:spTgt spid="112652"/>
                                        </p:tgtEl>
                                      </p:cBhvr>
                                    </p:animEffect>
                                  </p:childTnLst>
                                </p:cTn>
                              </p:par>
                            </p:childTnLst>
                          </p:cTn>
                        </p:par>
                        <p:par>
                          <p:cTn id="44" fill="hold">
                            <p:stCondLst>
                              <p:cond delay="9000"/>
                            </p:stCondLst>
                            <p:childTnLst>
                              <p:par>
                                <p:cTn id="45" presetID="16" presetClass="entr" presetSubtype="37" fill="hold" grpId="0" nodeType="afterEffect">
                                  <p:stCondLst>
                                    <p:cond delay="0"/>
                                  </p:stCondLst>
                                  <p:childTnLst>
                                    <p:set>
                                      <p:cBhvr>
                                        <p:cTn id="46" dur="1" fill="hold">
                                          <p:stCondLst>
                                            <p:cond delay="0"/>
                                          </p:stCondLst>
                                        </p:cTn>
                                        <p:tgtEl>
                                          <p:spTgt spid="112653">
                                            <p:txEl>
                                              <p:charRg st="0" end="14"/>
                                            </p:txEl>
                                          </p:spTgt>
                                        </p:tgtEl>
                                        <p:attrNameLst>
                                          <p:attrName>style.visibility</p:attrName>
                                        </p:attrNameLst>
                                      </p:cBhvr>
                                      <p:to>
                                        <p:strVal val="visible"/>
                                      </p:to>
                                    </p:set>
                                    <p:animEffect transition="in" filter="barn(outVertical)">
                                      <p:cBhvr>
                                        <p:cTn id="47" dur="500"/>
                                        <p:tgtEl>
                                          <p:spTgt spid="112653">
                                            <p:txEl>
                                              <p:charRg st="0"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p:bldP spid="112645" grpId="0" animBg="1"/>
      <p:bldP spid="112646" grpId="0" advAuto="1000" build="p"/>
      <p:bldP spid="112648" grpId="0" animBg="1"/>
      <p:bldP spid="112649" grpId="0" advAuto="1000" build="p"/>
      <p:bldP spid="112650" grpId="0" animBg="1"/>
      <p:bldP spid="112651" grpId="0" advAuto="1000" build="p"/>
      <p:bldP spid="112652" grpId="0" animBg="1"/>
      <p:bldP spid="112653" grpId="0" advAuto="100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灯片编号占位符 3"/>
          <p:cNvSpPr txBox="1">
            <a:spLocks noGrp="1"/>
          </p:cNvSpPr>
          <p:nvPr>
            <p:ph type="sldNum" sz="quarter" idx="12"/>
          </p:nvPr>
        </p:nvSpPr>
        <p:spPr/>
        <p:txBody>
          <a:bodyPr/>
          <a:p>
            <a:pPr marL="0" indent="0" algn="r" eaLnBrk="1" hangingPunct="1">
              <a:spcBef>
                <a:spcPct val="50000"/>
              </a:spcBef>
              <a:buClrTx/>
              <a:buFontTx/>
              <a:buNone/>
            </a:pPr>
            <a:fld id="{9A0DB2DC-4C9A-4742-B13C-FB6460FD3503}" type="slidenum">
              <a:rPr lang="zh-CN" altLang="en-US" sz="1400" dirty="0">
                <a:solidFill>
                  <a:schemeClr val="bg2"/>
                </a:solidFill>
              </a:rPr>
            </a:fld>
            <a:endParaRPr lang="zh-CN" altLang="en-US" sz="1400" dirty="0">
              <a:solidFill>
                <a:schemeClr val="bg2"/>
              </a:solidFill>
            </a:endParaRPr>
          </a:p>
        </p:txBody>
      </p:sp>
      <p:sp>
        <p:nvSpPr>
          <p:cNvPr id="10260" name="Text Box 20"/>
          <p:cNvSpPr txBox="1"/>
          <p:nvPr/>
        </p:nvSpPr>
        <p:spPr>
          <a:xfrm>
            <a:off x="539750" y="2097088"/>
            <a:ext cx="7543800" cy="6413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sz="3600" b="1" dirty="0">
                <a:sym typeface="Symbol" panose="05050102010706020507" pitchFamily="18" charset="2"/>
              </a:rPr>
              <a:t></a:t>
            </a:r>
            <a:r>
              <a:rPr lang="zh-CN" altLang="en-US" sz="3600" b="1" dirty="0"/>
              <a:t>  用</a:t>
            </a:r>
            <a:r>
              <a:rPr lang="zh-CN" altLang="en-US" sz="3600" b="1" dirty="0">
                <a:solidFill>
                  <a:srgbClr val="C00000"/>
                </a:solidFill>
              </a:rPr>
              <a:t>二进制代码</a:t>
            </a:r>
            <a:r>
              <a:rPr lang="zh-CN" altLang="en-US" sz="3600" b="1" dirty="0"/>
              <a:t>表示程序和数据；</a:t>
            </a:r>
            <a:endParaRPr lang="zh-CN" altLang="en-US" sz="3600" b="1" dirty="0"/>
          </a:p>
        </p:txBody>
      </p:sp>
      <p:sp>
        <p:nvSpPr>
          <p:cNvPr id="10261" name="Text Box 21"/>
          <p:cNvSpPr txBox="1"/>
          <p:nvPr/>
        </p:nvSpPr>
        <p:spPr>
          <a:xfrm>
            <a:off x="533400" y="2944813"/>
            <a:ext cx="8305800" cy="6413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sz="3600" b="1" dirty="0">
                <a:sym typeface="Symbol" panose="05050102010706020507" pitchFamily="18" charset="2"/>
              </a:rPr>
              <a:t>  </a:t>
            </a:r>
            <a:r>
              <a:rPr lang="zh-CN" altLang="en-US" sz="3600" b="1" dirty="0"/>
              <a:t>计算机采用</a:t>
            </a:r>
            <a:r>
              <a:rPr lang="zh-CN" altLang="en-US" sz="3600" b="1" dirty="0">
                <a:solidFill>
                  <a:srgbClr val="C00000"/>
                </a:solidFill>
              </a:rPr>
              <a:t>存储程序</a:t>
            </a:r>
            <a:r>
              <a:rPr lang="zh-CN" altLang="en-US" sz="3600" b="1" dirty="0"/>
              <a:t>的工作方式；</a:t>
            </a:r>
            <a:endParaRPr lang="zh-CN" altLang="en-US" sz="3600" b="1" dirty="0"/>
          </a:p>
        </p:txBody>
      </p:sp>
      <p:sp>
        <p:nvSpPr>
          <p:cNvPr id="10262" name="Text Box 22"/>
          <p:cNvSpPr txBox="1"/>
          <p:nvPr/>
        </p:nvSpPr>
        <p:spPr>
          <a:xfrm>
            <a:off x="539750" y="3616643"/>
            <a:ext cx="8610600" cy="175323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50000"/>
              </a:lnSpc>
              <a:spcBef>
                <a:spcPct val="50000"/>
              </a:spcBef>
              <a:buClrTx/>
              <a:buFontTx/>
              <a:buNone/>
            </a:pPr>
            <a:r>
              <a:rPr lang="zh-CN" altLang="en-US" sz="3600" b="1" dirty="0">
                <a:sym typeface="Symbol" panose="05050102010706020507" pitchFamily="18" charset="2"/>
              </a:rPr>
              <a:t>  </a:t>
            </a:r>
            <a:r>
              <a:rPr lang="zh-CN" altLang="en-US" sz="3600" b="1" dirty="0"/>
              <a:t>计算机硬件由</a:t>
            </a:r>
            <a:r>
              <a:rPr lang="zh-CN" altLang="en-US" sz="3600" b="1" dirty="0">
                <a:solidFill>
                  <a:srgbClr val="C00000"/>
                </a:solidFill>
                <a:sym typeface="+mn-ea"/>
              </a:rPr>
              <a:t>控制</a:t>
            </a:r>
            <a:r>
              <a:rPr lang="zh-CN" altLang="en-US" sz="3600" b="1" dirty="0">
                <a:solidFill>
                  <a:srgbClr val="C00000"/>
                </a:solidFill>
                <a:sym typeface="+mn-ea"/>
              </a:rPr>
              <a:t>器、</a:t>
            </a:r>
            <a:r>
              <a:rPr lang="zh-CN" altLang="en-US" sz="3600" b="1" dirty="0">
                <a:solidFill>
                  <a:srgbClr val="C00000"/>
                </a:solidFill>
                <a:sym typeface="+mn-ea"/>
              </a:rPr>
              <a:t>运算器</a:t>
            </a:r>
            <a:r>
              <a:rPr lang="zh-CN" altLang="en-US" sz="3600" b="1" dirty="0">
                <a:solidFill>
                  <a:srgbClr val="C00000"/>
                </a:solidFill>
                <a:sym typeface="+mn-ea"/>
              </a:rPr>
              <a:t>、</a:t>
            </a:r>
            <a:r>
              <a:rPr lang="zh-CN" altLang="en-US" sz="3600" b="1" dirty="0">
                <a:solidFill>
                  <a:srgbClr val="C00000"/>
                </a:solidFill>
              </a:rPr>
              <a:t>存储器、</a:t>
            </a:r>
            <a:r>
              <a:rPr lang="zh-CN" altLang="en-US" sz="3600" b="1" dirty="0">
                <a:solidFill>
                  <a:srgbClr val="C00000"/>
                </a:solidFill>
                <a:sym typeface="+mn-ea"/>
              </a:rPr>
              <a:t>输入设备和输出设备</a:t>
            </a:r>
            <a:r>
              <a:rPr lang="zh-CN" altLang="en-US" sz="3600" b="1" dirty="0">
                <a:sym typeface="+mn-ea"/>
              </a:rPr>
              <a:t>组成。</a:t>
            </a:r>
            <a:endParaRPr lang="zh-CN" altLang="en-US" sz="3600" b="1" dirty="0"/>
          </a:p>
        </p:txBody>
      </p:sp>
      <p:sp>
        <p:nvSpPr>
          <p:cNvPr id="10264" name="Text Box 24"/>
          <p:cNvSpPr txBox="1"/>
          <p:nvPr/>
        </p:nvSpPr>
        <p:spPr>
          <a:xfrm>
            <a:off x="323850" y="1233488"/>
            <a:ext cx="6400800" cy="7016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sz="4000" b="1" dirty="0"/>
              <a:t>冯 · 诺依曼思想要点：</a:t>
            </a:r>
            <a:endParaRPr lang="zh-CN" altLang="en-US" sz="4000" b="1" dirty="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60">
                                            <p:txEl>
                                              <p:charRg st="0" end="18"/>
                                            </p:txEl>
                                          </p:spTgt>
                                        </p:tgtEl>
                                        <p:attrNameLst>
                                          <p:attrName>style.visibility</p:attrName>
                                        </p:attrNameLst>
                                      </p:cBhvr>
                                      <p:to>
                                        <p:strVal val="visible"/>
                                      </p:to>
                                    </p:set>
                                    <p:animEffect transition="in" filter="wipe(left)">
                                      <p:cBhvr>
                                        <p:cTn id="7" dur="500"/>
                                        <p:tgtEl>
                                          <p:spTgt spid="10260">
                                            <p:txEl>
                                              <p:charRg st="0" end="1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261">
                                            <p:txEl>
                                              <p:charRg st="0" end="19"/>
                                            </p:txEl>
                                          </p:spTgt>
                                        </p:tgtEl>
                                        <p:attrNameLst>
                                          <p:attrName>style.visibility</p:attrName>
                                        </p:attrNameLst>
                                      </p:cBhvr>
                                      <p:to>
                                        <p:strVal val="visible"/>
                                      </p:to>
                                    </p:set>
                                    <p:animEffect transition="in" filter="wipe(left)">
                                      <p:cBhvr>
                                        <p:cTn id="12" dur="500"/>
                                        <p:tgtEl>
                                          <p:spTgt spid="10261">
                                            <p:txEl>
                                              <p:charRg st="0" end="1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262">
                                            <p:txEl>
                                              <p:charRg st="0" end="20"/>
                                            </p:txEl>
                                          </p:spTgt>
                                        </p:tgtEl>
                                        <p:attrNameLst>
                                          <p:attrName>style.visibility</p:attrName>
                                        </p:attrNameLst>
                                      </p:cBhvr>
                                      <p:to>
                                        <p:strVal val="visible"/>
                                      </p:to>
                                    </p:set>
                                    <p:animEffect transition="in" filter="wipe(left)">
                                      <p:cBhvr>
                                        <p:cTn id="17" dur="500"/>
                                        <p:tgtEl>
                                          <p:spTgt spid="10262">
                                            <p:txEl>
                                              <p:charRg st="0" end="2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264">
                                            <p:txEl>
                                              <p:charRg st="0" end="13"/>
                                            </p:txEl>
                                          </p:spTgt>
                                        </p:tgtEl>
                                        <p:attrNameLst>
                                          <p:attrName>style.visibility</p:attrName>
                                        </p:attrNameLst>
                                      </p:cBhvr>
                                      <p:to>
                                        <p:strVal val="visible"/>
                                      </p:to>
                                    </p:set>
                                    <p:animEffect transition="in" filter="wipe(left)">
                                      <p:cBhvr>
                                        <p:cTn id="22" dur="500"/>
                                        <p:tgtEl>
                                          <p:spTgt spid="10264">
                                            <p:txEl>
                                              <p:charRg st="0"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0" grpId="0" build="p"/>
      <p:bldP spid="10261" grpId="0" build="p"/>
      <p:bldP spid="10262" grpId="0" build="p"/>
      <p:bldP spid="10264"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灯片编号占位符 5"/>
          <p:cNvSpPr txBox="1">
            <a:spLocks noGrp="1"/>
          </p:cNvSpPr>
          <p:nvPr>
            <p:ph type="sldNum" sz="quarter" idx="12"/>
          </p:nvPr>
        </p:nvSpPr>
        <p:spPr/>
        <p:txBody>
          <a:bodyPr/>
          <a:p>
            <a:pPr marL="0" indent="0" algn="r" eaLnBrk="1" hangingPunct="1">
              <a:spcBef>
                <a:spcPct val="50000"/>
              </a:spcBef>
              <a:buClrTx/>
              <a:buFontTx/>
              <a:buNone/>
            </a:pPr>
            <a:fld id="{9A0DB2DC-4C9A-4742-B13C-FB6460FD3503}" type="slidenum">
              <a:rPr lang="zh-CN" altLang="en-US" sz="1400" dirty="0">
                <a:solidFill>
                  <a:schemeClr val="bg2"/>
                </a:solidFill>
              </a:rPr>
            </a:fld>
            <a:endParaRPr lang="zh-CN" altLang="en-US" sz="1400" dirty="0">
              <a:solidFill>
                <a:schemeClr val="bg2"/>
              </a:solidFill>
            </a:endParaRPr>
          </a:p>
        </p:txBody>
      </p:sp>
      <p:sp>
        <p:nvSpPr>
          <p:cNvPr id="35843" name="Rectangle 4"/>
          <p:cNvSpPr/>
          <p:nvPr/>
        </p:nvSpPr>
        <p:spPr>
          <a:xfrm>
            <a:off x="273050" y="1341438"/>
            <a:ext cx="8870950" cy="38068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30000"/>
              </a:lnSpc>
              <a:buClr>
                <a:schemeClr val="hlink"/>
              </a:buClr>
              <a:buSzPct val="70000"/>
              <a:buFont typeface="Wingdings" panose="05000000000000000000" pitchFamily="2" charset="2"/>
              <a:buNone/>
            </a:pPr>
            <a:r>
              <a:rPr lang="zh-CN" altLang="en-US" b="1" dirty="0"/>
              <a:t>例如：</a:t>
            </a:r>
            <a:r>
              <a:rPr lang="zh-CN" altLang="en-US" sz="2800" b="1" dirty="0"/>
              <a:t>为了使</a:t>
            </a:r>
            <a:r>
              <a:rPr lang="en-US" altLang="zh-CN" sz="2800" b="1" dirty="0"/>
              <a:t>Java</a:t>
            </a:r>
            <a:r>
              <a:rPr lang="zh-CN" altLang="en-US" sz="2800" b="1" dirty="0"/>
              <a:t>程序能在不同的计算机上运行，</a:t>
            </a:r>
            <a:r>
              <a:rPr lang="en-US" altLang="zh-CN" sz="2800" b="1" dirty="0"/>
              <a:t>SUN</a:t>
            </a:r>
            <a:r>
              <a:rPr lang="zh-CN" altLang="en-US" sz="2800" b="1" dirty="0"/>
              <a:t>公司定义了一种称为</a:t>
            </a:r>
            <a:r>
              <a:rPr lang="en-US" altLang="zh-CN" sz="2800" b="1" dirty="0">
                <a:solidFill>
                  <a:srgbClr val="C00000"/>
                </a:solidFill>
              </a:rPr>
              <a:t>Java</a:t>
            </a:r>
            <a:r>
              <a:rPr lang="zh-CN" altLang="en-US" sz="2800" b="1" dirty="0">
                <a:solidFill>
                  <a:srgbClr val="C00000"/>
                </a:solidFill>
              </a:rPr>
              <a:t>虚拟机</a:t>
            </a:r>
            <a:r>
              <a:rPr lang="en-US" altLang="zh-CN" sz="2800" b="1" dirty="0">
                <a:solidFill>
                  <a:srgbClr val="C00000"/>
                </a:solidFill>
              </a:rPr>
              <a:t>JVM</a:t>
            </a:r>
            <a:r>
              <a:rPr lang="zh-CN" altLang="en-US" sz="2800" b="1" dirty="0"/>
              <a:t>（</a:t>
            </a:r>
            <a:r>
              <a:rPr lang="en-US" altLang="zh-CN" sz="2800" b="1" dirty="0"/>
              <a:t>Java Virtual Machine</a:t>
            </a:r>
            <a:r>
              <a:rPr lang="zh-CN" altLang="en-US" sz="2800" b="1" dirty="0"/>
              <a:t>）的虚拟体系结构。它有</a:t>
            </a:r>
            <a:r>
              <a:rPr lang="en-US" altLang="zh-CN" sz="2800" b="1" dirty="0"/>
              <a:t>32</a:t>
            </a:r>
            <a:r>
              <a:rPr lang="zh-CN" altLang="en-US" sz="2800" b="1" dirty="0"/>
              <a:t>位字组成的内存，能执行</a:t>
            </a:r>
            <a:r>
              <a:rPr lang="en-US" altLang="zh-CN" sz="2800" b="1" dirty="0"/>
              <a:t>226</a:t>
            </a:r>
            <a:r>
              <a:rPr lang="zh-CN" altLang="en-US" sz="2800" b="1" dirty="0"/>
              <a:t>条指令，大多数指令都很简单，只有少量较复杂的指令。</a:t>
            </a:r>
            <a:r>
              <a:rPr lang="zh-CN" altLang="en-US" sz="2800" b="1" dirty="0">
                <a:latin typeface="宋体" panose="02010600030101010101" pitchFamily="2" charset="-122"/>
              </a:rPr>
              <a:t> </a:t>
            </a:r>
            <a:endParaRPr lang="zh-CN" altLang="en-US" sz="2800" b="1" dirty="0">
              <a:latin typeface="宋体" panose="02010600030101010101" pitchFamily="2" charset="-122"/>
            </a:endParaRPr>
          </a:p>
          <a:p>
            <a:pPr marL="0" lvl="0" indent="0" eaLnBrk="1" hangingPunct="1">
              <a:lnSpc>
                <a:spcPct val="150000"/>
              </a:lnSpc>
              <a:buClr>
                <a:schemeClr val="hlink"/>
              </a:buClr>
              <a:buSzPct val="70000"/>
              <a:buFont typeface="Wingdings" panose="05000000000000000000" pitchFamily="2" charset="2"/>
              <a:buNone/>
            </a:pPr>
            <a:r>
              <a:rPr lang="zh-CN" altLang="en-US" b="1" dirty="0">
                <a:latin typeface="宋体" panose="02010600030101010101" pitchFamily="2" charset="-122"/>
              </a:rPr>
              <a:t>    </a:t>
            </a:r>
            <a:endParaRPr lang="zh-CN" altLang="en-US" b="1" dirty="0">
              <a:latin typeface="宋体" panose="02010600030101010101" pitchFamily="2" charset="-122"/>
            </a:endParaRPr>
          </a:p>
        </p:txBody>
      </p:sp>
    </p:spTree>
  </p:cSld>
  <p:clrMapOvr>
    <a:masterClrMapping/>
  </p:clrMapOvr>
  <p:transition spd="slow">
    <p:zoom dir="in"/>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灯片编号占位符 5"/>
          <p:cNvSpPr txBox="1">
            <a:spLocks noGrp="1"/>
          </p:cNvSpPr>
          <p:nvPr>
            <p:ph type="sldNum" sz="quarter" idx="12"/>
          </p:nvPr>
        </p:nvSpPr>
        <p:spPr/>
        <p:txBody>
          <a:bodyPr/>
          <a:p>
            <a:pPr marL="0" indent="0" algn="r" eaLnBrk="1" hangingPunct="1">
              <a:spcBef>
                <a:spcPct val="50000"/>
              </a:spcBef>
              <a:buClrTx/>
              <a:buFontTx/>
              <a:buNone/>
            </a:pPr>
            <a:fld id="{9A0DB2DC-4C9A-4742-B13C-FB6460FD3503}" type="slidenum">
              <a:rPr lang="zh-CN" altLang="en-US" sz="1400" dirty="0">
                <a:solidFill>
                  <a:schemeClr val="bg2"/>
                </a:solidFill>
              </a:rPr>
            </a:fld>
            <a:endParaRPr lang="zh-CN" altLang="en-US" sz="1400" dirty="0">
              <a:solidFill>
                <a:schemeClr val="bg2"/>
              </a:solidFill>
            </a:endParaRPr>
          </a:p>
        </p:txBody>
      </p:sp>
      <p:sp>
        <p:nvSpPr>
          <p:cNvPr id="36867" name="Rectangle 4"/>
          <p:cNvSpPr/>
          <p:nvPr/>
        </p:nvSpPr>
        <p:spPr>
          <a:xfrm>
            <a:off x="323850" y="511175"/>
            <a:ext cx="8820150" cy="5891213"/>
          </a:xfrm>
          <a:prstGeom prst="rect">
            <a:avLst/>
          </a:prstGeom>
        </p:spPr>
        <p:style>
          <a:lnRef idx="1">
            <a:schemeClr val="accent3"/>
          </a:lnRef>
          <a:fillRef idx="2">
            <a:schemeClr val="accent3"/>
          </a:fillRef>
          <a:effectRef idx="1">
            <a:schemeClr val="accent3"/>
          </a:effectRef>
          <a:fontRef idx="minor">
            <a:schemeClr val="dk1"/>
          </a:fontRef>
        </p:style>
        <p:txBody>
          <a:bodyPr anchor="ctr" anchorCtr="0">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30000"/>
              </a:lnSpc>
              <a:spcBef>
                <a:spcPct val="0"/>
              </a:spcBef>
              <a:buClrTx/>
              <a:buFontTx/>
              <a:buNone/>
            </a:pPr>
            <a:r>
              <a:rPr lang="zh-CN" altLang="en-US" sz="2400" b="1" dirty="0">
                <a:latin typeface="Garamond" panose="02020404030301010803" pitchFamily="18" charset="0"/>
              </a:rPr>
              <a:t> </a:t>
            </a:r>
            <a:r>
              <a:rPr lang="en-US" altLang="zh-CN" b="1" dirty="0"/>
              <a:t>SUN</a:t>
            </a:r>
            <a:r>
              <a:rPr lang="zh-CN" altLang="en-US" b="1" dirty="0"/>
              <a:t>公司提供：</a:t>
            </a:r>
            <a:endParaRPr lang="zh-CN" altLang="en-US" sz="2800" b="1" dirty="0"/>
          </a:p>
          <a:p>
            <a:pPr marL="0" lvl="0" indent="0" eaLnBrk="1" hangingPunct="1">
              <a:lnSpc>
                <a:spcPct val="130000"/>
              </a:lnSpc>
              <a:spcBef>
                <a:spcPct val="0"/>
              </a:spcBef>
              <a:buClrTx/>
              <a:buFontTx/>
              <a:buNone/>
            </a:pPr>
            <a:r>
              <a:rPr lang="zh-CN" altLang="en-US" sz="2800" b="1" dirty="0"/>
              <a:t>◆   一个将</a:t>
            </a:r>
            <a:r>
              <a:rPr lang="en-US" altLang="zh-CN" sz="2800" b="1" dirty="0"/>
              <a:t>Java</a:t>
            </a:r>
            <a:r>
              <a:rPr lang="zh-CN" altLang="en-US" sz="2800" b="1" dirty="0"/>
              <a:t>语言程序编译成</a:t>
            </a:r>
            <a:r>
              <a:rPr lang="en-US" altLang="zh-CN" sz="2800" b="1" dirty="0"/>
              <a:t>Java</a:t>
            </a:r>
            <a:r>
              <a:rPr lang="zh-CN" altLang="en-US" sz="2800" b="1" dirty="0"/>
              <a:t>虚拟机指令序列（又称</a:t>
            </a:r>
            <a:r>
              <a:rPr lang="en-US" altLang="zh-CN" sz="2800" b="1" dirty="0"/>
              <a:t>Java</a:t>
            </a:r>
            <a:r>
              <a:rPr lang="zh-CN" altLang="en-US" sz="2800" b="1" dirty="0"/>
              <a:t>执行程序）的</a:t>
            </a:r>
            <a:r>
              <a:rPr lang="zh-CN" altLang="en-US" sz="2800" b="1" dirty="0">
                <a:solidFill>
                  <a:srgbClr val="C00000"/>
                </a:solidFill>
              </a:rPr>
              <a:t>编译器</a:t>
            </a:r>
            <a:r>
              <a:rPr lang="zh-CN" altLang="en-US" sz="2800" b="1" dirty="0"/>
              <a:t>，以实现程序的跨平台运行。</a:t>
            </a:r>
            <a:endParaRPr lang="zh-CN" altLang="en-US" sz="2800" b="1" dirty="0"/>
          </a:p>
          <a:p>
            <a:pPr marL="0" lvl="0" indent="0" eaLnBrk="1" hangingPunct="1">
              <a:lnSpc>
                <a:spcPct val="130000"/>
              </a:lnSpc>
              <a:spcBef>
                <a:spcPct val="0"/>
              </a:spcBef>
              <a:buClrTx/>
              <a:buFontTx/>
              <a:buNone/>
            </a:pPr>
            <a:r>
              <a:rPr lang="zh-CN" altLang="en-US" sz="2800" b="1" dirty="0"/>
              <a:t>◆  一个能解释执行</a:t>
            </a:r>
            <a:r>
              <a:rPr lang="en-US" altLang="zh-CN" sz="2800" b="1" dirty="0"/>
              <a:t>Java</a:t>
            </a:r>
            <a:r>
              <a:rPr lang="zh-CN" altLang="en-US" sz="2800" b="1" dirty="0"/>
              <a:t>程序的</a:t>
            </a:r>
            <a:r>
              <a:rPr lang="zh-CN" altLang="en-US" sz="2800" b="1" dirty="0">
                <a:solidFill>
                  <a:srgbClr val="C00000"/>
                </a:solidFill>
              </a:rPr>
              <a:t>解释器</a:t>
            </a:r>
            <a:r>
              <a:rPr lang="zh-CN" altLang="en-US" sz="2800" b="1" dirty="0"/>
              <a:t>，该解释器用</a:t>
            </a:r>
            <a:r>
              <a:rPr lang="en-US" altLang="zh-CN" sz="2800" b="1" dirty="0"/>
              <a:t>C</a:t>
            </a:r>
            <a:r>
              <a:rPr lang="zh-CN" altLang="en-US" sz="2800" b="1" dirty="0"/>
              <a:t>语言编制，可在任何一台有</a:t>
            </a:r>
            <a:r>
              <a:rPr lang="en-US" altLang="zh-CN" sz="2800" b="1" dirty="0"/>
              <a:t>C</a:t>
            </a:r>
            <a:r>
              <a:rPr lang="zh-CN" altLang="en-US" sz="2800" b="1" dirty="0"/>
              <a:t>编译器的计算机上运行。 </a:t>
            </a:r>
            <a:endParaRPr lang="zh-CN" altLang="en-US" sz="2800" b="1" dirty="0"/>
          </a:p>
          <a:p>
            <a:pPr marL="0" lvl="0" indent="0" eaLnBrk="1" hangingPunct="1">
              <a:lnSpc>
                <a:spcPct val="130000"/>
              </a:lnSpc>
              <a:spcBef>
                <a:spcPct val="0"/>
              </a:spcBef>
              <a:buClrTx/>
              <a:buFontTx/>
              <a:buNone/>
            </a:pPr>
            <a:r>
              <a:rPr lang="zh-CN" altLang="en-US" b="1" dirty="0"/>
              <a:t>       </a:t>
            </a:r>
            <a:r>
              <a:rPr lang="en-US" altLang="zh-CN" b="1" dirty="0"/>
              <a:t>SUN</a:t>
            </a:r>
            <a:r>
              <a:rPr lang="zh-CN" altLang="en-US" b="1" dirty="0"/>
              <a:t>和其他一些公司还设计出可直接执行</a:t>
            </a:r>
            <a:r>
              <a:rPr lang="en-US" altLang="zh-CN" b="1" dirty="0"/>
              <a:t>JVM</a:t>
            </a:r>
            <a:r>
              <a:rPr lang="zh-CN" altLang="en-US" b="1" dirty="0"/>
              <a:t>程序的</a:t>
            </a:r>
            <a:r>
              <a:rPr lang="en-US" altLang="zh-CN" b="1" dirty="0"/>
              <a:t>CPU</a:t>
            </a:r>
            <a:r>
              <a:rPr lang="zh-CN" altLang="en-US" b="1" dirty="0"/>
              <a:t>，这种</a:t>
            </a:r>
            <a:r>
              <a:rPr lang="en-US" altLang="zh-CN" b="1" dirty="0"/>
              <a:t>CPU</a:t>
            </a:r>
            <a:r>
              <a:rPr lang="zh-CN" altLang="en-US" b="1" dirty="0"/>
              <a:t>芯片</a:t>
            </a:r>
            <a:r>
              <a:rPr lang="en-US" altLang="zh-CN" b="1" dirty="0"/>
              <a:t>picoJava-Ⅰ</a:t>
            </a:r>
            <a:r>
              <a:rPr lang="zh-CN" altLang="en-US" b="1" dirty="0"/>
              <a:t>和</a:t>
            </a:r>
            <a:r>
              <a:rPr lang="en-US" altLang="zh-CN" b="1" dirty="0"/>
              <a:t>picoJava-Ⅱ</a:t>
            </a:r>
            <a:r>
              <a:rPr lang="zh-CN" altLang="en-US" b="1" dirty="0"/>
              <a:t>已经出现在嵌入式系统市场。</a:t>
            </a:r>
            <a:endParaRPr lang="zh-CN" altLang="en-US" b="1" dirty="0"/>
          </a:p>
          <a:p>
            <a:pPr marL="0" lvl="0" indent="0" eaLnBrk="1" hangingPunct="1">
              <a:spcBef>
                <a:spcPct val="0"/>
              </a:spcBef>
              <a:buClrTx/>
              <a:buFontTx/>
              <a:buNone/>
            </a:pPr>
            <a:endParaRPr lang="zh-CN" altLang="en-US" b="1" dirty="0"/>
          </a:p>
        </p:txBody>
      </p:sp>
    </p:spTree>
  </p:cSld>
  <p:clrMapOvr>
    <a:masterClrMapping/>
  </p:clrMapOvr>
  <p:transition spd="slow">
    <p:zoom dir="in"/>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60" name="Text Box 4"/>
          <p:cNvSpPr txBox="1"/>
          <p:nvPr/>
        </p:nvSpPr>
        <p:spPr>
          <a:xfrm>
            <a:off x="107950" y="188595"/>
            <a:ext cx="6111240" cy="64516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sz="3600" b="1" dirty="0"/>
              <a:t>1.</a:t>
            </a:r>
            <a:r>
              <a:rPr lang="en-US" altLang="zh-CN" sz="3600" b="1" dirty="0"/>
              <a:t>3.3  </a:t>
            </a:r>
            <a:r>
              <a:rPr lang="zh-CN" altLang="en-US" sz="3600" b="1" dirty="0"/>
              <a:t>软硬件在逻辑上的等价</a:t>
            </a:r>
            <a:endParaRPr lang="zh-CN" altLang="en-US" sz="3600" b="1" dirty="0"/>
          </a:p>
        </p:txBody>
      </p:sp>
      <p:sp>
        <p:nvSpPr>
          <p:cNvPr id="100" name="文本框 99"/>
          <p:cNvSpPr txBox="1"/>
          <p:nvPr/>
        </p:nvSpPr>
        <p:spPr>
          <a:xfrm>
            <a:off x="49530" y="1124585"/>
            <a:ext cx="9044940" cy="1641475"/>
          </a:xfrm>
          <a:prstGeom prst="rect">
            <a:avLst/>
          </a:prstGeom>
          <a:noFill/>
          <a:ln w="9525">
            <a:noFill/>
          </a:ln>
        </p:spPr>
        <p:txBody>
          <a:bodyPr wrap="square">
            <a:spAutoFit/>
          </a:bodyPr>
          <a:p>
            <a:pPr indent="269875">
              <a:lnSpc>
                <a:spcPct val="120000"/>
              </a:lnSpc>
              <a:spcBef>
                <a:spcPts val="0"/>
              </a:spcBef>
              <a:spcAft>
                <a:spcPts val="0"/>
              </a:spcAft>
            </a:pPr>
            <a:r>
              <a:rPr lang="en-US" altLang="zh-CN" sz="2800">
                <a:solidFill>
                  <a:srgbClr val="000000"/>
                </a:solidFill>
                <a:latin typeface="Times New Roman" panose="02020603050405020304" pitchFamily="18" charset="0"/>
                <a:ea typeface="宋体" panose="02010600030101010101" pitchFamily="2" charset="-122"/>
              </a:rPr>
              <a:t>    </a:t>
            </a:r>
            <a:r>
              <a:rPr lang="zh-CN" sz="2800">
                <a:solidFill>
                  <a:srgbClr val="000000"/>
                </a:solidFill>
                <a:latin typeface="Times New Roman" panose="02020603050405020304" pitchFamily="18" charset="0"/>
                <a:ea typeface="宋体" panose="02010600030101010101" pitchFamily="2" charset="-122"/>
              </a:rPr>
              <a:t>计算机系统以硬件为基础，通过软件扩充其功能。</a:t>
            </a:r>
            <a:endParaRPr lang="zh-CN" sz="2800">
              <a:solidFill>
                <a:srgbClr val="000000"/>
              </a:solidFill>
              <a:latin typeface="Times New Roman" panose="02020603050405020304" pitchFamily="18" charset="0"/>
              <a:ea typeface="宋体" panose="02010600030101010101" pitchFamily="2" charset="-122"/>
            </a:endParaRPr>
          </a:p>
          <a:p>
            <a:pPr indent="269875">
              <a:lnSpc>
                <a:spcPct val="120000"/>
              </a:lnSpc>
              <a:spcBef>
                <a:spcPts val="0"/>
              </a:spcBef>
              <a:spcAft>
                <a:spcPts val="0"/>
              </a:spcAft>
            </a:pPr>
            <a:r>
              <a:rPr lang="en-US" altLang="zh-CN" sz="2800">
                <a:solidFill>
                  <a:srgbClr val="000000"/>
                </a:solidFill>
                <a:latin typeface="Times New Roman" panose="02020603050405020304" pitchFamily="18" charset="0"/>
                <a:ea typeface="宋体" panose="02010600030101010101" pitchFamily="2" charset="-122"/>
              </a:rPr>
              <a:t>    </a:t>
            </a:r>
            <a:r>
              <a:rPr lang="zh-CN" sz="2800">
                <a:solidFill>
                  <a:srgbClr val="000000"/>
                </a:solidFill>
                <a:latin typeface="Times New Roman" panose="02020603050405020304" pitchFamily="18" charset="0"/>
                <a:ea typeface="宋体" panose="02010600030101010101" pitchFamily="2" charset="-122"/>
              </a:rPr>
              <a:t>通常</a:t>
            </a:r>
            <a:r>
              <a:rPr lang="zh-CN" sz="2800">
                <a:solidFill>
                  <a:srgbClr val="C00000"/>
                </a:solidFill>
                <a:latin typeface="Times New Roman" panose="02020603050405020304" pitchFamily="18" charset="0"/>
                <a:ea typeface="宋体" panose="02010600030101010101" pitchFamily="2" charset="-122"/>
              </a:rPr>
              <a:t>硬件只完成最基本的功能</a:t>
            </a:r>
            <a:r>
              <a:rPr lang="zh-CN" sz="2800">
                <a:solidFill>
                  <a:srgbClr val="000000"/>
                </a:solidFill>
                <a:latin typeface="Times New Roman" panose="02020603050405020304" pitchFamily="18" charset="0"/>
                <a:ea typeface="宋体" panose="02010600030101010101" pitchFamily="2" charset="-122"/>
              </a:rPr>
              <a:t>，而复杂的功能则通过软件来实现。</a:t>
            </a:r>
            <a:r>
              <a:rPr lang="en-US" altLang="zh-CN" sz="2800">
                <a:solidFill>
                  <a:srgbClr val="000000"/>
                </a:solidFill>
                <a:latin typeface="Times New Roman" panose="02020603050405020304" pitchFamily="18" charset="0"/>
                <a:ea typeface="宋体" panose="02010600030101010101" pitchFamily="2" charset="-122"/>
              </a:rPr>
              <a:t>  </a:t>
            </a:r>
            <a:endParaRPr lang="zh-CN" altLang="en-US" sz="2800"/>
          </a:p>
        </p:txBody>
      </p:sp>
      <p:sp>
        <p:nvSpPr>
          <p:cNvPr id="37890" name="灯片编号占位符 5"/>
          <p:cNvSpPr txBox="1">
            <a:spLocks noGrp="1"/>
          </p:cNvSpPr>
          <p:nvPr>
            <p:ph type="sldNum" sz="quarter" idx="12"/>
          </p:nvPr>
        </p:nvSpPr>
        <p:spPr>
          <a:xfrm>
            <a:off x="6553835" y="6607810"/>
            <a:ext cx="1905000" cy="457200"/>
          </a:xfrm>
        </p:spPr>
        <p:txBody>
          <a:bodyPr/>
          <a:p>
            <a:pPr marL="0" indent="0" algn="r" eaLnBrk="1" hangingPunct="1">
              <a:spcBef>
                <a:spcPct val="50000"/>
              </a:spcBef>
              <a:buClrTx/>
              <a:buFontTx/>
              <a:buNone/>
            </a:pPr>
            <a:fld id="{9A0DB2DC-4C9A-4742-B13C-FB6460FD3503}" type="slidenum">
              <a:rPr lang="zh-CN" altLang="en-US" sz="1400" dirty="0">
                <a:solidFill>
                  <a:schemeClr val="bg2"/>
                </a:solidFill>
              </a:rPr>
            </a:fld>
            <a:endParaRPr lang="zh-CN" altLang="en-US" sz="1400" dirty="0">
              <a:solidFill>
                <a:schemeClr val="bg2"/>
              </a:solidFill>
            </a:endParaRPr>
          </a:p>
        </p:txBody>
      </p:sp>
      <p:sp>
        <p:nvSpPr>
          <p:cNvPr id="37892" name="Rectangle 5"/>
          <p:cNvSpPr>
            <a:spLocks noGrp="1"/>
          </p:cNvSpPr>
          <p:nvPr>
            <p:ph idx="1"/>
          </p:nvPr>
        </p:nvSpPr>
        <p:spPr>
          <a:xfrm>
            <a:off x="107950" y="3140710"/>
            <a:ext cx="8749665" cy="2588895"/>
          </a:xfrm>
        </p:spPr>
        <p:style>
          <a:lnRef idx="1">
            <a:schemeClr val="accent3"/>
          </a:lnRef>
          <a:fillRef idx="2">
            <a:schemeClr val="accent3"/>
          </a:fillRef>
          <a:effectRef idx="1">
            <a:schemeClr val="accent3"/>
          </a:effectRef>
          <a:fontRef idx="minor">
            <a:schemeClr val="dk1"/>
          </a:fontRef>
        </p:style>
        <p:txBody>
          <a:bodyPr vert="horz" wrap="square" lIns="91440" tIns="45720" rIns="91440" bIns="45720" anchor="t" anchorCtr="0"/>
          <a:p>
            <a:pPr marL="0" indent="0" eaLnBrk="1" latinLnBrk="0" hangingPunct="1">
              <a:lnSpc>
                <a:spcPct val="130000"/>
              </a:lnSpc>
              <a:spcBef>
                <a:spcPts val="0"/>
              </a:spcBef>
              <a:spcAft>
                <a:spcPts val="0"/>
              </a:spcAft>
              <a:buNone/>
            </a:pPr>
            <a:r>
              <a:rPr lang="en-US" altLang="zh-CN" sz="2800" b="1" dirty="0"/>
              <a:t>        </a:t>
            </a:r>
            <a:r>
              <a:rPr lang="zh-CN" altLang="en-US" sz="2800" b="1" dirty="0"/>
              <a:t>计算机</a:t>
            </a:r>
            <a:r>
              <a:rPr lang="zh-CN" altLang="en-US" sz="2800" b="1" dirty="0">
                <a:solidFill>
                  <a:srgbClr val="C00000"/>
                </a:solidFill>
              </a:rPr>
              <a:t>一些较复杂的功能</a:t>
            </a:r>
            <a:r>
              <a:rPr lang="zh-CN" altLang="en-US" sz="2800" b="1" dirty="0"/>
              <a:t>既</a:t>
            </a:r>
            <a:r>
              <a:rPr lang="zh-CN" altLang="en-US" sz="2800" b="1" dirty="0">
                <a:solidFill>
                  <a:srgbClr val="FF0000"/>
                </a:solidFill>
              </a:rPr>
              <a:t>可以直接由硬件实现</a:t>
            </a:r>
            <a:r>
              <a:rPr lang="zh-CN" altLang="en-US" sz="2800" b="1" dirty="0"/>
              <a:t>，也</a:t>
            </a:r>
            <a:r>
              <a:rPr lang="zh-CN" altLang="en-US" sz="2800" b="1" dirty="0">
                <a:solidFill>
                  <a:srgbClr val="FF0000"/>
                </a:solidFill>
              </a:rPr>
              <a:t>可以在硬件支持下靠软件实现</a:t>
            </a:r>
            <a:r>
              <a:rPr lang="zh-CN" altLang="en-US" sz="2800" b="1" dirty="0"/>
              <a:t>，称为软、硬件在功能上的逻辑等价。如乘法运算，可由硬件乘法器实现，也可在加法器与移位器支持下由乘法子程序实现。</a:t>
            </a:r>
            <a:endParaRPr lang="zh-CN" altLang="en-US" sz="2800" dirty="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1860">
                                            <p:txEl>
                                              <p:charRg st="0" end="18"/>
                                            </p:txEl>
                                          </p:spTgt>
                                        </p:tgtEl>
                                        <p:attrNameLst>
                                          <p:attrName>style.visibility</p:attrName>
                                        </p:attrNameLst>
                                      </p:cBhvr>
                                      <p:to>
                                        <p:strVal val="visible"/>
                                      </p:to>
                                    </p:set>
                                    <p:animEffect transition="in" filter="wipe(left)">
                                      <p:cBhvr>
                                        <p:cTn id="7" dur="500"/>
                                        <p:tgtEl>
                                          <p:spTgt spid="121860">
                                            <p:txEl>
                                              <p:charRg st="0"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0"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灯片编号占位符 5"/>
          <p:cNvSpPr txBox="1">
            <a:spLocks noGrp="1"/>
          </p:cNvSpPr>
          <p:nvPr>
            <p:ph type="sldNum" sz="quarter" idx="12"/>
          </p:nvPr>
        </p:nvSpPr>
        <p:spPr/>
        <p:txBody>
          <a:bodyPr/>
          <a:p>
            <a:pPr marL="0" indent="0" algn="r" eaLnBrk="1" hangingPunct="1">
              <a:spcBef>
                <a:spcPct val="50000"/>
              </a:spcBef>
              <a:buClrTx/>
              <a:buFontTx/>
              <a:buNone/>
            </a:pPr>
            <a:fld id="{9A0DB2DC-4C9A-4742-B13C-FB6460FD3503}" type="slidenum">
              <a:rPr lang="zh-CN" altLang="en-US" sz="1400" dirty="0">
                <a:solidFill>
                  <a:schemeClr val="bg2"/>
                </a:solidFill>
              </a:rPr>
            </a:fld>
            <a:endParaRPr lang="zh-CN" altLang="en-US" sz="1400" dirty="0">
              <a:solidFill>
                <a:schemeClr val="bg2"/>
              </a:solidFill>
            </a:endParaRPr>
          </a:p>
        </p:txBody>
      </p:sp>
      <p:sp>
        <p:nvSpPr>
          <p:cNvPr id="37892" name="Rectangle 5"/>
          <p:cNvSpPr>
            <a:spLocks noGrp="1"/>
          </p:cNvSpPr>
          <p:nvPr>
            <p:ph idx="1"/>
          </p:nvPr>
        </p:nvSpPr>
        <p:spPr>
          <a:xfrm>
            <a:off x="197485" y="908685"/>
            <a:ext cx="8749665" cy="4241165"/>
          </a:xfrm>
        </p:spPr>
        <p:style>
          <a:lnRef idx="1">
            <a:schemeClr val="accent3"/>
          </a:lnRef>
          <a:fillRef idx="2">
            <a:schemeClr val="accent3"/>
          </a:fillRef>
          <a:effectRef idx="1">
            <a:schemeClr val="accent3"/>
          </a:effectRef>
          <a:fontRef idx="minor">
            <a:schemeClr val="dk1"/>
          </a:fontRef>
        </p:style>
        <p:txBody>
          <a:bodyPr vert="horz" wrap="square" lIns="91440" tIns="45720" rIns="91440" bIns="45720" anchor="t" anchorCtr="0"/>
          <a:p>
            <a:pPr marL="0" indent="0" eaLnBrk="1" latinLnBrk="0" hangingPunct="1">
              <a:lnSpc>
                <a:spcPct val="130000"/>
              </a:lnSpc>
              <a:spcBef>
                <a:spcPts val="0"/>
              </a:spcBef>
              <a:spcAft>
                <a:spcPts val="0"/>
              </a:spcAft>
              <a:buNone/>
            </a:pPr>
            <a:r>
              <a:rPr lang="en-US" altLang="zh-CN" sz="2800" b="1" dirty="0"/>
              <a:t> </a:t>
            </a:r>
            <a:endParaRPr lang="zh-CN" altLang="en-US" sz="2800" b="1" dirty="0"/>
          </a:p>
          <a:p>
            <a:pPr eaLnBrk="1" latinLnBrk="0" hangingPunct="1">
              <a:lnSpc>
                <a:spcPct val="130000"/>
              </a:lnSpc>
              <a:spcBef>
                <a:spcPts val="0"/>
              </a:spcBef>
              <a:spcAft>
                <a:spcPts val="0"/>
              </a:spcAft>
            </a:pPr>
            <a:r>
              <a:rPr lang="zh-CN" altLang="en-US" sz="2800" b="1" dirty="0">
                <a:solidFill>
                  <a:srgbClr val="C00000"/>
                </a:solidFill>
                <a:sym typeface="+mn-ea"/>
              </a:rPr>
              <a:t>指令系统</a:t>
            </a:r>
            <a:r>
              <a:rPr lang="zh-CN" altLang="en-US" sz="2800" b="1" dirty="0">
                <a:sym typeface="+mn-ea"/>
              </a:rPr>
              <a:t>是硬件与软件之间的界面。指令系统所规定的功能一般由硬件实现。</a:t>
            </a:r>
            <a:endParaRPr lang="zh-CN" altLang="en-US" sz="2800" b="1" dirty="0">
              <a:sym typeface="+mn-ea"/>
            </a:endParaRPr>
          </a:p>
          <a:p>
            <a:pPr eaLnBrk="1" latinLnBrk="0" hangingPunct="1">
              <a:lnSpc>
                <a:spcPct val="130000"/>
              </a:lnSpc>
              <a:spcBef>
                <a:spcPts val="0"/>
              </a:spcBef>
              <a:spcAft>
                <a:spcPts val="0"/>
              </a:spcAft>
            </a:pPr>
            <a:r>
              <a:rPr lang="zh-CN" altLang="en-US" sz="2800" b="1" dirty="0">
                <a:sym typeface="+mn-ea"/>
              </a:rPr>
              <a:t>硬件软化</a:t>
            </a:r>
            <a:endParaRPr lang="zh-CN" altLang="en-US" sz="2800" b="1" dirty="0"/>
          </a:p>
          <a:p>
            <a:pPr eaLnBrk="1" latinLnBrk="0" hangingPunct="1">
              <a:lnSpc>
                <a:spcPct val="130000"/>
              </a:lnSpc>
              <a:spcBef>
                <a:spcPts val="0"/>
              </a:spcBef>
              <a:spcAft>
                <a:spcPts val="0"/>
              </a:spcAft>
            </a:pPr>
            <a:r>
              <a:rPr lang="zh-CN" altLang="en-US" sz="2800" b="1" dirty="0">
                <a:sym typeface="+mn-ea"/>
              </a:rPr>
              <a:t>软件硬化</a:t>
            </a:r>
            <a:endParaRPr lang="zh-CN" altLang="en-US" sz="2800" b="1" dirty="0"/>
          </a:p>
          <a:p>
            <a:pPr marL="0" indent="0" eaLnBrk="1" latinLnBrk="0" hangingPunct="1">
              <a:lnSpc>
                <a:spcPct val="130000"/>
              </a:lnSpc>
              <a:spcBef>
                <a:spcPts val="0"/>
              </a:spcBef>
              <a:spcAft>
                <a:spcPts val="0"/>
              </a:spcAft>
              <a:buNone/>
            </a:pPr>
            <a:r>
              <a:rPr lang="en-US" altLang="zh-CN" sz="2800" b="1" dirty="0"/>
              <a:t>       </a:t>
            </a:r>
            <a:r>
              <a:rPr lang="zh-CN" altLang="en-US" sz="2800" b="1" dirty="0"/>
              <a:t>系统设计者必须确定软、硬件之间的界面，即哪些功能由硬件实现，哪些由软件实现。</a:t>
            </a:r>
            <a:endParaRPr lang="zh-CN" altLang="en-US" sz="2800" b="1" dirty="0"/>
          </a:p>
          <a:p>
            <a:pPr eaLnBrk="1" latinLnBrk="0" hangingPunct="1">
              <a:lnSpc>
                <a:spcPts val="3860"/>
              </a:lnSpc>
              <a:spcBef>
                <a:spcPts val="0"/>
              </a:spcBef>
              <a:buNone/>
            </a:pPr>
            <a:endParaRPr lang="zh-CN" altLang="en-US" sz="2800" b="1" dirty="0"/>
          </a:p>
          <a:p>
            <a:pPr eaLnBrk="1" hangingPunct="1">
              <a:buNone/>
            </a:pPr>
            <a:endParaRPr lang="zh-CN" altLang="en-US" sz="2800" dirty="0"/>
          </a:p>
        </p:txBody>
      </p:sp>
    </p:spTree>
  </p:cSld>
  <p:clrMapOvr>
    <a:masterClrMapping/>
  </p:clrMapOvr>
  <p:transition spd="slow">
    <p:zoom dir="in"/>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灯片编号占位符 3"/>
          <p:cNvSpPr txBox="1">
            <a:spLocks noGrp="1"/>
          </p:cNvSpPr>
          <p:nvPr>
            <p:ph type="sldNum" sz="quarter" idx="12"/>
          </p:nvPr>
        </p:nvSpPr>
        <p:spPr>
          <a:xfrm>
            <a:off x="6948805" y="6381115"/>
            <a:ext cx="1905000" cy="457200"/>
          </a:xfrm>
        </p:spPr>
        <p:txBody>
          <a:bodyPr/>
          <a:p>
            <a:pPr marL="0" indent="0" algn="r" eaLnBrk="1" hangingPunct="1">
              <a:spcBef>
                <a:spcPct val="50000"/>
              </a:spcBef>
              <a:buClrTx/>
              <a:buFontTx/>
              <a:buNone/>
            </a:pPr>
            <a:fld id="{9A0DB2DC-4C9A-4742-B13C-FB6460FD3503}" type="slidenum">
              <a:rPr lang="zh-CN" altLang="en-US" sz="1400" dirty="0">
                <a:solidFill>
                  <a:schemeClr val="bg2"/>
                </a:solidFill>
              </a:rPr>
            </a:fld>
            <a:endParaRPr lang="zh-CN" altLang="en-US" sz="1400" dirty="0">
              <a:solidFill>
                <a:schemeClr val="bg2"/>
              </a:solidFill>
            </a:endParaRPr>
          </a:p>
        </p:txBody>
      </p:sp>
      <p:sp>
        <p:nvSpPr>
          <p:cNvPr id="113666" name="Text Box 2"/>
          <p:cNvSpPr txBox="1"/>
          <p:nvPr/>
        </p:nvSpPr>
        <p:spPr>
          <a:xfrm>
            <a:off x="1403985" y="116840"/>
            <a:ext cx="6055360" cy="76835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en-US" altLang="zh-CN" sz="4400" b="1" dirty="0"/>
              <a:t>1.4   </a:t>
            </a:r>
            <a:r>
              <a:rPr lang="zh-CN" altLang="en-US" sz="4400" b="1" dirty="0"/>
              <a:t>计算机的工作过程</a:t>
            </a:r>
            <a:endParaRPr lang="zh-CN" altLang="en-US" sz="4400" b="1" dirty="0"/>
          </a:p>
        </p:txBody>
      </p:sp>
      <p:sp>
        <p:nvSpPr>
          <p:cNvPr id="113667" name="Text Box 3"/>
          <p:cNvSpPr txBox="1"/>
          <p:nvPr/>
        </p:nvSpPr>
        <p:spPr>
          <a:xfrm>
            <a:off x="107950" y="1052513"/>
            <a:ext cx="5651500" cy="6413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sz="3600" b="1" dirty="0"/>
              <a:t>1.</a:t>
            </a:r>
            <a:r>
              <a:rPr lang="en-US" altLang="zh-CN" sz="3600" b="1" dirty="0"/>
              <a:t>4.1  </a:t>
            </a:r>
            <a:r>
              <a:rPr lang="zh-CN" altLang="en-US" sz="3600" b="1" dirty="0"/>
              <a:t>处理问题的步骤</a:t>
            </a:r>
            <a:endParaRPr lang="zh-CN" altLang="en-US" sz="3600" b="1" dirty="0"/>
          </a:p>
        </p:txBody>
      </p:sp>
      <p:sp>
        <p:nvSpPr>
          <p:cNvPr id="113669" name="Text Box 5"/>
          <p:cNvSpPr txBox="1"/>
          <p:nvPr/>
        </p:nvSpPr>
        <p:spPr>
          <a:xfrm>
            <a:off x="179705" y="1693863"/>
            <a:ext cx="8748713" cy="137318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sz="2800" b="1" dirty="0"/>
              <a:t>       目前，大型的应用软件的开发都采用软件工程的方法。但如要解决规模较小的应用问题，可采用以下的基本步骤：</a:t>
            </a:r>
            <a:endParaRPr lang="en-US" altLang="zh-CN" sz="2800" b="1" dirty="0"/>
          </a:p>
        </p:txBody>
      </p:sp>
      <p:sp>
        <p:nvSpPr>
          <p:cNvPr id="38918" name="Rectangle 6"/>
          <p:cNvSpPr/>
          <p:nvPr/>
        </p:nvSpPr>
        <p:spPr>
          <a:xfrm>
            <a:off x="276225" y="3212783"/>
            <a:ext cx="2663825" cy="52197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en-US" altLang="zh-CN" sz="2800" b="1" dirty="0"/>
              <a:t>1. </a:t>
            </a:r>
            <a:r>
              <a:rPr lang="zh-CN" altLang="en-US" sz="2800" b="1" dirty="0"/>
              <a:t>系统分析</a:t>
            </a:r>
            <a:endParaRPr lang="en-US" altLang="zh-CN" sz="2800" b="1" dirty="0"/>
          </a:p>
        </p:txBody>
      </p:sp>
      <p:sp>
        <p:nvSpPr>
          <p:cNvPr id="100" name="文本框 99"/>
          <p:cNvSpPr txBox="1"/>
          <p:nvPr/>
        </p:nvSpPr>
        <p:spPr>
          <a:xfrm>
            <a:off x="276225" y="3749040"/>
            <a:ext cx="9010015" cy="2749550"/>
          </a:xfrm>
          <a:prstGeom prst="rect">
            <a:avLst/>
          </a:prstGeom>
          <a:noFill/>
          <a:ln w="9525">
            <a:noFill/>
          </a:ln>
        </p:spPr>
        <p:txBody>
          <a:bodyPr wrap="square">
            <a:spAutoFit/>
          </a:bodyPr>
          <a:p>
            <a:pPr indent="269875">
              <a:lnSpc>
                <a:spcPct val="120000"/>
              </a:lnSpc>
              <a:spcBef>
                <a:spcPts val="0"/>
              </a:spcBef>
              <a:spcAft>
                <a:spcPts val="0"/>
              </a:spcAft>
            </a:pPr>
            <a:r>
              <a:rPr lang="zh-CN">
                <a:solidFill>
                  <a:srgbClr val="000000"/>
                </a:solidFill>
                <a:latin typeface="Times New Roman" panose="02020603050405020304" pitchFamily="18" charset="0"/>
                <a:ea typeface="宋体" panose="02010600030101010101" pitchFamily="2" charset="-122"/>
              </a:rPr>
              <a:t>如果要构造一个比较复杂的应用系统，首先要进行需求分析；确定该系统应具备哪些功能并据此划分功能模块；了解需存储、处理哪些数据、数据量、调用数据时的流向等。然后根据需求分析结果选择硬件平台和软件平台。如果准备购置的平台不能完全满足需要，可能需要自己设计一些硬件部件和系统软件模块。总体设计中的这些分析工作常称为系统分析。</a:t>
            </a:r>
            <a:endParaRPr lang="zh-CN" altLang="en-US">
              <a:solidFill>
                <a:srgbClr val="000000"/>
              </a:solidFill>
              <a:latin typeface="Times New Roman" panose="02020603050405020304" pitchFamily="18" charset="0"/>
              <a:ea typeface="宋体" panose="02010600030101010101" pitchFamily="2"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13666">
                                            <p:txEl>
                                              <p:charRg st="0" end="15"/>
                                            </p:txEl>
                                          </p:spTgt>
                                        </p:tgtEl>
                                        <p:attrNameLst>
                                          <p:attrName>style.visibility</p:attrName>
                                        </p:attrNameLst>
                                      </p:cBhvr>
                                      <p:to>
                                        <p:strVal val="visible"/>
                                      </p:to>
                                    </p:set>
                                    <p:animEffect transition="in" filter="barn(outVertical)">
                                      <p:cBhvr>
                                        <p:cTn id="7" dur="500"/>
                                        <p:tgtEl>
                                          <p:spTgt spid="113666">
                                            <p:txEl>
                                              <p:charRg st="0" end="1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3667">
                                            <p:txEl>
                                              <p:charRg st="0" end="15"/>
                                            </p:txEl>
                                          </p:spTgt>
                                        </p:tgtEl>
                                        <p:attrNameLst>
                                          <p:attrName>style.visibility</p:attrName>
                                        </p:attrNameLst>
                                      </p:cBhvr>
                                      <p:to>
                                        <p:strVal val="visible"/>
                                      </p:to>
                                    </p:set>
                                    <p:animEffect transition="in" filter="wipe(left)">
                                      <p:cBhvr>
                                        <p:cTn id="12" dur="500"/>
                                        <p:tgtEl>
                                          <p:spTgt spid="113667">
                                            <p:txEl>
                                              <p:charRg st="0" end="1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3669">
                                            <p:txEl>
                                              <p:charRg st="0" end="58"/>
                                            </p:txEl>
                                          </p:spTgt>
                                        </p:tgtEl>
                                        <p:attrNameLst>
                                          <p:attrName>style.visibility</p:attrName>
                                        </p:attrNameLst>
                                      </p:cBhvr>
                                      <p:to>
                                        <p:strVal val="visible"/>
                                      </p:to>
                                    </p:set>
                                    <p:animEffect transition="in" filter="wipe(left)">
                                      <p:cBhvr>
                                        <p:cTn id="17" dur="500"/>
                                        <p:tgtEl>
                                          <p:spTgt spid="113669">
                                            <p:txEl>
                                              <p:charRg st="0" end="5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6" grpId="0" build="p"/>
      <p:bldP spid="113667" grpId="0" build="p"/>
      <p:bldP spid="113669"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9" name="Rectangle 7"/>
          <p:cNvSpPr/>
          <p:nvPr/>
        </p:nvSpPr>
        <p:spPr>
          <a:xfrm>
            <a:off x="179070" y="116523"/>
            <a:ext cx="4471035" cy="52197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en-US" altLang="zh-CN" sz="2800" b="1" dirty="0"/>
              <a:t>2. </a:t>
            </a:r>
            <a:r>
              <a:rPr lang="zh-CN" altLang="en-US" sz="2800" b="1" dirty="0"/>
              <a:t>建立数学模型与设计算法</a:t>
            </a:r>
            <a:endParaRPr lang="en-US" altLang="zh-CN" sz="2800" b="1" dirty="0"/>
          </a:p>
        </p:txBody>
      </p:sp>
      <p:sp>
        <p:nvSpPr>
          <p:cNvPr id="100" name="文本框 99"/>
          <p:cNvSpPr txBox="1"/>
          <p:nvPr/>
        </p:nvSpPr>
        <p:spPr>
          <a:xfrm>
            <a:off x="323215" y="692785"/>
            <a:ext cx="8383270" cy="3192780"/>
          </a:xfrm>
          <a:prstGeom prst="rect">
            <a:avLst/>
          </a:prstGeom>
          <a:noFill/>
          <a:ln w="9525">
            <a:noFill/>
          </a:ln>
        </p:spPr>
        <p:txBody>
          <a:bodyPr wrap="square">
            <a:spAutoFit/>
          </a:bodyPr>
          <a:p>
            <a:pPr indent="269875">
              <a:lnSpc>
                <a:spcPct val="120000"/>
              </a:lnSpc>
              <a:spcBef>
                <a:spcPts val="0"/>
              </a:spcBef>
              <a:spcAft>
                <a:spcPts val="0"/>
              </a:spcAft>
            </a:pPr>
            <a:r>
              <a:rPr lang="en-US" altLang="zh-CN">
                <a:solidFill>
                  <a:srgbClr val="000000"/>
                </a:solidFill>
                <a:latin typeface="Times New Roman" panose="02020603050405020304" pitchFamily="18" charset="0"/>
                <a:ea typeface="宋体" panose="02010600030101010101" pitchFamily="2" charset="-122"/>
              </a:rPr>
              <a:t>    </a:t>
            </a:r>
            <a:r>
              <a:rPr lang="zh-CN">
                <a:solidFill>
                  <a:srgbClr val="000000"/>
                </a:solidFill>
                <a:latin typeface="Times New Roman" panose="02020603050405020304" pitchFamily="18" charset="0"/>
                <a:ea typeface="宋体" panose="02010600030101010101" pitchFamily="2" charset="-122"/>
              </a:rPr>
              <a:t>应用计算机求解、处理问题的方法，被泛称为算法。</a:t>
            </a:r>
            <a:r>
              <a:rPr lang="en-US" altLang="zh-CN">
                <a:solidFill>
                  <a:srgbClr val="000000"/>
                </a:solidFill>
                <a:latin typeface="Times New Roman" panose="02020603050405020304" pitchFamily="18" charset="0"/>
                <a:ea typeface="宋体" panose="02010600030101010101" pitchFamily="2" charset="-122"/>
              </a:rPr>
              <a:t> </a:t>
            </a:r>
            <a:endParaRPr lang="en-US" altLang="zh-CN">
              <a:solidFill>
                <a:srgbClr val="000000"/>
              </a:solidFill>
              <a:latin typeface="Times New Roman" panose="02020603050405020304" pitchFamily="18" charset="0"/>
              <a:ea typeface="宋体" panose="02010600030101010101" pitchFamily="2" charset="-122"/>
            </a:endParaRPr>
          </a:p>
          <a:p>
            <a:pPr indent="269875">
              <a:lnSpc>
                <a:spcPct val="120000"/>
              </a:lnSpc>
              <a:spcBef>
                <a:spcPts val="0"/>
              </a:spcBef>
              <a:spcAft>
                <a:spcPts val="0"/>
              </a:spcAft>
            </a:pPr>
            <a:r>
              <a:rPr lang="en-US" altLang="zh-CN">
                <a:solidFill>
                  <a:srgbClr val="000000"/>
                </a:solidFill>
                <a:latin typeface="Times New Roman" panose="02020603050405020304" pitchFamily="18" charset="0"/>
                <a:ea typeface="宋体" panose="02010600030101010101" pitchFamily="2" charset="-122"/>
              </a:rPr>
              <a:t>    </a:t>
            </a:r>
            <a:r>
              <a:rPr lang="zh-CN">
                <a:solidFill>
                  <a:srgbClr val="000000"/>
                </a:solidFill>
                <a:latin typeface="Times New Roman" panose="02020603050405020304" pitchFamily="18" charset="0"/>
                <a:ea typeface="宋体" panose="02010600030101010101" pitchFamily="2" charset="-122"/>
              </a:rPr>
              <a:t>如果需处理的问题比较复杂，包含多项分析、计算，或多种类型的数据信息，就需要建立相应的数学模型。它可能是一组算法的有机组合，如一种桥梁应力分析的数学模型；也可能是一些数据信息的组织结构，如某种信息管理系统的数学模型；也可能是一组逻辑判断规则的有机组合，如某种决策系统等。</a:t>
            </a:r>
            <a:endParaRPr lang="zh-CN" altLang="en-US">
              <a:solidFill>
                <a:srgbClr val="000000"/>
              </a:solidFill>
              <a:latin typeface="Times New Roman" panose="02020603050405020304" pitchFamily="18" charset="0"/>
              <a:ea typeface="宋体" panose="02010600030101010101" pitchFamily="2" charset="-122"/>
            </a:endParaRPr>
          </a:p>
        </p:txBody>
      </p:sp>
      <p:sp>
        <p:nvSpPr>
          <p:cNvPr id="38920" name="Rectangle 8"/>
          <p:cNvSpPr/>
          <p:nvPr/>
        </p:nvSpPr>
        <p:spPr>
          <a:xfrm>
            <a:off x="323215" y="4076383"/>
            <a:ext cx="2683510" cy="52197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en-US" altLang="zh-CN" sz="2800" b="1" dirty="0"/>
              <a:t>3. </a:t>
            </a:r>
            <a:r>
              <a:rPr lang="zh-CN" altLang="en-US" sz="2800" b="1" dirty="0"/>
              <a:t>编写应用程序</a:t>
            </a:r>
            <a:endParaRPr lang="en-US" altLang="zh-CN" sz="2800" b="1" dirty="0"/>
          </a:p>
        </p:txBody>
      </p:sp>
      <p:sp>
        <p:nvSpPr>
          <p:cNvPr id="2" name="文本框 1"/>
          <p:cNvSpPr txBox="1"/>
          <p:nvPr/>
        </p:nvSpPr>
        <p:spPr>
          <a:xfrm>
            <a:off x="273685" y="4725035"/>
            <a:ext cx="8481695" cy="1420495"/>
          </a:xfrm>
          <a:prstGeom prst="rect">
            <a:avLst/>
          </a:prstGeom>
          <a:noFill/>
          <a:ln w="9525">
            <a:noFill/>
          </a:ln>
        </p:spPr>
        <p:txBody>
          <a:bodyPr wrap="square">
            <a:spAutoFit/>
          </a:bodyPr>
          <a:p>
            <a:pPr indent="269875">
              <a:lnSpc>
                <a:spcPct val="120000"/>
              </a:lnSpc>
              <a:spcBef>
                <a:spcPts val="0"/>
              </a:spcBef>
              <a:spcAft>
                <a:spcPts val="0"/>
              </a:spcAft>
            </a:pPr>
            <a:r>
              <a:rPr lang="en-US" altLang="zh-CN">
                <a:solidFill>
                  <a:srgbClr val="000000"/>
                </a:solidFill>
                <a:latin typeface="Times New Roman" panose="02020603050405020304" pitchFamily="18" charset="0"/>
                <a:ea typeface="宋体" panose="02010600030101010101" pitchFamily="2" charset="-122"/>
              </a:rPr>
              <a:t>   </a:t>
            </a:r>
            <a:r>
              <a:rPr lang="zh-CN">
                <a:solidFill>
                  <a:srgbClr val="000000"/>
                </a:solidFill>
                <a:latin typeface="Times New Roman" panose="02020603050405020304" pitchFamily="18" charset="0"/>
                <a:ea typeface="宋体" panose="02010600030101010101" pitchFamily="2" charset="-122"/>
              </a:rPr>
              <a:t>在建立数学模型与设计算法之后，关键的技术问题已基本解决，这时就可以选择合适的程序设计语言和开发工具，着手编写应用程序。然后在相应的调试环境下进行调试和修改。</a:t>
            </a:r>
            <a:endParaRPr lang="zh-CN" altLang="en-US">
              <a:solidFill>
                <a:srgbClr val="000000"/>
              </a:solidFill>
              <a:latin typeface="Times New Roman" panose="02020603050405020304" pitchFamily="18" charset="0"/>
              <a:ea typeface="宋体" panose="02010600030101010101" pitchFamily="2" charset="-122"/>
            </a:endParaRPr>
          </a:p>
        </p:txBody>
      </p:sp>
    </p:spTree>
  </p:cSld>
  <p:clrMapOvr>
    <a:masterClrMapping/>
  </p:clrMapOvr>
  <p:transition spd="slow">
    <p:zoom dir="in"/>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21" name="Rectangle 9"/>
          <p:cNvSpPr/>
          <p:nvPr/>
        </p:nvSpPr>
        <p:spPr>
          <a:xfrm>
            <a:off x="323850" y="260033"/>
            <a:ext cx="3041015" cy="52197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en-US" altLang="zh-CN" sz="2800" b="1" dirty="0"/>
              <a:t>4. </a:t>
            </a:r>
            <a:r>
              <a:rPr lang="zh-CN" altLang="en-US" sz="2800" b="1" dirty="0"/>
              <a:t>编译为目标程序</a:t>
            </a:r>
            <a:endParaRPr lang="en-US" altLang="zh-CN" sz="2800" b="1" dirty="0"/>
          </a:p>
        </p:txBody>
      </p:sp>
      <p:sp>
        <p:nvSpPr>
          <p:cNvPr id="38922" name="Rectangle 10"/>
          <p:cNvSpPr/>
          <p:nvPr/>
        </p:nvSpPr>
        <p:spPr>
          <a:xfrm>
            <a:off x="395605" y="3644583"/>
            <a:ext cx="3756025" cy="52197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en-US" altLang="zh-CN" sz="2800" b="1" dirty="0"/>
              <a:t>5. </a:t>
            </a:r>
            <a:r>
              <a:rPr lang="zh-CN" altLang="en-US" sz="2800" b="1" dirty="0"/>
              <a:t>由硬件执行目标程序</a:t>
            </a:r>
            <a:endParaRPr lang="en-US" altLang="zh-CN" sz="2800" b="1" dirty="0"/>
          </a:p>
        </p:txBody>
      </p:sp>
      <p:sp>
        <p:nvSpPr>
          <p:cNvPr id="3" name="文本框 2"/>
          <p:cNvSpPr txBox="1"/>
          <p:nvPr/>
        </p:nvSpPr>
        <p:spPr>
          <a:xfrm>
            <a:off x="179705" y="980440"/>
            <a:ext cx="8762365" cy="2306320"/>
          </a:xfrm>
          <a:prstGeom prst="rect">
            <a:avLst/>
          </a:prstGeom>
          <a:noFill/>
          <a:ln w="9525">
            <a:noFill/>
          </a:ln>
        </p:spPr>
        <p:txBody>
          <a:bodyPr wrap="square">
            <a:spAutoFit/>
          </a:bodyPr>
          <a:p>
            <a:pPr indent="269875">
              <a:lnSpc>
                <a:spcPct val="120000"/>
              </a:lnSpc>
              <a:spcBef>
                <a:spcPts val="0"/>
              </a:spcBef>
              <a:spcAft>
                <a:spcPts val="0"/>
              </a:spcAft>
            </a:pPr>
            <a:r>
              <a:rPr lang="zh-CN" altLang="en-US">
                <a:solidFill>
                  <a:srgbClr val="000000"/>
                </a:solidFill>
                <a:latin typeface="Times New Roman" panose="02020603050405020304" pitchFamily="18" charset="0"/>
                <a:ea typeface="宋体" panose="02010600030101010101" pitchFamily="2" charset="-122"/>
              </a:rPr>
              <a:t>大多数情况下是采用编译方式处理源程序。源程序输入计算机后（或者是直接在计算机中编制而成），调用相应的编译程序进行编译，形成用</a:t>
            </a:r>
            <a:r>
              <a:rPr lang="zh-CN" altLang="en-US">
                <a:solidFill>
                  <a:srgbClr val="C00000"/>
                </a:solidFill>
                <a:latin typeface="Times New Roman" panose="02020603050405020304" pitchFamily="18" charset="0"/>
                <a:ea typeface="宋体" panose="02010600030101010101" pitchFamily="2" charset="-122"/>
              </a:rPr>
              <a:t>机器指令代码</a:t>
            </a:r>
            <a:r>
              <a:rPr lang="zh-CN">
                <a:solidFill>
                  <a:srgbClr val="000000"/>
                </a:solidFill>
                <a:latin typeface="Times New Roman" panose="02020603050405020304" pitchFamily="18" charset="0"/>
                <a:ea typeface="宋体" panose="02010600030101010101" pitchFamily="2" charset="-122"/>
              </a:rPr>
              <a:t>表示的目标程序，即目标代码。如果这种程序需要多次使用，就可将它们作为独立的文件保存，并冠以文件名，以便今后直接使用。</a:t>
            </a:r>
            <a:endParaRPr lang="zh-CN" altLang="en-US">
              <a:solidFill>
                <a:srgbClr val="000000"/>
              </a:solidFill>
              <a:latin typeface="Times New Roman" panose="02020603050405020304" pitchFamily="18" charset="0"/>
              <a:ea typeface="宋体" panose="02010600030101010101" pitchFamily="2" charset="-122"/>
            </a:endParaRPr>
          </a:p>
        </p:txBody>
      </p:sp>
      <p:sp>
        <p:nvSpPr>
          <p:cNvPr id="4" name="文本框 3"/>
          <p:cNvSpPr txBox="1"/>
          <p:nvPr/>
        </p:nvSpPr>
        <p:spPr>
          <a:xfrm>
            <a:off x="179705" y="4231005"/>
            <a:ext cx="8840470" cy="1863725"/>
          </a:xfrm>
          <a:prstGeom prst="rect">
            <a:avLst/>
          </a:prstGeom>
          <a:noFill/>
          <a:ln w="9525">
            <a:noFill/>
          </a:ln>
        </p:spPr>
        <p:txBody>
          <a:bodyPr wrap="square">
            <a:spAutoFit/>
          </a:bodyPr>
          <a:p>
            <a:pPr indent="269875">
              <a:lnSpc>
                <a:spcPct val="120000"/>
              </a:lnSpc>
              <a:spcBef>
                <a:spcPts val="0"/>
              </a:spcBef>
              <a:spcAft>
                <a:spcPts val="0"/>
              </a:spcAft>
            </a:pPr>
            <a:r>
              <a:rPr lang="zh-CN">
                <a:solidFill>
                  <a:srgbClr val="000000"/>
                </a:solidFill>
                <a:latin typeface="Times New Roman" panose="02020603050405020304" pitchFamily="18" charset="0"/>
                <a:ea typeface="宋体" panose="02010600030101010101" pitchFamily="2" charset="-122"/>
              </a:rPr>
              <a:t>通常先将目标程序存储在磁盘中，用户需执行时给出文件名，操作系统按文件名调出目标程序并送入主存，然后将它在主存中的首址送入程序计数器</a:t>
            </a:r>
            <a:r>
              <a:rPr lang="en-US">
                <a:solidFill>
                  <a:srgbClr val="000000"/>
                </a:solidFill>
                <a:latin typeface="Times New Roman" panose="02020603050405020304" pitchFamily="18" charset="0"/>
                <a:ea typeface="宋体" panose="02010600030101010101" pitchFamily="2" charset="-122"/>
              </a:rPr>
              <a:t>PC</a:t>
            </a:r>
            <a:r>
              <a:rPr lang="zh-CN">
                <a:solidFill>
                  <a:srgbClr val="000000"/>
                </a:solidFill>
                <a:latin typeface="Times New Roman" panose="02020603050405020304" pitchFamily="18" charset="0"/>
                <a:ea typeface="宋体" panose="02010600030101010101" pitchFamily="2" charset="-122"/>
              </a:rPr>
              <a:t>之中，从该地址开始依序执行目标程序</a:t>
            </a:r>
            <a:r>
              <a:rPr lang="zh-CN" altLang="en-US">
                <a:solidFill>
                  <a:srgbClr val="000000"/>
                </a:solidFill>
                <a:latin typeface="Times New Roman" panose="02020603050405020304" pitchFamily="18" charset="0"/>
                <a:ea typeface="宋体" panose="02010600030101010101" pitchFamily="2" charset="-122"/>
              </a:rPr>
              <a:t>的</a:t>
            </a:r>
            <a:r>
              <a:rPr lang="zh-CN" altLang="en-US">
                <a:solidFill>
                  <a:srgbClr val="C00000"/>
                </a:solidFill>
                <a:latin typeface="Times New Roman" panose="02020603050405020304" pitchFamily="18" charset="0"/>
                <a:ea typeface="宋体" panose="02010600030101010101" pitchFamily="2" charset="-122"/>
              </a:rPr>
              <a:t>机器指令代码序列</a:t>
            </a:r>
            <a:r>
              <a:rPr lang="zh-CN">
                <a:solidFill>
                  <a:srgbClr val="000000"/>
                </a:solidFill>
                <a:latin typeface="Times New Roman" panose="02020603050405020304" pitchFamily="18" charset="0"/>
                <a:ea typeface="宋体" panose="02010600030101010101" pitchFamily="2" charset="-122"/>
              </a:rPr>
              <a:t>。</a:t>
            </a:r>
            <a:endParaRPr lang="zh-CN" altLang="en-US"/>
          </a:p>
        </p:txBody>
      </p:sp>
    </p:spTree>
  </p:cSld>
  <p:clrMapOvr>
    <a:masterClrMapping/>
  </p:clrMapOvr>
  <p:transition spd="slow">
    <p:zoom dir="in"/>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1" name="Text Box 3"/>
          <p:cNvSpPr txBox="1"/>
          <p:nvPr/>
        </p:nvSpPr>
        <p:spPr>
          <a:xfrm>
            <a:off x="107950" y="188595"/>
            <a:ext cx="5651500" cy="6413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sz="3600" b="1" dirty="0"/>
              <a:t>1.</a:t>
            </a:r>
            <a:r>
              <a:rPr lang="en-US" altLang="zh-CN" sz="3600" b="1" dirty="0"/>
              <a:t>4.2  </a:t>
            </a:r>
            <a:r>
              <a:rPr lang="zh-CN" altLang="en-US" sz="3600" b="1" dirty="0"/>
              <a:t>指令执行过程</a:t>
            </a:r>
            <a:endParaRPr lang="zh-CN" altLang="en-US" sz="3600" b="1" dirty="0"/>
          </a:p>
        </p:txBody>
      </p:sp>
      <p:sp>
        <p:nvSpPr>
          <p:cNvPr id="114692" name="Text Box 4"/>
          <p:cNvSpPr txBox="1"/>
          <p:nvPr/>
        </p:nvSpPr>
        <p:spPr>
          <a:xfrm>
            <a:off x="250825" y="1700213"/>
            <a:ext cx="8569325" cy="149415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0000"/>
              </a:lnSpc>
              <a:spcBef>
                <a:spcPts val="50"/>
              </a:spcBef>
              <a:spcAft>
                <a:spcPts val="0"/>
              </a:spcAft>
              <a:buClrTx/>
              <a:buFontTx/>
              <a:buNone/>
            </a:pPr>
            <a:r>
              <a:rPr lang="zh-CN" altLang="en-US" sz="2800" b="1" dirty="0"/>
              <a:t>例如：</a:t>
            </a:r>
            <a:r>
              <a:rPr lang="zh-CN" altLang="en-US" sz="2400" b="1" dirty="0"/>
              <a:t>加法指令“</a:t>
            </a:r>
            <a:r>
              <a:rPr lang="en-US" altLang="zh-CN" sz="2400" b="1" dirty="0">
                <a:solidFill>
                  <a:srgbClr val="C00000"/>
                </a:solidFill>
              </a:rPr>
              <a:t>ADD  AX</a:t>
            </a:r>
            <a:r>
              <a:rPr lang="zh-CN" altLang="en-US" sz="2400" b="1" dirty="0">
                <a:solidFill>
                  <a:srgbClr val="C00000"/>
                </a:solidFill>
              </a:rPr>
              <a:t>，</a:t>
            </a:r>
            <a:r>
              <a:rPr lang="en-US" altLang="zh-CN" sz="2400" b="1" dirty="0">
                <a:solidFill>
                  <a:srgbClr val="C00000"/>
                </a:solidFill>
              </a:rPr>
              <a:t>1000H</a:t>
            </a:r>
            <a:r>
              <a:rPr lang="en-US" altLang="zh-CN" sz="2400" b="1" dirty="0"/>
              <a:t>”</a:t>
            </a:r>
            <a:r>
              <a:rPr lang="zh-CN" altLang="en-US" sz="2400" b="1" dirty="0"/>
              <a:t>的功能是，将主存</a:t>
            </a:r>
            <a:r>
              <a:rPr lang="en-US" altLang="zh-CN" sz="2400" b="1" dirty="0"/>
              <a:t>1000H</a:t>
            </a:r>
            <a:r>
              <a:rPr lang="zh-CN" altLang="en-US" sz="2400" b="1" dirty="0"/>
              <a:t>单元的内容（源操作数）与</a:t>
            </a:r>
            <a:r>
              <a:rPr lang="en-US" altLang="zh-CN" sz="2400" b="1" dirty="0"/>
              <a:t>CPU</a:t>
            </a:r>
            <a:r>
              <a:rPr lang="zh-CN" altLang="en-US" sz="2400" b="1" dirty="0"/>
              <a:t>中</a:t>
            </a:r>
            <a:r>
              <a:rPr lang="en-US" altLang="zh-CN" sz="2400" b="1" dirty="0"/>
              <a:t>AX</a:t>
            </a:r>
            <a:r>
              <a:rPr lang="zh-CN" altLang="en-US" sz="2400" b="1" dirty="0"/>
              <a:t>寄存器的内容（目的操作数）相加，结果送回</a:t>
            </a:r>
            <a:r>
              <a:rPr lang="en-US" altLang="zh-CN" sz="2400" b="1" dirty="0"/>
              <a:t>AX</a:t>
            </a:r>
            <a:r>
              <a:rPr lang="zh-CN" altLang="en-US" sz="2400" b="1" dirty="0"/>
              <a:t>中。</a:t>
            </a:r>
            <a:endParaRPr lang="en-US" altLang="zh-CN" sz="2400" b="1" dirty="0"/>
          </a:p>
        </p:txBody>
      </p:sp>
      <p:sp>
        <p:nvSpPr>
          <p:cNvPr id="39941" name="Rectangle 5"/>
          <p:cNvSpPr/>
          <p:nvPr/>
        </p:nvSpPr>
        <p:spPr>
          <a:xfrm>
            <a:off x="250825" y="3933825"/>
            <a:ext cx="4044950" cy="5794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en-US" altLang="zh-CN" b="1" dirty="0"/>
              <a:t>1</a:t>
            </a:r>
            <a:r>
              <a:rPr lang="zh-CN" altLang="en-US" b="1" dirty="0"/>
              <a:t>、取指令与分析指令</a:t>
            </a:r>
            <a:endParaRPr lang="en-US" altLang="zh-CN" b="1" dirty="0"/>
          </a:p>
        </p:txBody>
      </p:sp>
      <p:sp>
        <p:nvSpPr>
          <p:cNvPr id="114698" name="Text Box 10"/>
          <p:cNvSpPr txBox="1"/>
          <p:nvPr/>
        </p:nvSpPr>
        <p:spPr>
          <a:xfrm>
            <a:off x="35560" y="1004570"/>
            <a:ext cx="9366250" cy="52197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l" eaLnBrk="1" hangingPunct="1">
              <a:spcBef>
                <a:spcPct val="50000"/>
              </a:spcBef>
              <a:buClrTx/>
              <a:buFontTx/>
              <a:buNone/>
            </a:pPr>
            <a:r>
              <a:rPr lang="zh-CN" altLang="en-US" sz="2800" b="1" dirty="0"/>
              <a:t>下面以</a:t>
            </a:r>
            <a:r>
              <a:rPr lang="zh-CN" altLang="en-US" sz="2800" b="1" dirty="0">
                <a:solidFill>
                  <a:srgbClr val="C00000"/>
                </a:solidFill>
              </a:rPr>
              <a:t>加法指令</a:t>
            </a:r>
            <a:r>
              <a:rPr lang="zh-CN" altLang="en-US" sz="2800" b="1" dirty="0"/>
              <a:t>为例，说明一条指令的执行过程。</a:t>
            </a:r>
            <a:endParaRPr lang="en-US" altLang="zh-CN" sz="2800" b="1" dirty="0"/>
          </a:p>
        </p:txBody>
      </p:sp>
      <p:sp>
        <p:nvSpPr>
          <p:cNvPr id="114699" name="Text Box 11"/>
          <p:cNvSpPr txBox="1"/>
          <p:nvPr/>
        </p:nvSpPr>
        <p:spPr>
          <a:xfrm>
            <a:off x="179070" y="4508818"/>
            <a:ext cx="8569325" cy="22320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0000"/>
              </a:lnSpc>
              <a:spcBef>
                <a:spcPts val="50"/>
              </a:spcBef>
              <a:spcAft>
                <a:spcPts val="0"/>
              </a:spcAft>
              <a:buClrTx/>
              <a:buFontTx/>
              <a:buNone/>
            </a:pPr>
            <a:r>
              <a:rPr lang="zh-CN" altLang="en-US" b="1" dirty="0"/>
              <a:t>      </a:t>
            </a:r>
            <a:r>
              <a:rPr lang="zh-CN" altLang="en-US" b="1" dirty="0">
                <a:solidFill>
                  <a:schemeClr val="tx1"/>
                </a:solidFill>
              </a:rPr>
              <a:t> </a:t>
            </a:r>
            <a:r>
              <a:rPr lang="zh-CN" altLang="en-US" sz="2800" b="1" dirty="0">
                <a:solidFill>
                  <a:schemeClr val="tx1"/>
                </a:solidFill>
              </a:rPr>
              <a:t>按</a:t>
            </a:r>
            <a:r>
              <a:rPr lang="en-US" altLang="zh-CN" sz="2800" b="1" dirty="0">
                <a:solidFill>
                  <a:schemeClr val="tx1"/>
                </a:solidFill>
              </a:rPr>
              <a:t>CPU</a:t>
            </a:r>
            <a:r>
              <a:rPr lang="zh-CN" altLang="en-US" sz="2800" b="1" dirty="0">
                <a:solidFill>
                  <a:schemeClr val="tx1"/>
                </a:solidFill>
              </a:rPr>
              <a:t>的程序计数器</a:t>
            </a:r>
            <a:r>
              <a:rPr lang="en-US" altLang="zh-CN" sz="2800" b="1" dirty="0">
                <a:solidFill>
                  <a:srgbClr val="C00000"/>
                </a:solidFill>
              </a:rPr>
              <a:t>PC</a:t>
            </a:r>
            <a:r>
              <a:rPr lang="zh-CN" altLang="en-US" sz="2800" b="1" dirty="0">
                <a:solidFill>
                  <a:schemeClr val="tx1"/>
                </a:solidFill>
              </a:rPr>
              <a:t>中的</a:t>
            </a:r>
            <a:r>
              <a:rPr lang="zh-CN" altLang="en-US" sz="2800" b="1" dirty="0">
                <a:solidFill>
                  <a:srgbClr val="C00000"/>
                </a:solidFill>
              </a:rPr>
              <a:t>指令地址，</a:t>
            </a:r>
            <a:r>
              <a:rPr lang="zh-CN" altLang="en-US" sz="2800" b="1" dirty="0">
                <a:solidFill>
                  <a:schemeClr val="tx1"/>
                </a:solidFill>
              </a:rPr>
              <a:t>从主存单元</a:t>
            </a:r>
            <a:r>
              <a:rPr lang="zh-CN" altLang="en-US" sz="2800" b="1" dirty="0">
                <a:solidFill>
                  <a:srgbClr val="C00000"/>
                </a:solidFill>
              </a:rPr>
              <a:t>读取加法指令</a:t>
            </a:r>
            <a:r>
              <a:rPr lang="zh-CN" altLang="en-US" sz="2800" b="1" dirty="0">
                <a:solidFill>
                  <a:schemeClr val="tx1"/>
                </a:solidFill>
              </a:rPr>
              <a:t>到指令寄存器</a:t>
            </a:r>
            <a:r>
              <a:rPr lang="en-US" altLang="zh-CN" sz="2800" b="1" dirty="0">
                <a:solidFill>
                  <a:srgbClr val="C00000"/>
                </a:solidFill>
              </a:rPr>
              <a:t>IR</a:t>
            </a:r>
            <a:r>
              <a:rPr lang="zh-CN" altLang="en-US" sz="2800" b="1" dirty="0">
                <a:solidFill>
                  <a:schemeClr val="tx1"/>
                </a:solidFill>
              </a:rPr>
              <a:t>中，再修改</a:t>
            </a:r>
            <a:r>
              <a:rPr lang="en-US" altLang="zh-CN" sz="2800" b="1" dirty="0">
                <a:solidFill>
                  <a:srgbClr val="C00000"/>
                </a:solidFill>
              </a:rPr>
              <a:t>PC</a:t>
            </a:r>
            <a:r>
              <a:rPr lang="zh-CN" altLang="en-US" sz="2800" b="1" dirty="0">
                <a:solidFill>
                  <a:srgbClr val="C00000"/>
                </a:solidFill>
              </a:rPr>
              <a:t>的内容</a:t>
            </a:r>
            <a:r>
              <a:rPr lang="zh-CN" altLang="en-US" sz="2800" b="1" dirty="0">
                <a:solidFill>
                  <a:schemeClr val="tx1"/>
                </a:solidFill>
              </a:rPr>
              <a:t>为</a:t>
            </a:r>
            <a:r>
              <a:rPr lang="zh-CN" altLang="en-US" sz="2800" b="1" dirty="0">
                <a:solidFill>
                  <a:srgbClr val="C00000"/>
                </a:solidFill>
              </a:rPr>
              <a:t>下一条指令地址。</a:t>
            </a:r>
            <a:r>
              <a:rPr lang="zh-CN" altLang="en-US" sz="2800" b="1" dirty="0">
                <a:solidFill>
                  <a:schemeClr val="tx1"/>
                </a:solidFill>
              </a:rPr>
              <a:t>然后由指令译码器</a:t>
            </a:r>
            <a:r>
              <a:rPr lang="zh-CN" altLang="en-US" sz="2800" b="1" dirty="0">
                <a:solidFill>
                  <a:srgbClr val="C00000"/>
                </a:solidFill>
              </a:rPr>
              <a:t>分析</a:t>
            </a:r>
            <a:r>
              <a:rPr lang="en-US" altLang="zh-CN" sz="2800" b="1" dirty="0">
                <a:solidFill>
                  <a:srgbClr val="C00000"/>
                </a:solidFill>
              </a:rPr>
              <a:t>IR</a:t>
            </a:r>
            <a:r>
              <a:rPr lang="zh-CN" altLang="en-US" sz="2800" b="1" dirty="0">
                <a:solidFill>
                  <a:schemeClr val="tx1"/>
                </a:solidFill>
              </a:rPr>
              <a:t>中的</a:t>
            </a:r>
            <a:r>
              <a:rPr lang="zh-CN" altLang="en-US" sz="2800" b="1" dirty="0">
                <a:solidFill>
                  <a:srgbClr val="C00000"/>
                </a:solidFill>
              </a:rPr>
              <a:t>指令，</a:t>
            </a:r>
            <a:r>
              <a:rPr lang="zh-CN" altLang="en-US" sz="2800" b="1" dirty="0">
                <a:solidFill>
                  <a:schemeClr val="tx1"/>
                </a:solidFill>
              </a:rPr>
              <a:t>以产生该指令对应的</a:t>
            </a:r>
            <a:r>
              <a:rPr lang="zh-CN" altLang="en-US" sz="2800" b="1" dirty="0">
                <a:solidFill>
                  <a:srgbClr val="C00000"/>
                </a:solidFill>
              </a:rPr>
              <a:t>微命令序列（控制信号）。</a:t>
            </a:r>
            <a:endParaRPr lang="en-US" altLang="zh-CN" sz="2800" b="1" dirty="0">
              <a:solidFill>
                <a:srgbClr val="C00000"/>
              </a:solidFill>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4691">
                                            <p:txEl>
                                              <p:charRg st="0" end="14"/>
                                            </p:txEl>
                                          </p:spTgt>
                                        </p:tgtEl>
                                        <p:attrNameLst>
                                          <p:attrName>style.visibility</p:attrName>
                                        </p:attrNameLst>
                                      </p:cBhvr>
                                      <p:to>
                                        <p:strVal val="visible"/>
                                      </p:to>
                                    </p:set>
                                    <p:animEffect transition="in" filter="wipe(left)">
                                      <p:cBhvr>
                                        <p:cTn id="7" dur="500"/>
                                        <p:tgtEl>
                                          <p:spTgt spid="114691">
                                            <p:txEl>
                                              <p:charRg st="0" end="1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4692">
                                            <p:txEl>
                                              <p:charRg st="0" end="82"/>
                                            </p:txEl>
                                          </p:spTgt>
                                        </p:tgtEl>
                                        <p:attrNameLst>
                                          <p:attrName>style.visibility</p:attrName>
                                        </p:attrNameLst>
                                      </p:cBhvr>
                                      <p:to>
                                        <p:strVal val="visible"/>
                                      </p:to>
                                    </p:set>
                                    <p:animEffect transition="in" filter="wipe(left)">
                                      <p:cBhvr>
                                        <p:cTn id="12" dur="500"/>
                                        <p:tgtEl>
                                          <p:spTgt spid="114692">
                                            <p:txEl>
                                              <p:charRg st="0" end="8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4698">
                                            <p:txEl>
                                              <p:charRg st="0" end="30"/>
                                            </p:txEl>
                                          </p:spTgt>
                                        </p:tgtEl>
                                        <p:attrNameLst>
                                          <p:attrName>style.visibility</p:attrName>
                                        </p:attrNameLst>
                                      </p:cBhvr>
                                      <p:to>
                                        <p:strVal val="visible"/>
                                      </p:to>
                                    </p:set>
                                    <p:animEffect transition="in" filter="wipe(left)">
                                      <p:cBhvr>
                                        <p:cTn id="17" dur="500"/>
                                        <p:tgtEl>
                                          <p:spTgt spid="114698">
                                            <p:txEl>
                                              <p:charRg st="0" end="3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4699">
                                            <p:txEl>
                                              <p:charRg st="0" end="98"/>
                                            </p:txEl>
                                          </p:spTgt>
                                        </p:tgtEl>
                                        <p:attrNameLst>
                                          <p:attrName>style.visibility</p:attrName>
                                        </p:attrNameLst>
                                      </p:cBhvr>
                                      <p:to>
                                        <p:strVal val="visible"/>
                                      </p:to>
                                    </p:set>
                                    <p:animEffect transition="in" filter="wipe(left)">
                                      <p:cBhvr>
                                        <p:cTn id="22" dur="500"/>
                                        <p:tgtEl>
                                          <p:spTgt spid="114699">
                                            <p:txEl>
                                              <p:charRg st="0" end="9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p:bldP spid="114692" grpId="0" build="p"/>
      <p:bldP spid="114698" grpId="0" build="p"/>
      <p:bldP spid="114699"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灯片编号占位符 3"/>
          <p:cNvSpPr txBox="1">
            <a:spLocks noGrp="1"/>
          </p:cNvSpPr>
          <p:nvPr>
            <p:ph type="sldNum" sz="quarter" idx="12"/>
          </p:nvPr>
        </p:nvSpPr>
        <p:spPr/>
        <p:txBody>
          <a:bodyPr/>
          <a:p>
            <a:pPr marL="0" indent="0" algn="r" eaLnBrk="1" hangingPunct="1">
              <a:spcBef>
                <a:spcPct val="50000"/>
              </a:spcBef>
              <a:buClrTx/>
              <a:buFontTx/>
              <a:buNone/>
            </a:pPr>
            <a:fld id="{9A0DB2DC-4C9A-4742-B13C-FB6460FD3503}" type="slidenum">
              <a:rPr lang="zh-CN" altLang="en-US" sz="1400" dirty="0">
                <a:solidFill>
                  <a:schemeClr val="bg2"/>
                </a:solidFill>
              </a:rPr>
            </a:fld>
            <a:endParaRPr lang="zh-CN" altLang="en-US" sz="1400" dirty="0">
              <a:solidFill>
                <a:schemeClr val="bg2"/>
              </a:solidFill>
            </a:endParaRPr>
          </a:p>
        </p:txBody>
      </p:sp>
      <p:sp>
        <p:nvSpPr>
          <p:cNvPr id="40963" name="Rectangle 5"/>
          <p:cNvSpPr/>
          <p:nvPr/>
        </p:nvSpPr>
        <p:spPr>
          <a:xfrm>
            <a:off x="468313" y="620713"/>
            <a:ext cx="2825750" cy="5794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en-US" altLang="zh-CN" b="1" dirty="0"/>
              <a:t>2</a:t>
            </a:r>
            <a:r>
              <a:rPr lang="zh-CN" altLang="en-US" b="1" dirty="0"/>
              <a:t>、读取操作数</a:t>
            </a:r>
            <a:endParaRPr lang="en-US" altLang="zh-CN" b="1" dirty="0"/>
          </a:p>
        </p:txBody>
      </p:sp>
      <p:sp>
        <p:nvSpPr>
          <p:cNvPr id="115721" name="Text Box 9"/>
          <p:cNvSpPr txBox="1"/>
          <p:nvPr/>
        </p:nvSpPr>
        <p:spPr>
          <a:xfrm>
            <a:off x="323215" y="1268413"/>
            <a:ext cx="8569325" cy="171513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0000"/>
              </a:lnSpc>
              <a:spcBef>
                <a:spcPts val="50"/>
              </a:spcBef>
              <a:spcAft>
                <a:spcPts val="0"/>
              </a:spcAft>
              <a:buClrTx/>
              <a:buFontTx/>
              <a:buNone/>
            </a:pPr>
            <a:r>
              <a:rPr lang="zh-CN" altLang="en-US" b="1" dirty="0">
                <a:solidFill>
                  <a:srgbClr val="C00000"/>
                </a:solidFill>
              </a:rPr>
              <a:t>       </a:t>
            </a:r>
            <a:r>
              <a:rPr lang="zh-CN" altLang="en-US" sz="2800" b="1" dirty="0">
                <a:solidFill>
                  <a:schemeClr val="tx1"/>
                </a:solidFill>
              </a:rPr>
              <a:t>在本例中，</a:t>
            </a:r>
            <a:r>
              <a:rPr lang="zh-CN" altLang="en-US" sz="2800" b="1" dirty="0">
                <a:solidFill>
                  <a:srgbClr val="C00000"/>
                </a:solidFill>
              </a:rPr>
              <a:t>源操作数</a:t>
            </a:r>
            <a:r>
              <a:rPr lang="zh-CN" altLang="en-US" sz="2800" b="1" dirty="0">
                <a:solidFill>
                  <a:schemeClr val="tx1"/>
                </a:solidFill>
              </a:rPr>
              <a:t>存放在主存</a:t>
            </a:r>
            <a:r>
              <a:rPr lang="en-US" altLang="zh-CN" sz="2800" b="1" dirty="0">
                <a:solidFill>
                  <a:srgbClr val="C00000"/>
                </a:solidFill>
              </a:rPr>
              <a:t>1000H</a:t>
            </a:r>
            <a:r>
              <a:rPr lang="zh-CN" altLang="en-US" sz="2800" b="1" dirty="0">
                <a:solidFill>
                  <a:srgbClr val="C00000"/>
                </a:solidFill>
              </a:rPr>
              <a:t>单元</a:t>
            </a:r>
            <a:r>
              <a:rPr lang="zh-CN" altLang="en-US" sz="2800" b="1" dirty="0">
                <a:solidFill>
                  <a:schemeClr val="tx1"/>
                </a:solidFill>
              </a:rPr>
              <a:t>中，因此需要</a:t>
            </a:r>
            <a:r>
              <a:rPr lang="zh-CN" altLang="en-US" sz="2800" b="1" dirty="0">
                <a:solidFill>
                  <a:srgbClr val="C00000"/>
                </a:solidFill>
              </a:rPr>
              <a:t>读取地址为</a:t>
            </a:r>
            <a:r>
              <a:rPr lang="en-US" altLang="zh-CN" sz="2800" b="1" dirty="0">
                <a:solidFill>
                  <a:srgbClr val="C00000"/>
                </a:solidFill>
              </a:rPr>
              <a:t>1000H</a:t>
            </a:r>
            <a:r>
              <a:rPr lang="zh-CN" altLang="en-US" sz="2800" b="1" dirty="0">
                <a:solidFill>
                  <a:srgbClr val="C00000"/>
                </a:solidFill>
              </a:rPr>
              <a:t>单元的内容，送入</a:t>
            </a:r>
            <a:r>
              <a:rPr lang="en-US" altLang="zh-CN" sz="2800" b="1" dirty="0">
                <a:solidFill>
                  <a:schemeClr val="tx1"/>
                </a:solidFill>
              </a:rPr>
              <a:t>CPU</a:t>
            </a:r>
            <a:r>
              <a:rPr lang="zh-CN" altLang="en-US" sz="2800" b="1" dirty="0">
                <a:solidFill>
                  <a:schemeClr val="tx1"/>
                </a:solidFill>
              </a:rPr>
              <a:t>的</a:t>
            </a:r>
            <a:r>
              <a:rPr lang="zh-CN" altLang="en-US" sz="2800" b="1" dirty="0">
                <a:solidFill>
                  <a:srgbClr val="C00000"/>
                </a:solidFill>
              </a:rPr>
              <a:t>一个暂存器</a:t>
            </a:r>
            <a:r>
              <a:rPr lang="zh-CN" altLang="en-US" sz="2800" b="1" dirty="0">
                <a:solidFill>
                  <a:schemeClr val="tx1"/>
                </a:solidFill>
              </a:rPr>
              <a:t>中供下一步计算用。</a:t>
            </a:r>
            <a:endParaRPr lang="zh-CN" altLang="en-US" sz="2800" b="1" dirty="0">
              <a:solidFill>
                <a:schemeClr val="tx1"/>
              </a:solidFill>
            </a:endParaRPr>
          </a:p>
        </p:txBody>
      </p:sp>
      <p:sp>
        <p:nvSpPr>
          <p:cNvPr id="40965" name="Rectangle 10"/>
          <p:cNvSpPr/>
          <p:nvPr/>
        </p:nvSpPr>
        <p:spPr>
          <a:xfrm>
            <a:off x="539750" y="3068638"/>
            <a:ext cx="1606550" cy="5794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en-US" altLang="zh-CN" b="1" dirty="0"/>
              <a:t>3</a:t>
            </a:r>
            <a:r>
              <a:rPr lang="zh-CN" altLang="en-US" b="1" dirty="0"/>
              <a:t>、运算</a:t>
            </a:r>
            <a:endParaRPr lang="en-US" altLang="zh-CN" b="1" dirty="0"/>
          </a:p>
        </p:txBody>
      </p:sp>
      <p:sp>
        <p:nvSpPr>
          <p:cNvPr id="115723" name="Text Box 11"/>
          <p:cNvSpPr txBox="1"/>
          <p:nvPr/>
        </p:nvSpPr>
        <p:spPr>
          <a:xfrm>
            <a:off x="574675" y="3644900"/>
            <a:ext cx="8569325" cy="215836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0000"/>
              </a:lnSpc>
              <a:spcBef>
                <a:spcPts val="50"/>
              </a:spcBef>
              <a:spcAft>
                <a:spcPts val="0"/>
              </a:spcAft>
              <a:buClrTx/>
              <a:buFontTx/>
              <a:buNone/>
            </a:pPr>
            <a:r>
              <a:rPr lang="zh-CN" altLang="en-US" sz="2800" b="1" dirty="0">
                <a:solidFill>
                  <a:srgbClr val="000099"/>
                </a:solidFill>
              </a:rPr>
              <a:t>      </a:t>
            </a:r>
            <a:r>
              <a:rPr lang="zh-CN" altLang="en-US" sz="2800" b="1" dirty="0">
                <a:solidFill>
                  <a:schemeClr val="tx1"/>
                </a:solidFill>
              </a:rPr>
              <a:t>本例中</a:t>
            </a:r>
            <a:r>
              <a:rPr lang="en-US" altLang="zh-CN" sz="2800" b="1" dirty="0">
                <a:solidFill>
                  <a:srgbClr val="C00000"/>
                </a:solidFill>
              </a:rPr>
              <a:t>ADD</a:t>
            </a:r>
            <a:r>
              <a:rPr lang="zh-CN" altLang="en-US" sz="2800" b="1" dirty="0">
                <a:solidFill>
                  <a:schemeClr val="tx1"/>
                </a:solidFill>
              </a:rPr>
              <a:t>是指令的</a:t>
            </a:r>
            <a:r>
              <a:rPr lang="zh-CN" altLang="en-US" sz="2800" b="1" dirty="0">
                <a:solidFill>
                  <a:srgbClr val="C00000"/>
                </a:solidFill>
              </a:rPr>
              <a:t>操作码，</a:t>
            </a:r>
            <a:r>
              <a:rPr lang="zh-CN" altLang="en-US" sz="2800" b="1" dirty="0">
                <a:solidFill>
                  <a:schemeClr val="tx1"/>
                </a:solidFill>
              </a:rPr>
              <a:t>表示要进行加法运算。</a:t>
            </a:r>
            <a:r>
              <a:rPr lang="zh-CN" altLang="en-US" sz="2800" b="1" dirty="0">
                <a:solidFill>
                  <a:srgbClr val="C00000"/>
                </a:solidFill>
              </a:rPr>
              <a:t>将</a:t>
            </a:r>
            <a:r>
              <a:rPr lang="zh-CN" altLang="en-US" sz="2800" b="1" dirty="0">
                <a:solidFill>
                  <a:schemeClr val="tx1"/>
                </a:solidFill>
              </a:rPr>
              <a:t>上一步得到的在</a:t>
            </a:r>
            <a:r>
              <a:rPr lang="en-US" altLang="zh-CN" sz="2800" b="1" dirty="0">
                <a:solidFill>
                  <a:schemeClr val="tx1"/>
                </a:solidFill>
              </a:rPr>
              <a:t>CPU</a:t>
            </a:r>
            <a:r>
              <a:rPr lang="zh-CN" altLang="en-US" sz="2800" b="1" dirty="0">
                <a:solidFill>
                  <a:srgbClr val="C00000"/>
                </a:solidFill>
              </a:rPr>
              <a:t>暂存器中的源操作数</a:t>
            </a:r>
            <a:r>
              <a:rPr lang="zh-CN" altLang="en-US" sz="2800" b="1" dirty="0">
                <a:solidFill>
                  <a:schemeClr val="tx1"/>
                </a:solidFill>
              </a:rPr>
              <a:t>与</a:t>
            </a:r>
            <a:r>
              <a:rPr lang="zh-CN" altLang="en-US" sz="2800" b="1" dirty="0">
                <a:solidFill>
                  <a:srgbClr val="C00000"/>
                </a:solidFill>
              </a:rPr>
              <a:t>寄存器</a:t>
            </a:r>
            <a:r>
              <a:rPr lang="en-US" altLang="zh-CN" sz="2800" b="1" dirty="0">
                <a:solidFill>
                  <a:srgbClr val="C00000"/>
                </a:solidFill>
              </a:rPr>
              <a:t>AX</a:t>
            </a:r>
            <a:r>
              <a:rPr lang="zh-CN" altLang="en-US" sz="2800" b="1" dirty="0">
                <a:solidFill>
                  <a:srgbClr val="C00000"/>
                </a:solidFill>
              </a:rPr>
              <a:t>中的目的操作数，通过</a:t>
            </a:r>
            <a:r>
              <a:rPr lang="en-US" altLang="zh-CN" sz="2800" b="1" dirty="0">
                <a:solidFill>
                  <a:srgbClr val="C00000"/>
                </a:solidFill>
              </a:rPr>
              <a:t>ALU</a:t>
            </a:r>
            <a:r>
              <a:rPr lang="zh-CN" altLang="en-US" sz="2800" b="1" dirty="0">
                <a:solidFill>
                  <a:srgbClr val="C00000"/>
                </a:solidFill>
              </a:rPr>
              <a:t>相加，结果送回</a:t>
            </a:r>
            <a:r>
              <a:rPr lang="en-US" altLang="zh-CN" sz="2800" b="1" dirty="0">
                <a:solidFill>
                  <a:srgbClr val="C00000"/>
                </a:solidFill>
              </a:rPr>
              <a:t>AX</a:t>
            </a:r>
            <a:r>
              <a:rPr lang="zh-CN" altLang="en-US" sz="2800" b="1" dirty="0">
                <a:solidFill>
                  <a:srgbClr val="C00000"/>
                </a:solidFill>
              </a:rPr>
              <a:t>中。</a:t>
            </a:r>
            <a:endParaRPr lang="zh-CN" altLang="en-US" sz="2800" b="1" dirty="0">
              <a:solidFill>
                <a:srgbClr val="C00000"/>
              </a:solidFill>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5721">
                                            <p:txEl>
                                              <p:charRg st="0" end="72"/>
                                            </p:txEl>
                                          </p:spTgt>
                                        </p:tgtEl>
                                        <p:attrNameLst>
                                          <p:attrName>style.visibility</p:attrName>
                                        </p:attrNameLst>
                                      </p:cBhvr>
                                      <p:to>
                                        <p:strVal val="visible"/>
                                      </p:to>
                                    </p:set>
                                    <p:animEffect transition="in" filter="wipe(left)">
                                      <p:cBhvr>
                                        <p:cTn id="7" dur="500"/>
                                        <p:tgtEl>
                                          <p:spTgt spid="115721">
                                            <p:txEl>
                                              <p:charRg st="0" end="7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5723">
                                            <p:txEl>
                                              <p:charRg st="0" end="81"/>
                                            </p:txEl>
                                          </p:spTgt>
                                        </p:tgtEl>
                                        <p:attrNameLst>
                                          <p:attrName>style.visibility</p:attrName>
                                        </p:attrNameLst>
                                      </p:cBhvr>
                                      <p:to>
                                        <p:strVal val="visible"/>
                                      </p:to>
                                    </p:set>
                                    <p:animEffect transition="in" filter="wipe(left)">
                                      <p:cBhvr>
                                        <p:cTn id="12" dur="500"/>
                                        <p:tgtEl>
                                          <p:spTgt spid="115723">
                                            <p:txEl>
                                              <p:charRg st="0" end="8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21" grpId="0" build="p"/>
      <p:bldP spid="11572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灯片编号占位符 3"/>
          <p:cNvSpPr txBox="1">
            <a:spLocks noGrp="1"/>
          </p:cNvSpPr>
          <p:nvPr>
            <p:ph type="sldNum" sz="quarter" idx="12"/>
          </p:nvPr>
        </p:nvSpPr>
        <p:spPr/>
        <p:txBody>
          <a:bodyPr/>
          <a:p>
            <a:pPr marL="0" indent="0" algn="r" eaLnBrk="1" hangingPunct="1">
              <a:spcBef>
                <a:spcPct val="50000"/>
              </a:spcBef>
              <a:buClrTx/>
              <a:buFontTx/>
              <a:buNone/>
            </a:pPr>
            <a:fld id="{9A0DB2DC-4C9A-4742-B13C-FB6460FD3503}" type="slidenum">
              <a:rPr lang="zh-CN" altLang="en-US" sz="1400" dirty="0">
                <a:solidFill>
                  <a:schemeClr val="bg2"/>
                </a:solidFill>
              </a:rPr>
            </a:fld>
            <a:endParaRPr lang="zh-CN" altLang="en-US" sz="1400" dirty="0">
              <a:solidFill>
                <a:schemeClr val="bg2"/>
              </a:solidFill>
            </a:endParaRPr>
          </a:p>
        </p:txBody>
      </p:sp>
      <p:sp>
        <p:nvSpPr>
          <p:cNvPr id="41987" name="Rectangle 6"/>
          <p:cNvSpPr/>
          <p:nvPr/>
        </p:nvSpPr>
        <p:spPr>
          <a:xfrm>
            <a:off x="144463" y="358775"/>
            <a:ext cx="3232150" cy="5794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en-US" altLang="zh-CN" b="1" dirty="0"/>
              <a:t>4</a:t>
            </a:r>
            <a:r>
              <a:rPr lang="zh-CN" altLang="en-US" b="1" dirty="0"/>
              <a:t>、后继指令地址</a:t>
            </a:r>
            <a:endParaRPr lang="en-US" altLang="zh-CN" b="1" dirty="0"/>
          </a:p>
        </p:txBody>
      </p:sp>
      <p:sp>
        <p:nvSpPr>
          <p:cNvPr id="116743" name="Text Box 7"/>
          <p:cNvSpPr txBox="1"/>
          <p:nvPr/>
        </p:nvSpPr>
        <p:spPr>
          <a:xfrm>
            <a:off x="250825" y="1125538"/>
            <a:ext cx="8569325" cy="9461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sz="2800" b="1" dirty="0">
                <a:solidFill>
                  <a:srgbClr val="000099"/>
                </a:solidFill>
              </a:rPr>
              <a:t>      </a:t>
            </a:r>
            <a:r>
              <a:rPr lang="zh-CN" altLang="en-US" sz="2800" b="1" dirty="0">
                <a:solidFill>
                  <a:srgbClr val="C00000"/>
                </a:solidFill>
              </a:rPr>
              <a:t>本例中，在读取指令时</a:t>
            </a:r>
            <a:r>
              <a:rPr lang="en-US" altLang="zh-CN" sz="2800" b="1" dirty="0">
                <a:solidFill>
                  <a:srgbClr val="C00000"/>
                </a:solidFill>
              </a:rPr>
              <a:t>PC</a:t>
            </a:r>
            <a:r>
              <a:rPr lang="zh-CN" altLang="en-US" sz="2800" b="1" dirty="0">
                <a:solidFill>
                  <a:srgbClr val="C00000"/>
                </a:solidFill>
              </a:rPr>
              <a:t>的内容已修改为下一条指令地址。</a:t>
            </a:r>
            <a:endParaRPr lang="zh-CN" altLang="en-US" sz="2800" b="1" dirty="0">
              <a:solidFill>
                <a:srgbClr val="C00000"/>
              </a:solidFill>
            </a:endParaRPr>
          </a:p>
        </p:txBody>
      </p:sp>
      <p:sp>
        <p:nvSpPr>
          <p:cNvPr id="41989" name="Rectangle 8"/>
          <p:cNvSpPr/>
          <p:nvPr/>
        </p:nvSpPr>
        <p:spPr>
          <a:xfrm>
            <a:off x="323215" y="2348865"/>
            <a:ext cx="8595360" cy="193802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125000"/>
              </a:lnSpc>
              <a:spcBef>
                <a:spcPts val="50"/>
              </a:spcBef>
              <a:spcAft>
                <a:spcPts val="0"/>
              </a:spcAft>
              <a:buClrTx/>
              <a:buFontTx/>
              <a:buNone/>
            </a:pPr>
            <a:r>
              <a:rPr lang="zh-CN" altLang="en-US" b="1" dirty="0"/>
              <a:t>      其他指令的执行过程与上述过程是类似的。计算机正是通过逐条地执行指令来完成整个程序的运行。</a:t>
            </a:r>
            <a:endParaRPr lang="zh-CN" altLang="en-US" b="1" dirty="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6743">
                                            <p:txEl>
                                              <p:charRg st="0" end="34"/>
                                            </p:txEl>
                                          </p:spTgt>
                                        </p:tgtEl>
                                        <p:attrNameLst>
                                          <p:attrName>style.visibility</p:attrName>
                                        </p:attrNameLst>
                                      </p:cBhvr>
                                      <p:to>
                                        <p:strVal val="visible"/>
                                      </p:to>
                                    </p:set>
                                    <p:animEffect transition="in" filter="wipe(left)">
                                      <p:cBhvr>
                                        <p:cTn id="7" dur="500"/>
                                        <p:tgtEl>
                                          <p:spTgt spid="116743">
                                            <p:txEl>
                                              <p:charRg st="0" end="3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灯片编号占位符 3"/>
          <p:cNvSpPr txBox="1">
            <a:spLocks noGrp="1"/>
          </p:cNvSpPr>
          <p:nvPr>
            <p:ph type="sldNum" sz="quarter" idx="12"/>
          </p:nvPr>
        </p:nvSpPr>
        <p:spPr/>
        <p:txBody>
          <a:bodyPr/>
          <a:p>
            <a:pPr marL="0" indent="0" algn="r" eaLnBrk="1" hangingPunct="1">
              <a:spcBef>
                <a:spcPct val="50000"/>
              </a:spcBef>
              <a:buClrTx/>
              <a:buFontTx/>
              <a:buNone/>
            </a:pPr>
            <a:fld id="{9A0DB2DC-4C9A-4742-B13C-FB6460FD3503}" type="slidenum">
              <a:rPr lang="zh-CN" altLang="en-US" sz="1400" dirty="0">
                <a:solidFill>
                  <a:schemeClr val="bg2"/>
                </a:solidFill>
              </a:rPr>
            </a:fld>
            <a:endParaRPr lang="zh-CN" altLang="en-US" sz="1400" dirty="0">
              <a:solidFill>
                <a:schemeClr val="bg2"/>
              </a:solidFill>
            </a:endParaRPr>
          </a:p>
        </p:txBody>
      </p:sp>
      <p:sp>
        <p:nvSpPr>
          <p:cNvPr id="92163" name="Text Box 3"/>
          <p:cNvSpPr txBox="1"/>
          <p:nvPr/>
        </p:nvSpPr>
        <p:spPr>
          <a:xfrm>
            <a:off x="107950" y="188595"/>
            <a:ext cx="6400800" cy="7016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sz="4000" b="1" dirty="0"/>
              <a:t>1.1.1</a:t>
            </a:r>
            <a:r>
              <a:rPr lang="zh-CN" altLang="en-US" sz="2400" dirty="0"/>
              <a:t>  </a:t>
            </a:r>
            <a:r>
              <a:rPr lang="zh-CN" altLang="en-US" sz="4000" b="1" dirty="0"/>
              <a:t>存储程序工作方式</a:t>
            </a:r>
            <a:endParaRPr lang="zh-CN" altLang="en-US" sz="4000" b="1" dirty="0"/>
          </a:p>
        </p:txBody>
      </p:sp>
      <p:sp>
        <p:nvSpPr>
          <p:cNvPr id="92164" name="Text Box 4"/>
          <p:cNvSpPr txBox="1"/>
          <p:nvPr/>
        </p:nvSpPr>
        <p:spPr>
          <a:xfrm>
            <a:off x="395288" y="2133600"/>
            <a:ext cx="4314825" cy="6413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sz="3600" b="1" dirty="0"/>
              <a:t>1.  事先编制程序</a:t>
            </a:r>
            <a:endParaRPr lang="zh-CN" altLang="en-US" sz="3600" b="1" dirty="0"/>
          </a:p>
        </p:txBody>
      </p:sp>
      <p:sp>
        <p:nvSpPr>
          <p:cNvPr id="92168" name="Text Box 8"/>
          <p:cNvSpPr txBox="1"/>
          <p:nvPr/>
        </p:nvSpPr>
        <p:spPr>
          <a:xfrm>
            <a:off x="250825" y="1412875"/>
            <a:ext cx="8893175" cy="64516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sz="3600" b="1" dirty="0"/>
              <a:t>其主要含义有</a:t>
            </a:r>
            <a:r>
              <a:rPr lang="zh-CN" altLang="en-US" sz="3600" b="1" dirty="0">
                <a:solidFill>
                  <a:srgbClr val="C00000"/>
                </a:solidFill>
              </a:rPr>
              <a:t>三点</a:t>
            </a:r>
            <a:r>
              <a:rPr lang="zh-CN" altLang="en-US" sz="3600" b="1" dirty="0"/>
              <a:t>：</a:t>
            </a:r>
            <a:endParaRPr lang="zh-CN" altLang="en-US" sz="3600" b="1" dirty="0"/>
          </a:p>
        </p:txBody>
      </p:sp>
      <p:sp>
        <p:nvSpPr>
          <p:cNvPr id="92169" name="Text Box 9"/>
          <p:cNvSpPr txBox="1"/>
          <p:nvPr/>
        </p:nvSpPr>
        <p:spPr>
          <a:xfrm>
            <a:off x="539750" y="2852738"/>
            <a:ext cx="7993063" cy="11287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sz="3600" b="1" dirty="0">
                <a:sym typeface="Symbol" panose="05050102010706020507" pitchFamily="18" charset="2"/>
              </a:rPr>
              <a:t> </a:t>
            </a:r>
            <a:r>
              <a:rPr lang="zh-CN" altLang="en-US" sz="3600" b="1" dirty="0"/>
              <a:t>指令：</a:t>
            </a:r>
            <a:r>
              <a:rPr lang="zh-CN" altLang="en-US" b="1" dirty="0">
                <a:solidFill>
                  <a:srgbClr val="C00000"/>
                </a:solidFill>
              </a:rPr>
              <a:t>计算机硬件一步执行的操作命令</a:t>
            </a:r>
            <a:r>
              <a:rPr lang="zh-CN" altLang="en-US" b="1" dirty="0">
                <a:solidFill>
                  <a:srgbClr val="000099"/>
                </a:solidFill>
              </a:rPr>
              <a:t>，如加法指令。</a:t>
            </a:r>
            <a:endParaRPr lang="zh-CN" altLang="en-US" b="1" dirty="0">
              <a:solidFill>
                <a:srgbClr val="000099"/>
              </a:solidFill>
            </a:endParaRPr>
          </a:p>
        </p:txBody>
      </p:sp>
      <p:sp>
        <p:nvSpPr>
          <p:cNvPr id="92170" name="Text Box 10"/>
          <p:cNvSpPr txBox="1"/>
          <p:nvPr/>
        </p:nvSpPr>
        <p:spPr>
          <a:xfrm>
            <a:off x="539750" y="4076700"/>
            <a:ext cx="7993063" cy="6413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sz="3600" b="1" dirty="0">
                <a:sym typeface="Symbol" panose="05050102010706020507" pitchFamily="18" charset="2"/>
              </a:rPr>
              <a:t> </a:t>
            </a:r>
            <a:r>
              <a:rPr lang="zh-CN" altLang="en-US" sz="3600" b="1" dirty="0"/>
              <a:t>计算机最终执行的程序：</a:t>
            </a:r>
            <a:r>
              <a:rPr lang="zh-CN" altLang="en-US" b="1" dirty="0">
                <a:solidFill>
                  <a:srgbClr val="C00000"/>
                </a:solidFill>
              </a:rPr>
              <a:t>指令序列</a:t>
            </a:r>
            <a:r>
              <a:rPr lang="zh-CN" altLang="en-US" b="1" dirty="0">
                <a:solidFill>
                  <a:srgbClr val="000099"/>
                </a:solidFill>
              </a:rPr>
              <a:t>。</a:t>
            </a:r>
            <a:endParaRPr lang="zh-CN" altLang="en-US" b="1" dirty="0">
              <a:solidFill>
                <a:srgbClr val="000099"/>
              </a:solidFill>
            </a:endParaRPr>
          </a:p>
        </p:txBody>
      </p:sp>
      <p:sp>
        <p:nvSpPr>
          <p:cNvPr id="92171" name="Text Box 11"/>
          <p:cNvSpPr txBox="1"/>
          <p:nvPr/>
        </p:nvSpPr>
        <p:spPr>
          <a:xfrm>
            <a:off x="468313" y="5013325"/>
            <a:ext cx="8424862" cy="14652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sz="3600" b="1" dirty="0">
                <a:sym typeface="Symbol" panose="05050102010706020507" pitchFamily="18" charset="2"/>
              </a:rPr>
              <a:t> </a:t>
            </a:r>
            <a:r>
              <a:rPr lang="zh-CN" altLang="en-US" sz="3600" b="1" dirty="0"/>
              <a:t>事先编好的求解问题的程序最终变成：</a:t>
            </a:r>
            <a:endParaRPr lang="zh-CN" altLang="en-US" sz="3600" b="1" dirty="0"/>
          </a:p>
          <a:p>
            <a:pPr marL="0" lvl="0" indent="0" eaLnBrk="1" hangingPunct="1">
              <a:spcBef>
                <a:spcPct val="50000"/>
              </a:spcBef>
              <a:buClrTx/>
              <a:buFontTx/>
              <a:buNone/>
            </a:pPr>
            <a:r>
              <a:rPr lang="zh-CN" altLang="en-US" sz="3600" b="1" dirty="0"/>
              <a:t>         </a:t>
            </a:r>
            <a:r>
              <a:rPr lang="zh-CN" altLang="en-US" sz="3600" b="1" dirty="0">
                <a:solidFill>
                  <a:srgbClr val="C00000"/>
                </a:solidFill>
              </a:rPr>
              <a:t>指令序列</a:t>
            </a:r>
            <a:r>
              <a:rPr lang="zh-CN" altLang="en-US" sz="3600" b="1" dirty="0">
                <a:solidFill>
                  <a:srgbClr val="000099"/>
                </a:solidFill>
              </a:rPr>
              <a:t>和需处理的</a:t>
            </a:r>
            <a:r>
              <a:rPr lang="zh-CN" altLang="en-US" sz="3600" b="1" dirty="0">
                <a:solidFill>
                  <a:srgbClr val="C00000"/>
                </a:solidFill>
              </a:rPr>
              <a:t>数据</a:t>
            </a:r>
            <a:r>
              <a:rPr lang="zh-CN" altLang="en-US" b="1" dirty="0">
                <a:solidFill>
                  <a:srgbClr val="000099"/>
                </a:solidFill>
              </a:rPr>
              <a:t>。</a:t>
            </a:r>
            <a:endParaRPr lang="zh-CN" altLang="en-US" b="1" dirty="0">
              <a:solidFill>
                <a:srgbClr val="000099"/>
              </a:solidFill>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163">
                                            <p:txEl>
                                              <p:charRg st="0" end="16"/>
                                            </p:txEl>
                                          </p:spTgt>
                                        </p:tgtEl>
                                        <p:attrNameLst>
                                          <p:attrName>style.visibility</p:attrName>
                                        </p:attrNameLst>
                                      </p:cBhvr>
                                      <p:to>
                                        <p:strVal val="visible"/>
                                      </p:to>
                                    </p:set>
                                    <p:animEffect transition="in" filter="wipe(left)">
                                      <p:cBhvr>
                                        <p:cTn id="7" dur="500"/>
                                        <p:tgtEl>
                                          <p:spTgt spid="92163">
                                            <p:txEl>
                                              <p:charRg st="0" end="1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2164">
                                            <p:txEl>
                                              <p:charRg st="0" end="11"/>
                                            </p:txEl>
                                          </p:spTgt>
                                        </p:tgtEl>
                                        <p:attrNameLst>
                                          <p:attrName>style.visibility</p:attrName>
                                        </p:attrNameLst>
                                      </p:cBhvr>
                                      <p:to>
                                        <p:strVal val="visible"/>
                                      </p:to>
                                    </p:set>
                                    <p:animEffect transition="in" filter="wipe(left)">
                                      <p:cBhvr>
                                        <p:cTn id="12" dur="500"/>
                                        <p:tgtEl>
                                          <p:spTgt spid="92164">
                                            <p:txEl>
                                              <p:charRg st="0" end="1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2168">
                                            <p:txEl>
                                              <p:charRg st="0" end="10"/>
                                            </p:txEl>
                                          </p:spTgt>
                                        </p:tgtEl>
                                        <p:attrNameLst>
                                          <p:attrName>style.visibility</p:attrName>
                                        </p:attrNameLst>
                                      </p:cBhvr>
                                      <p:to>
                                        <p:strVal val="visible"/>
                                      </p:to>
                                    </p:set>
                                    <p:animEffect transition="in" filter="wipe(left)">
                                      <p:cBhvr>
                                        <p:cTn id="17" dur="500"/>
                                        <p:tgtEl>
                                          <p:spTgt spid="92168">
                                            <p:txEl>
                                              <p:charRg st="0" end="1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2169">
                                            <p:txEl>
                                              <p:charRg st="0" end="27"/>
                                            </p:txEl>
                                          </p:spTgt>
                                        </p:tgtEl>
                                        <p:attrNameLst>
                                          <p:attrName>style.visibility</p:attrName>
                                        </p:attrNameLst>
                                      </p:cBhvr>
                                      <p:to>
                                        <p:strVal val="visible"/>
                                      </p:to>
                                    </p:set>
                                    <p:animEffect transition="in" filter="wipe(left)">
                                      <p:cBhvr>
                                        <p:cTn id="22" dur="500"/>
                                        <p:tgtEl>
                                          <p:spTgt spid="92169">
                                            <p:txEl>
                                              <p:charRg st="0" end="2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2170">
                                            <p:txEl>
                                              <p:charRg st="0" end="19"/>
                                            </p:txEl>
                                          </p:spTgt>
                                        </p:tgtEl>
                                        <p:attrNameLst>
                                          <p:attrName>style.visibility</p:attrName>
                                        </p:attrNameLst>
                                      </p:cBhvr>
                                      <p:to>
                                        <p:strVal val="visible"/>
                                      </p:to>
                                    </p:set>
                                    <p:animEffect transition="in" filter="wipe(left)">
                                      <p:cBhvr>
                                        <p:cTn id="27" dur="500"/>
                                        <p:tgtEl>
                                          <p:spTgt spid="92170">
                                            <p:txEl>
                                              <p:charRg st="0" end="1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2171">
                                            <p:txEl>
                                              <p:charRg st="0" end="20"/>
                                            </p:txEl>
                                          </p:spTgt>
                                        </p:tgtEl>
                                        <p:attrNameLst>
                                          <p:attrName>style.visibility</p:attrName>
                                        </p:attrNameLst>
                                      </p:cBhvr>
                                      <p:to>
                                        <p:strVal val="visible"/>
                                      </p:to>
                                    </p:set>
                                    <p:animEffect transition="in" filter="wipe(left)">
                                      <p:cBhvr>
                                        <p:cTn id="32" dur="500"/>
                                        <p:tgtEl>
                                          <p:spTgt spid="92171">
                                            <p:txEl>
                                              <p:charRg st="0" end="2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2171">
                                            <p:txEl>
                                              <p:charRg st="20" end="42"/>
                                            </p:txEl>
                                          </p:spTgt>
                                        </p:tgtEl>
                                        <p:attrNameLst>
                                          <p:attrName>style.visibility</p:attrName>
                                        </p:attrNameLst>
                                      </p:cBhvr>
                                      <p:to>
                                        <p:strVal val="visible"/>
                                      </p:to>
                                    </p:set>
                                    <p:animEffect transition="in" filter="wipe(left)">
                                      <p:cBhvr>
                                        <p:cTn id="37" dur="500"/>
                                        <p:tgtEl>
                                          <p:spTgt spid="92171">
                                            <p:txEl>
                                              <p:charRg st="20" end="4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build="p"/>
      <p:bldP spid="92164" grpId="0" build="p"/>
      <p:bldP spid="92168" grpId="0" build="p"/>
      <p:bldP spid="92169" grpId="0" build="p"/>
      <p:bldP spid="92170" grpId="0" build="p"/>
      <p:bldP spid="92171"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0" y="2276475"/>
            <a:ext cx="8964930" cy="3636010"/>
          </a:xfrm>
          <a:prstGeom prst="rect">
            <a:avLst/>
          </a:prstGeom>
          <a:noFill/>
          <a:ln w="9525">
            <a:noFill/>
          </a:ln>
        </p:spPr>
        <p:txBody>
          <a:bodyPr wrap="square">
            <a:spAutoFit/>
          </a:bodyPr>
          <a:p>
            <a:pPr indent="269875">
              <a:lnSpc>
                <a:spcPct val="120000"/>
              </a:lnSpc>
              <a:spcBef>
                <a:spcPts val="0"/>
              </a:spcBef>
              <a:spcAft>
                <a:spcPts val="0"/>
              </a:spcAft>
            </a:pPr>
            <a:r>
              <a:rPr lang="zh-CN">
                <a:solidFill>
                  <a:srgbClr val="000000"/>
                </a:solidFill>
                <a:latin typeface="Times New Roman" panose="02020603050405020304" pitchFamily="18" charset="0"/>
                <a:ea typeface="宋体" panose="02010600030101010101" pitchFamily="2" charset="-122"/>
              </a:rPr>
              <a:t>有两点需要注意：</a:t>
            </a:r>
            <a:endParaRPr lang="zh-CN">
              <a:solidFill>
                <a:srgbClr val="000000"/>
              </a:solidFill>
              <a:latin typeface="Times New Roman" panose="02020603050405020304" pitchFamily="18" charset="0"/>
              <a:ea typeface="宋体" panose="02010600030101010101" pitchFamily="2" charset="-122"/>
            </a:endParaRPr>
          </a:p>
          <a:p>
            <a:pPr marL="342900" indent="-342900">
              <a:lnSpc>
                <a:spcPct val="120000"/>
              </a:lnSpc>
              <a:spcBef>
                <a:spcPts val="0"/>
              </a:spcBef>
              <a:spcAft>
                <a:spcPts val="0"/>
              </a:spcAft>
              <a:buFont typeface="Wingdings" panose="05000000000000000000" charset="0"/>
              <a:buChar char="Ø"/>
            </a:pPr>
            <a:r>
              <a:rPr lang="zh-CN">
                <a:solidFill>
                  <a:srgbClr val="000000"/>
                </a:solidFill>
                <a:latin typeface="Times New Roman" panose="02020603050405020304" pitchFamily="18" charset="0"/>
                <a:ea typeface="宋体" panose="02010600030101010101" pitchFamily="2" charset="-122"/>
              </a:rPr>
              <a:t>计算机中数的表示有定点数与浮点数之分。习惯上，</a:t>
            </a:r>
            <a:r>
              <a:rPr lang="en-US">
                <a:solidFill>
                  <a:srgbClr val="000000"/>
                </a:solidFill>
                <a:latin typeface="Times New Roman" panose="02020603050405020304" pitchFamily="18" charset="0"/>
                <a:ea typeface="宋体" panose="02010600030101010101" pitchFamily="2" charset="-122"/>
              </a:rPr>
              <a:t>CPU</a:t>
            </a:r>
            <a:r>
              <a:rPr lang="zh-CN">
                <a:solidFill>
                  <a:srgbClr val="000000"/>
                </a:solidFill>
                <a:latin typeface="Times New Roman" panose="02020603050405020304" pitchFamily="18" charset="0"/>
                <a:ea typeface="宋体" panose="02010600030101010101" pitchFamily="2" charset="-122"/>
              </a:rPr>
              <a:t>字长是一次定点运算的字长。例如，目前微型计算机</a:t>
            </a:r>
            <a:r>
              <a:rPr lang="zh-CN">
                <a:solidFill>
                  <a:schemeClr val="tx1"/>
                </a:solidFill>
                <a:latin typeface="Times New Roman" panose="02020603050405020304" pitchFamily="18" charset="0"/>
                <a:ea typeface="宋体" panose="02010600030101010101" pitchFamily="2" charset="-122"/>
              </a:rPr>
              <a:t>的</a:t>
            </a:r>
            <a:r>
              <a:rPr lang="zh-CN">
                <a:solidFill>
                  <a:srgbClr val="FF0000"/>
                </a:solidFill>
                <a:latin typeface="Times New Roman" panose="02020603050405020304" pitchFamily="18" charset="0"/>
                <a:ea typeface="宋体" panose="02010600030101010101" pitchFamily="2" charset="-122"/>
              </a:rPr>
              <a:t>字长</a:t>
            </a:r>
            <a:r>
              <a:rPr lang="zh-CN">
                <a:solidFill>
                  <a:srgbClr val="000000"/>
                </a:solidFill>
                <a:latin typeface="Times New Roman" panose="02020603050405020304" pitchFamily="18" charset="0"/>
                <a:ea typeface="宋体" panose="02010600030101010101" pitchFamily="2" charset="-122"/>
              </a:rPr>
              <a:t>分为</a:t>
            </a:r>
            <a:r>
              <a:rPr lang="en-US">
                <a:solidFill>
                  <a:srgbClr val="FF0000"/>
                </a:solidFill>
                <a:latin typeface="Times New Roman" panose="02020603050405020304" pitchFamily="18" charset="0"/>
                <a:ea typeface="宋体" panose="02010600030101010101" pitchFamily="2" charset="-122"/>
              </a:rPr>
              <a:t>8</a:t>
            </a:r>
            <a:r>
              <a:rPr lang="zh-CN">
                <a:solidFill>
                  <a:srgbClr val="000000"/>
                </a:solidFill>
                <a:latin typeface="Times New Roman" panose="02020603050405020304" pitchFamily="18" charset="0"/>
                <a:ea typeface="宋体" panose="02010600030101010101" pitchFamily="2" charset="-122"/>
              </a:rPr>
              <a:t>、</a:t>
            </a:r>
            <a:r>
              <a:rPr lang="en-US">
                <a:solidFill>
                  <a:srgbClr val="FF0000"/>
                </a:solidFill>
                <a:latin typeface="Times New Roman" panose="02020603050405020304" pitchFamily="18" charset="0"/>
                <a:ea typeface="宋体" panose="02010600030101010101" pitchFamily="2" charset="-122"/>
              </a:rPr>
              <a:t>16</a:t>
            </a:r>
            <a:r>
              <a:rPr lang="zh-CN">
                <a:solidFill>
                  <a:srgbClr val="000000"/>
                </a:solidFill>
                <a:latin typeface="Times New Roman" panose="02020603050405020304" pitchFamily="18" charset="0"/>
                <a:ea typeface="宋体" panose="02010600030101010101" pitchFamily="2" charset="-122"/>
              </a:rPr>
              <a:t>、</a:t>
            </a:r>
            <a:r>
              <a:rPr lang="en-US">
                <a:solidFill>
                  <a:srgbClr val="FF0000"/>
                </a:solidFill>
                <a:latin typeface="Times New Roman" panose="02020603050405020304" pitchFamily="18" charset="0"/>
                <a:ea typeface="宋体" panose="02010600030101010101" pitchFamily="2" charset="-122"/>
              </a:rPr>
              <a:t>32</a:t>
            </a:r>
            <a:r>
              <a:rPr lang="zh-CN">
                <a:solidFill>
                  <a:srgbClr val="000000"/>
                </a:solidFill>
                <a:latin typeface="Times New Roman" panose="02020603050405020304" pitchFamily="18" charset="0"/>
                <a:ea typeface="宋体" panose="02010600030101010101" pitchFamily="2" charset="-122"/>
              </a:rPr>
              <a:t>、</a:t>
            </a:r>
            <a:r>
              <a:rPr lang="en-US">
                <a:solidFill>
                  <a:srgbClr val="FF0000"/>
                </a:solidFill>
                <a:latin typeface="Times New Roman" panose="02020603050405020304" pitchFamily="18" charset="0"/>
                <a:ea typeface="宋体" panose="02010600030101010101" pitchFamily="2" charset="-122"/>
              </a:rPr>
              <a:t>64</a:t>
            </a:r>
            <a:r>
              <a:rPr lang="zh-CN">
                <a:solidFill>
                  <a:srgbClr val="FF0000"/>
                </a:solidFill>
                <a:latin typeface="Times New Roman" panose="02020603050405020304" pitchFamily="18" charset="0"/>
                <a:ea typeface="宋体" panose="02010600030101010101" pitchFamily="2" charset="-122"/>
              </a:rPr>
              <a:t>位</a:t>
            </a:r>
            <a:r>
              <a:rPr lang="zh-CN">
                <a:solidFill>
                  <a:srgbClr val="000000"/>
                </a:solidFill>
                <a:latin typeface="Times New Roman" panose="02020603050405020304" pitchFamily="18" charset="0"/>
                <a:ea typeface="宋体" panose="02010600030101010101" pitchFamily="2" charset="-122"/>
              </a:rPr>
              <a:t>，就是指它的一次定点运算的位数。</a:t>
            </a:r>
            <a:endParaRPr lang="zh-CN">
              <a:solidFill>
                <a:srgbClr val="000000"/>
              </a:solidFill>
              <a:latin typeface="Times New Roman" panose="02020603050405020304" pitchFamily="18" charset="0"/>
              <a:ea typeface="宋体" panose="02010600030101010101" pitchFamily="2" charset="-122"/>
            </a:endParaRPr>
          </a:p>
          <a:p>
            <a:pPr marL="342900" indent="-342900">
              <a:lnSpc>
                <a:spcPct val="120000"/>
              </a:lnSpc>
              <a:spcBef>
                <a:spcPts val="0"/>
              </a:spcBef>
              <a:spcAft>
                <a:spcPts val="0"/>
              </a:spcAft>
              <a:buFont typeface="Wingdings" panose="05000000000000000000" charset="0"/>
              <a:buChar char="Ø"/>
            </a:pPr>
            <a:r>
              <a:rPr lang="en-US">
                <a:solidFill>
                  <a:srgbClr val="000000"/>
                </a:solidFill>
                <a:sym typeface="+mn-ea"/>
              </a:rPr>
              <a:t>8</a:t>
            </a:r>
            <a:r>
              <a:rPr lang="zh-CN">
                <a:solidFill>
                  <a:srgbClr val="000000"/>
                </a:solidFill>
                <a:sym typeface="+mn-ea"/>
              </a:rPr>
              <a:t>位二进制数为</a:t>
            </a:r>
            <a:r>
              <a:rPr lang="en-US">
                <a:solidFill>
                  <a:srgbClr val="000000"/>
                </a:solidFill>
                <a:sym typeface="+mn-ea"/>
              </a:rPr>
              <a:t>1</a:t>
            </a:r>
            <a:r>
              <a:rPr lang="zh-CN">
                <a:solidFill>
                  <a:srgbClr val="000000"/>
                </a:solidFill>
                <a:sym typeface="+mn-ea"/>
              </a:rPr>
              <a:t>字节，一个字符可以用</a:t>
            </a:r>
            <a:r>
              <a:rPr lang="en-US">
                <a:solidFill>
                  <a:srgbClr val="000000"/>
                </a:solidFill>
                <a:sym typeface="+mn-ea"/>
              </a:rPr>
              <a:t>1</a:t>
            </a:r>
            <a:r>
              <a:rPr lang="zh-CN">
                <a:solidFill>
                  <a:srgbClr val="000000"/>
                </a:solidFill>
                <a:sym typeface="+mn-ea"/>
              </a:rPr>
              <a:t>字节的代码来表示。为了能灵活地处理字符类信息及其他以字节为单位的信息，大多数计算机既能进行全字长运算，又能支持以字节为单位的运算。另外，可以用软件实现多倍字长的运算。</a:t>
            </a:r>
            <a:endParaRPr lang="zh-CN" altLang="en-US"/>
          </a:p>
        </p:txBody>
      </p:sp>
      <p:sp>
        <p:nvSpPr>
          <p:cNvPr id="54274" name="Text Box 2"/>
          <p:cNvSpPr txBox="1"/>
          <p:nvPr/>
        </p:nvSpPr>
        <p:spPr>
          <a:xfrm>
            <a:off x="1259840" y="116840"/>
            <a:ext cx="6838315" cy="706755"/>
          </a:xfrm>
          <a:prstGeom prst="rect">
            <a:avLst/>
          </a:prstGeom>
          <a:noFill/>
          <a:ln w="9525">
            <a:noFill/>
          </a:ln>
        </p:spPr>
        <p:txBody>
          <a:bodyPr wrap="square">
            <a:spAutoFit/>
          </a:bodyPr>
          <a:p>
            <a:pPr marL="0" lvl="0" indent="0" eaLnBrk="1" hangingPunct="1">
              <a:spcBef>
                <a:spcPct val="50000"/>
              </a:spcBef>
              <a:buClrTx/>
              <a:buFontTx/>
              <a:buNone/>
            </a:pPr>
            <a:r>
              <a:rPr lang="en-US" altLang="zh-CN" sz="4000" b="1" dirty="0"/>
              <a:t>1.5  </a:t>
            </a:r>
            <a:r>
              <a:rPr lang="zh-CN" altLang="en-US" sz="4000" b="1" dirty="0"/>
              <a:t>计算机系统的性能指标</a:t>
            </a:r>
            <a:endParaRPr lang="zh-CN" altLang="en-US" sz="4000" b="1" dirty="0"/>
          </a:p>
        </p:txBody>
      </p:sp>
      <p:sp>
        <p:nvSpPr>
          <p:cNvPr id="54275" name="Text Box 3"/>
          <p:cNvSpPr txBox="1"/>
          <p:nvPr/>
        </p:nvSpPr>
        <p:spPr>
          <a:xfrm>
            <a:off x="179070" y="692785"/>
            <a:ext cx="8959215" cy="1500505"/>
          </a:xfrm>
          <a:prstGeom prst="rect">
            <a:avLst/>
          </a:prstGeom>
          <a:noFill/>
          <a:ln w="9525">
            <a:noFill/>
          </a:ln>
        </p:spPr>
        <p:txBody>
          <a:bodyPr wrap="square">
            <a:spAutoFit/>
          </a:bodyPr>
          <a:p>
            <a:pPr marL="0" lvl="0" indent="0" eaLnBrk="1" hangingPunct="1">
              <a:lnSpc>
                <a:spcPct val="120000"/>
              </a:lnSpc>
              <a:spcBef>
                <a:spcPts val="50"/>
              </a:spcBef>
              <a:spcAft>
                <a:spcPts val="0"/>
              </a:spcAft>
              <a:buClrTx/>
              <a:buFontTx/>
              <a:buNone/>
            </a:pPr>
            <a:r>
              <a:rPr lang="zh-CN" altLang="en-US" sz="3600" b="1" dirty="0"/>
              <a:t>1.  基本字长</a:t>
            </a:r>
            <a:endParaRPr lang="zh-CN" altLang="en-US" sz="3600" b="1" dirty="0"/>
          </a:p>
          <a:p>
            <a:pPr marL="0" lvl="0" indent="0" eaLnBrk="1" hangingPunct="1">
              <a:lnSpc>
                <a:spcPct val="120000"/>
              </a:lnSpc>
              <a:spcBef>
                <a:spcPts val="50"/>
              </a:spcBef>
              <a:spcAft>
                <a:spcPts val="0"/>
              </a:spcAft>
              <a:buClrTx/>
              <a:buFontTx/>
              <a:buNone/>
            </a:pPr>
            <a:r>
              <a:rPr lang="zh-CN" altLang="en-US" sz="4000" b="1" dirty="0"/>
              <a:t>   </a:t>
            </a:r>
            <a:r>
              <a:rPr lang="zh-CN" altLang="en-US" sz="3200" b="1" dirty="0"/>
              <a:t>指参与一次运算的操作数的位数。</a:t>
            </a:r>
            <a:endParaRPr lang="zh-CN" altLang="en-US" sz="3200" b="1" dirty="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54274">
                                            <p:txEl>
                                              <p:charRg st="0" end="16"/>
                                            </p:txEl>
                                          </p:spTgt>
                                        </p:tgtEl>
                                        <p:attrNameLst>
                                          <p:attrName>style.visibility</p:attrName>
                                        </p:attrNameLst>
                                      </p:cBhvr>
                                      <p:to>
                                        <p:strVal val="visible"/>
                                      </p:to>
                                    </p:set>
                                    <p:animEffect transition="in" filter="barn(outVertical)">
                                      <p:cBhvr>
                                        <p:cTn id="7" dur="500"/>
                                        <p:tgtEl>
                                          <p:spTgt spid="54274">
                                            <p:txEl>
                                              <p:charRg st="0" end="1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4275">
                                            <p:txEl>
                                              <p:charRg st="0" end="9"/>
                                            </p:txEl>
                                          </p:spTgt>
                                        </p:tgtEl>
                                        <p:attrNameLst>
                                          <p:attrName>style.visibility</p:attrName>
                                        </p:attrNameLst>
                                      </p:cBhvr>
                                      <p:to>
                                        <p:strVal val="visible"/>
                                      </p:to>
                                    </p:set>
                                    <p:animEffect transition="in" filter="wipe(left)">
                                      <p:cBhvr>
                                        <p:cTn id="12" dur="500"/>
                                        <p:tgtEl>
                                          <p:spTgt spid="54275">
                                            <p:txEl>
                                              <p:charRg st="0" end="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4275">
                                            <p:txEl>
                                              <p:charRg st="9" end="32"/>
                                            </p:txEl>
                                          </p:spTgt>
                                        </p:tgtEl>
                                        <p:attrNameLst>
                                          <p:attrName>style.visibility</p:attrName>
                                        </p:attrNameLst>
                                      </p:cBhvr>
                                      <p:to>
                                        <p:strVal val="visible"/>
                                      </p:to>
                                    </p:set>
                                    <p:animEffect transition="in" filter="wipe(left)">
                                      <p:cBhvr>
                                        <p:cTn id="17" dur="500"/>
                                        <p:tgtEl>
                                          <p:spTgt spid="54275">
                                            <p:txEl>
                                              <p:charRg st="9" end="3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build="p"/>
      <p:bldP spid="54275"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82" name="Text Box 10"/>
          <p:cNvSpPr txBox="1"/>
          <p:nvPr/>
        </p:nvSpPr>
        <p:spPr>
          <a:xfrm>
            <a:off x="251460" y="116840"/>
            <a:ext cx="3449955" cy="53403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80000"/>
              </a:lnSpc>
              <a:spcBef>
                <a:spcPct val="50000"/>
              </a:spcBef>
              <a:buClrTx/>
              <a:buFontTx/>
              <a:buNone/>
            </a:pPr>
            <a:r>
              <a:rPr lang="en-US" altLang="zh-CN" sz="3600" b="1" dirty="0"/>
              <a:t>2.  </a:t>
            </a:r>
            <a:r>
              <a:rPr lang="zh-CN" altLang="en-US" sz="3600" b="1" dirty="0"/>
              <a:t>运算速度</a:t>
            </a:r>
            <a:endParaRPr lang="en-US" altLang="zh-CN" sz="3600" b="1" dirty="0"/>
          </a:p>
        </p:txBody>
      </p:sp>
      <p:sp>
        <p:nvSpPr>
          <p:cNvPr id="100" name="文本框 99"/>
          <p:cNvSpPr txBox="1"/>
          <p:nvPr/>
        </p:nvSpPr>
        <p:spPr>
          <a:xfrm>
            <a:off x="251460" y="620395"/>
            <a:ext cx="8451215" cy="829945"/>
          </a:xfrm>
          <a:prstGeom prst="rect">
            <a:avLst/>
          </a:prstGeom>
          <a:noFill/>
          <a:ln w="9525">
            <a:noFill/>
          </a:ln>
        </p:spPr>
        <p:txBody>
          <a:bodyPr wrap="square">
            <a:spAutoFit/>
          </a:bodyPr>
          <a:p>
            <a:pPr indent="269875"/>
            <a:r>
              <a:rPr lang="zh-CN">
                <a:solidFill>
                  <a:srgbClr val="000000"/>
                </a:solidFill>
                <a:latin typeface="Times New Roman" panose="02020603050405020304" pitchFamily="18" charset="0"/>
                <a:ea typeface="宋体" panose="02010600030101010101" pitchFamily="2" charset="-122"/>
              </a:rPr>
              <a:t>同一台计算机，执行不同运算所需的时间可能不同，因而对运算速度的描述常采用不同方法。</a:t>
            </a:r>
            <a:endParaRPr lang="zh-CN" altLang="en-US"/>
          </a:p>
        </p:txBody>
      </p:sp>
      <p:sp>
        <p:nvSpPr>
          <p:cNvPr id="2" name="文本框 1"/>
          <p:cNvSpPr txBox="1"/>
          <p:nvPr/>
        </p:nvSpPr>
        <p:spPr>
          <a:xfrm>
            <a:off x="109220" y="2212340"/>
            <a:ext cx="8925560" cy="4521835"/>
          </a:xfrm>
          <a:prstGeom prst="rect">
            <a:avLst/>
          </a:prstGeom>
          <a:noFill/>
          <a:ln w="9525">
            <a:noFill/>
          </a:ln>
        </p:spPr>
        <p:txBody>
          <a:bodyPr wrap="square">
            <a:spAutoFit/>
          </a:bodyPr>
          <a:p>
            <a:pPr marL="342900" indent="-342900">
              <a:lnSpc>
                <a:spcPct val="120000"/>
              </a:lnSpc>
              <a:spcBef>
                <a:spcPts val="0"/>
              </a:spcBef>
              <a:spcAft>
                <a:spcPts val="0"/>
              </a:spcAft>
              <a:buFont typeface="Wingdings" panose="05000000000000000000" charset="0"/>
              <a:buChar char="Ø"/>
            </a:pPr>
            <a:r>
              <a:rPr lang="zh-CN">
                <a:solidFill>
                  <a:srgbClr val="C00000"/>
                </a:solidFill>
                <a:ea typeface="宋体" panose="02010600030101010101" pitchFamily="2" charset="-122"/>
              </a:rPr>
              <a:t>主频</a:t>
            </a:r>
            <a:r>
              <a:rPr lang="zh-CN">
                <a:solidFill>
                  <a:schemeClr val="tx1"/>
                </a:solidFill>
                <a:ea typeface="宋体" panose="02010600030101010101" pitchFamily="2" charset="-122"/>
              </a:rPr>
              <a:t>即</a:t>
            </a:r>
            <a:r>
              <a:rPr lang="en-US" altLang="zh-CN">
                <a:solidFill>
                  <a:schemeClr val="tx1"/>
                </a:solidFill>
                <a:ea typeface="宋体" panose="02010600030101010101" pitchFamily="2" charset="-122"/>
              </a:rPr>
              <a:t>CPU</a:t>
            </a:r>
            <a:r>
              <a:rPr lang="zh-CN">
                <a:solidFill>
                  <a:schemeClr val="tx1"/>
                </a:solidFill>
                <a:ea typeface="宋体" panose="02010600030101010101" pitchFamily="2" charset="-122"/>
              </a:rPr>
              <a:t>的时钟频率</a:t>
            </a:r>
            <a:r>
              <a:rPr lang="zh-CN" altLang="en-US" dirty="0">
                <a:sym typeface="+mn-ea"/>
              </a:rPr>
              <a:t>（</a:t>
            </a:r>
            <a:r>
              <a:rPr lang="en-US" altLang="zh-CN" dirty="0">
                <a:solidFill>
                  <a:srgbClr val="3333FF"/>
                </a:solidFill>
                <a:sym typeface="+mn-ea"/>
              </a:rPr>
              <a:t>MHz</a:t>
            </a:r>
            <a:r>
              <a:rPr lang="en-US" altLang="zh-CN" dirty="0">
                <a:sym typeface="+mn-ea"/>
              </a:rPr>
              <a:t>）</a:t>
            </a:r>
            <a:r>
              <a:rPr lang="zh-CN" altLang="en-US" dirty="0">
                <a:sym typeface="+mn-ea"/>
              </a:rPr>
              <a:t> </a:t>
            </a:r>
            <a:r>
              <a:rPr lang="zh-CN">
                <a:solidFill>
                  <a:schemeClr val="tx1"/>
                </a:solidFill>
                <a:ea typeface="宋体" panose="02010600030101010101" pitchFamily="2" charset="-122"/>
              </a:rPr>
              <a:t>。时钟通常是指晶体振荡器输出经相关处理后提供给CPU的脉冲序列，其频率称为主频。</a:t>
            </a:r>
            <a:endParaRPr lang="zh-CN">
              <a:solidFill>
                <a:schemeClr val="tx1"/>
              </a:solidFill>
              <a:ea typeface="宋体" panose="02010600030101010101" pitchFamily="2" charset="-122"/>
            </a:endParaRPr>
          </a:p>
          <a:p>
            <a:pPr marL="342900" indent="-342900">
              <a:lnSpc>
                <a:spcPct val="120000"/>
              </a:lnSpc>
              <a:spcBef>
                <a:spcPts val="0"/>
              </a:spcBef>
              <a:spcAft>
                <a:spcPts val="0"/>
              </a:spcAft>
              <a:buFont typeface="Wingdings" panose="05000000000000000000" charset="0"/>
              <a:buChar char="Ø"/>
            </a:pPr>
            <a:r>
              <a:rPr lang="zh-CN">
                <a:sym typeface="+mn-ea"/>
              </a:rPr>
              <a:t>CPU执行一条指令需要分若干步操作完成，如何确定</a:t>
            </a:r>
            <a:r>
              <a:rPr lang="zh-CN">
                <a:solidFill>
                  <a:srgbClr val="C00000"/>
                </a:solidFill>
                <a:sym typeface="+mn-ea"/>
              </a:rPr>
              <a:t>一步操作的起始和结束</a:t>
            </a:r>
            <a:r>
              <a:rPr lang="zh-CN">
                <a:sym typeface="+mn-ea"/>
              </a:rPr>
              <a:t>呢？这就需要使用一个时钟信号来定时控制，一个时钟周期完成一步操作，所以时钟频率的高低在很大程度上反映了CPU速度的快慢。</a:t>
            </a:r>
            <a:endParaRPr lang="zh-CN">
              <a:sym typeface="+mn-ea"/>
            </a:endParaRPr>
          </a:p>
          <a:p>
            <a:pPr>
              <a:lnSpc>
                <a:spcPct val="120000"/>
              </a:lnSpc>
              <a:spcBef>
                <a:spcPts val="0"/>
              </a:spcBef>
              <a:spcAft>
                <a:spcPts val="0"/>
              </a:spcAft>
              <a:buFont typeface="Wingdings" panose="05000000000000000000" charset="0"/>
            </a:pPr>
            <a:r>
              <a:rPr lang="zh-CN">
                <a:solidFill>
                  <a:schemeClr val="tx1"/>
                </a:solidFill>
                <a:ea typeface="宋体" panose="02010600030101010101" pitchFamily="2" charset="-122"/>
              </a:rPr>
              <a:t>应注意，主频和实际的运算速度并不是一种简单的线性关系。由于现代CPU芯片内部通常采用多种并行技术，如流水线（一个时钟周期常有多条指令操作重叠执行），因此主频只是</a:t>
            </a:r>
            <a:r>
              <a:rPr lang="en-US" altLang="zh-CN">
                <a:solidFill>
                  <a:schemeClr val="tx1"/>
                </a:solidFill>
                <a:ea typeface="宋体" panose="02010600030101010101" pitchFamily="2" charset="-122"/>
              </a:rPr>
              <a:t>CPU</a:t>
            </a:r>
            <a:r>
              <a:rPr lang="zh-CN">
                <a:solidFill>
                  <a:schemeClr val="tx1"/>
                </a:solidFill>
                <a:ea typeface="宋体" panose="02010600030101010101" pitchFamily="2" charset="-122"/>
              </a:rPr>
              <a:t>性能表现的一个方面，而不代表</a:t>
            </a:r>
            <a:r>
              <a:rPr lang="zh-CN">
                <a:solidFill>
                  <a:schemeClr val="tx1"/>
                </a:solidFill>
                <a:ea typeface="宋体" panose="02010600030101010101" pitchFamily="2" charset="-122"/>
                <a:cs typeface="Arial" panose="020B0604020202020204" pitchFamily="34" charset="0"/>
              </a:rPr>
              <a:t>CPU的整体性能。</a:t>
            </a:r>
            <a:endParaRPr lang="zh-CN" altLang="en-US">
              <a:solidFill>
                <a:schemeClr val="tx1"/>
              </a:solidFill>
              <a:latin typeface="Times New Roman" panose="02020603050405020304" pitchFamily="18" charset="0"/>
              <a:ea typeface="宋体" panose="02010600030101010101" pitchFamily="2" charset="-122"/>
            </a:endParaRPr>
          </a:p>
        </p:txBody>
      </p:sp>
      <p:sp>
        <p:nvSpPr>
          <p:cNvPr id="3" name="文本框 2"/>
          <p:cNvSpPr txBox="1"/>
          <p:nvPr/>
        </p:nvSpPr>
        <p:spPr>
          <a:xfrm>
            <a:off x="-180340" y="1628775"/>
            <a:ext cx="5165725" cy="583565"/>
          </a:xfrm>
          <a:prstGeom prst="rect">
            <a:avLst/>
          </a:prstGeom>
          <a:noFill/>
        </p:spPr>
        <p:txBody>
          <a:bodyPr wrap="none" rtlCol="0" anchor="t">
            <a:spAutoFit/>
          </a:bodyPr>
          <a:p>
            <a:pPr indent="269875"/>
            <a:r>
              <a:rPr lang="zh-CN" sz="3200">
                <a:solidFill>
                  <a:srgbClr val="000000"/>
                </a:solidFill>
                <a:cs typeface="楷体_GB2312" charset="0"/>
                <a:sym typeface="+mn-ea"/>
              </a:rPr>
              <a:t>（</a:t>
            </a:r>
            <a:r>
              <a:rPr lang="en-US" sz="3200">
                <a:solidFill>
                  <a:srgbClr val="000000"/>
                </a:solidFill>
                <a:cs typeface="楷体_GB2312" charset="0"/>
                <a:sym typeface="+mn-ea"/>
              </a:rPr>
              <a:t>1</a:t>
            </a:r>
            <a:r>
              <a:rPr lang="zh-CN" sz="3200">
                <a:solidFill>
                  <a:srgbClr val="000000"/>
                </a:solidFill>
                <a:cs typeface="楷体_GB2312" charset="0"/>
                <a:sym typeface="+mn-ea"/>
              </a:rPr>
              <a:t>）</a:t>
            </a:r>
            <a:r>
              <a:rPr lang="en-US" sz="3200">
                <a:solidFill>
                  <a:srgbClr val="000000"/>
                </a:solidFill>
                <a:cs typeface="楷体_GB2312" charset="0"/>
                <a:sym typeface="+mn-ea"/>
              </a:rPr>
              <a:t>CPU</a:t>
            </a:r>
            <a:r>
              <a:rPr lang="zh-CN" sz="3200">
                <a:solidFill>
                  <a:srgbClr val="000000"/>
                </a:solidFill>
                <a:cs typeface="楷体_GB2312" charset="0"/>
                <a:sym typeface="+mn-ea"/>
              </a:rPr>
              <a:t>时钟频率与主频</a:t>
            </a:r>
            <a:endParaRPr lang="zh-CN" altLang="en-US" sz="320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4282">
                                            <p:txEl>
                                              <p:charRg st="0" end="9"/>
                                            </p:txEl>
                                          </p:spTgt>
                                        </p:tgtEl>
                                        <p:attrNameLst>
                                          <p:attrName>style.visibility</p:attrName>
                                        </p:attrNameLst>
                                      </p:cBhvr>
                                      <p:to>
                                        <p:strVal val="visible"/>
                                      </p:to>
                                    </p:set>
                                    <p:animEffect transition="in" filter="wipe(left)">
                                      <p:cBhvr>
                                        <p:cTn id="7" dur="500"/>
                                        <p:tgtEl>
                                          <p:spTgt spid="54282">
                                            <p:txEl>
                                              <p:charRg st="0"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82"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23265" y="1052830"/>
            <a:ext cx="7484110" cy="977265"/>
          </a:xfrm>
          <a:prstGeom prst="rect">
            <a:avLst/>
          </a:prstGeom>
          <a:noFill/>
        </p:spPr>
        <p:txBody>
          <a:bodyPr wrap="square" rtlCol="0" anchor="t">
            <a:spAutoFit/>
          </a:bodyPr>
          <a:p>
            <a:pPr indent="269875">
              <a:lnSpc>
                <a:spcPct val="120000"/>
              </a:lnSpc>
              <a:spcBef>
                <a:spcPts val="0"/>
              </a:spcBef>
              <a:spcAft>
                <a:spcPts val="0"/>
              </a:spcAft>
            </a:pPr>
            <a:r>
              <a:rPr lang="zh-CN">
                <a:sym typeface="+mn-ea"/>
              </a:rPr>
              <a:t>常用表示单位为</a:t>
            </a:r>
            <a:r>
              <a:rPr lang="en-US">
                <a:solidFill>
                  <a:srgbClr val="C00000"/>
                </a:solidFill>
                <a:sym typeface="+mn-ea"/>
              </a:rPr>
              <a:t>MIPS</a:t>
            </a:r>
            <a:r>
              <a:rPr lang="zh-CN">
                <a:sym typeface="+mn-ea"/>
              </a:rPr>
              <a:t>（</a:t>
            </a:r>
            <a:r>
              <a:rPr lang="en-US" altLang="zh-CN">
                <a:sym typeface="+mn-ea"/>
              </a:rPr>
              <a:t>Million Instructions Per Second</a:t>
            </a:r>
            <a:r>
              <a:rPr lang="zh-CN" altLang="en-US">
                <a:sym typeface="+mn-ea"/>
              </a:rPr>
              <a:t>，</a:t>
            </a:r>
            <a:r>
              <a:rPr lang="zh-CN">
                <a:sym typeface="+mn-ea"/>
              </a:rPr>
              <a:t>每秒执行百万条指令）。</a:t>
            </a:r>
            <a:endParaRPr lang="zh-CN" altLang="en-US"/>
          </a:p>
        </p:txBody>
      </p:sp>
      <p:sp>
        <p:nvSpPr>
          <p:cNvPr id="3" name="文本框 2"/>
          <p:cNvSpPr txBox="1"/>
          <p:nvPr/>
        </p:nvSpPr>
        <p:spPr>
          <a:xfrm>
            <a:off x="74930" y="404495"/>
            <a:ext cx="9319260" cy="583565"/>
          </a:xfrm>
          <a:prstGeom prst="rect">
            <a:avLst/>
          </a:prstGeom>
          <a:noFill/>
        </p:spPr>
        <p:txBody>
          <a:bodyPr wrap="square" rtlCol="0" anchor="t">
            <a:spAutoFit/>
          </a:bodyPr>
          <a:p>
            <a:r>
              <a:rPr lang="zh-CN" sz="3200">
                <a:cs typeface="楷体_GB2312" charset="0"/>
                <a:sym typeface="+mn-ea"/>
              </a:rPr>
              <a:t>（</a:t>
            </a:r>
            <a:r>
              <a:rPr lang="en-US" sz="3200">
                <a:cs typeface="楷体_GB2312" charset="0"/>
                <a:sym typeface="+mn-ea"/>
              </a:rPr>
              <a:t>2</a:t>
            </a:r>
            <a:r>
              <a:rPr lang="zh-CN" sz="3200">
                <a:cs typeface="楷体_GB2312" charset="0"/>
                <a:sym typeface="+mn-ea"/>
              </a:rPr>
              <a:t>）每秒平均执行指令的条数：</a:t>
            </a:r>
            <a:r>
              <a:rPr lang="zh-CN" sz="2800">
                <a:cs typeface="楷体_GB2312" charset="0"/>
                <a:sym typeface="+mn-ea"/>
              </a:rPr>
              <a:t>指</a:t>
            </a:r>
            <a:r>
              <a:rPr lang="zh-CN" sz="2800">
                <a:cs typeface="楷体_GB2312" charset="0"/>
                <a:sym typeface="+mn-ea"/>
              </a:rPr>
              <a:t>单字长定点</a:t>
            </a:r>
            <a:r>
              <a:rPr lang="zh-CN" sz="2800">
                <a:cs typeface="楷体_GB2312" charset="0"/>
                <a:sym typeface="+mn-ea"/>
              </a:rPr>
              <a:t>指令</a:t>
            </a:r>
            <a:endParaRPr lang="zh-CN" sz="2800">
              <a:cs typeface="楷体_GB2312" charset="0"/>
              <a:sym typeface="+mn-ea"/>
            </a:endParaRPr>
          </a:p>
        </p:txBody>
      </p:sp>
      <p:sp>
        <p:nvSpPr>
          <p:cNvPr id="4" name="文本框 3"/>
          <p:cNvSpPr txBox="1"/>
          <p:nvPr/>
        </p:nvSpPr>
        <p:spPr>
          <a:xfrm>
            <a:off x="323850" y="3356610"/>
            <a:ext cx="8139430" cy="1863725"/>
          </a:xfrm>
          <a:prstGeom prst="rect">
            <a:avLst/>
          </a:prstGeom>
          <a:noFill/>
        </p:spPr>
        <p:txBody>
          <a:bodyPr wrap="square" rtlCol="0" anchor="t">
            <a:spAutoFit/>
          </a:bodyPr>
          <a:p>
            <a:pPr indent="269875">
              <a:lnSpc>
                <a:spcPct val="120000"/>
              </a:lnSpc>
              <a:spcBef>
                <a:spcPts val="0"/>
              </a:spcBef>
              <a:spcAft>
                <a:spcPts val="0"/>
              </a:spcAft>
            </a:pPr>
            <a:r>
              <a:rPr lang="zh-CN">
                <a:sym typeface="+mn-ea"/>
              </a:rPr>
              <a:t>如标明定点加减、乘、除、浮点运算所需时间等。现在常以浮点运算速度（</a:t>
            </a:r>
            <a:r>
              <a:rPr lang="en-US">
                <a:solidFill>
                  <a:srgbClr val="C00000"/>
                </a:solidFill>
                <a:sym typeface="+mn-ea"/>
              </a:rPr>
              <a:t>FLOPS</a:t>
            </a:r>
            <a:r>
              <a:rPr lang="zh-CN">
                <a:sym typeface="+mn-ea"/>
              </a:rPr>
              <a:t>，</a:t>
            </a:r>
            <a:r>
              <a:rPr lang="en-US" altLang="zh-CN">
                <a:sym typeface="+mn-ea"/>
              </a:rPr>
              <a:t>float-point operations per second</a:t>
            </a:r>
            <a:r>
              <a:rPr lang="zh-CN" altLang="en-US">
                <a:sym typeface="+mn-ea"/>
              </a:rPr>
              <a:t>，每秒执行的</a:t>
            </a:r>
            <a:r>
              <a:rPr lang="zh-CN">
                <a:sym typeface="+mn-ea"/>
              </a:rPr>
              <a:t>浮点运算次数；</a:t>
            </a:r>
            <a:r>
              <a:rPr lang="en-US">
                <a:solidFill>
                  <a:srgbClr val="C00000"/>
                </a:solidFill>
                <a:sym typeface="+mn-ea"/>
              </a:rPr>
              <a:t>MFLOPS</a:t>
            </a:r>
            <a:r>
              <a:rPr lang="zh-CN" altLang="en-US">
                <a:solidFill>
                  <a:schemeClr val="tx1"/>
                </a:solidFill>
                <a:sym typeface="+mn-ea"/>
              </a:rPr>
              <a:t>每秒执行</a:t>
            </a:r>
            <a:r>
              <a:rPr lang="zh-CN">
                <a:sym typeface="+mn-ea"/>
              </a:rPr>
              <a:t>百万次浮点运算）作为计算机的速度指标。</a:t>
            </a:r>
            <a:endParaRPr lang="zh-CN" altLang="en-US"/>
          </a:p>
        </p:txBody>
      </p:sp>
      <p:sp>
        <p:nvSpPr>
          <p:cNvPr id="5" name="文本框 4"/>
          <p:cNvSpPr txBox="1"/>
          <p:nvPr/>
        </p:nvSpPr>
        <p:spPr>
          <a:xfrm>
            <a:off x="75565" y="2636520"/>
            <a:ext cx="8406765" cy="583565"/>
          </a:xfrm>
          <a:prstGeom prst="rect">
            <a:avLst/>
          </a:prstGeom>
          <a:noFill/>
        </p:spPr>
        <p:txBody>
          <a:bodyPr wrap="square" rtlCol="0" anchor="t">
            <a:spAutoFit/>
          </a:bodyPr>
          <a:p>
            <a:r>
              <a:rPr lang="zh-CN" sz="3200">
                <a:cs typeface="楷体_GB2312" charset="0"/>
                <a:sym typeface="+mn-ea"/>
              </a:rPr>
              <a:t>（</a:t>
            </a:r>
            <a:r>
              <a:rPr lang="en-US" sz="3200">
                <a:cs typeface="楷体_GB2312" charset="0"/>
                <a:sym typeface="+mn-ea"/>
              </a:rPr>
              <a:t>3</a:t>
            </a:r>
            <a:r>
              <a:rPr lang="zh-CN" sz="3200">
                <a:cs typeface="楷体_GB2312" charset="0"/>
                <a:sym typeface="+mn-ea"/>
              </a:rPr>
              <a:t>）分别标明几种典型四则运算所需时间</a:t>
            </a:r>
            <a:endParaRPr lang="zh-CN" altLang="en-US" sz="3200"/>
          </a:p>
        </p:txBody>
      </p:sp>
    </p:spTree>
  </p:cSld>
  <p:clrMapOvr>
    <a:masterClrMapping/>
  </p:clrMapOvr>
  <p:transition spd="slow">
    <p:zoom dir="in"/>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灯片编号占位符 3"/>
          <p:cNvSpPr txBox="1">
            <a:spLocks noGrp="1"/>
          </p:cNvSpPr>
          <p:nvPr>
            <p:ph type="sldNum" sz="quarter" idx="12"/>
          </p:nvPr>
        </p:nvSpPr>
        <p:spPr/>
        <p:txBody>
          <a:bodyPr/>
          <a:p>
            <a:pPr marL="0" indent="0" algn="r" eaLnBrk="1" hangingPunct="1">
              <a:spcBef>
                <a:spcPct val="50000"/>
              </a:spcBef>
              <a:buClrTx/>
              <a:buFontTx/>
              <a:buNone/>
            </a:pPr>
            <a:fld id="{9A0DB2DC-4C9A-4742-B13C-FB6460FD3503}" type="slidenum">
              <a:rPr lang="zh-CN" altLang="en-US" sz="1400" dirty="0">
                <a:solidFill>
                  <a:schemeClr val="bg2"/>
                </a:solidFill>
              </a:rPr>
            </a:fld>
            <a:endParaRPr lang="zh-CN" altLang="en-US" sz="1400" dirty="0">
              <a:solidFill>
                <a:schemeClr val="bg2"/>
              </a:solidFill>
            </a:endParaRPr>
          </a:p>
        </p:txBody>
      </p:sp>
      <p:sp>
        <p:nvSpPr>
          <p:cNvPr id="117763" name="Text Box 3"/>
          <p:cNvSpPr txBox="1"/>
          <p:nvPr/>
        </p:nvSpPr>
        <p:spPr>
          <a:xfrm>
            <a:off x="250825" y="260350"/>
            <a:ext cx="8534400" cy="205486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80000"/>
              </a:lnSpc>
              <a:spcBef>
                <a:spcPct val="50000"/>
              </a:spcBef>
              <a:buClrTx/>
              <a:buFontTx/>
              <a:buNone/>
            </a:pPr>
            <a:r>
              <a:rPr lang="en-US" altLang="zh-CN" sz="3600" b="1" dirty="0"/>
              <a:t>3.  </a:t>
            </a:r>
            <a:r>
              <a:rPr lang="zh-CN" altLang="en-US" sz="3600" b="1" dirty="0"/>
              <a:t>存储容量</a:t>
            </a:r>
            <a:endParaRPr lang="zh-CN" altLang="en-US" sz="3600" b="1" dirty="0"/>
          </a:p>
          <a:p>
            <a:pPr marL="0" lvl="0" indent="0" eaLnBrk="1" hangingPunct="1">
              <a:lnSpc>
                <a:spcPct val="80000"/>
              </a:lnSpc>
              <a:spcBef>
                <a:spcPct val="50000"/>
              </a:spcBef>
              <a:buClrTx/>
              <a:buFontTx/>
              <a:buNone/>
            </a:pPr>
            <a:r>
              <a:rPr lang="zh-CN" altLang="en-US" sz="4000" b="1" dirty="0"/>
              <a:t>   </a:t>
            </a:r>
            <a:r>
              <a:rPr lang="zh-CN" altLang="en-US" b="1" dirty="0"/>
              <a:t> </a:t>
            </a:r>
            <a:r>
              <a:rPr lang="zh-CN" altLang="en-US" b="1" dirty="0"/>
              <a:t>（1）主存容量</a:t>
            </a:r>
            <a:endParaRPr lang="zh-CN" altLang="en-US" b="1" dirty="0"/>
          </a:p>
          <a:p>
            <a:pPr marL="0" lvl="0" indent="0" eaLnBrk="1" hangingPunct="1">
              <a:lnSpc>
                <a:spcPct val="80000"/>
              </a:lnSpc>
              <a:spcBef>
                <a:spcPct val="50000"/>
              </a:spcBef>
              <a:buClrTx/>
              <a:buFontTx/>
              <a:buNone/>
            </a:pPr>
            <a:r>
              <a:rPr lang="zh-CN" altLang="en-US" sz="3600" b="1" dirty="0"/>
              <a:t>      </a:t>
            </a:r>
            <a:r>
              <a:rPr lang="zh-CN" altLang="en-US" b="1" dirty="0"/>
              <a:t> 指存储单元个数×位数。</a:t>
            </a:r>
            <a:endParaRPr lang="zh-CN" altLang="en-US" b="1" dirty="0"/>
          </a:p>
        </p:txBody>
      </p:sp>
      <p:sp>
        <p:nvSpPr>
          <p:cNvPr id="117764" name="Line 4"/>
          <p:cNvSpPr/>
          <p:nvPr/>
        </p:nvSpPr>
        <p:spPr>
          <a:xfrm>
            <a:off x="1376680" y="2395855"/>
            <a:ext cx="2614295" cy="5080"/>
          </a:xfrm>
          <a:prstGeom prst="line">
            <a:avLst/>
          </a:prstGeom>
          <a:ln w="38100" cap="flat" cmpd="sng">
            <a:solidFill>
              <a:srgbClr val="3333FF"/>
            </a:solidFill>
            <a:prstDash val="solid"/>
            <a:headEnd type="none" w="med" len="med"/>
            <a:tailEnd type="none" w="med" len="med"/>
          </a:ln>
        </p:spPr>
      </p:sp>
      <p:sp>
        <p:nvSpPr>
          <p:cNvPr id="117765" name="Line 5"/>
          <p:cNvSpPr/>
          <p:nvPr/>
        </p:nvSpPr>
        <p:spPr>
          <a:xfrm flipH="1">
            <a:off x="1223963" y="2476500"/>
            <a:ext cx="1066800" cy="381000"/>
          </a:xfrm>
          <a:prstGeom prst="line">
            <a:avLst/>
          </a:prstGeom>
          <a:ln w="12700" cap="flat" cmpd="sng">
            <a:solidFill>
              <a:srgbClr val="3333FF"/>
            </a:solidFill>
            <a:prstDash val="solid"/>
            <a:headEnd type="none" w="med" len="med"/>
            <a:tailEnd type="none" w="med" len="med"/>
          </a:ln>
        </p:spPr>
      </p:sp>
      <p:sp>
        <p:nvSpPr>
          <p:cNvPr id="117766" name="Text Box 6"/>
          <p:cNvSpPr txBox="1"/>
          <p:nvPr/>
        </p:nvSpPr>
        <p:spPr>
          <a:xfrm>
            <a:off x="468313" y="2781300"/>
            <a:ext cx="3505200" cy="52197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2800" b="1" dirty="0">
                <a:solidFill>
                  <a:srgbClr val="3333FF"/>
                </a:solidFill>
                <a:ea typeface="黑体" panose="02010609060101010101" pitchFamily="49" charset="-122"/>
              </a:rPr>
              <a:t>决定地址位数</a:t>
            </a:r>
            <a:endParaRPr lang="zh-CN" altLang="en-US" sz="2800" b="1" dirty="0">
              <a:solidFill>
                <a:srgbClr val="3333FF"/>
              </a:solidFill>
              <a:ea typeface="黑体" panose="02010609060101010101" pitchFamily="49" charset="-122"/>
            </a:endParaRPr>
          </a:p>
        </p:txBody>
      </p:sp>
      <p:sp>
        <p:nvSpPr>
          <p:cNvPr id="117767" name="Line 7"/>
          <p:cNvSpPr/>
          <p:nvPr/>
        </p:nvSpPr>
        <p:spPr>
          <a:xfrm flipV="1">
            <a:off x="4501515" y="2371725"/>
            <a:ext cx="762000" cy="23495"/>
          </a:xfrm>
          <a:prstGeom prst="line">
            <a:avLst/>
          </a:prstGeom>
          <a:ln w="38100" cap="flat" cmpd="sng">
            <a:solidFill>
              <a:srgbClr val="3333FF"/>
            </a:solidFill>
            <a:prstDash val="solid"/>
            <a:headEnd type="none" w="med" len="med"/>
            <a:tailEnd type="none" w="med" len="med"/>
          </a:ln>
        </p:spPr>
      </p:sp>
      <p:sp>
        <p:nvSpPr>
          <p:cNvPr id="117768" name="Line 8"/>
          <p:cNvSpPr/>
          <p:nvPr/>
        </p:nvSpPr>
        <p:spPr>
          <a:xfrm>
            <a:off x="4787583" y="2426335"/>
            <a:ext cx="762000" cy="457200"/>
          </a:xfrm>
          <a:prstGeom prst="line">
            <a:avLst/>
          </a:prstGeom>
          <a:ln w="12700" cap="flat" cmpd="sng">
            <a:solidFill>
              <a:srgbClr val="3333FF"/>
            </a:solidFill>
            <a:prstDash val="solid"/>
            <a:headEnd type="none" w="med" len="med"/>
            <a:tailEnd type="none" w="med" len="med"/>
          </a:ln>
        </p:spPr>
      </p:sp>
      <p:sp>
        <p:nvSpPr>
          <p:cNvPr id="117769" name="Text Box 9"/>
          <p:cNvSpPr txBox="1"/>
          <p:nvPr/>
        </p:nvSpPr>
        <p:spPr>
          <a:xfrm>
            <a:off x="4500563" y="2781300"/>
            <a:ext cx="3352800" cy="52197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2800" b="1" dirty="0">
                <a:solidFill>
                  <a:srgbClr val="3333FF"/>
                </a:solidFill>
                <a:ea typeface="黑体" panose="02010609060101010101" pitchFamily="49" charset="-122"/>
              </a:rPr>
              <a:t>表明编址单位</a:t>
            </a:r>
            <a:endParaRPr lang="zh-CN" altLang="en-US" sz="2800" b="1" dirty="0">
              <a:solidFill>
                <a:srgbClr val="3333FF"/>
              </a:solidFill>
              <a:ea typeface="黑体" panose="02010609060101010101" pitchFamily="49" charset="-122"/>
            </a:endParaRPr>
          </a:p>
        </p:txBody>
      </p:sp>
      <p:sp>
        <p:nvSpPr>
          <p:cNvPr id="117770" name="Text Box 10"/>
          <p:cNvSpPr txBox="1"/>
          <p:nvPr/>
        </p:nvSpPr>
        <p:spPr>
          <a:xfrm>
            <a:off x="0" y="3500438"/>
            <a:ext cx="8915400" cy="11176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80000"/>
              </a:lnSpc>
              <a:spcBef>
                <a:spcPct val="50000"/>
              </a:spcBef>
              <a:buClrTx/>
              <a:buFontTx/>
              <a:buNone/>
            </a:pPr>
            <a:r>
              <a:rPr lang="zh-CN" altLang="en-US" b="1" dirty="0"/>
              <a:t>表示为：</a:t>
            </a:r>
            <a:r>
              <a:rPr lang="zh-CN" altLang="en-US" b="1" dirty="0">
                <a:solidFill>
                  <a:srgbClr val="3333FF"/>
                </a:solidFill>
                <a:ea typeface="黑体" panose="02010609060101010101" pitchFamily="49" charset="-122"/>
              </a:rPr>
              <a:t>字节数</a:t>
            </a:r>
            <a:r>
              <a:rPr lang="zh-CN" altLang="en-US" b="1" dirty="0">
                <a:ea typeface="黑体" panose="02010609060101010101" pitchFamily="49" charset="-122"/>
              </a:rPr>
              <a:t>（按字节编址）</a:t>
            </a:r>
            <a:r>
              <a:rPr lang="zh-CN" altLang="en-US" b="1" dirty="0"/>
              <a:t>或</a:t>
            </a:r>
            <a:endParaRPr lang="zh-CN" altLang="en-US" b="1" dirty="0">
              <a:ea typeface="黑体" panose="02010609060101010101" pitchFamily="49" charset="-122"/>
            </a:endParaRPr>
          </a:p>
          <a:p>
            <a:pPr marL="0" lvl="0" indent="0" eaLnBrk="1" hangingPunct="1">
              <a:lnSpc>
                <a:spcPct val="80000"/>
              </a:lnSpc>
              <a:spcBef>
                <a:spcPct val="50000"/>
              </a:spcBef>
              <a:buClrTx/>
              <a:buFontTx/>
              <a:buNone/>
            </a:pPr>
            <a:r>
              <a:rPr lang="zh-CN" altLang="en-US" b="1" dirty="0">
                <a:solidFill>
                  <a:srgbClr val="3333FF"/>
                </a:solidFill>
                <a:ea typeface="黑体" panose="02010609060101010101" pitchFamily="49" charset="-122"/>
              </a:rPr>
              <a:t>                 字数×字长</a:t>
            </a:r>
            <a:r>
              <a:rPr lang="zh-CN" altLang="en-US" b="1" dirty="0">
                <a:ea typeface="黑体" panose="02010609060101010101" pitchFamily="49" charset="-122"/>
              </a:rPr>
              <a:t>（按字编址）</a:t>
            </a:r>
            <a:endParaRPr lang="zh-CN" altLang="en-US" b="1" dirty="0">
              <a:ea typeface="黑体" panose="02010609060101010101" pitchFamily="49" charset="-122"/>
            </a:endParaRPr>
          </a:p>
        </p:txBody>
      </p:sp>
      <p:sp>
        <p:nvSpPr>
          <p:cNvPr id="117771" name="Text Box 11"/>
          <p:cNvSpPr txBox="1"/>
          <p:nvPr/>
        </p:nvSpPr>
        <p:spPr>
          <a:xfrm>
            <a:off x="827088" y="4772025"/>
            <a:ext cx="8058150" cy="192532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80000"/>
              </a:lnSpc>
              <a:spcBef>
                <a:spcPct val="50000"/>
              </a:spcBef>
              <a:buClrTx/>
              <a:buFontTx/>
              <a:buNone/>
            </a:pPr>
            <a:r>
              <a:rPr lang="zh-CN" altLang="en-US" b="1" dirty="0"/>
              <a:t>（2）外存容量</a:t>
            </a:r>
            <a:endParaRPr lang="zh-CN" altLang="en-US" b="1" dirty="0"/>
          </a:p>
          <a:p>
            <a:pPr marL="0" lvl="0" indent="0" eaLnBrk="1" hangingPunct="1">
              <a:lnSpc>
                <a:spcPct val="80000"/>
              </a:lnSpc>
              <a:spcBef>
                <a:spcPct val="50000"/>
              </a:spcBef>
              <a:buClrTx/>
              <a:buFontTx/>
              <a:buNone/>
            </a:pPr>
            <a:r>
              <a:rPr lang="zh-CN" altLang="en-US" sz="4000" b="1" dirty="0"/>
              <a:t>      </a:t>
            </a:r>
            <a:r>
              <a:rPr lang="zh-CN" altLang="en-US" b="1" dirty="0"/>
              <a:t>常表示为</a:t>
            </a:r>
            <a:r>
              <a:rPr lang="zh-CN" altLang="en-US" b="1" dirty="0">
                <a:solidFill>
                  <a:srgbClr val="3333FF"/>
                </a:solidFill>
                <a:ea typeface="黑体" panose="02010609060101010101" pitchFamily="49" charset="-122"/>
              </a:rPr>
              <a:t>字节数</a:t>
            </a:r>
            <a:r>
              <a:rPr lang="zh-CN" altLang="en-US" b="1" dirty="0"/>
              <a:t>。</a:t>
            </a:r>
            <a:endParaRPr lang="zh-CN" altLang="en-US" b="1" dirty="0"/>
          </a:p>
          <a:p>
            <a:pPr marL="0" lvl="0" indent="0" eaLnBrk="1" hangingPunct="1">
              <a:lnSpc>
                <a:spcPct val="80000"/>
              </a:lnSpc>
              <a:spcBef>
                <a:spcPct val="50000"/>
              </a:spcBef>
              <a:buClrTx/>
              <a:buFontTx/>
              <a:buNone/>
            </a:pPr>
            <a:r>
              <a:rPr lang="zh-CN" altLang="en-US" b="1" dirty="0"/>
              <a:t>       </a:t>
            </a:r>
            <a:r>
              <a:rPr lang="zh-CN" altLang="en-US" b="1" dirty="0">
                <a:solidFill>
                  <a:srgbClr val="FF3300"/>
                </a:solidFill>
              </a:rPr>
              <a:t>外存容量与地址码位数无关</a:t>
            </a:r>
            <a:r>
              <a:rPr lang="zh-CN" altLang="en-US" b="1" dirty="0"/>
              <a:t>。</a:t>
            </a:r>
            <a:endParaRPr lang="zh-CN" altLang="en-US" dirty="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7763">
                                            <p:txEl>
                                              <p:charRg st="0" end="9"/>
                                            </p:txEl>
                                          </p:spTgt>
                                        </p:tgtEl>
                                        <p:attrNameLst>
                                          <p:attrName>style.visibility</p:attrName>
                                        </p:attrNameLst>
                                      </p:cBhvr>
                                      <p:to>
                                        <p:strVal val="visible"/>
                                      </p:to>
                                    </p:set>
                                    <p:animEffect transition="in" filter="wipe(left)">
                                      <p:cBhvr>
                                        <p:cTn id="7" dur="500"/>
                                        <p:tgtEl>
                                          <p:spTgt spid="117763">
                                            <p:txEl>
                                              <p:charRg st="0"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7763">
                                            <p:txEl>
                                              <p:charRg st="9" end="21"/>
                                            </p:txEl>
                                          </p:spTgt>
                                        </p:tgtEl>
                                        <p:attrNameLst>
                                          <p:attrName>style.visibility</p:attrName>
                                        </p:attrNameLst>
                                      </p:cBhvr>
                                      <p:to>
                                        <p:strVal val="visible"/>
                                      </p:to>
                                    </p:set>
                                    <p:animEffect transition="in" filter="wipe(left)">
                                      <p:cBhvr>
                                        <p:cTn id="12" dur="500"/>
                                        <p:tgtEl>
                                          <p:spTgt spid="117763">
                                            <p:txEl>
                                              <p:charRg st="9" end="2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7763">
                                            <p:txEl>
                                              <p:charRg st="21" end="40"/>
                                            </p:txEl>
                                          </p:spTgt>
                                        </p:tgtEl>
                                        <p:attrNameLst>
                                          <p:attrName>style.visibility</p:attrName>
                                        </p:attrNameLst>
                                      </p:cBhvr>
                                      <p:to>
                                        <p:strVal val="visible"/>
                                      </p:to>
                                    </p:set>
                                    <p:animEffect transition="in" filter="wipe(left)">
                                      <p:cBhvr>
                                        <p:cTn id="17" dur="500"/>
                                        <p:tgtEl>
                                          <p:spTgt spid="117763">
                                            <p:txEl>
                                              <p:charRg st="21" end="4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7764"/>
                                        </p:tgtEl>
                                        <p:attrNameLst>
                                          <p:attrName>style.visibility</p:attrName>
                                        </p:attrNameLst>
                                      </p:cBhvr>
                                      <p:to>
                                        <p:strVal val="visible"/>
                                      </p:to>
                                    </p:set>
                                    <p:animEffect transition="in" filter="wipe(left)">
                                      <p:cBhvr>
                                        <p:cTn id="22" dur="500"/>
                                        <p:tgtEl>
                                          <p:spTgt spid="117764"/>
                                        </p:tgtEl>
                                      </p:cBhvr>
                                    </p:animEffect>
                                  </p:childTnLst>
                                </p:cTn>
                              </p:par>
                            </p:childTnLst>
                          </p:cTn>
                        </p:par>
                        <p:par>
                          <p:cTn id="23" fill="hold">
                            <p:stCondLst>
                              <p:cond delay="500"/>
                            </p:stCondLst>
                            <p:childTnLst>
                              <p:par>
                                <p:cTn id="24" presetID="22" presetClass="entr" presetSubtype="2" fill="hold" nodeType="afterEffect">
                                  <p:stCondLst>
                                    <p:cond delay="0"/>
                                  </p:stCondLst>
                                  <p:childTnLst>
                                    <p:set>
                                      <p:cBhvr>
                                        <p:cTn id="25" dur="1" fill="hold">
                                          <p:stCondLst>
                                            <p:cond delay="0"/>
                                          </p:stCondLst>
                                        </p:cTn>
                                        <p:tgtEl>
                                          <p:spTgt spid="117765"/>
                                        </p:tgtEl>
                                        <p:attrNameLst>
                                          <p:attrName>style.visibility</p:attrName>
                                        </p:attrNameLst>
                                      </p:cBhvr>
                                      <p:to>
                                        <p:strVal val="visible"/>
                                      </p:to>
                                    </p:set>
                                    <p:animEffect transition="in" filter="wipe(right)">
                                      <p:cBhvr>
                                        <p:cTn id="26" dur="500"/>
                                        <p:tgtEl>
                                          <p:spTgt spid="117765"/>
                                        </p:tgtEl>
                                      </p:cBhvr>
                                    </p:animEffect>
                                  </p:childTnLst>
                                </p:cTn>
                              </p:par>
                            </p:childTnLst>
                          </p:cTn>
                        </p:par>
                        <p:par>
                          <p:cTn id="27" fill="hold">
                            <p:stCondLst>
                              <p:cond delay="1000"/>
                            </p:stCondLst>
                            <p:childTnLst>
                              <p:par>
                                <p:cTn id="28" presetID="22" presetClass="entr" presetSubtype="1" fill="hold" grpId="0" nodeType="afterEffect">
                                  <p:stCondLst>
                                    <p:cond delay="0"/>
                                  </p:stCondLst>
                                  <p:childTnLst>
                                    <p:set>
                                      <p:cBhvr>
                                        <p:cTn id="29" dur="1" fill="hold">
                                          <p:stCondLst>
                                            <p:cond delay="0"/>
                                          </p:stCondLst>
                                        </p:cTn>
                                        <p:tgtEl>
                                          <p:spTgt spid="117766"/>
                                        </p:tgtEl>
                                        <p:attrNameLst>
                                          <p:attrName>style.visibility</p:attrName>
                                        </p:attrNameLst>
                                      </p:cBhvr>
                                      <p:to>
                                        <p:strVal val="visible"/>
                                      </p:to>
                                    </p:set>
                                    <p:animEffect transition="in" filter="wipe(up)">
                                      <p:cBhvr>
                                        <p:cTn id="30" dur="500"/>
                                        <p:tgtEl>
                                          <p:spTgt spid="11776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17767"/>
                                        </p:tgtEl>
                                        <p:attrNameLst>
                                          <p:attrName>style.visibility</p:attrName>
                                        </p:attrNameLst>
                                      </p:cBhvr>
                                      <p:to>
                                        <p:strVal val="visible"/>
                                      </p:to>
                                    </p:set>
                                    <p:animEffect transition="in" filter="wipe(left)">
                                      <p:cBhvr>
                                        <p:cTn id="35" dur="500"/>
                                        <p:tgtEl>
                                          <p:spTgt spid="117767"/>
                                        </p:tgtEl>
                                      </p:cBhvr>
                                    </p:animEffect>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117768"/>
                                        </p:tgtEl>
                                        <p:attrNameLst>
                                          <p:attrName>style.visibility</p:attrName>
                                        </p:attrNameLst>
                                      </p:cBhvr>
                                      <p:to>
                                        <p:strVal val="visible"/>
                                      </p:to>
                                    </p:set>
                                    <p:animEffect transition="in" filter="wipe(left)">
                                      <p:cBhvr>
                                        <p:cTn id="39" dur="500"/>
                                        <p:tgtEl>
                                          <p:spTgt spid="117768"/>
                                        </p:tgtEl>
                                      </p:cBhvr>
                                    </p:animEffect>
                                  </p:childTnLst>
                                </p:cTn>
                              </p:par>
                            </p:childTnLst>
                          </p:cTn>
                        </p:par>
                        <p:par>
                          <p:cTn id="40" fill="hold">
                            <p:stCondLst>
                              <p:cond delay="1000"/>
                            </p:stCondLst>
                            <p:childTnLst>
                              <p:par>
                                <p:cTn id="41" presetID="22" presetClass="entr" presetSubtype="1" fill="hold" grpId="0" nodeType="afterEffect">
                                  <p:stCondLst>
                                    <p:cond delay="0"/>
                                  </p:stCondLst>
                                  <p:childTnLst>
                                    <p:set>
                                      <p:cBhvr>
                                        <p:cTn id="42" dur="1" fill="hold">
                                          <p:stCondLst>
                                            <p:cond delay="0"/>
                                          </p:stCondLst>
                                        </p:cTn>
                                        <p:tgtEl>
                                          <p:spTgt spid="117769"/>
                                        </p:tgtEl>
                                        <p:attrNameLst>
                                          <p:attrName>style.visibility</p:attrName>
                                        </p:attrNameLst>
                                      </p:cBhvr>
                                      <p:to>
                                        <p:strVal val="visible"/>
                                      </p:to>
                                    </p:set>
                                    <p:animEffect transition="in" filter="wipe(up)">
                                      <p:cBhvr>
                                        <p:cTn id="43" dur="500"/>
                                        <p:tgtEl>
                                          <p:spTgt spid="11776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17770">
                                            <p:txEl>
                                              <p:charRg st="0" end="16"/>
                                            </p:txEl>
                                          </p:spTgt>
                                        </p:tgtEl>
                                        <p:attrNameLst>
                                          <p:attrName>style.visibility</p:attrName>
                                        </p:attrNameLst>
                                      </p:cBhvr>
                                      <p:to>
                                        <p:strVal val="visible"/>
                                      </p:to>
                                    </p:set>
                                    <p:animEffect transition="in" filter="wipe(left)">
                                      <p:cBhvr>
                                        <p:cTn id="48" dur="500"/>
                                        <p:tgtEl>
                                          <p:spTgt spid="117770">
                                            <p:txEl>
                                              <p:charRg st="0" end="16"/>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17770">
                                            <p:txEl>
                                              <p:charRg st="16" end="45"/>
                                            </p:txEl>
                                          </p:spTgt>
                                        </p:tgtEl>
                                        <p:attrNameLst>
                                          <p:attrName>style.visibility</p:attrName>
                                        </p:attrNameLst>
                                      </p:cBhvr>
                                      <p:to>
                                        <p:strVal val="visible"/>
                                      </p:to>
                                    </p:set>
                                    <p:animEffect transition="in" filter="wipe(left)">
                                      <p:cBhvr>
                                        <p:cTn id="53" dur="500"/>
                                        <p:tgtEl>
                                          <p:spTgt spid="117770">
                                            <p:txEl>
                                              <p:charRg st="16" end="45"/>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117771">
                                            <p:txEl>
                                              <p:charRg st="0" end="8"/>
                                            </p:txEl>
                                          </p:spTgt>
                                        </p:tgtEl>
                                        <p:attrNameLst>
                                          <p:attrName>style.visibility</p:attrName>
                                        </p:attrNameLst>
                                      </p:cBhvr>
                                      <p:to>
                                        <p:strVal val="visible"/>
                                      </p:to>
                                    </p:set>
                                    <p:animEffect transition="in" filter="wipe(left)">
                                      <p:cBhvr>
                                        <p:cTn id="58" dur="500"/>
                                        <p:tgtEl>
                                          <p:spTgt spid="117771">
                                            <p:txEl>
                                              <p:charRg st="0" end="8"/>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17771">
                                            <p:txEl>
                                              <p:charRg st="8" end="23"/>
                                            </p:txEl>
                                          </p:spTgt>
                                        </p:tgtEl>
                                        <p:attrNameLst>
                                          <p:attrName>style.visibility</p:attrName>
                                        </p:attrNameLst>
                                      </p:cBhvr>
                                      <p:to>
                                        <p:strVal val="visible"/>
                                      </p:to>
                                    </p:set>
                                    <p:animEffect transition="in" filter="wipe(left)">
                                      <p:cBhvr>
                                        <p:cTn id="63" dur="500"/>
                                        <p:tgtEl>
                                          <p:spTgt spid="117771">
                                            <p:txEl>
                                              <p:charRg st="8" end="23"/>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117771">
                                            <p:txEl>
                                              <p:charRg st="23" end="44"/>
                                            </p:txEl>
                                          </p:spTgt>
                                        </p:tgtEl>
                                        <p:attrNameLst>
                                          <p:attrName>style.visibility</p:attrName>
                                        </p:attrNameLst>
                                      </p:cBhvr>
                                      <p:to>
                                        <p:strVal val="visible"/>
                                      </p:to>
                                    </p:set>
                                    <p:animEffect transition="in" filter="wipe(left)">
                                      <p:cBhvr>
                                        <p:cTn id="68" dur="500"/>
                                        <p:tgtEl>
                                          <p:spTgt spid="117771">
                                            <p:txEl>
                                              <p:charRg st="23" end="4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build="p"/>
      <p:bldP spid="117766" grpId="0"/>
      <p:bldP spid="117769" grpId="0"/>
      <p:bldP spid="117770" grpId="0" build="p"/>
      <p:bldP spid="117771"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灯片编号占位符 3"/>
          <p:cNvSpPr txBox="1">
            <a:spLocks noGrp="1"/>
          </p:cNvSpPr>
          <p:nvPr>
            <p:ph type="sldNum" sz="quarter" idx="12"/>
          </p:nvPr>
        </p:nvSpPr>
        <p:spPr/>
        <p:txBody>
          <a:bodyPr/>
          <a:p>
            <a:pPr marL="0" indent="0" algn="r" eaLnBrk="1" hangingPunct="1">
              <a:spcBef>
                <a:spcPct val="50000"/>
              </a:spcBef>
              <a:buClrTx/>
              <a:buFontTx/>
              <a:buNone/>
            </a:pPr>
            <a:fld id="{9A0DB2DC-4C9A-4742-B13C-FB6460FD3503}" type="slidenum">
              <a:rPr lang="zh-CN" altLang="en-US" sz="1400" dirty="0">
                <a:solidFill>
                  <a:schemeClr val="bg2"/>
                </a:solidFill>
              </a:rPr>
            </a:fld>
            <a:endParaRPr lang="zh-CN" altLang="en-US" sz="1400" dirty="0">
              <a:solidFill>
                <a:schemeClr val="bg2"/>
              </a:solidFill>
            </a:endParaRPr>
          </a:p>
        </p:txBody>
      </p:sp>
      <p:sp>
        <p:nvSpPr>
          <p:cNvPr id="55300" name="Text Box 4"/>
          <p:cNvSpPr txBox="1"/>
          <p:nvPr/>
        </p:nvSpPr>
        <p:spPr>
          <a:xfrm>
            <a:off x="0" y="620713"/>
            <a:ext cx="7740650" cy="58356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80000"/>
              </a:lnSpc>
              <a:spcBef>
                <a:spcPct val="50000"/>
              </a:spcBef>
              <a:buClrTx/>
              <a:buFontTx/>
              <a:buNone/>
            </a:pPr>
            <a:r>
              <a:rPr lang="zh-CN" altLang="en-US" sz="4000" b="1" dirty="0"/>
              <a:t> </a:t>
            </a:r>
            <a:r>
              <a:rPr lang="en-US" altLang="zh-CN" sz="3600" b="1" dirty="0"/>
              <a:t>4.  </a:t>
            </a:r>
            <a:r>
              <a:rPr lang="zh-CN" altLang="en-US" sz="3600" b="1" dirty="0"/>
              <a:t>配置的</a:t>
            </a:r>
            <a:r>
              <a:rPr lang="en-US" altLang="zh-CN" sz="3600" b="1" dirty="0"/>
              <a:t>I/O</a:t>
            </a:r>
            <a:r>
              <a:rPr lang="zh-CN" altLang="en-US" sz="3600" b="1" dirty="0"/>
              <a:t>设备及性能 </a:t>
            </a:r>
            <a:endParaRPr lang="zh-CN" altLang="zh-CN" sz="3600" b="1" dirty="0"/>
          </a:p>
        </p:txBody>
      </p:sp>
      <p:sp>
        <p:nvSpPr>
          <p:cNvPr id="55306" name="Text Box 10"/>
          <p:cNvSpPr txBox="1"/>
          <p:nvPr/>
        </p:nvSpPr>
        <p:spPr>
          <a:xfrm>
            <a:off x="0" y="1484313"/>
            <a:ext cx="9525000" cy="202374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lnSpc>
                <a:spcPct val="80000"/>
              </a:lnSpc>
              <a:spcBef>
                <a:spcPct val="50000"/>
              </a:spcBef>
              <a:buClrTx/>
              <a:buFontTx/>
              <a:buNone/>
            </a:pPr>
            <a:r>
              <a:rPr lang="zh-CN" altLang="en-US" sz="4000" b="1" dirty="0"/>
              <a:t> </a:t>
            </a:r>
            <a:r>
              <a:rPr lang="zh-CN" altLang="en-US" sz="3600" b="1" dirty="0"/>
              <a:t>5.  处理功能</a:t>
            </a:r>
            <a:endParaRPr lang="zh-CN" altLang="en-US" sz="3600" b="1" dirty="0"/>
          </a:p>
          <a:p>
            <a:pPr marL="0" lvl="0" indent="0" eaLnBrk="1" hangingPunct="1">
              <a:lnSpc>
                <a:spcPct val="80000"/>
              </a:lnSpc>
              <a:spcBef>
                <a:spcPct val="50000"/>
              </a:spcBef>
              <a:buClrTx/>
              <a:buFontTx/>
              <a:buNone/>
            </a:pPr>
            <a:r>
              <a:rPr lang="zh-CN" altLang="en-US" sz="4000" b="1" dirty="0"/>
              <a:t> </a:t>
            </a:r>
            <a:r>
              <a:rPr lang="zh-CN" altLang="en-US" b="1" dirty="0"/>
              <a:t>（1）指令系统功能（</a:t>
            </a:r>
            <a:r>
              <a:rPr lang="zh-CN" altLang="en-US" b="1" dirty="0">
                <a:solidFill>
                  <a:srgbClr val="3333FF"/>
                </a:solidFill>
              </a:rPr>
              <a:t>寻址方式</a:t>
            </a:r>
            <a:r>
              <a:rPr lang="zh-CN" altLang="en-US" b="1" dirty="0"/>
              <a:t>、</a:t>
            </a:r>
            <a:r>
              <a:rPr lang="zh-CN" altLang="en-US" b="1" dirty="0">
                <a:solidFill>
                  <a:srgbClr val="3333FF"/>
                </a:solidFill>
              </a:rPr>
              <a:t>指令类型等</a:t>
            </a:r>
            <a:r>
              <a:rPr lang="zh-CN" altLang="en-US" b="1" dirty="0"/>
              <a:t>）</a:t>
            </a:r>
            <a:endParaRPr lang="zh-CN" altLang="en-US" b="1" dirty="0"/>
          </a:p>
          <a:p>
            <a:pPr marL="0" lvl="0" indent="0" eaLnBrk="1" hangingPunct="1">
              <a:lnSpc>
                <a:spcPct val="80000"/>
              </a:lnSpc>
              <a:spcBef>
                <a:spcPct val="50000"/>
              </a:spcBef>
              <a:buClrTx/>
              <a:buFontTx/>
              <a:buNone/>
            </a:pPr>
            <a:r>
              <a:rPr lang="zh-CN" altLang="en-US" b="1" dirty="0"/>
              <a:t> （2）系统软件配置</a:t>
            </a:r>
            <a:endParaRPr lang="zh-CN" altLang="zh-CN" b="1" dirty="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5300">
                                            <p:txEl>
                                              <p:charRg st="0" end="18"/>
                                            </p:txEl>
                                          </p:spTgt>
                                        </p:tgtEl>
                                        <p:attrNameLst>
                                          <p:attrName>style.visibility</p:attrName>
                                        </p:attrNameLst>
                                      </p:cBhvr>
                                      <p:to>
                                        <p:strVal val="visible"/>
                                      </p:to>
                                    </p:set>
                                    <p:animEffect transition="in" filter="wipe(left)">
                                      <p:cBhvr>
                                        <p:cTn id="7" dur="500"/>
                                        <p:tgtEl>
                                          <p:spTgt spid="55300">
                                            <p:txEl>
                                              <p:charRg st="0" end="1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5306">
                                            <p:txEl>
                                              <p:charRg st="0" end="10"/>
                                            </p:txEl>
                                          </p:spTgt>
                                        </p:tgtEl>
                                        <p:attrNameLst>
                                          <p:attrName>style.visibility</p:attrName>
                                        </p:attrNameLst>
                                      </p:cBhvr>
                                      <p:to>
                                        <p:strVal val="visible"/>
                                      </p:to>
                                    </p:set>
                                    <p:animEffect transition="in" filter="wipe(left)">
                                      <p:cBhvr>
                                        <p:cTn id="12" dur="500"/>
                                        <p:tgtEl>
                                          <p:spTgt spid="55306">
                                            <p:txEl>
                                              <p:charRg st="0" end="1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5306">
                                            <p:txEl>
                                              <p:charRg st="10" end="29"/>
                                            </p:txEl>
                                          </p:spTgt>
                                        </p:tgtEl>
                                        <p:attrNameLst>
                                          <p:attrName>style.visibility</p:attrName>
                                        </p:attrNameLst>
                                      </p:cBhvr>
                                      <p:to>
                                        <p:strVal val="visible"/>
                                      </p:to>
                                    </p:set>
                                    <p:animEffect transition="in" filter="wipe(left)">
                                      <p:cBhvr>
                                        <p:cTn id="17" dur="500"/>
                                        <p:tgtEl>
                                          <p:spTgt spid="55306">
                                            <p:txEl>
                                              <p:charRg st="10" end="2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5306">
                                            <p:txEl>
                                              <p:charRg st="44" end="55"/>
                                            </p:txEl>
                                          </p:spTgt>
                                        </p:tgtEl>
                                        <p:attrNameLst>
                                          <p:attrName>style.visibility</p:attrName>
                                        </p:attrNameLst>
                                      </p:cBhvr>
                                      <p:to>
                                        <p:strVal val="visible"/>
                                      </p:to>
                                    </p:set>
                                    <p:animEffect transition="in" filter="wipe(left)">
                                      <p:cBhvr>
                                        <p:cTn id="22" dur="500"/>
                                        <p:tgtEl>
                                          <p:spTgt spid="55306">
                                            <p:txEl>
                                              <p:charRg st="44" end="5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build="p"/>
      <p:bldP spid="55306"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灯片编号占位符 1"/>
          <p:cNvSpPr txBox="1">
            <a:spLocks noGrp="1"/>
          </p:cNvSpPr>
          <p:nvPr>
            <p:ph type="sldNum" sz="quarter" idx="12"/>
          </p:nvPr>
        </p:nvSpPr>
        <p:spPr/>
        <p:txBody>
          <a:bodyPr/>
          <a:p>
            <a:pPr marL="0" indent="0" algn="r" eaLnBrk="1" hangingPunct="1">
              <a:spcBef>
                <a:spcPct val="50000"/>
              </a:spcBef>
              <a:buClrTx/>
              <a:buFontTx/>
              <a:buNone/>
            </a:pPr>
            <a:fld id="{9A0DB2DC-4C9A-4742-B13C-FB6460FD3503}" type="slidenum">
              <a:rPr lang="zh-CN" altLang="en-US" sz="1400" dirty="0">
                <a:solidFill>
                  <a:schemeClr val="bg2"/>
                </a:solidFill>
              </a:rPr>
            </a:fld>
            <a:endParaRPr lang="zh-CN" altLang="en-US" sz="1400" dirty="0">
              <a:solidFill>
                <a:schemeClr val="bg2"/>
              </a:solidFill>
            </a:endParaRPr>
          </a:p>
        </p:txBody>
      </p:sp>
      <p:sp>
        <p:nvSpPr>
          <p:cNvPr id="46083" name="矩形 2"/>
          <p:cNvSpPr/>
          <p:nvPr/>
        </p:nvSpPr>
        <p:spPr>
          <a:xfrm>
            <a:off x="1331913" y="303213"/>
            <a:ext cx="6264275" cy="7699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r>
              <a:rPr lang="en-US" altLang="zh-CN" sz="4400" b="1" dirty="0"/>
              <a:t>1.6  </a:t>
            </a:r>
            <a:r>
              <a:rPr lang="zh-CN" altLang="zh-CN" sz="4400" b="1" dirty="0"/>
              <a:t>计算机的发展与应用</a:t>
            </a:r>
            <a:endParaRPr lang="zh-CN" altLang="en-US" sz="4400" b="1" dirty="0"/>
          </a:p>
        </p:txBody>
      </p:sp>
      <p:sp>
        <p:nvSpPr>
          <p:cNvPr id="4" name="Rectangle 1"/>
          <p:cNvSpPr>
            <a:spLocks noChangeArrowheads="1"/>
          </p:cNvSpPr>
          <p:nvPr/>
        </p:nvSpPr>
        <p:spPr bwMode="auto">
          <a:xfrm>
            <a:off x="171450" y="1167765"/>
            <a:ext cx="6335713" cy="817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1568" bIns="101568"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000" b="1" i="0" u="none" strike="noStrike" kern="1200" cap="none" spc="0" normalizeH="0" baseline="0" noProof="0" dirty="0">
                <a:ln>
                  <a:noFill/>
                </a:ln>
                <a:solidFill>
                  <a:srgbClr val="000000"/>
                </a:solidFill>
                <a:effectLst/>
                <a:uLnTx/>
                <a:uFillTx/>
                <a:latin typeface="+mn-ea"/>
                <a:ea typeface="+mn-ea"/>
                <a:cs typeface="Times New Roman" panose="02020603050405020304" pitchFamily="18" charset="0"/>
              </a:rPr>
              <a:t>1.6.1  </a:t>
            </a:r>
            <a:r>
              <a:rPr kumimoji="0" lang="zh-CN" altLang="en-US" sz="4000" b="1" i="0" u="none" strike="noStrike" kern="1200" cap="none" spc="0" normalizeH="0" baseline="0" noProof="0" dirty="0">
                <a:ln>
                  <a:noFill/>
                </a:ln>
                <a:solidFill>
                  <a:srgbClr val="000000"/>
                </a:solidFill>
                <a:effectLst/>
                <a:uLnTx/>
                <a:uFillTx/>
                <a:latin typeface="+mn-ea"/>
                <a:ea typeface="+mn-ea"/>
                <a:cs typeface="Times New Roman" panose="02020603050405020304" pitchFamily="18" charset="0"/>
              </a:rPr>
              <a:t>计算机的发展历程</a:t>
            </a:r>
            <a:endParaRPr kumimoji="0" lang="zh-CN" altLang="en-US" sz="40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4037" name="矩形 4"/>
          <p:cNvSpPr>
            <a:spLocks noChangeArrowheads="1"/>
          </p:cNvSpPr>
          <p:nvPr/>
        </p:nvSpPr>
        <p:spPr bwMode="auto">
          <a:xfrm>
            <a:off x="171450" y="1939925"/>
            <a:ext cx="85852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自从</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1946</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年第一台采用电子管的计算机出现，到第四代采用超大规模集成电路</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VLSI</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，已经有</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70</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年的历史。</a:t>
            </a:r>
            <a:endPar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从</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1980</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年以后，微处理器逐渐占领了整个应用市场。无论是嵌入式系统、个人计算机还是高性能的超级计算机，其内部的</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CPU</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都采用微处理器芯片。</a:t>
            </a:r>
            <a:endPar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下面先简单介绍微处理器</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4</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代发展的特征，然后介绍影响力最大的</a:t>
            </a:r>
            <a:r>
              <a:rPr kumimoji="0" lang="en-US" altLang="zh-CN" sz="2400" b="1" i="0" u="none" strike="noStrike" kern="1200" cap="none" spc="0" normalizeH="0" baseline="0" noProof="0" dirty="0" smtClean="0">
                <a:ln>
                  <a:noFill/>
                </a:ln>
                <a:solidFill>
                  <a:schemeClr val="tx1"/>
                </a:solidFill>
                <a:effectLst/>
                <a:uLnTx/>
                <a:uFillTx/>
                <a:latin typeface="+mn-ea"/>
                <a:ea typeface="宋体" panose="02010600030101010101" pitchFamily="2" charset="-122"/>
                <a:cs typeface="+mn-cs"/>
              </a:rPr>
              <a:t>Intel 80x86</a:t>
            </a:r>
            <a:r>
              <a:rPr kumimoji="0" lang="zh-CN" altLang="zh-CN" sz="2400" b="1" i="0" u="none" strike="noStrike" kern="1200" cap="none" spc="0" normalizeH="0" baseline="0" noProof="0" dirty="0" smtClean="0">
                <a:ln>
                  <a:noFill/>
                </a:ln>
                <a:solidFill>
                  <a:schemeClr val="tx1"/>
                </a:solidFill>
                <a:effectLst/>
                <a:uLnTx/>
                <a:uFillTx/>
                <a:latin typeface="+mn-ea"/>
                <a:ea typeface="宋体" panose="02010600030101010101" pitchFamily="2" charset="-122"/>
                <a:cs typeface="+mn-cs"/>
              </a:rPr>
              <a:t>系列微处理器</a:t>
            </a:r>
            <a:r>
              <a:rPr kumimoji="0" lang="zh-CN" altLang="en-US" sz="2400" b="1" i="0" u="none" strike="noStrike" kern="1200" cap="none" spc="0" normalizeH="0" baseline="0" noProof="0" dirty="0" smtClean="0">
                <a:ln>
                  <a:noFill/>
                </a:ln>
                <a:solidFill>
                  <a:schemeClr val="tx1"/>
                </a:solidFill>
                <a:effectLst/>
                <a:uLnTx/>
                <a:uFillTx/>
                <a:latin typeface="+mn-ea"/>
                <a:ea typeface="宋体" panose="02010600030101010101" pitchFamily="2" charset="-122"/>
                <a:cs typeface="+mn-cs"/>
              </a:rPr>
              <a:t>的发展过程。</a:t>
            </a:r>
            <a:endPar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spd="slow">
    <p:zoom dir="in"/>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灯片编号占位符 1"/>
          <p:cNvSpPr txBox="1">
            <a:spLocks noGrp="1"/>
          </p:cNvSpPr>
          <p:nvPr>
            <p:ph type="sldNum" sz="quarter" idx="12"/>
          </p:nvPr>
        </p:nvSpPr>
        <p:spPr/>
        <p:txBody>
          <a:bodyPr/>
          <a:p>
            <a:pPr marL="0" indent="0" algn="r" eaLnBrk="1" hangingPunct="1">
              <a:spcBef>
                <a:spcPct val="50000"/>
              </a:spcBef>
              <a:buClrTx/>
              <a:buFontTx/>
              <a:buNone/>
            </a:pPr>
            <a:fld id="{9A0DB2DC-4C9A-4742-B13C-FB6460FD3503}" type="slidenum">
              <a:rPr lang="zh-CN" altLang="en-US" sz="1400" b="1" dirty="0">
                <a:solidFill>
                  <a:schemeClr val="bg2"/>
                </a:solidFill>
              </a:rPr>
            </a:fld>
            <a:endParaRPr lang="zh-CN" altLang="en-US" sz="1400" b="1" dirty="0">
              <a:solidFill>
                <a:schemeClr val="bg2"/>
              </a:solidFill>
            </a:endParaRPr>
          </a:p>
        </p:txBody>
      </p:sp>
      <p:sp>
        <p:nvSpPr>
          <p:cNvPr id="3" name="Rectangle 2"/>
          <p:cNvSpPr txBox="1">
            <a:spLocks noChangeArrowheads="1"/>
          </p:cNvSpPr>
          <p:nvPr/>
        </p:nvSpPr>
        <p:spPr>
          <a:xfrm>
            <a:off x="468313" y="14288"/>
            <a:ext cx="8231188" cy="792163"/>
          </a:xfrm>
          <a:prstGeom prst="rect">
            <a:avLst/>
          </a:prstGeom>
        </p:spPr>
        <p:txBody>
          <a:bodyPr/>
          <a:lstStyle/>
          <a:p>
            <a:pPr marR="0" algn="ctr" defTabSz="914400">
              <a:buClrTx/>
              <a:buSzTx/>
              <a:buFontTx/>
              <a:buNone/>
              <a:defRPr/>
            </a:pPr>
            <a:r>
              <a:rPr kumimoji="0" lang="zh-CN" altLang="en-US" sz="4400" kern="0" cap="none" spc="0" normalizeH="0" baseline="0" noProof="0" dirty="0">
                <a:latin typeface="+mj-lt"/>
                <a:ea typeface="+mj-ea"/>
                <a:cs typeface="+mj-cs"/>
              </a:rPr>
              <a:t>微处理器的</a:t>
            </a:r>
            <a:r>
              <a:rPr kumimoji="0" lang="en-US" altLang="zh-CN" sz="4400" kern="0" cap="none" spc="0" normalizeH="0" baseline="0" noProof="0" dirty="0">
                <a:latin typeface="+mj-lt"/>
                <a:ea typeface="+mj-ea"/>
                <a:cs typeface="+mj-cs"/>
              </a:rPr>
              <a:t>4</a:t>
            </a:r>
            <a:r>
              <a:rPr kumimoji="0" lang="zh-CN" altLang="en-US" sz="4400" kern="0" cap="none" spc="0" normalizeH="0" baseline="0" noProof="0" dirty="0">
                <a:latin typeface="+mj-lt"/>
                <a:ea typeface="+mj-ea"/>
                <a:cs typeface="+mj-cs"/>
              </a:rPr>
              <a:t>代</a:t>
            </a:r>
            <a:r>
              <a:rPr kumimoji="0" lang="zh-CN" altLang="en-US" sz="3200" kern="0" cap="none" spc="0" normalizeH="0" baseline="0" noProof="0" dirty="0">
                <a:latin typeface="+mj-lt"/>
                <a:ea typeface="+mj-ea"/>
                <a:cs typeface="+mj-cs"/>
              </a:rPr>
              <a:t>（</a:t>
            </a:r>
            <a:r>
              <a:rPr kumimoji="0" lang="en-US" altLang="zh-CN" sz="3200" kern="0" cap="none" spc="0" normalizeH="0" baseline="0" noProof="0" dirty="0">
                <a:latin typeface="+mj-lt"/>
                <a:ea typeface="+mj-ea"/>
                <a:cs typeface="+mj-cs"/>
              </a:rPr>
              <a:t>4</a:t>
            </a:r>
            <a:r>
              <a:rPr kumimoji="0" lang="zh-CN" altLang="en-US" sz="3200" kern="0" cap="none" spc="0" normalizeH="0" baseline="0" noProof="0" dirty="0">
                <a:latin typeface="+mj-lt"/>
                <a:ea typeface="+mj-ea"/>
                <a:cs typeface="+mj-cs"/>
              </a:rPr>
              <a:t>个十年）</a:t>
            </a:r>
            <a:endParaRPr kumimoji="0" lang="en-US" altLang="zh-CN" sz="3200" kern="0" cap="none" spc="0" normalizeH="0" baseline="0" noProof="0" dirty="0">
              <a:latin typeface="+mj-lt"/>
              <a:ea typeface="+mj-ea"/>
              <a:cs typeface="+mj-cs"/>
            </a:endParaRPr>
          </a:p>
        </p:txBody>
      </p:sp>
      <p:sp>
        <p:nvSpPr>
          <p:cNvPr id="4" name="Rectangle 3"/>
          <p:cNvSpPr txBox="1">
            <a:spLocks noChangeArrowheads="1"/>
          </p:cNvSpPr>
          <p:nvPr/>
        </p:nvSpPr>
        <p:spPr>
          <a:xfrm>
            <a:off x="107950" y="830263"/>
            <a:ext cx="9036050" cy="6027738"/>
          </a:xfrm>
          <a:prstGeom prst="rect">
            <a:avLst/>
          </a:prstGeom>
        </p:spPr>
        <p:txBody>
          <a:bodyPr/>
          <a:lstStyle/>
          <a:p>
            <a:pPr marL="342900" marR="0" indent="-342900" defTabSz="914400">
              <a:lnSpc>
                <a:spcPct val="90000"/>
              </a:lnSpc>
              <a:spcBef>
                <a:spcPct val="20000"/>
              </a:spcBef>
              <a:buClr>
                <a:schemeClr val="hlink"/>
              </a:buClr>
              <a:buSzPct val="70000"/>
              <a:buFont typeface="Wingdings" panose="05000000000000000000" pitchFamily="2" charset="2"/>
              <a:buChar char="n"/>
              <a:defRPr/>
            </a:pPr>
            <a:r>
              <a:rPr kumimoji="0" lang="en-US" altLang="zh-CN" u="sng" kern="0" cap="none" spc="0" normalizeH="0" baseline="0" noProof="0" dirty="0">
                <a:solidFill>
                  <a:schemeClr val="tx2"/>
                </a:solidFill>
                <a:latin typeface="Comic Sans MS" panose="030F0702030302020204" pitchFamily="66" charset="0"/>
                <a:ea typeface="+mn-ea"/>
                <a:cs typeface="+mn-cs"/>
              </a:rPr>
              <a:t>1970</a:t>
            </a:r>
            <a:r>
              <a:rPr kumimoji="0" lang="zh-CN" altLang="en-US" u="sng" kern="0" cap="none" spc="0" normalizeH="0" baseline="0" noProof="0" dirty="0">
                <a:solidFill>
                  <a:schemeClr val="tx2"/>
                </a:solidFill>
                <a:latin typeface="Comic Sans MS" panose="030F0702030302020204" pitchFamily="66" charset="0"/>
                <a:ea typeface="+mn-ea"/>
                <a:cs typeface="+mn-cs"/>
              </a:rPr>
              <a:t>年代的十年</a:t>
            </a:r>
            <a:r>
              <a:rPr kumimoji="0" lang="en-US" altLang="zh-CN" u="sng" kern="0" cap="none" spc="0" normalizeH="0" baseline="0" noProof="0" dirty="0">
                <a:solidFill>
                  <a:schemeClr val="tx2"/>
                </a:solidFill>
                <a:latin typeface="Comic Sans MS" panose="030F0702030302020204" pitchFamily="66" charset="0"/>
                <a:ea typeface="+mn-ea"/>
                <a:cs typeface="+mn-cs"/>
              </a:rPr>
              <a:t> </a:t>
            </a:r>
            <a:r>
              <a:rPr kumimoji="0" lang="en-US" altLang="zh-CN" kern="0" cap="none" spc="0" normalizeH="0" baseline="0" noProof="0" dirty="0">
                <a:solidFill>
                  <a:srgbClr val="C00000"/>
                </a:solidFill>
                <a:latin typeface="Comic Sans MS" panose="030F0702030302020204" pitchFamily="66" charset="0"/>
                <a:ea typeface="+mn-ea"/>
                <a:cs typeface="+mn-cs"/>
              </a:rPr>
              <a:t> “Microprocessors”</a:t>
            </a:r>
            <a:endParaRPr kumimoji="0" lang="en-US" altLang="zh-CN" kern="0" cap="none" spc="0" normalizeH="0" baseline="0" noProof="0" dirty="0">
              <a:solidFill>
                <a:srgbClr val="C00000"/>
              </a:solidFill>
              <a:latin typeface="Comic Sans MS" panose="030F0702030302020204" pitchFamily="66" charset="0"/>
              <a:ea typeface="+mn-ea"/>
              <a:cs typeface="+mn-cs"/>
            </a:endParaRPr>
          </a:p>
          <a:p>
            <a:pPr marL="742950" marR="0" lvl="1" indent="-285750" algn="l" defTabSz="914400" rtl="0" eaLnBrk="0" fontAlgn="base" latinLnBrk="0" hangingPunct="0">
              <a:lnSpc>
                <a:spcPct val="90000"/>
              </a:lnSpc>
              <a:spcBef>
                <a:spcPct val="20000"/>
              </a:spcBef>
              <a:spcAft>
                <a:spcPct val="0"/>
              </a:spcAft>
              <a:buClr>
                <a:schemeClr val="accent2"/>
              </a:buClr>
              <a:buSzPct val="70000"/>
              <a:buFont typeface="Wingdings" panose="05000000000000000000" pitchFamily="2" charset="2"/>
              <a:buNone/>
              <a:defRPr/>
            </a:pPr>
            <a:r>
              <a:rPr kumimoji="0" lang="en-US" altLang="zh-CN" sz="2400" b="1" i="0" u="none" strike="noStrike" kern="0" cap="none" spc="0" normalizeH="0" baseline="0" noProof="0" dirty="0">
                <a:ln>
                  <a:noFill/>
                </a:ln>
                <a:solidFill>
                  <a:srgbClr val="3333FF"/>
                </a:solidFill>
                <a:effectLst/>
                <a:uLnTx/>
                <a:uFillTx/>
                <a:latin typeface="Comic Sans MS" panose="030F0702030302020204" pitchFamily="66" charset="0"/>
                <a:ea typeface="+mn-ea"/>
                <a:cs typeface="+mn-cs"/>
              </a:rPr>
              <a:t>- </a:t>
            </a:r>
            <a:r>
              <a:rPr kumimoji="0" lang="zh-CN" altLang="en-US" sz="2000" b="1" i="0" u="none" strike="noStrike" kern="0" cap="none" spc="0" normalizeH="0" baseline="0" noProof="0" dirty="0">
                <a:ln>
                  <a:noFill/>
                </a:ln>
                <a:solidFill>
                  <a:srgbClr val="3333FF"/>
                </a:solidFill>
                <a:effectLst/>
                <a:uLnTx/>
                <a:uFillTx/>
                <a:latin typeface="Comic Sans MS" panose="030F0702030302020204" pitchFamily="66" charset="0"/>
                <a:ea typeface="+mn-ea"/>
                <a:cs typeface="+mn-cs"/>
              </a:rPr>
              <a:t>可编程控制器（</a:t>
            </a:r>
            <a:r>
              <a:rPr kumimoji="0" lang="en-US" altLang="zh-CN" sz="2000" b="1" i="0" u="none" strike="noStrike" kern="0" cap="none" spc="0" normalizeH="0" baseline="0" noProof="0" dirty="0">
                <a:ln>
                  <a:noFill/>
                </a:ln>
                <a:solidFill>
                  <a:srgbClr val="3333FF"/>
                </a:solidFill>
                <a:effectLst/>
                <a:uLnTx/>
                <a:uFillTx/>
                <a:latin typeface="Comic Sans MS" panose="030F0702030302020204" pitchFamily="66" charset="0"/>
                <a:ea typeface="+mn-ea"/>
                <a:cs typeface="+mn-cs"/>
              </a:rPr>
              <a:t>Programmable Controller</a:t>
            </a:r>
            <a:r>
              <a:rPr kumimoji="0" lang="zh-CN" altLang="en-US" sz="2000" b="1" i="0" u="none" strike="noStrike" kern="0" cap="none" spc="0" normalizeH="0" baseline="0" noProof="0" dirty="0">
                <a:ln>
                  <a:noFill/>
                </a:ln>
                <a:solidFill>
                  <a:srgbClr val="3333FF"/>
                </a:solidFill>
                <a:effectLst/>
                <a:uLnTx/>
                <a:uFillTx/>
                <a:latin typeface="Comic Sans MS" panose="030F0702030302020204" pitchFamily="66" charset="0"/>
                <a:ea typeface="+mn-ea"/>
                <a:cs typeface="+mn-cs"/>
              </a:rPr>
              <a:t>）</a:t>
            </a:r>
            <a:endParaRPr kumimoji="0" lang="en-US" altLang="zh-CN" sz="2000" b="1" i="0" u="none" strike="noStrike" kern="0" cap="none" spc="0" normalizeH="0" baseline="0" noProof="0" dirty="0">
              <a:ln>
                <a:noFill/>
              </a:ln>
              <a:solidFill>
                <a:srgbClr val="3333FF"/>
              </a:solidFill>
              <a:effectLst/>
              <a:uLnTx/>
              <a:uFillTx/>
              <a:latin typeface="Comic Sans MS" panose="030F0702030302020204" pitchFamily="66" charset="0"/>
              <a:ea typeface="+mn-ea"/>
              <a:cs typeface="+mn-cs"/>
            </a:endParaRPr>
          </a:p>
          <a:p>
            <a:pPr marL="742950" marR="0" lvl="1" indent="-285750" algn="l" defTabSz="914400" rtl="0" eaLnBrk="0" fontAlgn="base" latinLnBrk="0" hangingPunct="0">
              <a:lnSpc>
                <a:spcPct val="90000"/>
              </a:lnSpc>
              <a:spcBef>
                <a:spcPct val="20000"/>
              </a:spcBef>
              <a:spcAft>
                <a:spcPct val="0"/>
              </a:spcAft>
              <a:buClr>
                <a:schemeClr val="accent2"/>
              </a:buClr>
              <a:buSzPct val="70000"/>
              <a:buFont typeface="Wingdings" panose="05000000000000000000" pitchFamily="2" charset="2"/>
              <a:buNone/>
              <a:defRPr/>
            </a:pPr>
            <a:r>
              <a:rPr kumimoji="0" lang="en-US" altLang="zh-CN" sz="2000" b="1" i="0" u="none" strike="noStrike" kern="0" cap="none" spc="0" normalizeH="0" baseline="0" noProof="0" dirty="0">
                <a:ln>
                  <a:noFill/>
                </a:ln>
                <a:solidFill>
                  <a:srgbClr val="3333FF"/>
                </a:solidFill>
                <a:effectLst/>
                <a:uLnTx/>
                <a:uFillTx/>
                <a:latin typeface="Comic Sans MS" panose="030F0702030302020204" pitchFamily="66" charset="0"/>
                <a:ea typeface="+mn-ea"/>
                <a:cs typeface="+mn-cs"/>
              </a:rPr>
              <a:t>- </a:t>
            </a:r>
            <a:r>
              <a:rPr kumimoji="0" lang="zh-CN" altLang="en-US" sz="2000" b="1" i="0" u="none" strike="noStrike" kern="0" cap="none" spc="0" normalizeH="0" baseline="0" noProof="0" dirty="0">
                <a:ln>
                  <a:noFill/>
                </a:ln>
                <a:solidFill>
                  <a:srgbClr val="3333FF"/>
                </a:solidFill>
                <a:effectLst/>
                <a:uLnTx/>
                <a:uFillTx/>
                <a:latin typeface="Comic Sans MS" panose="030F0702030302020204" pitchFamily="66" charset="0"/>
                <a:ea typeface="+mn-ea"/>
                <a:cs typeface="+mn-cs"/>
              </a:rPr>
              <a:t>单片微处理器（</a:t>
            </a:r>
            <a:r>
              <a:rPr kumimoji="0" lang="en-US" altLang="zh-CN" sz="2000" b="1" i="0" u="none" strike="noStrike" kern="0" cap="none" spc="0" normalizeH="0" baseline="0" noProof="0" dirty="0">
                <a:ln>
                  <a:noFill/>
                </a:ln>
                <a:solidFill>
                  <a:srgbClr val="3333FF"/>
                </a:solidFill>
                <a:effectLst/>
                <a:uLnTx/>
                <a:uFillTx/>
                <a:latin typeface="Comic Sans MS" panose="030F0702030302020204" pitchFamily="66" charset="0"/>
                <a:ea typeface="+mn-ea"/>
                <a:cs typeface="+mn-cs"/>
              </a:rPr>
              <a:t>Single-Chip Microprocessors</a:t>
            </a:r>
            <a:r>
              <a:rPr kumimoji="0" lang="zh-CN" altLang="en-US" sz="2000" b="1" i="0" u="none" strike="noStrike" kern="0" cap="none" spc="0" normalizeH="0" baseline="0" noProof="0" dirty="0">
                <a:ln>
                  <a:noFill/>
                </a:ln>
                <a:solidFill>
                  <a:srgbClr val="3333FF"/>
                </a:solidFill>
                <a:effectLst/>
                <a:uLnTx/>
                <a:uFillTx/>
                <a:latin typeface="Comic Sans MS" panose="030F0702030302020204" pitchFamily="66" charset="0"/>
                <a:ea typeface="+mn-ea"/>
                <a:cs typeface="+mn-cs"/>
              </a:rPr>
              <a:t>）</a:t>
            </a:r>
            <a:endParaRPr kumimoji="0" lang="en-US" altLang="zh-CN" sz="2000" b="1" i="0" u="none" strike="noStrike" kern="0" cap="none" spc="0" normalizeH="0" baseline="0" noProof="0" dirty="0">
              <a:ln>
                <a:noFill/>
              </a:ln>
              <a:solidFill>
                <a:srgbClr val="3333FF"/>
              </a:solidFill>
              <a:effectLst/>
              <a:uLnTx/>
              <a:uFillTx/>
              <a:latin typeface="Comic Sans MS" panose="030F0702030302020204" pitchFamily="66" charset="0"/>
              <a:ea typeface="+mn-ea"/>
              <a:cs typeface="+mn-cs"/>
            </a:endParaRPr>
          </a:p>
          <a:p>
            <a:pPr marL="742950" marR="0" lvl="1" indent="-285750" algn="l" defTabSz="914400" rtl="0" eaLnBrk="0" fontAlgn="base" latinLnBrk="0" hangingPunct="0">
              <a:lnSpc>
                <a:spcPct val="90000"/>
              </a:lnSpc>
              <a:spcBef>
                <a:spcPct val="20000"/>
              </a:spcBef>
              <a:spcAft>
                <a:spcPct val="0"/>
              </a:spcAft>
              <a:buClr>
                <a:schemeClr val="accent2"/>
              </a:buClr>
              <a:buSzPct val="70000"/>
              <a:buFont typeface="Wingdings" panose="05000000000000000000" pitchFamily="2" charset="2"/>
              <a:buNone/>
              <a:defRPr/>
            </a:pPr>
            <a:r>
              <a:rPr kumimoji="0" lang="en-US" altLang="zh-CN" sz="2000" b="1" i="0" u="none" strike="noStrike" kern="0" cap="none" spc="0" normalizeH="0" baseline="0" noProof="0" dirty="0">
                <a:ln>
                  <a:noFill/>
                </a:ln>
                <a:solidFill>
                  <a:srgbClr val="3333FF"/>
                </a:solidFill>
                <a:effectLst/>
                <a:uLnTx/>
                <a:uFillTx/>
                <a:latin typeface="Comic Sans MS" panose="030F0702030302020204" pitchFamily="66" charset="0"/>
                <a:ea typeface="+mn-ea"/>
                <a:cs typeface="+mn-cs"/>
              </a:rPr>
              <a:t>- </a:t>
            </a:r>
            <a:r>
              <a:rPr kumimoji="0" lang="zh-CN" altLang="en-US" sz="2000" b="1" i="0" u="none" strike="noStrike" kern="0" cap="none" spc="0" normalizeH="0" baseline="0" noProof="0" dirty="0">
                <a:ln>
                  <a:noFill/>
                </a:ln>
                <a:solidFill>
                  <a:srgbClr val="3333FF"/>
                </a:solidFill>
                <a:effectLst/>
                <a:uLnTx/>
                <a:uFillTx/>
                <a:latin typeface="Comic Sans MS" panose="030F0702030302020204" pitchFamily="66" charset="0"/>
                <a:ea typeface="+mn-ea"/>
                <a:cs typeface="+mn-cs"/>
              </a:rPr>
              <a:t>个人计算机，</a:t>
            </a:r>
            <a:r>
              <a:rPr kumimoji="0" lang="en-US" altLang="zh-CN" sz="2000" b="1" i="0" u="none" strike="noStrike" kern="0" cap="none" spc="0" normalizeH="0" baseline="0" noProof="0" dirty="0">
                <a:ln>
                  <a:noFill/>
                </a:ln>
                <a:solidFill>
                  <a:srgbClr val="3333FF"/>
                </a:solidFill>
                <a:effectLst/>
                <a:uLnTx/>
                <a:uFillTx/>
                <a:latin typeface="Comic Sans MS" panose="030F0702030302020204" pitchFamily="66" charset="0"/>
                <a:ea typeface="+mn-ea"/>
                <a:cs typeface="+mn-cs"/>
              </a:rPr>
              <a:t>Personal Computers (PC)</a:t>
            </a:r>
            <a:endParaRPr kumimoji="0" lang="en-US" altLang="zh-CN" sz="2000" b="1" i="0" u="none" strike="noStrike" kern="0" cap="none" spc="0" normalizeH="0" baseline="0" noProof="0" dirty="0">
              <a:ln>
                <a:noFill/>
              </a:ln>
              <a:solidFill>
                <a:srgbClr val="3333FF"/>
              </a:solidFill>
              <a:effectLst/>
              <a:uLnTx/>
              <a:uFillTx/>
              <a:latin typeface="Comic Sans MS" panose="030F0702030302020204" pitchFamily="66" charset="0"/>
              <a:ea typeface="+mn-ea"/>
              <a:cs typeface="+mn-cs"/>
            </a:endParaRPr>
          </a:p>
          <a:p>
            <a:pPr marL="342900" marR="0" indent="-342900" defTabSz="914400">
              <a:lnSpc>
                <a:spcPct val="90000"/>
              </a:lnSpc>
              <a:spcBef>
                <a:spcPct val="20000"/>
              </a:spcBef>
              <a:buClr>
                <a:schemeClr val="hlink"/>
              </a:buClr>
              <a:buSzPct val="70000"/>
              <a:buFont typeface="Wingdings" panose="05000000000000000000" pitchFamily="2" charset="2"/>
              <a:buChar char="n"/>
              <a:defRPr/>
            </a:pPr>
            <a:r>
              <a:rPr kumimoji="0" lang="en-US" altLang="zh-CN" u="sng" kern="0" cap="none" spc="0" normalizeH="0" baseline="0" noProof="0" dirty="0">
                <a:solidFill>
                  <a:schemeClr val="tx2"/>
                </a:solidFill>
                <a:latin typeface="Comic Sans MS" panose="030F0702030302020204" pitchFamily="66" charset="0"/>
                <a:ea typeface="+mn-ea"/>
                <a:cs typeface="+mn-cs"/>
              </a:rPr>
              <a:t>1980</a:t>
            </a:r>
            <a:r>
              <a:rPr kumimoji="0" lang="zh-CN" altLang="en-US" u="sng" kern="0" cap="none" spc="0" normalizeH="0" baseline="0" noProof="0" dirty="0">
                <a:solidFill>
                  <a:schemeClr val="tx2"/>
                </a:solidFill>
                <a:latin typeface="Comic Sans MS" panose="030F0702030302020204" pitchFamily="66" charset="0"/>
                <a:ea typeface="+mn-ea"/>
                <a:cs typeface="+mn-cs"/>
              </a:rPr>
              <a:t>年代的十年</a:t>
            </a:r>
            <a:r>
              <a:rPr kumimoji="0" lang="en-US" altLang="zh-CN" kern="0" cap="none" spc="0" normalizeH="0" baseline="0" noProof="0" dirty="0">
                <a:solidFill>
                  <a:schemeClr val="tx2"/>
                </a:solidFill>
                <a:latin typeface="Comic Sans MS" panose="030F0702030302020204" pitchFamily="66" charset="0"/>
                <a:ea typeface="+mn-ea"/>
                <a:cs typeface="+mn-cs"/>
              </a:rPr>
              <a:t> </a:t>
            </a:r>
            <a:r>
              <a:rPr kumimoji="0" lang="en-US" altLang="zh-CN" kern="0" cap="none" spc="0" normalizeH="0" baseline="0" noProof="0" dirty="0">
                <a:solidFill>
                  <a:srgbClr val="C00000"/>
                </a:solidFill>
                <a:latin typeface="Comic Sans MS" panose="030F0702030302020204" pitchFamily="66" charset="0"/>
                <a:ea typeface="+mn-ea"/>
                <a:cs typeface="+mn-cs"/>
              </a:rPr>
              <a:t>“Quantitative Architecture”</a:t>
            </a:r>
            <a:endParaRPr kumimoji="0" lang="en-US" altLang="zh-CN" kern="0" cap="none" spc="0" normalizeH="0" baseline="0" noProof="0" dirty="0">
              <a:solidFill>
                <a:srgbClr val="C00000"/>
              </a:solidFill>
              <a:latin typeface="Comic Sans MS" panose="030F0702030302020204" pitchFamily="66" charset="0"/>
              <a:ea typeface="+mn-ea"/>
              <a:cs typeface="+mn-cs"/>
            </a:endParaRPr>
          </a:p>
          <a:p>
            <a:pPr marL="742950" marR="0" lvl="1" indent="-285750" algn="l" defTabSz="914400" rtl="0" eaLnBrk="0" fontAlgn="base" latinLnBrk="0" hangingPunct="0">
              <a:lnSpc>
                <a:spcPct val="90000"/>
              </a:lnSpc>
              <a:spcBef>
                <a:spcPct val="20000"/>
              </a:spcBef>
              <a:spcAft>
                <a:spcPct val="0"/>
              </a:spcAft>
              <a:buClr>
                <a:schemeClr val="accent2"/>
              </a:buClr>
              <a:buSzPct val="70000"/>
              <a:buFont typeface="Wingdings" panose="05000000000000000000" pitchFamily="2" charset="2"/>
              <a:buNone/>
              <a:defRPr/>
            </a:pPr>
            <a:r>
              <a:rPr kumimoji="0" lang="en-US" altLang="zh-CN" sz="2400" b="1" i="0" u="none" strike="noStrike" kern="0" cap="none" spc="0" normalizeH="0" baseline="0" noProof="0" dirty="0">
                <a:ln>
                  <a:noFill/>
                </a:ln>
                <a:solidFill>
                  <a:srgbClr val="3333FF"/>
                </a:solidFill>
                <a:effectLst/>
                <a:uLnTx/>
                <a:uFillTx/>
                <a:latin typeface="Comic Sans MS" panose="030F0702030302020204" pitchFamily="66" charset="0"/>
                <a:ea typeface="+mn-ea"/>
                <a:cs typeface="+mn-cs"/>
              </a:rPr>
              <a:t>- </a:t>
            </a:r>
            <a:r>
              <a:rPr kumimoji="0" lang="zh-CN" altLang="en-US" sz="2000" b="1" i="0" u="none" strike="noStrike" kern="0" cap="none" spc="0" normalizeH="0" baseline="0" noProof="0" dirty="0">
                <a:ln>
                  <a:noFill/>
                </a:ln>
                <a:solidFill>
                  <a:srgbClr val="3333FF"/>
                </a:solidFill>
                <a:effectLst/>
                <a:uLnTx/>
                <a:uFillTx/>
                <a:latin typeface="Comic Sans MS" panose="030F0702030302020204" pitchFamily="66" charset="0"/>
                <a:ea typeface="+mn-ea"/>
                <a:cs typeface="+mn-cs"/>
              </a:rPr>
              <a:t>指令流水线（</a:t>
            </a:r>
            <a:r>
              <a:rPr kumimoji="0" lang="en-US" altLang="zh-CN" sz="2000" b="1" i="0" u="none" strike="noStrike" kern="0" cap="none" spc="0" normalizeH="0" baseline="0" noProof="0" dirty="0">
                <a:ln>
                  <a:noFill/>
                </a:ln>
                <a:solidFill>
                  <a:srgbClr val="3333FF"/>
                </a:solidFill>
                <a:effectLst/>
                <a:uLnTx/>
                <a:uFillTx/>
                <a:latin typeface="Comic Sans MS" panose="030F0702030302020204" pitchFamily="66" charset="0"/>
                <a:ea typeface="+mn-ea"/>
                <a:cs typeface="+mn-cs"/>
              </a:rPr>
              <a:t>Instruction Pipelining</a:t>
            </a:r>
            <a:r>
              <a:rPr kumimoji="0" lang="zh-CN" altLang="en-US" sz="2000" b="1" i="0" u="none" strike="noStrike" kern="0" cap="none" spc="0" normalizeH="0" baseline="0" noProof="0" dirty="0">
                <a:ln>
                  <a:noFill/>
                </a:ln>
                <a:solidFill>
                  <a:srgbClr val="3333FF"/>
                </a:solidFill>
                <a:effectLst/>
                <a:uLnTx/>
                <a:uFillTx/>
                <a:latin typeface="Comic Sans MS" panose="030F0702030302020204" pitchFamily="66" charset="0"/>
                <a:ea typeface="+mn-ea"/>
                <a:cs typeface="+mn-cs"/>
              </a:rPr>
              <a:t>）</a:t>
            </a:r>
            <a:endParaRPr kumimoji="0" lang="en-US" altLang="zh-CN" sz="2000" b="1" i="0" u="none" strike="noStrike" kern="0" cap="none" spc="0" normalizeH="0" baseline="0" noProof="0" dirty="0">
              <a:ln>
                <a:noFill/>
              </a:ln>
              <a:solidFill>
                <a:srgbClr val="3333FF"/>
              </a:solidFill>
              <a:effectLst/>
              <a:uLnTx/>
              <a:uFillTx/>
              <a:latin typeface="Comic Sans MS" panose="030F0702030302020204" pitchFamily="66" charset="0"/>
              <a:ea typeface="+mn-ea"/>
              <a:cs typeface="+mn-cs"/>
            </a:endParaRPr>
          </a:p>
          <a:p>
            <a:pPr marL="742950" marR="0" lvl="1" indent="-285750" algn="l" defTabSz="914400" rtl="0" eaLnBrk="0" fontAlgn="base" latinLnBrk="0" hangingPunct="0">
              <a:lnSpc>
                <a:spcPct val="90000"/>
              </a:lnSpc>
              <a:spcBef>
                <a:spcPct val="20000"/>
              </a:spcBef>
              <a:spcAft>
                <a:spcPct val="0"/>
              </a:spcAft>
              <a:buClr>
                <a:schemeClr val="accent2"/>
              </a:buClr>
              <a:buSzPct val="70000"/>
              <a:buFont typeface="Wingdings" panose="05000000000000000000" pitchFamily="2" charset="2"/>
              <a:buNone/>
              <a:defRPr/>
            </a:pPr>
            <a:r>
              <a:rPr kumimoji="0" lang="en-US" altLang="zh-CN" sz="2000" b="1" i="0" u="none" strike="noStrike" kern="0" cap="none" spc="0" normalizeH="0" baseline="0" noProof="0" dirty="0">
                <a:ln>
                  <a:noFill/>
                </a:ln>
                <a:solidFill>
                  <a:srgbClr val="3333FF"/>
                </a:solidFill>
                <a:effectLst/>
                <a:uLnTx/>
                <a:uFillTx/>
                <a:latin typeface="Comic Sans MS" panose="030F0702030302020204" pitchFamily="66" charset="0"/>
                <a:ea typeface="+mn-ea"/>
                <a:cs typeface="+mn-cs"/>
              </a:rPr>
              <a:t>- </a:t>
            </a:r>
            <a:r>
              <a:rPr kumimoji="0" lang="zh-CN" altLang="en-US" sz="2000" b="1" i="0" u="none" strike="noStrike" kern="0" cap="none" spc="0" normalizeH="0" baseline="0" noProof="0" dirty="0">
                <a:ln>
                  <a:noFill/>
                </a:ln>
                <a:solidFill>
                  <a:srgbClr val="3333FF"/>
                </a:solidFill>
                <a:effectLst/>
                <a:uLnTx/>
                <a:uFillTx/>
                <a:latin typeface="Comic Sans MS" panose="030F0702030302020204" pitchFamily="66" charset="0"/>
                <a:ea typeface="+mn-ea"/>
                <a:cs typeface="+mn-cs"/>
              </a:rPr>
              <a:t>高速缓冲存储器</a:t>
            </a:r>
            <a:r>
              <a:rPr kumimoji="0" lang="en-US" altLang="zh-CN" sz="2000" b="1" i="0" u="none" strike="noStrike" kern="0" cap="none" spc="0" normalizeH="0" baseline="0" noProof="0" dirty="0">
                <a:ln>
                  <a:noFill/>
                </a:ln>
                <a:solidFill>
                  <a:srgbClr val="3333FF"/>
                </a:solidFill>
                <a:effectLst/>
                <a:uLnTx/>
                <a:uFillTx/>
                <a:latin typeface="Comic Sans MS" panose="030F0702030302020204" pitchFamily="66" charset="0"/>
                <a:ea typeface="+mn-ea"/>
                <a:cs typeface="+mn-cs"/>
              </a:rPr>
              <a:t>Cache</a:t>
            </a:r>
            <a:r>
              <a:rPr kumimoji="0" lang="zh-CN" altLang="en-US" sz="2000" b="1" i="0" u="none" strike="noStrike" kern="0" cap="none" spc="0" normalizeH="0" baseline="0" noProof="0" dirty="0">
                <a:ln>
                  <a:noFill/>
                </a:ln>
                <a:solidFill>
                  <a:srgbClr val="3333FF"/>
                </a:solidFill>
                <a:effectLst/>
                <a:uLnTx/>
                <a:uFillTx/>
                <a:latin typeface="Comic Sans MS" panose="030F0702030302020204" pitchFamily="66" charset="0"/>
                <a:ea typeface="+mn-ea"/>
                <a:cs typeface="+mn-cs"/>
              </a:rPr>
              <a:t>（</a:t>
            </a:r>
            <a:r>
              <a:rPr kumimoji="0" lang="en-US" altLang="zh-CN" sz="2000" b="1" i="0" u="none" strike="noStrike" kern="0" cap="none" spc="0" normalizeH="0" baseline="0" noProof="0" dirty="0">
                <a:ln>
                  <a:noFill/>
                </a:ln>
                <a:solidFill>
                  <a:srgbClr val="3333FF"/>
                </a:solidFill>
                <a:effectLst/>
                <a:uLnTx/>
                <a:uFillTx/>
                <a:latin typeface="Comic Sans MS" panose="030F0702030302020204" pitchFamily="66" charset="0"/>
                <a:ea typeface="+mn-ea"/>
                <a:cs typeface="+mn-cs"/>
              </a:rPr>
              <a:t>Fast Cache Memories</a:t>
            </a:r>
            <a:r>
              <a:rPr kumimoji="0" lang="zh-CN" altLang="en-US" sz="2000" b="1" i="0" u="none" strike="noStrike" kern="0" cap="none" spc="0" normalizeH="0" baseline="0" noProof="0" dirty="0">
                <a:ln>
                  <a:noFill/>
                </a:ln>
                <a:solidFill>
                  <a:srgbClr val="3333FF"/>
                </a:solidFill>
                <a:effectLst/>
                <a:uLnTx/>
                <a:uFillTx/>
                <a:latin typeface="Comic Sans MS" panose="030F0702030302020204" pitchFamily="66" charset="0"/>
                <a:ea typeface="+mn-ea"/>
                <a:cs typeface="+mn-cs"/>
              </a:rPr>
              <a:t>）</a:t>
            </a:r>
            <a:endParaRPr kumimoji="0" lang="en-US" altLang="zh-CN" sz="2000" b="1" i="0" u="none" strike="noStrike" kern="0" cap="none" spc="0" normalizeH="0" baseline="0" noProof="0" dirty="0">
              <a:ln>
                <a:noFill/>
              </a:ln>
              <a:solidFill>
                <a:srgbClr val="3333FF"/>
              </a:solidFill>
              <a:effectLst/>
              <a:uLnTx/>
              <a:uFillTx/>
              <a:latin typeface="Comic Sans MS" panose="030F0702030302020204" pitchFamily="66" charset="0"/>
              <a:ea typeface="+mn-ea"/>
              <a:cs typeface="+mn-cs"/>
            </a:endParaRPr>
          </a:p>
          <a:p>
            <a:pPr marL="742950" marR="0" lvl="1" indent="-285750" algn="l" defTabSz="914400" rtl="0" eaLnBrk="0" fontAlgn="base" latinLnBrk="0" hangingPunct="0">
              <a:lnSpc>
                <a:spcPct val="90000"/>
              </a:lnSpc>
              <a:spcBef>
                <a:spcPct val="20000"/>
              </a:spcBef>
              <a:spcAft>
                <a:spcPct val="0"/>
              </a:spcAft>
              <a:buClr>
                <a:schemeClr val="accent2"/>
              </a:buClr>
              <a:buSzPct val="70000"/>
              <a:buFont typeface="Wingdings" panose="05000000000000000000" pitchFamily="2" charset="2"/>
              <a:buNone/>
              <a:defRPr/>
            </a:pPr>
            <a:r>
              <a:rPr kumimoji="0" lang="en-US" altLang="zh-CN" sz="2000" b="1" i="0" u="none" strike="noStrike" kern="0" cap="none" spc="0" normalizeH="0" baseline="0" noProof="0" dirty="0">
                <a:ln>
                  <a:noFill/>
                </a:ln>
                <a:solidFill>
                  <a:srgbClr val="3333FF"/>
                </a:solidFill>
                <a:effectLst/>
                <a:uLnTx/>
                <a:uFillTx/>
                <a:latin typeface="Comic Sans MS" panose="030F0702030302020204" pitchFamily="66" charset="0"/>
                <a:ea typeface="+mn-ea"/>
                <a:cs typeface="+mn-cs"/>
              </a:rPr>
              <a:t>- </a:t>
            </a:r>
            <a:r>
              <a:rPr kumimoji="0" lang="zh-CN" altLang="en-US" sz="2000" b="1" i="0" u="none" strike="noStrike" kern="0" cap="none" spc="0" normalizeH="0" baseline="0" noProof="0" dirty="0">
                <a:ln>
                  <a:noFill/>
                </a:ln>
                <a:solidFill>
                  <a:srgbClr val="3333FF"/>
                </a:solidFill>
                <a:effectLst/>
                <a:uLnTx/>
                <a:uFillTx/>
                <a:latin typeface="Comic Sans MS" panose="030F0702030302020204" pitchFamily="66" charset="0"/>
                <a:ea typeface="+mn-ea"/>
                <a:cs typeface="+mn-cs"/>
              </a:rPr>
              <a:t>编译器的考虑（</a:t>
            </a:r>
            <a:r>
              <a:rPr kumimoji="0" lang="en-US" altLang="zh-CN" sz="2000" b="1" i="0" u="none" strike="noStrike" kern="0" cap="none" spc="0" normalizeH="0" baseline="0" noProof="0" dirty="0">
                <a:ln>
                  <a:noFill/>
                </a:ln>
                <a:solidFill>
                  <a:srgbClr val="3333FF"/>
                </a:solidFill>
                <a:effectLst/>
                <a:uLnTx/>
                <a:uFillTx/>
                <a:latin typeface="Comic Sans MS" panose="030F0702030302020204" pitchFamily="66" charset="0"/>
                <a:ea typeface="+mn-ea"/>
                <a:cs typeface="+mn-cs"/>
              </a:rPr>
              <a:t>Compiler Considerations</a:t>
            </a:r>
            <a:r>
              <a:rPr kumimoji="0" lang="zh-CN" altLang="en-US" sz="2000" b="1" i="0" u="none" strike="noStrike" kern="0" cap="none" spc="0" normalizeH="0" baseline="0" noProof="0" dirty="0">
                <a:ln>
                  <a:noFill/>
                </a:ln>
                <a:solidFill>
                  <a:srgbClr val="3333FF"/>
                </a:solidFill>
                <a:effectLst/>
                <a:uLnTx/>
                <a:uFillTx/>
                <a:latin typeface="Comic Sans MS" panose="030F0702030302020204" pitchFamily="66" charset="0"/>
                <a:ea typeface="+mn-ea"/>
                <a:cs typeface="+mn-cs"/>
              </a:rPr>
              <a:t>）</a:t>
            </a:r>
            <a:endParaRPr kumimoji="0" lang="en-US" altLang="zh-CN" sz="2000" b="1" i="0" u="none" strike="noStrike" kern="0" cap="none" spc="0" normalizeH="0" baseline="0" noProof="0" dirty="0">
              <a:ln>
                <a:noFill/>
              </a:ln>
              <a:solidFill>
                <a:srgbClr val="3333FF"/>
              </a:solidFill>
              <a:effectLst/>
              <a:uLnTx/>
              <a:uFillTx/>
              <a:latin typeface="Comic Sans MS" panose="030F0702030302020204" pitchFamily="66" charset="0"/>
              <a:ea typeface="+mn-ea"/>
              <a:cs typeface="+mn-cs"/>
            </a:endParaRPr>
          </a:p>
          <a:p>
            <a:pPr marL="742950" marR="0" lvl="1" indent="-285750" algn="l" defTabSz="914400" rtl="0" eaLnBrk="0" fontAlgn="base" latinLnBrk="0" hangingPunct="0">
              <a:lnSpc>
                <a:spcPct val="90000"/>
              </a:lnSpc>
              <a:spcBef>
                <a:spcPct val="20000"/>
              </a:spcBef>
              <a:spcAft>
                <a:spcPct val="0"/>
              </a:spcAft>
              <a:buClr>
                <a:schemeClr val="accent2"/>
              </a:buClr>
              <a:buSzPct val="70000"/>
              <a:buFontTx/>
              <a:buChar char="-"/>
              <a:defRPr/>
            </a:pPr>
            <a:r>
              <a:rPr kumimoji="0" lang="zh-CN" altLang="en-US" sz="2000" b="1" i="0" u="none" strike="noStrike" kern="0" cap="none" spc="0" normalizeH="0" baseline="0" noProof="0" dirty="0">
                <a:ln>
                  <a:noFill/>
                </a:ln>
                <a:solidFill>
                  <a:srgbClr val="3333FF"/>
                </a:solidFill>
                <a:effectLst/>
                <a:uLnTx/>
                <a:uFillTx/>
                <a:latin typeface="Comic Sans MS" panose="030F0702030302020204" pitchFamily="66" charset="0"/>
                <a:ea typeface="+mn-ea"/>
                <a:cs typeface="+mn-cs"/>
              </a:rPr>
              <a:t>工作站，</a:t>
            </a:r>
            <a:r>
              <a:rPr kumimoji="0" lang="en-US" altLang="zh-CN" sz="2000" b="1" i="0" u="none" strike="noStrike" kern="0" cap="none" spc="0" normalizeH="0" baseline="0" noProof="0" dirty="0">
                <a:ln>
                  <a:noFill/>
                </a:ln>
                <a:solidFill>
                  <a:srgbClr val="3333FF"/>
                </a:solidFill>
                <a:effectLst/>
                <a:uLnTx/>
                <a:uFillTx/>
                <a:latin typeface="Comic Sans MS" panose="030F0702030302020204" pitchFamily="66" charset="0"/>
                <a:ea typeface="+mn-ea"/>
                <a:cs typeface="+mn-cs"/>
              </a:rPr>
              <a:t>Workstations</a:t>
            </a:r>
            <a:endParaRPr kumimoji="0" lang="en-US" altLang="zh-CN" sz="2000" b="1" i="0" u="none" strike="noStrike" kern="0" cap="none" spc="0" normalizeH="0" baseline="0" noProof="0" dirty="0">
              <a:ln>
                <a:noFill/>
              </a:ln>
              <a:solidFill>
                <a:srgbClr val="3333FF"/>
              </a:solidFill>
              <a:effectLst/>
              <a:uLnTx/>
              <a:uFillTx/>
              <a:latin typeface="Comic Sans MS" panose="030F0702030302020204" pitchFamily="66" charset="0"/>
              <a:ea typeface="+mn-ea"/>
              <a:cs typeface="+mn-cs"/>
            </a:endParaRPr>
          </a:p>
          <a:p>
            <a:pPr marL="342900" marR="0" indent="-342900" defTabSz="914400">
              <a:lnSpc>
                <a:spcPct val="90000"/>
              </a:lnSpc>
              <a:spcBef>
                <a:spcPct val="20000"/>
              </a:spcBef>
              <a:buClr>
                <a:schemeClr val="hlink"/>
              </a:buClr>
              <a:buSzPct val="70000"/>
              <a:buFont typeface="Wingdings" panose="05000000000000000000" pitchFamily="2" charset="2"/>
              <a:buChar char="n"/>
              <a:defRPr/>
            </a:pPr>
            <a:r>
              <a:rPr kumimoji="0" lang="en-US" altLang="zh-CN" u="sng" kern="0" cap="none" spc="0" normalizeH="0" baseline="0" noProof="0" dirty="0">
                <a:solidFill>
                  <a:schemeClr val="tx2"/>
                </a:solidFill>
                <a:latin typeface="Comic Sans MS" panose="030F0702030302020204" pitchFamily="66" charset="0"/>
                <a:ea typeface="+mn-ea"/>
                <a:cs typeface="+mn-cs"/>
              </a:rPr>
              <a:t>1990</a:t>
            </a:r>
            <a:r>
              <a:rPr kumimoji="0" lang="zh-CN" altLang="en-US" u="sng" kern="0" cap="none" spc="0" normalizeH="0" baseline="0" noProof="0" dirty="0">
                <a:solidFill>
                  <a:schemeClr val="tx2"/>
                </a:solidFill>
                <a:latin typeface="Comic Sans MS" panose="030F0702030302020204" pitchFamily="66" charset="0"/>
                <a:ea typeface="+mn-ea"/>
                <a:cs typeface="+mn-cs"/>
              </a:rPr>
              <a:t>年代的十年</a:t>
            </a:r>
            <a:r>
              <a:rPr kumimoji="0" lang="en-US" altLang="zh-CN" kern="0" cap="none" spc="0" normalizeH="0" baseline="0" noProof="0" dirty="0">
                <a:solidFill>
                  <a:srgbClr val="C00000"/>
                </a:solidFill>
                <a:latin typeface="Comic Sans MS" panose="030F0702030302020204" pitchFamily="66" charset="0"/>
                <a:ea typeface="+mn-ea"/>
                <a:cs typeface="+mn-cs"/>
              </a:rPr>
              <a:t> “Instruction-Level Parallelism”</a:t>
            </a:r>
            <a:endParaRPr kumimoji="0" lang="en-US" altLang="zh-CN" kern="0" cap="none" spc="0" normalizeH="0" baseline="0" noProof="0" dirty="0">
              <a:solidFill>
                <a:srgbClr val="C00000"/>
              </a:solidFill>
              <a:latin typeface="Comic Sans MS" panose="030F0702030302020204" pitchFamily="66" charset="0"/>
              <a:ea typeface="+mn-ea"/>
              <a:cs typeface="+mn-cs"/>
            </a:endParaRPr>
          </a:p>
          <a:p>
            <a:pPr marL="742950" marR="0" lvl="1" indent="-285750" algn="l" defTabSz="914400" rtl="0" eaLnBrk="0" fontAlgn="base" latinLnBrk="0" hangingPunct="0">
              <a:lnSpc>
                <a:spcPct val="90000"/>
              </a:lnSpc>
              <a:spcBef>
                <a:spcPct val="20000"/>
              </a:spcBef>
              <a:spcAft>
                <a:spcPct val="0"/>
              </a:spcAft>
              <a:buClr>
                <a:schemeClr val="accent2"/>
              </a:buClr>
              <a:buSzPct val="70000"/>
              <a:buFont typeface="Wingdings" panose="05000000000000000000" pitchFamily="2" charset="2"/>
              <a:buNone/>
              <a:defRPr/>
            </a:pPr>
            <a:r>
              <a:rPr kumimoji="0" lang="en-US" altLang="zh-CN" sz="2400" b="1" i="0" u="none" strike="noStrike" kern="0" cap="none" spc="0" normalizeH="0" baseline="0" noProof="0" dirty="0">
                <a:ln>
                  <a:noFill/>
                </a:ln>
                <a:solidFill>
                  <a:srgbClr val="3333FF"/>
                </a:solidFill>
                <a:effectLst/>
                <a:uLnTx/>
                <a:uFillTx/>
                <a:latin typeface="Comic Sans MS" panose="030F0702030302020204" pitchFamily="66" charset="0"/>
                <a:ea typeface="+mn-ea"/>
                <a:cs typeface="+mn-cs"/>
              </a:rPr>
              <a:t>- </a:t>
            </a:r>
            <a:r>
              <a:rPr kumimoji="0" lang="zh-CN" altLang="en-US" sz="2000" b="1" i="0" u="none" strike="noStrike" kern="0" cap="none" spc="0" normalizeH="0" baseline="0" noProof="0" dirty="0">
                <a:ln>
                  <a:noFill/>
                </a:ln>
                <a:solidFill>
                  <a:srgbClr val="3333FF"/>
                </a:solidFill>
                <a:effectLst/>
                <a:uLnTx/>
                <a:uFillTx/>
                <a:latin typeface="Comic Sans MS" panose="030F0702030302020204" pitchFamily="66" charset="0"/>
                <a:ea typeface="+mn-ea"/>
                <a:cs typeface="+mn-cs"/>
              </a:rPr>
              <a:t>超标量处理器，</a:t>
            </a:r>
            <a:r>
              <a:rPr kumimoji="0" lang="en-US" altLang="zh-CN" sz="2000" b="1" i="0" u="none" strike="noStrike" kern="0" cap="none" spc="0" normalizeH="0" baseline="0" noProof="0" dirty="0">
                <a:ln>
                  <a:noFill/>
                </a:ln>
                <a:solidFill>
                  <a:srgbClr val="3333FF"/>
                </a:solidFill>
                <a:effectLst/>
                <a:uLnTx/>
                <a:uFillTx/>
                <a:latin typeface="Comic Sans MS" panose="030F0702030302020204" pitchFamily="66" charset="0"/>
                <a:ea typeface="+mn-ea"/>
                <a:cs typeface="+mn-cs"/>
              </a:rPr>
              <a:t>Superscalar Processors</a:t>
            </a:r>
            <a:endParaRPr kumimoji="0" lang="en-US" altLang="zh-CN" sz="2000" b="1" i="0" u="none" strike="noStrike" kern="0" cap="none" spc="0" normalizeH="0" baseline="0" noProof="0" dirty="0">
              <a:ln>
                <a:noFill/>
              </a:ln>
              <a:solidFill>
                <a:srgbClr val="3333FF"/>
              </a:solidFill>
              <a:effectLst/>
              <a:uLnTx/>
              <a:uFillTx/>
              <a:latin typeface="Comic Sans MS" panose="030F0702030302020204" pitchFamily="66" charset="0"/>
              <a:ea typeface="+mn-ea"/>
              <a:cs typeface="+mn-cs"/>
            </a:endParaRPr>
          </a:p>
          <a:p>
            <a:pPr marL="742950" marR="0" lvl="1" indent="-285750" algn="l" defTabSz="914400" rtl="0" eaLnBrk="0" fontAlgn="base" latinLnBrk="0" hangingPunct="0">
              <a:lnSpc>
                <a:spcPct val="90000"/>
              </a:lnSpc>
              <a:spcBef>
                <a:spcPct val="20000"/>
              </a:spcBef>
              <a:spcAft>
                <a:spcPct val="0"/>
              </a:spcAft>
              <a:buClr>
                <a:schemeClr val="accent2"/>
              </a:buClr>
              <a:buSzPct val="70000"/>
              <a:buFont typeface="Wingdings" panose="05000000000000000000" pitchFamily="2" charset="2"/>
              <a:buNone/>
              <a:defRPr/>
            </a:pPr>
            <a:r>
              <a:rPr kumimoji="0" lang="en-US" altLang="zh-CN" sz="2000" b="1" i="0" u="none" strike="noStrike" kern="0" cap="none" spc="0" normalizeH="0" baseline="0" noProof="0" dirty="0">
                <a:ln>
                  <a:noFill/>
                </a:ln>
                <a:solidFill>
                  <a:srgbClr val="3333FF"/>
                </a:solidFill>
                <a:effectLst/>
                <a:uLnTx/>
                <a:uFillTx/>
                <a:latin typeface="Comic Sans MS" panose="030F0702030302020204" pitchFamily="66" charset="0"/>
                <a:ea typeface="+mn-ea"/>
                <a:cs typeface="+mn-cs"/>
              </a:rPr>
              <a:t>- </a:t>
            </a:r>
            <a:r>
              <a:rPr kumimoji="0" lang="zh-CN" altLang="en-US" sz="2000" b="1" i="0" u="none" strike="noStrike" kern="0" cap="none" spc="0" normalizeH="0" baseline="0" noProof="0" dirty="0">
                <a:ln>
                  <a:noFill/>
                </a:ln>
                <a:solidFill>
                  <a:srgbClr val="3333FF"/>
                </a:solidFill>
                <a:effectLst/>
                <a:uLnTx/>
                <a:uFillTx/>
                <a:latin typeface="Comic Sans MS" panose="030F0702030302020204" pitchFamily="66" charset="0"/>
                <a:ea typeface="+mn-ea"/>
                <a:cs typeface="+mn-cs"/>
              </a:rPr>
              <a:t>推测执行微结构，</a:t>
            </a:r>
            <a:r>
              <a:rPr kumimoji="0" lang="en-US" altLang="zh-CN" sz="2000" b="1" i="0" u="none" strike="noStrike" kern="0" cap="none" spc="0" normalizeH="0" baseline="0" noProof="0" dirty="0">
                <a:ln>
                  <a:noFill/>
                </a:ln>
                <a:solidFill>
                  <a:srgbClr val="3333FF"/>
                </a:solidFill>
                <a:effectLst/>
                <a:uLnTx/>
                <a:uFillTx/>
                <a:latin typeface="Comic Sans MS" panose="030F0702030302020204" pitchFamily="66" charset="0"/>
                <a:ea typeface="+mn-ea"/>
                <a:cs typeface="+mn-cs"/>
              </a:rPr>
              <a:t>Speculative </a:t>
            </a:r>
            <a:r>
              <a:rPr kumimoji="0" lang="en-US" altLang="zh-CN" sz="2000" b="1" i="0" u="none" strike="noStrike" kern="0" cap="none" spc="0" normalizeH="0" baseline="0" noProof="0" dirty="0" err="1">
                <a:ln>
                  <a:noFill/>
                </a:ln>
                <a:solidFill>
                  <a:srgbClr val="3333FF"/>
                </a:solidFill>
                <a:effectLst/>
                <a:uLnTx/>
                <a:uFillTx/>
                <a:latin typeface="Comic Sans MS" panose="030F0702030302020204" pitchFamily="66" charset="0"/>
                <a:ea typeface="+mn-ea"/>
                <a:cs typeface="+mn-cs"/>
              </a:rPr>
              <a:t>Microarchitectures</a:t>
            </a:r>
            <a:endParaRPr kumimoji="0" lang="en-US" altLang="zh-CN" sz="2000" b="1" i="0" u="none" strike="noStrike" kern="0" cap="none" spc="0" normalizeH="0" baseline="0" noProof="0" dirty="0">
              <a:ln>
                <a:noFill/>
              </a:ln>
              <a:solidFill>
                <a:srgbClr val="3333FF"/>
              </a:solidFill>
              <a:effectLst/>
              <a:uLnTx/>
              <a:uFillTx/>
              <a:latin typeface="Comic Sans MS" panose="030F0702030302020204" pitchFamily="66" charset="0"/>
              <a:ea typeface="+mn-ea"/>
              <a:cs typeface="+mn-cs"/>
            </a:endParaRPr>
          </a:p>
          <a:p>
            <a:pPr marL="742950" marR="0" lvl="1" indent="-285750" algn="l" defTabSz="914400" rtl="0" eaLnBrk="0" fontAlgn="base" latinLnBrk="0" hangingPunct="0">
              <a:lnSpc>
                <a:spcPct val="90000"/>
              </a:lnSpc>
              <a:spcBef>
                <a:spcPct val="20000"/>
              </a:spcBef>
              <a:spcAft>
                <a:spcPct val="0"/>
              </a:spcAft>
              <a:buClr>
                <a:schemeClr val="accent2"/>
              </a:buClr>
              <a:buSzPct val="70000"/>
              <a:buFontTx/>
              <a:buNone/>
              <a:defRPr/>
            </a:pPr>
            <a:r>
              <a:rPr kumimoji="0" lang="en-US" altLang="zh-CN" sz="2000" b="1" i="0" u="none" strike="noStrike" kern="0" cap="none" spc="0" normalizeH="0" baseline="0" noProof="0" dirty="0">
                <a:ln>
                  <a:noFill/>
                </a:ln>
                <a:solidFill>
                  <a:srgbClr val="3333FF"/>
                </a:solidFill>
                <a:effectLst/>
                <a:uLnTx/>
                <a:uFillTx/>
                <a:latin typeface="Comic Sans MS" panose="030F0702030302020204" pitchFamily="66" charset="0"/>
                <a:ea typeface="+mn-ea"/>
                <a:cs typeface="+mn-cs"/>
              </a:rPr>
              <a:t>- </a:t>
            </a:r>
            <a:r>
              <a:rPr kumimoji="0" lang="zh-CN" altLang="en-US" sz="2000" b="1" i="0" u="none" strike="noStrike" kern="0" cap="none" spc="0" normalizeH="0" baseline="0" noProof="0" dirty="0">
                <a:ln>
                  <a:noFill/>
                </a:ln>
                <a:solidFill>
                  <a:srgbClr val="3333FF"/>
                </a:solidFill>
                <a:effectLst/>
                <a:uLnTx/>
                <a:uFillTx/>
                <a:latin typeface="Comic Sans MS" panose="030F0702030302020204" pitchFamily="66" charset="0"/>
                <a:ea typeface="+mn-ea"/>
                <a:cs typeface="+mn-cs"/>
              </a:rPr>
              <a:t>静态</a:t>
            </a:r>
            <a:r>
              <a:rPr kumimoji="0" lang="en-US" altLang="zh-CN" sz="2000" b="1" i="0" u="none" strike="noStrike" kern="0" cap="none" spc="0" normalizeH="0" baseline="0" noProof="0" dirty="0">
                <a:ln>
                  <a:noFill/>
                </a:ln>
                <a:solidFill>
                  <a:srgbClr val="3333FF"/>
                </a:solidFill>
                <a:effectLst/>
                <a:uLnTx/>
                <a:uFillTx/>
                <a:latin typeface="Comic Sans MS" panose="030F0702030302020204" pitchFamily="66" charset="0"/>
                <a:ea typeface="+mn-ea"/>
                <a:cs typeface="+mn-cs"/>
              </a:rPr>
              <a:t>/</a:t>
            </a:r>
            <a:r>
              <a:rPr kumimoji="0" lang="zh-CN" altLang="en-US" sz="2000" b="1" i="0" u="none" strike="noStrike" kern="0" cap="none" spc="0" normalizeH="0" baseline="0" noProof="0" dirty="0">
                <a:ln>
                  <a:noFill/>
                </a:ln>
                <a:solidFill>
                  <a:srgbClr val="3333FF"/>
                </a:solidFill>
                <a:effectLst/>
                <a:uLnTx/>
                <a:uFillTx/>
                <a:latin typeface="Comic Sans MS" panose="030F0702030302020204" pitchFamily="66" charset="0"/>
                <a:ea typeface="+mn-ea"/>
                <a:cs typeface="+mn-cs"/>
              </a:rPr>
              <a:t>动态指令调度（乱序执行），</a:t>
            </a:r>
            <a:r>
              <a:rPr kumimoji="0" lang="en-US" altLang="zh-CN" sz="2000" b="1" i="0" u="none" strike="noStrike" kern="0" cap="none" spc="0" normalizeH="0" baseline="0" noProof="0" dirty="0">
                <a:ln>
                  <a:noFill/>
                </a:ln>
                <a:solidFill>
                  <a:srgbClr val="3333FF"/>
                </a:solidFill>
                <a:effectLst/>
                <a:uLnTx/>
                <a:uFillTx/>
                <a:latin typeface="Comic Sans MS" panose="030F0702030302020204" pitchFamily="66" charset="0"/>
                <a:ea typeface="+mn-ea"/>
                <a:cs typeface="+mn-cs"/>
              </a:rPr>
              <a:t>Aggressive Code Scheduling</a:t>
            </a:r>
            <a:endParaRPr kumimoji="0" lang="en-US" altLang="zh-CN" sz="2000" b="1" i="0" u="none" strike="noStrike" kern="0" cap="none" spc="0" normalizeH="0" baseline="0" noProof="0" dirty="0">
              <a:ln>
                <a:noFill/>
              </a:ln>
              <a:solidFill>
                <a:srgbClr val="3333FF"/>
              </a:solidFill>
              <a:effectLst/>
              <a:uLnTx/>
              <a:uFillTx/>
              <a:latin typeface="Comic Sans MS" panose="030F0702030302020204" pitchFamily="66" charset="0"/>
              <a:ea typeface="+mn-ea"/>
              <a:cs typeface="+mn-cs"/>
            </a:endParaRPr>
          </a:p>
          <a:p>
            <a:pPr marL="342900" marR="0" indent="-342900" defTabSz="914400">
              <a:lnSpc>
                <a:spcPct val="90000"/>
              </a:lnSpc>
              <a:spcBef>
                <a:spcPct val="20000"/>
              </a:spcBef>
              <a:buClr>
                <a:schemeClr val="hlink"/>
              </a:buClr>
              <a:buSzPct val="70000"/>
              <a:buFont typeface="Wingdings" panose="05000000000000000000" pitchFamily="2" charset="2"/>
              <a:buChar char="n"/>
              <a:defRPr/>
            </a:pPr>
            <a:r>
              <a:rPr kumimoji="0" lang="en-US" altLang="zh-CN" u="sng" kern="0" cap="none" spc="0" normalizeH="0" baseline="0" noProof="0" dirty="0">
                <a:solidFill>
                  <a:schemeClr val="tx2"/>
                </a:solidFill>
                <a:latin typeface="Comic Sans MS" panose="030F0702030302020204" pitchFamily="66" charset="0"/>
                <a:ea typeface="+mn-ea"/>
                <a:cs typeface="+mn-cs"/>
              </a:rPr>
              <a:t>2000</a:t>
            </a:r>
            <a:r>
              <a:rPr kumimoji="0" lang="zh-CN" altLang="en-US" u="sng" kern="0" cap="none" spc="0" normalizeH="0" baseline="0" noProof="0" dirty="0">
                <a:solidFill>
                  <a:schemeClr val="tx2"/>
                </a:solidFill>
                <a:latin typeface="Comic Sans MS" panose="030F0702030302020204" pitchFamily="66" charset="0"/>
                <a:ea typeface="+mn-ea"/>
                <a:cs typeface="+mn-cs"/>
              </a:rPr>
              <a:t>年代</a:t>
            </a:r>
            <a:r>
              <a:rPr kumimoji="0" lang="en-US" altLang="zh-CN" u="sng" kern="0" cap="none" spc="0" normalizeH="0" baseline="0" noProof="0" dirty="0">
                <a:solidFill>
                  <a:schemeClr val="tx2"/>
                </a:solidFill>
                <a:latin typeface="Comic Sans MS" panose="030F0702030302020204" pitchFamily="66" charset="0"/>
                <a:ea typeface="+mn-ea"/>
                <a:cs typeface="+mn-cs"/>
              </a:rPr>
              <a:t>的十年  </a:t>
            </a:r>
            <a:r>
              <a:rPr kumimoji="0" lang="en-US" altLang="zh-CN" kern="0" cap="none" spc="0" normalizeH="0" baseline="0" noProof="0" dirty="0">
                <a:solidFill>
                  <a:srgbClr val="C00000"/>
                </a:solidFill>
                <a:latin typeface="Comic Sans MS" panose="030F0702030302020204" pitchFamily="66" charset="0"/>
                <a:ea typeface="+mn-ea"/>
                <a:cs typeface="+mn-cs"/>
              </a:rPr>
              <a:t>“</a:t>
            </a:r>
            <a:r>
              <a:rPr kumimoji="0" lang="zh-CN" altLang="en-US" kern="0" cap="none" spc="0" normalizeH="0" baseline="0" noProof="0" dirty="0">
                <a:solidFill>
                  <a:srgbClr val="C00000"/>
                </a:solidFill>
                <a:latin typeface="Comic Sans MS" panose="030F0702030302020204" pitchFamily="66" charset="0"/>
                <a:ea typeface="+mn-ea"/>
                <a:cs typeface="+mn-cs"/>
              </a:rPr>
              <a:t>线程级</a:t>
            </a:r>
            <a:r>
              <a:rPr kumimoji="0" lang="en-US" altLang="zh-CN" kern="0" cap="none" spc="0" normalizeH="0" baseline="0" noProof="0" dirty="0">
                <a:solidFill>
                  <a:srgbClr val="C00000"/>
                </a:solidFill>
                <a:latin typeface="Comic Sans MS" panose="030F0702030302020204" pitchFamily="66" charset="0"/>
                <a:ea typeface="+mn-ea"/>
                <a:cs typeface="+mn-cs"/>
              </a:rPr>
              <a:t>/</a:t>
            </a:r>
            <a:r>
              <a:rPr kumimoji="0" lang="zh-CN" altLang="en-US" kern="0" cap="none" spc="0" normalizeH="0" baseline="0" noProof="0" dirty="0">
                <a:solidFill>
                  <a:srgbClr val="C00000"/>
                </a:solidFill>
                <a:latin typeface="Comic Sans MS" panose="030F0702030302020204" pitchFamily="66" charset="0"/>
                <a:ea typeface="+mn-ea"/>
                <a:cs typeface="+mn-cs"/>
              </a:rPr>
              <a:t>数据级并行</a:t>
            </a:r>
            <a:r>
              <a:rPr kumimoji="0" lang="en-US" altLang="zh-CN" kern="0" cap="none" spc="0" normalizeH="0" baseline="0" noProof="0" dirty="0">
                <a:solidFill>
                  <a:srgbClr val="C00000"/>
                </a:solidFill>
                <a:latin typeface="Comic Sans MS" panose="030F0702030302020204" pitchFamily="66" charset="0"/>
                <a:ea typeface="+mn-ea"/>
                <a:cs typeface="+mn-cs"/>
              </a:rPr>
              <a:t>”</a:t>
            </a:r>
            <a:r>
              <a:rPr kumimoji="0" lang="en-US" altLang="zh-CN" u="sng" kern="0" cap="none" spc="0" normalizeH="0" baseline="0" noProof="0" dirty="0">
                <a:solidFill>
                  <a:srgbClr val="C00000"/>
                </a:solidFill>
                <a:latin typeface="Comic Sans MS" panose="030F0702030302020204" pitchFamily="66" charset="0"/>
                <a:ea typeface="+mn-ea"/>
                <a:cs typeface="+mn-cs"/>
              </a:rPr>
              <a:t> </a:t>
            </a:r>
            <a:endParaRPr kumimoji="0" lang="en-US" altLang="zh-CN" u="sng" kern="0" cap="none" spc="0" normalizeH="0" baseline="0" noProof="0" dirty="0">
              <a:solidFill>
                <a:srgbClr val="C00000"/>
              </a:solidFill>
              <a:latin typeface="Comic Sans MS" panose="030F0702030302020204" pitchFamily="66" charset="0"/>
              <a:ea typeface="+mn-ea"/>
              <a:cs typeface="+mn-cs"/>
            </a:endParaRPr>
          </a:p>
        </p:txBody>
      </p:sp>
    </p:spTree>
  </p:cSld>
  <p:clrMapOvr>
    <a:masterClrMapping/>
  </p:clrMapOvr>
  <p:transition spd="slow">
    <p:zoom dir="in"/>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灯片编号占位符 1"/>
          <p:cNvSpPr txBox="1">
            <a:spLocks noGrp="1"/>
          </p:cNvSpPr>
          <p:nvPr>
            <p:ph type="sldNum" sz="quarter" idx="12"/>
          </p:nvPr>
        </p:nvSpPr>
        <p:spPr/>
        <p:txBody>
          <a:bodyPr/>
          <a:p>
            <a:pPr marL="0" indent="0" algn="r" eaLnBrk="1" hangingPunct="1">
              <a:spcBef>
                <a:spcPct val="50000"/>
              </a:spcBef>
              <a:buClrTx/>
              <a:buFontTx/>
              <a:buNone/>
            </a:pPr>
            <a:fld id="{9A0DB2DC-4C9A-4742-B13C-FB6460FD3503}" type="slidenum">
              <a:rPr lang="zh-CN" altLang="en-US" sz="1400" dirty="0">
                <a:solidFill>
                  <a:schemeClr val="bg2"/>
                </a:solidFill>
              </a:rPr>
            </a:fld>
            <a:endParaRPr lang="zh-CN" altLang="en-US" sz="1400" dirty="0">
              <a:solidFill>
                <a:schemeClr val="bg2"/>
              </a:solidFill>
            </a:endParaRPr>
          </a:p>
        </p:txBody>
      </p:sp>
      <p:sp>
        <p:nvSpPr>
          <p:cNvPr id="48131" name="矩形 4"/>
          <p:cNvSpPr/>
          <p:nvPr/>
        </p:nvSpPr>
        <p:spPr>
          <a:xfrm>
            <a:off x="226060" y="1484630"/>
            <a:ext cx="8585200" cy="175323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ct val="150000"/>
              </a:lnSpc>
              <a:spcBef>
                <a:spcPct val="0"/>
              </a:spcBef>
              <a:buClrTx/>
              <a:buFontTx/>
              <a:buNone/>
            </a:pPr>
            <a:r>
              <a:rPr lang="en-US" altLang="zh-CN" sz="2400" b="1" dirty="0"/>
              <a:t>       </a:t>
            </a:r>
            <a:r>
              <a:rPr lang="zh-CN" altLang="zh-CN" sz="2400" b="1" dirty="0"/>
              <a:t>过去</a:t>
            </a:r>
            <a:r>
              <a:rPr lang="zh-CN" altLang="en-US" sz="2400" b="1" dirty="0"/>
              <a:t>四</a:t>
            </a:r>
            <a:r>
              <a:rPr lang="zh-CN" altLang="zh-CN" sz="2400" b="1" dirty="0"/>
              <a:t>十</a:t>
            </a:r>
            <a:r>
              <a:rPr lang="zh-CN" altLang="en-US" sz="2400" b="1" dirty="0"/>
              <a:t>多</a:t>
            </a:r>
            <a:r>
              <a:rPr lang="zh-CN" altLang="zh-CN" sz="2400" b="1" dirty="0"/>
              <a:t>年中，</a:t>
            </a:r>
            <a:r>
              <a:rPr lang="en-US" altLang="zh-CN" sz="2400" b="1" dirty="0"/>
              <a:t>Intel</a:t>
            </a:r>
            <a:r>
              <a:rPr lang="zh-CN" altLang="zh-CN" sz="2400" b="1" dirty="0"/>
              <a:t>公司始终都是最大的微处理器制造商。</a:t>
            </a:r>
            <a:r>
              <a:rPr lang="en-US" altLang="zh-CN" sz="2400" b="1" dirty="0"/>
              <a:t>Intel</a:t>
            </a:r>
            <a:r>
              <a:rPr lang="zh-CN" altLang="zh-CN" sz="2400" b="1" dirty="0"/>
              <a:t>公司微处理器</a:t>
            </a:r>
            <a:r>
              <a:rPr lang="zh-CN" altLang="en-US" sz="2400" b="1" dirty="0"/>
              <a:t>的</a:t>
            </a:r>
            <a:r>
              <a:rPr lang="zh-CN" altLang="zh-CN" sz="2400" b="1" dirty="0"/>
              <a:t>演变历史是计算机技术演变的一个很好的写照。</a:t>
            </a:r>
            <a:endParaRPr lang="zh-CN" altLang="en-US" sz="2400" b="1" dirty="0"/>
          </a:p>
        </p:txBody>
      </p:sp>
      <p:sp>
        <p:nvSpPr>
          <p:cNvPr id="6" name="矩形 5"/>
          <p:cNvSpPr/>
          <p:nvPr/>
        </p:nvSpPr>
        <p:spPr>
          <a:xfrm>
            <a:off x="251460" y="3500755"/>
            <a:ext cx="8713788" cy="2306955"/>
          </a:xfrm>
          <a:prstGeom prst="rect">
            <a:avLst/>
          </a:prstGeom>
        </p:spPr>
        <p:txBody>
          <a:bodyPr>
            <a:spAutoFit/>
          </a:bodyPr>
          <a:lstStyle/>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Intel 80x86</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系列微处理器占领市场的一个重要原因，是该系列在基本结构上采用向</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后兼容的设计思想，即新开发的微处理器与以前的微处理器在指令系统层兼容，以保证用户原来开发的软件仍可在新的系列微处理器上运行。</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p:txBody>
      </p:sp>
      <p:sp>
        <p:nvSpPr>
          <p:cNvPr id="100" name="文本框 99"/>
          <p:cNvSpPr txBox="1"/>
          <p:nvPr/>
        </p:nvSpPr>
        <p:spPr>
          <a:xfrm>
            <a:off x="-76200" y="260350"/>
            <a:ext cx="7021195" cy="583565"/>
          </a:xfrm>
          <a:prstGeom prst="rect">
            <a:avLst/>
          </a:prstGeom>
          <a:noFill/>
          <a:ln w="9525">
            <a:noFill/>
          </a:ln>
        </p:spPr>
        <p:txBody>
          <a:bodyPr wrap="square">
            <a:spAutoFit/>
          </a:bodyPr>
          <a:p>
            <a:pPr indent="269875"/>
            <a:r>
              <a:rPr kumimoji="1" lang="zh-CN" altLang="en-US" sz="3200" dirty="0">
                <a:latin typeface="+mn-lt"/>
                <a:ea typeface="+mn-ea"/>
              </a:rPr>
              <a:t>1</a:t>
            </a:r>
            <a:r>
              <a:rPr kumimoji="1" lang="en-US" altLang="zh-CN" sz="3200" dirty="0">
                <a:latin typeface="+mn-lt"/>
                <a:ea typeface="+mn-ea"/>
              </a:rPr>
              <a:t>. </a:t>
            </a:r>
            <a:r>
              <a:rPr kumimoji="1" lang="zh-CN" altLang="en-US" sz="3200" dirty="0">
                <a:latin typeface="+mn-lt"/>
                <a:ea typeface="+mn-ea"/>
              </a:rPr>
              <a:t>Intel 80x86系列微处理器的进展</a:t>
            </a:r>
            <a:endParaRPr lang="zh-CN" altLang="en-US" sz="3200"/>
          </a:p>
        </p:txBody>
      </p:sp>
    </p:spTree>
  </p:cSld>
  <p:clrMapOvr>
    <a:masterClrMapping/>
  </p:clrMapOvr>
  <p:transition spd="slow">
    <p:zoom dir="in"/>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灯片编号占位符 4"/>
          <p:cNvSpPr txBox="1">
            <a:spLocks noGrp="1"/>
          </p:cNvSpPr>
          <p:nvPr>
            <p:ph type="sldNum" sz="quarter" idx="12"/>
          </p:nvPr>
        </p:nvSpPr>
        <p:spPr>
          <a:xfrm>
            <a:off x="3124200" y="6248400"/>
            <a:ext cx="2895600" cy="457200"/>
          </a:xfrm>
        </p:spPr>
        <p:txBody>
          <a:bodyPr/>
          <a:p>
            <a:pPr marL="0" indent="0" algn="ctr" eaLnBrk="1" hangingPunct="1">
              <a:spcBef>
                <a:spcPct val="0"/>
              </a:spcBef>
              <a:buClrTx/>
              <a:buFontTx/>
              <a:buNone/>
            </a:pPr>
            <a:fld id="{9A0DB2DC-4C9A-4742-B13C-FB6460FD3503}" type="slidenum">
              <a:rPr lang="zh-CN" altLang="en-US" sz="1200" dirty="0">
                <a:latin typeface="Arial" panose="020B0604020202020204" pitchFamily="34" charset="0"/>
              </a:rPr>
            </a:fld>
            <a:endParaRPr lang="zh-CN" altLang="en-US" sz="1200" dirty="0">
              <a:latin typeface="Arial" panose="020B0604020202020204" pitchFamily="34" charset="0"/>
            </a:endParaRPr>
          </a:p>
        </p:txBody>
      </p:sp>
      <p:sp>
        <p:nvSpPr>
          <p:cNvPr id="49155" name="Rectangle 2"/>
          <p:cNvSpPr>
            <a:spLocks noGrp="1" noRot="1"/>
          </p:cNvSpPr>
          <p:nvPr>
            <p:ph type="title"/>
          </p:nvPr>
        </p:nvSpPr>
        <p:spPr/>
        <p:txBody>
          <a:bodyPr vert="horz" wrap="square" lIns="91440" tIns="45720" rIns="91440" bIns="45720" anchor="b" anchorCtr="0"/>
          <a:p>
            <a:pPr eaLnBrk="1" hangingPunct="1"/>
            <a:endParaRPr lang="zh-CN" altLang="en-US" dirty="0"/>
          </a:p>
        </p:txBody>
      </p:sp>
      <p:sp>
        <p:nvSpPr>
          <p:cNvPr id="49156" name="Rectangle 3"/>
          <p:cNvSpPr>
            <a:spLocks noGrp="1"/>
          </p:cNvSpPr>
          <p:nvPr>
            <p:ph idx="1"/>
          </p:nvPr>
        </p:nvSpPr>
        <p:spPr/>
        <p:txBody>
          <a:bodyPr vert="horz" wrap="square" lIns="91440" tIns="45720" rIns="91440" bIns="45720" anchor="t" anchorCtr="0"/>
          <a:p>
            <a:pPr eaLnBrk="1" hangingPunct="1"/>
            <a:endParaRPr lang="zh-CN" altLang="en-US" dirty="0"/>
          </a:p>
        </p:txBody>
      </p:sp>
      <p:pic>
        <p:nvPicPr>
          <p:cNvPr id="49157" name="Picture 4"/>
          <p:cNvPicPr>
            <a:picLocks noChangeAspect="1"/>
          </p:cNvPicPr>
          <p:nvPr/>
        </p:nvPicPr>
        <p:blipFill>
          <a:blip r:embed="rId1"/>
          <a:stretch>
            <a:fillRect/>
          </a:stretch>
        </p:blipFill>
        <p:spPr>
          <a:xfrm>
            <a:off x="-36195" y="-90487"/>
            <a:ext cx="9144000" cy="7038975"/>
          </a:xfrm>
          <a:prstGeom prst="rect">
            <a:avLst/>
          </a:prstGeom>
          <a:noFill/>
          <a:ln w="12700">
            <a:noFill/>
          </a:ln>
        </p:spPr>
      </p:pic>
      <p:sp>
        <p:nvSpPr>
          <p:cNvPr id="49158" name="Text Box 5"/>
          <p:cNvSpPr txBox="1"/>
          <p:nvPr/>
        </p:nvSpPr>
        <p:spPr>
          <a:xfrm>
            <a:off x="762000" y="6491288"/>
            <a:ext cx="6553200" cy="3667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en-US" altLang="zh-CN" sz="1800" b="1" dirty="0">
                <a:solidFill>
                  <a:schemeClr val="bg2"/>
                </a:solidFill>
                <a:latin typeface="Arial" panose="020B0604020202020204" pitchFamily="34" charset="0"/>
              </a:rPr>
              <a:t>out-of-order execution</a:t>
            </a:r>
            <a:r>
              <a:rPr lang="zh-CN" altLang="en-US" sz="1800" b="1" dirty="0">
                <a:solidFill>
                  <a:schemeClr val="bg2"/>
                </a:solidFill>
                <a:latin typeface="Arial" panose="020B0604020202020204" pitchFamily="34" charset="0"/>
              </a:rPr>
              <a:t>，简称：</a:t>
            </a:r>
            <a:r>
              <a:rPr lang="en-US" altLang="zh-CN" sz="1800" b="1" dirty="0">
                <a:solidFill>
                  <a:schemeClr val="bg2"/>
                </a:solidFill>
                <a:latin typeface="Arial" panose="020B0604020202020204" pitchFamily="34" charset="0"/>
              </a:rPr>
              <a:t>OOO</a:t>
            </a:r>
            <a:r>
              <a:rPr lang="zh-CN" altLang="en-US" sz="1800" b="1" dirty="0">
                <a:solidFill>
                  <a:schemeClr val="bg2"/>
                </a:solidFill>
                <a:latin typeface="Arial" panose="020B0604020202020204" pitchFamily="34" charset="0"/>
              </a:rPr>
              <a:t>，也称</a:t>
            </a:r>
            <a:r>
              <a:rPr lang="zh-CN" altLang="en-US" sz="1800" b="1" dirty="0">
                <a:solidFill>
                  <a:srgbClr val="CC3300"/>
                </a:solidFill>
                <a:latin typeface="Arial" panose="020B0604020202020204" pitchFamily="34" charset="0"/>
              </a:rPr>
              <a:t>乱序执行</a:t>
            </a:r>
            <a:r>
              <a:rPr lang="zh-CN" altLang="en-US" sz="1800" b="1" dirty="0">
                <a:solidFill>
                  <a:schemeClr val="bg2"/>
                </a:solidFill>
                <a:latin typeface="Arial" panose="020B0604020202020204" pitchFamily="34" charset="0"/>
              </a:rPr>
              <a:t> </a:t>
            </a:r>
            <a:endParaRPr lang="zh-CN" altLang="en-US" sz="1800" b="1" dirty="0">
              <a:solidFill>
                <a:schemeClr val="bg2"/>
              </a:solidFill>
              <a:latin typeface="Arial" panose="020B0604020202020204" pitchFamily="34" charset="0"/>
            </a:endParaRPr>
          </a:p>
        </p:txBody>
      </p:sp>
      <p:sp>
        <p:nvSpPr>
          <p:cNvPr id="49159" name="Text Box 6"/>
          <p:cNvSpPr txBox="1"/>
          <p:nvPr/>
        </p:nvSpPr>
        <p:spPr>
          <a:xfrm>
            <a:off x="2743200" y="3894138"/>
            <a:ext cx="762000" cy="3365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en-US" altLang="zh-CN" sz="1600" b="1" dirty="0">
                <a:solidFill>
                  <a:srgbClr val="FFC000"/>
                </a:solidFill>
                <a:latin typeface="Arial" panose="020B0604020202020204" pitchFamily="34" charset="0"/>
              </a:rPr>
              <a:t>8086</a:t>
            </a:r>
            <a:endParaRPr lang="en-US" altLang="zh-CN" sz="1600" b="1" dirty="0">
              <a:solidFill>
                <a:srgbClr val="FFC000"/>
              </a:solidFill>
              <a:latin typeface="Arial" panose="020B0604020202020204" pitchFamily="34" charset="0"/>
            </a:endParaRPr>
          </a:p>
        </p:txBody>
      </p:sp>
      <p:sp>
        <p:nvSpPr>
          <p:cNvPr id="49160" name="Text Box 7"/>
          <p:cNvSpPr txBox="1"/>
          <p:nvPr/>
        </p:nvSpPr>
        <p:spPr>
          <a:xfrm>
            <a:off x="3292475" y="3678238"/>
            <a:ext cx="762000" cy="3365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en-US" altLang="zh-CN" sz="1600" b="1" dirty="0">
                <a:solidFill>
                  <a:srgbClr val="FFC000"/>
                </a:solidFill>
                <a:latin typeface="Arial" panose="020B0604020202020204" pitchFamily="34" charset="0"/>
              </a:rPr>
              <a:t> 286</a:t>
            </a:r>
            <a:endParaRPr lang="en-US" altLang="zh-CN" sz="1600" b="1" dirty="0">
              <a:solidFill>
                <a:srgbClr val="FFC000"/>
              </a:solidFill>
              <a:latin typeface="Arial" panose="020B0604020202020204" pitchFamily="34" charset="0"/>
            </a:endParaRPr>
          </a:p>
        </p:txBody>
      </p:sp>
      <p:sp>
        <p:nvSpPr>
          <p:cNvPr id="49161" name="Text Box 8"/>
          <p:cNvSpPr txBox="1"/>
          <p:nvPr/>
        </p:nvSpPr>
        <p:spPr>
          <a:xfrm>
            <a:off x="3675063" y="3505200"/>
            <a:ext cx="762000" cy="3365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en-US" altLang="zh-CN" sz="1600" b="1" dirty="0">
                <a:solidFill>
                  <a:srgbClr val="FFC000"/>
                </a:solidFill>
                <a:latin typeface="Arial" panose="020B0604020202020204" pitchFamily="34" charset="0"/>
              </a:rPr>
              <a:t>  386</a:t>
            </a:r>
            <a:endParaRPr lang="en-US" altLang="zh-CN" sz="1600" b="1" dirty="0">
              <a:solidFill>
                <a:srgbClr val="FFC000"/>
              </a:solidFill>
              <a:latin typeface="Arial" panose="020B0604020202020204" pitchFamily="34" charset="0"/>
            </a:endParaRPr>
          </a:p>
        </p:txBody>
      </p:sp>
      <p:sp>
        <p:nvSpPr>
          <p:cNvPr id="49162" name="Text Box 9"/>
          <p:cNvSpPr txBox="1"/>
          <p:nvPr/>
        </p:nvSpPr>
        <p:spPr>
          <a:xfrm>
            <a:off x="4249738" y="3336925"/>
            <a:ext cx="762000" cy="3365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en-US" altLang="zh-CN" sz="1600" b="1" dirty="0">
                <a:solidFill>
                  <a:srgbClr val="FFC000"/>
                </a:solidFill>
                <a:latin typeface="Arial" panose="020B0604020202020204" pitchFamily="34" charset="0"/>
              </a:rPr>
              <a:t>486</a:t>
            </a:r>
            <a:endParaRPr lang="en-US" altLang="zh-CN" sz="1600" b="1" dirty="0">
              <a:solidFill>
                <a:srgbClr val="FFC000"/>
              </a:solidFill>
              <a:latin typeface="Arial" panose="020B0604020202020204" pitchFamily="34" charset="0"/>
            </a:endParaRPr>
          </a:p>
        </p:txBody>
      </p:sp>
      <p:sp>
        <p:nvSpPr>
          <p:cNvPr id="2" name="文本框 1"/>
          <p:cNvSpPr txBox="1"/>
          <p:nvPr/>
        </p:nvSpPr>
        <p:spPr>
          <a:xfrm>
            <a:off x="762000" y="457200"/>
            <a:ext cx="6587490" cy="52197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p>
            <a:r>
              <a:rPr lang="en-US" altLang="zh-CN" sz="2800"/>
              <a:t>x86</a:t>
            </a:r>
            <a:r>
              <a:rPr lang="zh-CN" altLang="en-US" sz="2800"/>
              <a:t>系列计算机的</a:t>
            </a:r>
            <a:r>
              <a:rPr lang="zh-CN" altLang="en-US" sz="2800"/>
              <a:t>技术和性能的发展简图</a:t>
            </a:r>
            <a:endParaRPr lang="zh-CN" altLang="en-US" sz="2800"/>
          </a:p>
        </p:txBody>
      </p:sp>
    </p:spTree>
  </p:cSld>
  <p:clrMapOvr>
    <a:masterClrMapping/>
  </p:clrMapOvr>
  <p:transition spd="slow">
    <p:zoom dir="in"/>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251143" y="980440"/>
            <a:ext cx="8640763" cy="5631180"/>
          </a:xfrm>
          <a:prstGeom prst="rect">
            <a:avLst/>
          </a:prstGeom>
        </p:spPr>
        <p:txBody>
          <a:bodyPr>
            <a:spAutoFit/>
          </a:bodyPr>
          <a:lstStyle/>
          <a:p>
            <a:pPr marL="0" marR="0" lvl="0" indent="0" algn="l" defTabSz="914400" rtl="0" eaLnBrk="0" fontAlgn="base" latinLnBrk="0" hangingPunct="0">
              <a:lnSpc>
                <a:spcPct val="150000"/>
              </a:lnSpc>
              <a:spcBef>
                <a:spcPct val="0"/>
              </a:spcBef>
              <a:spcAft>
                <a:spcPct val="0"/>
              </a:spcAft>
              <a:buClrTx/>
              <a:buSzTx/>
              <a:buFontTx/>
              <a:buNone/>
              <a:defRPr/>
            </a:pP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① </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8080 </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世界上第一个通用微处理器。它是</a:t>
            </a: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8</a:t>
            </a:r>
            <a:r>
              <a:rPr kumimoji="0" lang="zh-CN"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位</a:t>
            </a: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机，处理器与主存的数据总线宽度为</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8</a:t>
            </a: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位，典型时钟频率为</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108 kHz</a:t>
            </a: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，内部集成晶体管数约</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6 000</a:t>
            </a: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个，主存容量可达</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64 KB</a:t>
            </a: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8080</a:t>
            </a: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曾用于第一台个人计算机。</a:t>
            </a:r>
            <a:endPar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②</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8086</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16</a:t>
            </a:r>
            <a:r>
              <a:rPr kumimoji="0" lang="zh-CN"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位</a:t>
            </a: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微处理器。</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16</a:t>
            </a: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位的数据总线宽度和寄存器，</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有</a:t>
            </a: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指令高速缓存（或称队列）存放预取的指令，具有一条两级流水线，使不同指令的读取与执行可以部分重叠执行。它具有</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20</a:t>
            </a: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位地址总线，可寻址</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1 MB</a:t>
            </a: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的存储空间。典型时钟频率为</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8 MHz</a:t>
            </a: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，内部集成晶体管数约</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2.9</a:t>
            </a: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万个。</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8086</a:t>
            </a: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的一个变形形式是</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8088</a:t>
            </a: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8088</a:t>
            </a: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曾用于最初的</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IBM PC</a:t>
            </a: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机，并确保了</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Intel</a:t>
            </a: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公司的成功。</a:t>
            </a:r>
            <a:endPar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 name="文本框 1"/>
          <p:cNvSpPr txBox="1"/>
          <p:nvPr/>
        </p:nvSpPr>
        <p:spPr>
          <a:xfrm>
            <a:off x="323215" y="188595"/>
            <a:ext cx="7310755" cy="737235"/>
          </a:xfrm>
          <a:prstGeom prst="rect">
            <a:avLst/>
          </a:prstGeom>
        </p:spPr>
        <p:style>
          <a:lnRef idx="1">
            <a:schemeClr val="accent3"/>
          </a:lnRef>
          <a:fillRef idx="2">
            <a:schemeClr val="accent3"/>
          </a:fillRef>
          <a:effectRef idx="1">
            <a:schemeClr val="accent3"/>
          </a:effectRef>
          <a:fontRef idx="minor">
            <a:schemeClr val="dk1"/>
          </a:fontRef>
        </p:style>
        <p:txBody>
          <a:bodyPr wrap="none" rtlCol="0" anchor="t">
            <a:spAutoFit/>
          </a:bodyPr>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lang="en-US" altLang="zh-CN" sz="2800" noProof="0" dirty="0">
                <a:ln>
                  <a:noFill/>
                </a:ln>
                <a:solidFill>
                  <a:srgbClr val="C00000"/>
                </a:solidFill>
                <a:effectLst/>
                <a:uLnTx/>
                <a:uFillTx/>
                <a:sym typeface="+mn-ea"/>
              </a:rPr>
              <a:t>20</a:t>
            </a:r>
            <a:r>
              <a:rPr lang="zh-CN" altLang="zh-CN" sz="2800" noProof="0" dirty="0">
                <a:ln>
                  <a:noFill/>
                </a:ln>
                <a:solidFill>
                  <a:srgbClr val="C00000"/>
                </a:solidFill>
                <a:effectLst/>
                <a:uLnTx/>
                <a:uFillTx/>
                <a:sym typeface="+mn-ea"/>
              </a:rPr>
              <a:t>世纪</a:t>
            </a:r>
            <a:r>
              <a:rPr lang="en-US" altLang="zh-CN" sz="2800" noProof="0" dirty="0">
                <a:ln>
                  <a:noFill/>
                </a:ln>
                <a:solidFill>
                  <a:srgbClr val="C00000"/>
                </a:solidFill>
                <a:effectLst/>
                <a:uLnTx/>
                <a:uFillTx/>
                <a:sym typeface="+mn-ea"/>
              </a:rPr>
              <a:t>70</a:t>
            </a:r>
            <a:r>
              <a:rPr lang="zh-CN" altLang="zh-CN" sz="2800" noProof="0" dirty="0">
                <a:ln>
                  <a:noFill/>
                </a:ln>
                <a:solidFill>
                  <a:srgbClr val="C00000"/>
                </a:solidFill>
                <a:effectLst/>
                <a:uLnTx/>
                <a:uFillTx/>
                <a:sym typeface="+mn-ea"/>
              </a:rPr>
              <a:t>年代</a:t>
            </a:r>
            <a:r>
              <a:rPr lang="en-US" altLang="zh-CN" sz="2800" noProof="0" dirty="0">
                <a:ln>
                  <a:noFill/>
                </a:ln>
                <a:solidFill>
                  <a:srgbClr val="C00000"/>
                </a:solidFill>
                <a:effectLst/>
                <a:uLnTx/>
                <a:uFillTx/>
                <a:sym typeface="+mn-ea"/>
              </a:rPr>
              <a:t>Intel</a:t>
            </a:r>
            <a:r>
              <a:rPr lang="zh-CN" altLang="zh-CN" sz="2800" noProof="0" dirty="0">
                <a:ln>
                  <a:noFill/>
                </a:ln>
                <a:solidFill>
                  <a:srgbClr val="C00000"/>
                </a:solidFill>
                <a:effectLst/>
                <a:uLnTx/>
                <a:uFillTx/>
                <a:sym typeface="+mn-ea"/>
              </a:rPr>
              <a:t>微处理器的典型产品有：</a:t>
            </a:r>
            <a:endParaRPr lang="zh-CN" altLang="en-US" sz="2800"/>
          </a:p>
        </p:txBody>
      </p:sp>
    </p:spTree>
  </p:cSld>
  <p:clrMapOvr>
    <a:masterClrMapping/>
  </p:clrMapOvr>
  <p:transition spd="slow">
    <p:zoom dir="in"/>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灯片编号占位符 3"/>
          <p:cNvSpPr txBox="1">
            <a:spLocks noGrp="1"/>
          </p:cNvSpPr>
          <p:nvPr>
            <p:ph type="sldNum" sz="quarter" idx="12"/>
          </p:nvPr>
        </p:nvSpPr>
        <p:spPr/>
        <p:txBody>
          <a:bodyPr/>
          <a:p>
            <a:pPr marL="0" indent="0" algn="r" eaLnBrk="1" hangingPunct="1">
              <a:spcBef>
                <a:spcPct val="50000"/>
              </a:spcBef>
              <a:buClrTx/>
              <a:buFontTx/>
              <a:buNone/>
            </a:pPr>
            <a:fld id="{9A0DB2DC-4C9A-4742-B13C-FB6460FD3503}" type="slidenum">
              <a:rPr lang="zh-CN" altLang="en-US" sz="1400" dirty="0">
                <a:solidFill>
                  <a:schemeClr val="bg2"/>
                </a:solidFill>
              </a:rPr>
            </a:fld>
            <a:endParaRPr lang="zh-CN" altLang="en-US" sz="1400" dirty="0">
              <a:solidFill>
                <a:schemeClr val="bg2"/>
              </a:solidFill>
            </a:endParaRPr>
          </a:p>
        </p:txBody>
      </p:sp>
      <p:sp>
        <p:nvSpPr>
          <p:cNvPr id="100356" name="Text Box 4"/>
          <p:cNvSpPr txBox="1"/>
          <p:nvPr/>
        </p:nvSpPr>
        <p:spPr>
          <a:xfrm>
            <a:off x="395288" y="476250"/>
            <a:ext cx="4464050" cy="6413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sz="3600" b="1" dirty="0"/>
              <a:t>2.  事先存储程序</a:t>
            </a:r>
            <a:endParaRPr lang="zh-CN" altLang="en-US" sz="3600" b="1" dirty="0"/>
          </a:p>
        </p:txBody>
      </p:sp>
      <p:sp>
        <p:nvSpPr>
          <p:cNvPr id="100357" name="Text Box 5"/>
          <p:cNvSpPr txBox="1"/>
          <p:nvPr/>
        </p:nvSpPr>
        <p:spPr>
          <a:xfrm>
            <a:off x="468313" y="2708275"/>
            <a:ext cx="5976937" cy="6413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sz="3600" b="1" dirty="0"/>
              <a:t>3.  自动、连续地执行程序</a:t>
            </a:r>
            <a:endParaRPr lang="zh-CN" altLang="en-US" sz="3600" b="1" dirty="0"/>
          </a:p>
        </p:txBody>
      </p:sp>
      <p:sp>
        <p:nvSpPr>
          <p:cNvPr id="100359" name="Text Box 7"/>
          <p:cNvSpPr txBox="1"/>
          <p:nvPr/>
        </p:nvSpPr>
        <p:spPr>
          <a:xfrm>
            <a:off x="899478" y="1268413"/>
            <a:ext cx="7488237" cy="10668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b="1" dirty="0">
                <a:solidFill>
                  <a:srgbClr val="000099"/>
                </a:solidFill>
              </a:rPr>
              <a:t>将编好的程序变成最终可执行的程序即</a:t>
            </a:r>
            <a:r>
              <a:rPr lang="zh-CN" altLang="en-US" b="1" dirty="0">
                <a:solidFill>
                  <a:srgbClr val="C00000"/>
                </a:solidFill>
              </a:rPr>
              <a:t>二进制指令代码序列</a:t>
            </a:r>
            <a:r>
              <a:rPr lang="zh-CN" altLang="en-US" b="1" dirty="0">
                <a:solidFill>
                  <a:srgbClr val="000099"/>
                </a:solidFill>
              </a:rPr>
              <a:t>存放在</a:t>
            </a:r>
            <a:r>
              <a:rPr lang="zh-CN" altLang="en-US" b="1" dirty="0">
                <a:solidFill>
                  <a:srgbClr val="C00000"/>
                </a:solidFill>
              </a:rPr>
              <a:t>存储器</a:t>
            </a:r>
            <a:r>
              <a:rPr lang="zh-CN" altLang="en-US" b="1" dirty="0">
                <a:solidFill>
                  <a:srgbClr val="000099"/>
                </a:solidFill>
              </a:rPr>
              <a:t>中。</a:t>
            </a:r>
            <a:endParaRPr lang="zh-CN" altLang="en-US" b="1" dirty="0">
              <a:solidFill>
                <a:srgbClr val="000099"/>
              </a:solidFill>
            </a:endParaRPr>
          </a:p>
        </p:txBody>
      </p:sp>
      <p:sp>
        <p:nvSpPr>
          <p:cNvPr id="100360" name="Text Box 8"/>
          <p:cNvSpPr txBox="1"/>
          <p:nvPr/>
        </p:nvSpPr>
        <p:spPr>
          <a:xfrm>
            <a:off x="971550" y="3644900"/>
            <a:ext cx="7488238" cy="25288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b="1" dirty="0">
                <a:solidFill>
                  <a:srgbClr val="000099"/>
                </a:solidFill>
              </a:rPr>
              <a:t>在程序已存放在存储器后，计算机就可以运行该程序，即</a:t>
            </a:r>
            <a:r>
              <a:rPr lang="zh-CN" altLang="en-US" b="1" dirty="0">
                <a:solidFill>
                  <a:srgbClr val="C00000"/>
                </a:solidFill>
              </a:rPr>
              <a:t>按</a:t>
            </a:r>
            <a:r>
              <a:rPr lang="zh-CN" altLang="en-US" b="1" dirty="0">
                <a:solidFill>
                  <a:srgbClr val="000099"/>
                </a:solidFill>
              </a:rPr>
              <a:t>一定的顺序通常是</a:t>
            </a:r>
            <a:r>
              <a:rPr lang="zh-CN" altLang="en-US" b="1" dirty="0">
                <a:solidFill>
                  <a:srgbClr val="C00000"/>
                </a:solidFill>
              </a:rPr>
              <a:t>指令存放的顺序</a:t>
            </a:r>
            <a:r>
              <a:rPr lang="zh-CN" altLang="en-US" b="1" dirty="0">
                <a:solidFill>
                  <a:srgbClr val="000099"/>
                </a:solidFill>
              </a:rPr>
              <a:t>，从存储器中逐条取出指令，按指令的要求执行操作，直到该程序执行结束。</a:t>
            </a:r>
            <a:endParaRPr lang="zh-CN" altLang="en-US" b="1" dirty="0">
              <a:solidFill>
                <a:srgbClr val="000099"/>
              </a:solidFill>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356">
                                            <p:txEl>
                                              <p:charRg st="0" end="11"/>
                                            </p:txEl>
                                          </p:spTgt>
                                        </p:tgtEl>
                                        <p:attrNameLst>
                                          <p:attrName>style.visibility</p:attrName>
                                        </p:attrNameLst>
                                      </p:cBhvr>
                                      <p:to>
                                        <p:strVal val="visible"/>
                                      </p:to>
                                    </p:set>
                                    <p:animEffect transition="in" filter="wipe(left)">
                                      <p:cBhvr>
                                        <p:cTn id="7" dur="500"/>
                                        <p:tgtEl>
                                          <p:spTgt spid="100356">
                                            <p:txEl>
                                              <p:charRg st="0" end="1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0357">
                                            <p:txEl>
                                              <p:charRg st="0" end="15"/>
                                            </p:txEl>
                                          </p:spTgt>
                                        </p:tgtEl>
                                        <p:attrNameLst>
                                          <p:attrName>style.visibility</p:attrName>
                                        </p:attrNameLst>
                                      </p:cBhvr>
                                      <p:to>
                                        <p:strVal val="visible"/>
                                      </p:to>
                                    </p:set>
                                    <p:animEffect transition="in" filter="wipe(left)">
                                      <p:cBhvr>
                                        <p:cTn id="12" dur="500"/>
                                        <p:tgtEl>
                                          <p:spTgt spid="100357">
                                            <p:txEl>
                                              <p:charRg st="0" end="1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0359">
                                            <p:txEl>
                                              <p:charRg st="0" end="35"/>
                                            </p:txEl>
                                          </p:spTgt>
                                        </p:tgtEl>
                                        <p:attrNameLst>
                                          <p:attrName>style.visibility</p:attrName>
                                        </p:attrNameLst>
                                      </p:cBhvr>
                                      <p:to>
                                        <p:strVal val="visible"/>
                                      </p:to>
                                    </p:set>
                                    <p:animEffect transition="in" filter="wipe(left)">
                                      <p:cBhvr>
                                        <p:cTn id="17" dur="500"/>
                                        <p:tgtEl>
                                          <p:spTgt spid="100359">
                                            <p:txEl>
                                              <p:charRg st="0" end="3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0360">
                                            <p:txEl>
                                              <p:charRg st="0" end="76"/>
                                            </p:txEl>
                                          </p:spTgt>
                                        </p:tgtEl>
                                        <p:attrNameLst>
                                          <p:attrName>style.visibility</p:attrName>
                                        </p:attrNameLst>
                                      </p:cBhvr>
                                      <p:to>
                                        <p:strVal val="visible"/>
                                      </p:to>
                                    </p:set>
                                    <p:animEffect transition="in" filter="wipe(left)">
                                      <p:cBhvr>
                                        <p:cTn id="22" dur="500"/>
                                        <p:tgtEl>
                                          <p:spTgt spid="100360">
                                            <p:txEl>
                                              <p:charRg st="0" end="7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6" grpId="0" build="p"/>
      <p:bldP spid="100357" grpId="0" build="p"/>
      <p:bldP spid="100359" grpId="0" build="p"/>
      <p:bldP spid="100360"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107950" y="672148"/>
            <a:ext cx="9036050" cy="6185535"/>
          </a:xfrm>
          <a:prstGeom prst="rect">
            <a:avLst/>
          </a:prstGeom>
        </p:spPr>
        <p:txBody>
          <a:bodyPr>
            <a:spAutoFit/>
          </a:bodyPr>
          <a:lstStyle/>
          <a:p>
            <a:pPr marL="0" marR="0" lvl="0" indent="0" algn="l" defTabSz="914400" rtl="0" eaLnBrk="0" fontAlgn="base" latinLnBrk="0" hangingPunct="0">
              <a:lnSpc>
                <a:spcPct val="150000"/>
              </a:lnSpc>
              <a:spcBef>
                <a:spcPct val="0"/>
              </a:spcBef>
              <a:spcAft>
                <a:spcPct val="0"/>
              </a:spcAft>
              <a:buClrTx/>
              <a:buSzTx/>
              <a:buFontTx/>
              <a:buNone/>
              <a:defRPr/>
            </a:pP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① </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80286 </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16</a:t>
            </a:r>
            <a:r>
              <a:rPr kumimoji="0" lang="zh-CN"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位</a:t>
            </a: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微处理器。</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8086</a:t>
            </a: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的扩展产品，具有</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24</a:t>
            </a: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位地址总线，可以寻址</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16 MB</a:t>
            </a: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的存储空间。典型时钟频率为</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10 MHz</a:t>
            </a: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，内部集成晶体管数约</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13.4</a:t>
            </a: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万个。</a:t>
            </a:r>
            <a:endPar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② </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80386 </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32</a:t>
            </a:r>
            <a:r>
              <a:rPr kumimoji="0" lang="zh-CN"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位</a:t>
            </a: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处理器。它采用一条多级流水线结构，具有片内存储管理部件，支持多任务。它具有</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32</a:t>
            </a: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位地址总线，可以寻址</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4 GB</a:t>
            </a: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的存储空间。典型时钟频率为</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33 MHz</a:t>
            </a: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，内部集成晶体管数约</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27.5</a:t>
            </a: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万个。</a:t>
            </a:r>
            <a:endPar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③</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80486 </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一个增强型的</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80386</a:t>
            </a: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、一个浮点部件</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FPU</a:t>
            </a: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、一个</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8 KB</a:t>
            </a: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的高速缓存（</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Cache</a:t>
            </a: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）的集成。</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80486</a:t>
            </a: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采用更为复杂、功能更强的高速缓存技术和指令流水线技术。典型时钟频率为</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50 MHz</a:t>
            </a: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，内部集成晶体管数约</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120</a:t>
            </a: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万个</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endPar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 name="文本框 1"/>
          <p:cNvSpPr txBox="1"/>
          <p:nvPr/>
        </p:nvSpPr>
        <p:spPr>
          <a:xfrm>
            <a:off x="395605" y="44450"/>
            <a:ext cx="7505700" cy="737235"/>
          </a:xfrm>
          <a:prstGeom prst="rect">
            <a:avLst/>
          </a:prstGeom>
        </p:spPr>
        <p:style>
          <a:lnRef idx="1">
            <a:schemeClr val="accent3"/>
          </a:lnRef>
          <a:fillRef idx="2">
            <a:schemeClr val="accent3"/>
          </a:fillRef>
          <a:effectRef idx="1">
            <a:schemeClr val="accent3"/>
          </a:effectRef>
          <a:fontRef idx="minor">
            <a:schemeClr val="dk1"/>
          </a:fontRef>
        </p:style>
        <p:txBody>
          <a:bodyPr wrap="none" rtlCol="0" anchor="t">
            <a:spAutoFit/>
          </a:bodyPr>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lang="en-US" altLang="zh-CN" sz="2800" noProof="0" dirty="0">
                <a:ln>
                  <a:noFill/>
                </a:ln>
                <a:solidFill>
                  <a:srgbClr val="C00000"/>
                </a:solidFill>
                <a:effectLst/>
                <a:uLnTx/>
                <a:uFillTx/>
                <a:latin typeface="+mn-ea"/>
                <a:ea typeface="+mn-ea"/>
                <a:sym typeface="+mn-ea"/>
              </a:rPr>
              <a:t>20</a:t>
            </a:r>
            <a:r>
              <a:rPr lang="zh-CN" altLang="zh-CN" sz="2800" noProof="0" dirty="0">
                <a:ln>
                  <a:noFill/>
                </a:ln>
                <a:solidFill>
                  <a:srgbClr val="C00000"/>
                </a:solidFill>
                <a:effectLst/>
                <a:uLnTx/>
                <a:uFillTx/>
                <a:latin typeface="+mn-ea"/>
                <a:ea typeface="+mn-ea"/>
                <a:sym typeface="+mn-ea"/>
              </a:rPr>
              <a:t>世纪</a:t>
            </a:r>
            <a:r>
              <a:rPr lang="en-US" altLang="zh-CN" sz="2800" noProof="0" dirty="0">
                <a:ln>
                  <a:noFill/>
                </a:ln>
                <a:solidFill>
                  <a:srgbClr val="C00000"/>
                </a:solidFill>
                <a:effectLst/>
                <a:uLnTx/>
                <a:uFillTx/>
                <a:latin typeface="+mn-ea"/>
                <a:ea typeface="+mn-ea"/>
                <a:sym typeface="+mn-ea"/>
              </a:rPr>
              <a:t>80</a:t>
            </a:r>
            <a:r>
              <a:rPr lang="zh-CN" altLang="zh-CN" sz="2800" noProof="0" dirty="0">
                <a:ln>
                  <a:noFill/>
                </a:ln>
                <a:solidFill>
                  <a:srgbClr val="C00000"/>
                </a:solidFill>
                <a:effectLst/>
                <a:uLnTx/>
                <a:uFillTx/>
                <a:latin typeface="+mn-ea"/>
                <a:ea typeface="+mn-ea"/>
                <a:sym typeface="+mn-ea"/>
              </a:rPr>
              <a:t>年代</a:t>
            </a:r>
            <a:r>
              <a:rPr lang="en-US" altLang="zh-CN" sz="2800" noProof="0" dirty="0">
                <a:ln>
                  <a:noFill/>
                </a:ln>
                <a:solidFill>
                  <a:srgbClr val="C00000"/>
                </a:solidFill>
                <a:effectLst/>
                <a:uLnTx/>
                <a:uFillTx/>
                <a:latin typeface="+mn-ea"/>
                <a:ea typeface="+mn-ea"/>
                <a:sym typeface="+mn-ea"/>
              </a:rPr>
              <a:t>Intel</a:t>
            </a:r>
            <a:r>
              <a:rPr lang="zh-CN" altLang="zh-CN" sz="2800" noProof="0" dirty="0">
                <a:ln>
                  <a:noFill/>
                </a:ln>
                <a:solidFill>
                  <a:srgbClr val="C00000"/>
                </a:solidFill>
                <a:effectLst/>
                <a:uLnTx/>
                <a:uFillTx/>
                <a:latin typeface="+mn-ea"/>
                <a:ea typeface="+mn-ea"/>
                <a:sym typeface="+mn-ea"/>
              </a:rPr>
              <a:t>微处理器的典型产品有：</a:t>
            </a:r>
            <a:endParaRPr lang="zh-CN" altLang="en-US" sz="2800"/>
          </a:p>
        </p:txBody>
      </p:sp>
    </p:spTree>
  </p:cSld>
  <p:clrMapOvr>
    <a:masterClrMapping/>
  </p:clrMapOvr>
  <p:transition spd="slow">
    <p:zoom dir="in"/>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Rectangle 1"/>
          <p:cNvSpPr>
            <a:spLocks noChangeArrowheads="1"/>
          </p:cNvSpPr>
          <p:nvPr/>
        </p:nvSpPr>
        <p:spPr bwMode="auto">
          <a:xfrm>
            <a:off x="107315" y="908685"/>
            <a:ext cx="9028430" cy="5408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0" marR="0" lvl="0" indent="269875" algn="l" defTabSz="914400" rtl="0" eaLnBrk="0" fontAlgn="base" latinLnBrk="0" hangingPunct="0">
              <a:lnSpc>
                <a:spcPct val="12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000000"/>
                </a:solidFill>
                <a:effectLst/>
                <a:uLnTx/>
                <a:uFillTx/>
                <a:latin typeface="+mn-ea"/>
                <a:ea typeface="+mn-ea"/>
                <a:cs typeface="+mn-cs"/>
              </a:rPr>
              <a:t>①</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 </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Pentium </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a:t>
            </a:r>
            <a:r>
              <a:rPr kumimoji="0" lang="zh-CN" altLang="en-US" sz="2400" b="1" i="0" u="none" strike="noStrike" kern="1200" cap="none" spc="0" normalizeH="0" baseline="0" noProof="0" dirty="0">
                <a:ln>
                  <a:noFill/>
                </a:ln>
                <a:solidFill>
                  <a:srgbClr val="000000"/>
                </a:solidFill>
                <a:effectLst/>
                <a:uLnTx/>
                <a:uFillTx/>
                <a:latin typeface="+mn-ea"/>
                <a:ea typeface="+mn-ea"/>
                <a:cs typeface="+mn-cs"/>
              </a:rPr>
              <a:t>采用超标量（</a:t>
            </a:r>
            <a:r>
              <a:rPr kumimoji="0" lang="en-US" altLang="zh-CN" sz="2400" b="1" i="0" u="none" strike="noStrike" kern="1200" cap="none" spc="0" normalizeH="0" baseline="0" noProof="0" dirty="0">
                <a:ln>
                  <a:noFill/>
                </a:ln>
                <a:solidFill>
                  <a:srgbClr val="000000"/>
                </a:solidFill>
                <a:effectLst/>
                <a:uLnTx/>
                <a:uFillTx/>
                <a:latin typeface="+mn-ea"/>
                <a:ea typeface="+mn-ea"/>
                <a:cs typeface="+mn-cs"/>
              </a:rPr>
              <a:t>Super Scalar</a:t>
            </a:r>
            <a:r>
              <a:rPr kumimoji="0" lang="zh-CN" altLang="en-US" sz="2400" b="1" i="0" u="none" strike="noStrike" kern="1200" cap="none" spc="0" normalizeH="0" baseline="0" noProof="0" dirty="0">
                <a:ln>
                  <a:noFill/>
                </a:ln>
                <a:solidFill>
                  <a:srgbClr val="000000"/>
                </a:solidFill>
                <a:effectLst/>
                <a:uLnTx/>
                <a:uFillTx/>
                <a:latin typeface="+mn-ea"/>
                <a:ea typeface="+mn-ea"/>
                <a:cs typeface="+mn-cs"/>
              </a:rPr>
              <a:t>）技术，有两条整数指令流水线与一条浮点指令流水线，允许更多的指令并行执行。典型时钟频率为</a:t>
            </a:r>
            <a:r>
              <a:rPr kumimoji="0" lang="en-US" altLang="zh-CN" sz="2400" b="1" i="0" u="none" strike="noStrike" kern="1200" cap="none" spc="0" normalizeH="0" baseline="0" noProof="0" dirty="0">
                <a:ln>
                  <a:noFill/>
                </a:ln>
                <a:solidFill>
                  <a:srgbClr val="000000"/>
                </a:solidFill>
                <a:effectLst/>
                <a:uLnTx/>
                <a:uFillTx/>
                <a:latin typeface="+mn-ea"/>
                <a:ea typeface="+mn-ea"/>
                <a:cs typeface="+mn-cs"/>
              </a:rPr>
              <a:t>100 MHz</a:t>
            </a:r>
            <a:r>
              <a:rPr kumimoji="0" lang="zh-CN" altLang="en-US" sz="2400" b="1" i="0" u="none" strike="noStrike" kern="1200" cap="none" spc="0" normalizeH="0" baseline="0" noProof="0" dirty="0">
                <a:ln>
                  <a:noFill/>
                </a:ln>
                <a:solidFill>
                  <a:srgbClr val="000000"/>
                </a:solidFill>
                <a:effectLst/>
                <a:uLnTx/>
                <a:uFillTx/>
                <a:latin typeface="+mn-ea"/>
                <a:ea typeface="+mn-ea"/>
                <a:cs typeface="+mn-cs"/>
              </a:rPr>
              <a:t>，内部集成晶体管数约</a:t>
            </a:r>
            <a:r>
              <a:rPr kumimoji="0" lang="en-US" altLang="zh-CN" sz="2400" b="1" i="0" u="none" strike="noStrike" kern="1200" cap="none" spc="0" normalizeH="0" baseline="0" noProof="0" dirty="0">
                <a:ln>
                  <a:noFill/>
                </a:ln>
                <a:solidFill>
                  <a:srgbClr val="000000"/>
                </a:solidFill>
                <a:effectLst/>
                <a:uLnTx/>
                <a:uFillTx/>
                <a:latin typeface="+mn-ea"/>
                <a:ea typeface="+mn-ea"/>
                <a:cs typeface="+mn-cs"/>
              </a:rPr>
              <a:t>310</a:t>
            </a:r>
            <a:r>
              <a:rPr kumimoji="0" lang="zh-CN" altLang="en-US" sz="2400" b="1" i="0" u="none" strike="noStrike" kern="1200" cap="none" spc="0" normalizeH="0" baseline="0" noProof="0" dirty="0">
                <a:ln>
                  <a:noFill/>
                </a:ln>
                <a:solidFill>
                  <a:srgbClr val="000000"/>
                </a:solidFill>
                <a:effectLst/>
                <a:uLnTx/>
                <a:uFillTx/>
                <a:latin typeface="+mn-ea"/>
                <a:ea typeface="+mn-ea"/>
                <a:cs typeface="+mn-cs"/>
              </a:rPr>
              <a:t>万个。</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a:p>
            <a:pPr marL="0" marR="0" lvl="0" indent="269875" algn="l" defTabSz="914400" rtl="0" eaLnBrk="0" fontAlgn="base" latinLnBrk="0" hangingPunct="0">
              <a:lnSpc>
                <a:spcPct val="12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000000"/>
                </a:solidFill>
                <a:effectLst/>
                <a:uLnTx/>
                <a:uFillTx/>
                <a:latin typeface="+mn-ea"/>
                <a:ea typeface="+mn-ea"/>
                <a:cs typeface="+mn-cs"/>
              </a:rPr>
              <a:t>② </a:t>
            </a:r>
            <a:r>
              <a:rPr kumimoji="0" lang="en-US" altLang="zh-CN" sz="2400" b="1" i="0" u="none" strike="noStrike" kern="1200" cap="none" spc="0" normalizeH="0" baseline="0" noProof="0" dirty="0">
                <a:ln>
                  <a:noFill/>
                </a:ln>
                <a:solidFill>
                  <a:srgbClr val="000000"/>
                </a:solidFill>
                <a:effectLst/>
                <a:uLnTx/>
                <a:uFillTx/>
                <a:latin typeface="+mn-ea"/>
                <a:ea typeface="+mn-ea"/>
                <a:cs typeface="+mn-cs"/>
              </a:rPr>
              <a:t>Pentium Pro </a:t>
            </a:r>
            <a:r>
              <a:rPr kumimoji="0" lang="zh-CN" altLang="en-US" sz="2400" b="1" i="0" u="none" strike="noStrike" kern="1200" cap="none" spc="0" normalizeH="0" baseline="0" noProof="0" dirty="0">
                <a:ln>
                  <a:noFill/>
                </a:ln>
                <a:solidFill>
                  <a:srgbClr val="000000"/>
                </a:solidFill>
                <a:effectLst/>
                <a:uLnTx/>
                <a:uFillTx/>
                <a:latin typeface="+mn-ea"/>
                <a:ea typeface="+mn-ea"/>
                <a:cs typeface="+mn-cs"/>
              </a:rPr>
              <a:t>：超标量结构。采用寄存器重命名、转移预测、数据流分析、推测执行等技术。具有</a:t>
            </a:r>
            <a:r>
              <a:rPr kumimoji="0" lang="en-US" altLang="zh-CN" sz="2400" b="1" i="0" u="none" strike="noStrike" kern="1200" cap="none" spc="0" normalizeH="0" baseline="0" noProof="0" dirty="0">
                <a:ln>
                  <a:noFill/>
                </a:ln>
                <a:solidFill>
                  <a:srgbClr val="000000"/>
                </a:solidFill>
                <a:effectLst/>
                <a:uLnTx/>
                <a:uFillTx/>
                <a:latin typeface="+mn-ea"/>
                <a:ea typeface="+mn-ea"/>
                <a:cs typeface="+mn-cs"/>
              </a:rPr>
              <a:t>36</a:t>
            </a:r>
            <a:r>
              <a:rPr kumimoji="0" lang="zh-CN" altLang="en-US" sz="2400" b="1" i="0" u="none" strike="noStrike" kern="1200" cap="none" spc="0" normalizeH="0" baseline="0" noProof="0" dirty="0">
                <a:ln>
                  <a:noFill/>
                </a:ln>
                <a:solidFill>
                  <a:srgbClr val="000000"/>
                </a:solidFill>
                <a:effectLst/>
                <a:uLnTx/>
                <a:uFillTx/>
                <a:latin typeface="+mn-ea"/>
                <a:ea typeface="+mn-ea"/>
                <a:cs typeface="+mn-cs"/>
              </a:rPr>
              <a:t>位地址总线，可以寻址</a:t>
            </a:r>
            <a:r>
              <a:rPr kumimoji="0" lang="en-US" altLang="zh-CN" sz="2400" b="1" i="0" u="none" strike="noStrike" kern="1200" cap="none" spc="0" normalizeH="0" baseline="0" noProof="0" dirty="0">
                <a:ln>
                  <a:noFill/>
                </a:ln>
                <a:solidFill>
                  <a:srgbClr val="000000"/>
                </a:solidFill>
                <a:effectLst/>
                <a:uLnTx/>
                <a:uFillTx/>
                <a:latin typeface="+mn-ea"/>
                <a:ea typeface="+mn-ea"/>
                <a:cs typeface="+mn-cs"/>
              </a:rPr>
              <a:t>64 GB</a:t>
            </a:r>
            <a:r>
              <a:rPr kumimoji="0" lang="zh-CN" altLang="en-US" sz="2400" b="1" i="0" u="none" strike="noStrike" kern="1200" cap="none" spc="0" normalizeH="0" baseline="0" noProof="0" dirty="0">
                <a:ln>
                  <a:noFill/>
                </a:ln>
                <a:solidFill>
                  <a:srgbClr val="000000"/>
                </a:solidFill>
                <a:effectLst/>
                <a:uLnTx/>
                <a:uFillTx/>
                <a:latin typeface="+mn-ea"/>
                <a:ea typeface="+mn-ea"/>
                <a:cs typeface="+mn-cs"/>
              </a:rPr>
              <a:t>的存储空间。典型时钟频率为</a:t>
            </a:r>
            <a:r>
              <a:rPr kumimoji="0" lang="en-US" altLang="zh-CN" sz="2400" b="1" i="0" u="none" strike="noStrike" kern="1200" cap="none" spc="0" normalizeH="0" baseline="0" noProof="0" dirty="0">
                <a:ln>
                  <a:noFill/>
                </a:ln>
                <a:solidFill>
                  <a:srgbClr val="000000"/>
                </a:solidFill>
                <a:effectLst/>
                <a:uLnTx/>
                <a:uFillTx/>
                <a:latin typeface="+mn-ea"/>
                <a:ea typeface="+mn-ea"/>
                <a:cs typeface="+mn-cs"/>
              </a:rPr>
              <a:t>150 MHz</a:t>
            </a:r>
            <a:r>
              <a:rPr kumimoji="0" lang="zh-CN" altLang="en-US" sz="2400" b="1" i="0" u="none" strike="noStrike" kern="1200" cap="none" spc="0" normalizeH="0" baseline="0" noProof="0" dirty="0">
                <a:ln>
                  <a:noFill/>
                </a:ln>
                <a:solidFill>
                  <a:srgbClr val="000000"/>
                </a:solidFill>
                <a:effectLst/>
                <a:uLnTx/>
                <a:uFillTx/>
                <a:latin typeface="+mn-ea"/>
                <a:ea typeface="+mn-ea"/>
                <a:cs typeface="+mn-cs"/>
              </a:rPr>
              <a:t>，内部集成晶体管数约</a:t>
            </a:r>
            <a:r>
              <a:rPr kumimoji="0" lang="en-US" altLang="zh-CN" sz="2400" b="1" i="0" u="none" strike="noStrike" kern="1200" cap="none" spc="0" normalizeH="0" baseline="0" noProof="0" dirty="0">
                <a:ln>
                  <a:noFill/>
                </a:ln>
                <a:solidFill>
                  <a:srgbClr val="000000"/>
                </a:solidFill>
                <a:effectLst/>
                <a:uLnTx/>
                <a:uFillTx/>
                <a:latin typeface="+mn-ea"/>
                <a:ea typeface="+mn-ea"/>
                <a:cs typeface="+mn-cs"/>
              </a:rPr>
              <a:t>550</a:t>
            </a:r>
            <a:r>
              <a:rPr kumimoji="0" lang="zh-CN" altLang="en-US" sz="2400" b="1" i="0" u="none" strike="noStrike" kern="1200" cap="none" spc="0" normalizeH="0" baseline="0" noProof="0" dirty="0">
                <a:ln>
                  <a:noFill/>
                </a:ln>
                <a:solidFill>
                  <a:srgbClr val="000000"/>
                </a:solidFill>
                <a:effectLst/>
                <a:uLnTx/>
                <a:uFillTx/>
                <a:latin typeface="+mn-ea"/>
                <a:ea typeface="+mn-ea"/>
                <a:cs typeface="+mn-cs"/>
              </a:rPr>
              <a:t>万个。</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a:p>
            <a:pPr marL="0" marR="0" lvl="0" indent="269875" algn="l" defTabSz="914400" rtl="0" eaLnBrk="0" fontAlgn="base" latinLnBrk="0" hangingPunct="0">
              <a:lnSpc>
                <a:spcPct val="120000"/>
              </a:lnSpc>
              <a:spcBef>
                <a:spcPts val="0"/>
              </a:spcBef>
              <a:spcAft>
                <a:spcPts val="0"/>
              </a:spcAft>
              <a:buClrTx/>
              <a:buSzTx/>
              <a:buFontTx/>
              <a:buNone/>
              <a:defRPr/>
            </a:pPr>
            <a:r>
              <a:rPr kumimoji="0" lang="zh-CN" altLang="en-US" sz="2400" b="1" i="0" u="none" strike="noStrike" kern="1200" cap="none" spc="0" normalizeH="0" baseline="0" noProof="0" dirty="0">
                <a:ln>
                  <a:noFill/>
                </a:ln>
                <a:solidFill>
                  <a:srgbClr val="000000"/>
                </a:solidFill>
                <a:effectLst/>
                <a:uLnTx/>
                <a:uFillTx/>
                <a:latin typeface="+mn-ea"/>
                <a:ea typeface="+mn-ea"/>
                <a:cs typeface="+mn-cs"/>
              </a:rPr>
              <a:t>③ </a:t>
            </a:r>
            <a:r>
              <a:rPr kumimoji="0" lang="en-US" altLang="zh-CN" sz="2400" b="1" i="0" u="none" strike="noStrike" kern="1200" cap="none" spc="0" normalizeH="0" baseline="0" noProof="0" dirty="0" err="1">
                <a:ln>
                  <a:noFill/>
                </a:ln>
                <a:solidFill>
                  <a:srgbClr val="000000"/>
                </a:solidFill>
                <a:effectLst/>
                <a:uLnTx/>
                <a:uFillTx/>
                <a:latin typeface="+mn-ea"/>
                <a:ea typeface="+mn-ea"/>
                <a:cs typeface="+mn-cs"/>
              </a:rPr>
              <a:t>PentiumⅡ</a:t>
            </a:r>
            <a:r>
              <a:rPr kumimoji="0" lang="zh-CN" altLang="en-US" sz="2400" b="1" i="0" u="none" strike="noStrike" kern="1200" cap="none" spc="0" normalizeH="0" baseline="0" noProof="0" dirty="0">
                <a:ln>
                  <a:noFill/>
                </a:ln>
                <a:solidFill>
                  <a:srgbClr val="000000"/>
                </a:solidFill>
                <a:effectLst/>
                <a:uLnTx/>
                <a:uFillTx/>
                <a:latin typeface="+mn-ea"/>
                <a:ea typeface="+mn-ea"/>
                <a:cs typeface="+mn-cs"/>
              </a:rPr>
              <a:t>：基于</a:t>
            </a:r>
            <a:r>
              <a:rPr kumimoji="0" lang="en-US" altLang="zh-CN" sz="2400" b="1" i="0" u="none" strike="noStrike" kern="1200" cap="none" spc="0" normalizeH="0" baseline="0" noProof="0" dirty="0">
                <a:ln>
                  <a:noFill/>
                </a:ln>
                <a:solidFill>
                  <a:srgbClr val="000000"/>
                </a:solidFill>
                <a:effectLst/>
                <a:uLnTx/>
                <a:uFillTx/>
                <a:latin typeface="+mn-ea"/>
                <a:ea typeface="宋体" panose="02010600030101010101" pitchFamily="2" charset="-122"/>
                <a:cs typeface="+mn-cs"/>
              </a:rPr>
              <a:t>Pentium Pro</a:t>
            </a:r>
            <a:r>
              <a:rPr kumimoji="0" lang="zh-CN" altLang="en-US" sz="2400" b="1" i="0" u="none" strike="noStrike" kern="1200" cap="none" spc="0" normalizeH="0" baseline="0" noProof="0" dirty="0">
                <a:ln>
                  <a:noFill/>
                </a:ln>
                <a:solidFill>
                  <a:srgbClr val="000000"/>
                </a:solidFill>
                <a:effectLst/>
                <a:uLnTx/>
                <a:uFillTx/>
                <a:latin typeface="+mn-ea"/>
                <a:ea typeface="宋体" panose="02010600030101010101" pitchFamily="2" charset="-122"/>
                <a:cs typeface="+mn-cs"/>
              </a:rPr>
              <a:t>结构，</a:t>
            </a:r>
            <a:r>
              <a:rPr kumimoji="0" lang="zh-CN" altLang="en-US" sz="2400" b="1" i="0" u="none" strike="noStrike" kern="1200" cap="none" spc="0" normalizeH="0" baseline="0" noProof="0" dirty="0">
                <a:ln>
                  <a:noFill/>
                </a:ln>
                <a:solidFill>
                  <a:srgbClr val="000000"/>
                </a:solidFill>
                <a:effectLst/>
                <a:uLnTx/>
                <a:uFillTx/>
                <a:latin typeface="+mn-ea"/>
                <a:ea typeface="+mn-ea"/>
                <a:cs typeface="+mn-cs"/>
              </a:rPr>
              <a:t>采用有效处理视频、音频和图形数据的</a:t>
            </a:r>
            <a:r>
              <a:rPr kumimoji="0" lang="en-US" altLang="zh-CN" sz="2400" b="1" i="0" u="none" strike="noStrike" kern="1200" cap="none" spc="0" normalizeH="0" baseline="0" noProof="0" dirty="0">
                <a:ln>
                  <a:noFill/>
                </a:ln>
                <a:solidFill>
                  <a:srgbClr val="000000"/>
                </a:solidFill>
                <a:effectLst/>
                <a:uLnTx/>
                <a:uFillTx/>
                <a:latin typeface="+mn-ea"/>
                <a:ea typeface="+mn-ea"/>
                <a:cs typeface="+mn-cs"/>
              </a:rPr>
              <a:t>Intel MMX</a:t>
            </a:r>
            <a:r>
              <a:rPr kumimoji="0" lang="zh-CN" altLang="en-US" sz="2400" b="1" i="0" u="none" strike="noStrike" kern="1200" cap="none" spc="0" normalizeH="0" baseline="0" noProof="0" dirty="0">
                <a:ln>
                  <a:noFill/>
                </a:ln>
                <a:solidFill>
                  <a:srgbClr val="000000"/>
                </a:solidFill>
                <a:effectLst/>
                <a:uLnTx/>
                <a:uFillTx/>
                <a:latin typeface="+mn-ea"/>
                <a:ea typeface="+mn-ea"/>
                <a:cs typeface="+mn-cs"/>
              </a:rPr>
              <a:t>技术。典型时钟频率为</a:t>
            </a:r>
            <a:r>
              <a:rPr kumimoji="0" lang="en-US" altLang="zh-CN" sz="2400" b="1" i="0" u="none" strike="noStrike" kern="1200" cap="none" spc="0" normalizeH="0" baseline="0" noProof="0" dirty="0">
                <a:ln>
                  <a:noFill/>
                </a:ln>
                <a:solidFill>
                  <a:srgbClr val="000000"/>
                </a:solidFill>
                <a:effectLst/>
                <a:uLnTx/>
                <a:uFillTx/>
                <a:latin typeface="+mn-ea"/>
                <a:ea typeface="+mn-ea"/>
                <a:cs typeface="+mn-cs"/>
              </a:rPr>
              <a:t>250 MHz</a:t>
            </a:r>
            <a:r>
              <a:rPr kumimoji="0" lang="zh-CN" altLang="en-US" sz="2400" b="1" i="0" u="none" strike="noStrike" kern="1200" cap="none" spc="0" normalizeH="0" baseline="0" noProof="0" dirty="0">
                <a:ln>
                  <a:noFill/>
                </a:ln>
                <a:solidFill>
                  <a:srgbClr val="000000"/>
                </a:solidFill>
                <a:effectLst/>
                <a:uLnTx/>
                <a:uFillTx/>
                <a:latin typeface="+mn-ea"/>
                <a:ea typeface="+mn-ea"/>
                <a:cs typeface="+mn-cs"/>
              </a:rPr>
              <a:t>，内部集成晶体管数约</a:t>
            </a:r>
            <a:r>
              <a:rPr kumimoji="0" lang="en-US" altLang="zh-CN" sz="2400" b="1" i="0" u="none" strike="noStrike" kern="1200" cap="none" spc="0" normalizeH="0" baseline="0" noProof="0" dirty="0">
                <a:ln>
                  <a:noFill/>
                </a:ln>
                <a:solidFill>
                  <a:srgbClr val="000000"/>
                </a:solidFill>
                <a:effectLst/>
                <a:uLnTx/>
                <a:uFillTx/>
                <a:latin typeface="+mn-ea"/>
                <a:ea typeface="+mn-ea"/>
                <a:cs typeface="+mn-cs"/>
              </a:rPr>
              <a:t>750</a:t>
            </a:r>
            <a:r>
              <a:rPr kumimoji="0" lang="zh-CN" altLang="en-US" sz="2400" b="1" i="0" u="none" strike="noStrike" kern="1200" cap="none" spc="0" normalizeH="0" baseline="0" noProof="0" dirty="0">
                <a:ln>
                  <a:noFill/>
                </a:ln>
                <a:solidFill>
                  <a:srgbClr val="000000"/>
                </a:solidFill>
                <a:effectLst/>
                <a:uLnTx/>
                <a:uFillTx/>
                <a:latin typeface="+mn-ea"/>
                <a:ea typeface="+mn-ea"/>
                <a:cs typeface="+mn-cs"/>
              </a:rPr>
              <a:t>万个。</a:t>
            </a:r>
            <a:endParaRPr kumimoji="0" lang="zh-CN" altLang="en-US" sz="2400" b="1" i="0" u="none" strike="noStrike" kern="1200" cap="none" spc="0" normalizeH="0" baseline="0" noProof="0" dirty="0">
              <a:ln>
                <a:noFill/>
              </a:ln>
              <a:solidFill>
                <a:srgbClr val="000000"/>
              </a:solidFill>
              <a:effectLst/>
              <a:uLnTx/>
              <a:uFillTx/>
              <a:latin typeface="+mn-ea"/>
              <a:ea typeface="+mn-ea"/>
              <a:cs typeface="+mn-cs"/>
            </a:endParaRPr>
          </a:p>
          <a:p>
            <a:pPr marL="0" marR="0" lvl="0" indent="269875" algn="l" defTabSz="914400" rtl="0" eaLnBrk="0" fontAlgn="base" latinLnBrk="0" hangingPunct="0">
              <a:lnSpc>
                <a:spcPct val="120000"/>
              </a:lnSpc>
              <a:spcBef>
                <a:spcPts val="0"/>
              </a:spcBef>
              <a:spcAft>
                <a:spcPts val="0"/>
              </a:spcAft>
              <a:buClrTx/>
              <a:buSzTx/>
              <a:buFontTx/>
              <a:buNone/>
              <a:defRPr/>
            </a:pPr>
            <a:r>
              <a:rPr lang="zh-CN" altLang="en-US" noProof="0" dirty="0">
                <a:ln>
                  <a:noFill/>
                </a:ln>
                <a:solidFill>
                  <a:srgbClr val="000000"/>
                </a:solidFill>
                <a:effectLst/>
                <a:uLnTx/>
                <a:uFillTx/>
                <a:latin typeface="+mn-ea"/>
                <a:ea typeface="+mn-ea"/>
                <a:sym typeface="+mn-ea"/>
              </a:rPr>
              <a:t>④ </a:t>
            </a:r>
            <a:r>
              <a:rPr lang="en-US" altLang="zh-CN" noProof="0" dirty="0">
                <a:ln>
                  <a:noFill/>
                </a:ln>
                <a:solidFill>
                  <a:srgbClr val="000000"/>
                </a:solidFill>
                <a:effectLst/>
                <a:uLnTx/>
                <a:uFillTx/>
                <a:latin typeface="+mn-ea"/>
                <a:ea typeface="+mn-ea"/>
                <a:sym typeface="+mn-ea"/>
              </a:rPr>
              <a:t>Pentium Ⅲ</a:t>
            </a:r>
            <a:r>
              <a:rPr lang="zh-CN" altLang="en-US" noProof="0" dirty="0">
                <a:ln>
                  <a:noFill/>
                </a:ln>
                <a:solidFill>
                  <a:srgbClr val="000000"/>
                </a:solidFill>
                <a:effectLst/>
                <a:uLnTx/>
                <a:uFillTx/>
                <a:latin typeface="+mn-ea"/>
                <a:ea typeface="+mn-ea"/>
                <a:sym typeface="+mn-ea"/>
              </a:rPr>
              <a:t>：</a:t>
            </a:r>
            <a:r>
              <a:rPr lang="en-US" altLang="zh-CN" noProof="0" dirty="0">
                <a:ln>
                  <a:noFill/>
                </a:ln>
                <a:solidFill>
                  <a:srgbClr val="000000"/>
                </a:solidFill>
                <a:effectLst/>
                <a:uLnTx/>
                <a:uFillTx/>
                <a:latin typeface="+mn-ea"/>
                <a:sym typeface="+mn-ea"/>
              </a:rPr>
              <a:t> </a:t>
            </a:r>
            <a:r>
              <a:rPr lang="zh-CN" altLang="en-US" noProof="0" dirty="0">
                <a:ln>
                  <a:noFill/>
                </a:ln>
                <a:solidFill>
                  <a:srgbClr val="000000"/>
                </a:solidFill>
                <a:effectLst/>
                <a:uLnTx/>
                <a:uFillTx/>
                <a:latin typeface="+mn-ea"/>
                <a:sym typeface="+mn-ea"/>
              </a:rPr>
              <a:t>基于</a:t>
            </a:r>
            <a:r>
              <a:rPr lang="en-US" altLang="zh-CN" noProof="0" dirty="0" err="1">
                <a:ln>
                  <a:noFill/>
                </a:ln>
                <a:solidFill>
                  <a:srgbClr val="000000"/>
                </a:solidFill>
                <a:effectLst/>
                <a:uLnTx/>
                <a:uFillTx/>
                <a:latin typeface="+mn-ea"/>
                <a:sym typeface="+mn-ea"/>
              </a:rPr>
              <a:t>PentiumⅡ</a:t>
            </a:r>
            <a:r>
              <a:rPr lang="zh-CN" altLang="en-US" noProof="0" dirty="0">
                <a:ln>
                  <a:noFill/>
                </a:ln>
                <a:solidFill>
                  <a:srgbClr val="000000"/>
                </a:solidFill>
                <a:effectLst/>
                <a:uLnTx/>
                <a:uFillTx/>
                <a:latin typeface="+mn-ea"/>
                <a:sym typeface="+mn-ea"/>
              </a:rPr>
              <a:t>，</a:t>
            </a:r>
            <a:r>
              <a:rPr lang="zh-CN" altLang="en-US" noProof="0" dirty="0">
                <a:ln>
                  <a:noFill/>
                </a:ln>
                <a:solidFill>
                  <a:srgbClr val="000000"/>
                </a:solidFill>
                <a:effectLst/>
                <a:uLnTx/>
                <a:uFillTx/>
                <a:latin typeface="+mn-ea"/>
                <a:ea typeface="+mn-ea"/>
                <a:sym typeface="+mn-ea"/>
              </a:rPr>
              <a:t>增加了新的浮点指令，以支持三维图形软件。</a:t>
            </a:r>
            <a:endParaRPr kumimoji="0" lang="en-US" altLang="zh-CN" sz="2400" b="1" i="0" u="none" strike="noStrike" kern="1200" cap="none" spc="0" normalizeH="0" baseline="0" noProof="0" dirty="0">
              <a:ln>
                <a:noFill/>
              </a:ln>
              <a:solidFill>
                <a:srgbClr val="000000"/>
              </a:solidFill>
              <a:effectLst/>
              <a:uLnTx/>
              <a:uFillTx/>
              <a:latin typeface="+mn-ea"/>
              <a:ea typeface="+mn-ea"/>
              <a:cs typeface="Times New Roman" panose="02020603050405020304" pitchFamily="18" charset="0"/>
              <a:sym typeface="Symbol" panose="05050102010706020507" pitchFamily="18" charset="2"/>
            </a:endParaRPr>
          </a:p>
        </p:txBody>
      </p:sp>
      <p:sp>
        <p:nvSpPr>
          <p:cNvPr id="2" name="文本框 1"/>
          <p:cNvSpPr txBox="1"/>
          <p:nvPr/>
        </p:nvSpPr>
        <p:spPr>
          <a:xfrm>
            <a:off x="57785" y="188595"/>
            <a:ext cx="8763635" cy="539750"/>
          </a:xfrm>
          <a:prstGeom prst="rect">
            <a:avLst/>
          </a:prstGeom>
        </p:spPr>
        <p:style>
          <a:lnRef idx="1">
            <a:schemeClr val="accent3"/>
          </a:lnRef>
          <a:fillRef idx="2">
            <a:schemeClr val="accent3"/>
          </a:fillRef>
          <a:effectRef idx="1">
            <a:schemeClr val="accent3"/>
          </a:effectRef>
          <a:fontRef idx="minor">
            <a:schemeClr val="dk1"/>
          </a:fontRef>
        </p:style>
        <p:txBody>
          <a:bodyPr wrap="none" rtlCol="0" anchor="t">
            <a:spAutoFit/>
          </a:bodyPr>
          <a:p>
            <a:pPr marL="342900" marR="0" lvl="0" indent="-342900" algn="l" defTabSz="914400" rtl="0" eaLnBrk="0" fontAlgn="base" latinLnBrk="0" hangingPunct="0">
              <a:lnSpc>
                <a:spcPts val="3500"/>
              </a:lnSpc>
              <a:spcBef>
                <a:spcPct val="0"/>
              </a:spcBef>
              <a:spcAft>
                <a:spcPct val="0"/>
              </a:spcAft>
              <a:buClrTx/>
              <a:buSzTx/>
              <a:buFont typeface="Arial" panose="020B0604020202020204" pitchFamily="34" charset="0"/>
              <a:buChar char="•"/>
              <a:defRPr/>
            </a:pPr>
            <a:r>
              <a:rPr lang="en-US" altLang="zh-CN" sz="2800" noProof="0" dirty="0">
                <a:ln>
                  <a:noFill/>
                </a:ln>
                <a:solidFill>
                  <a:srgbClr val="C00000"/>
                </a:solidFill>
                <a:effectLst/>
                <a:uLnTx/>
                <a:uFillTx/>
                <a:latin typeface="+mn-ea"/>
                <a:ea typeface="+mn-ea"/>
                <a:sym typeface="+mn-ea"/>
              </a:rPr>
              <a:t>20</a:t>
            </a:r>
            <a:r>
              <a:rPr lang="zh-CN" altLang="en-US" sz="2800" noProof="0" dirty="0">
                <a:ln>
                  <a:noFill/>
                </a:ln>
                <a:solidFill>
                  <a:srgbClr val="C00000"/>
                </a:solidFill>
                <a:effectLst/>
                <a:uLnTx/>
                <a:uFillTx/>
                <a:latin typeface="+mn-ea"/>
                <a:ea typeface="+mn-ea"/>
                <a:sym typeface="+mn-ea"/>
              </a:rPr>
              <a:t>世纪</a:t>
            </a:r>
            <a:r>
              <a:rPr lang="en-US" altLang="zh-CN" sz="2800" noProof="0" dirty="0">
                <a:ln>
                  <a:noFill/>
                </a:ln>
                <a:solidFill>
                  <a:srgbClr val="C00000"/>
                </a:solidFill>
                <a:effectLst/>
                <a:uLnTx/>
                <a:uFillTx/>
                <a:latin typeface="+mn-ea"/>
                <a:ea typeface="+mn-ea"/>
                <a:sym typeface="+mn-ea"/>
              </a:rPr>
              <a:t>90</a:t>
            </a:r>
            <a:r>
              <a:rPr lang="zh-CN" altLang="en-US" sz="2800" noProof="0" dirty="0">
                <a:ln>
                  <a:noFill/>
                </a:ln>
                <a:solidFill>
                  <a:srgbClr val="C00000"/>
                </a:solidFill>
                <a:effectLst/>
                <a:uLnTx/>
                <a:uFillTx/>
                <a:latin typeface="+mn-ea"/>
                <a:ea typeface="+mn-ea"/>
                <a:sym typeface="+mn-ea"/>
              </a:rPr>
              <a:t>年代</a:t>
            </a:r>
            <a:r>
              <a:rPr lang="en-US" altLang="zh-CN" sz="2800" noProof="0" dirty="0">
                <a:ln>
                  <a:noFill/>
                </a:ln>
                <a:solidFill>
                  <a:srgbClr val="C00000"/>
                </a:solidFill>
                <a:effectLst/>
                <a:uLnTx/>
                <a:uFillTx/>
                <a:latin typeface="+mn-ea"/>
                <a:ea typeface="+mn-ea"/>
                <a:sym typeface="+mn-ea"/>
              </a:rPr>
              <a:t>Intel</a:t>
            </a:r>
            <a:r>
              <a:rPr lang="zh-CN" altLang="en-US" sz="2800" noProof="0" dirty="0">
                <a:ln>
                  <a:noFill/>
                </a:ln>
                <a:solidFill>
                  <a:srgbClr val="C00000"/>
                </a:solidFill>
                <a:effectLst/>
                <a:uLnTx/>
                <a:uFillTx/>
                <a:latin typeface="+mn-ea"/>
                <a:ea typeface="+mn-ea"/>
                <a:sym typeface="+mn-ea"/>
              </a:rPr>
              <a:t>微处理器典型产品</a:t>
            </a:r>
            <a:r>
              <a:rPr lang="en-US" altLang="zh-CN" sz="2800" noProof="0" dirty="0">
                <a:ln>
                  <a:noFill/>
                </a:ln>
                <a:solidFill>
                  <a:srgbClr val="C00000"/>
                </a:solidFill>
                <a:effectLst/>
                <a:uLnTx/>
                <a:uFillTx/>
                <a:latin typeface="+mn-ea"/>
                <a:ea typeface="+mn-ea"/>
                <a:sym typeface="+mn-ea"/>
              </a:rPr>
              <a:t>Pentium</a:t>
            </a:r>
            <a:r>
              <a:rPr lang="zh-CN" altLang="en-US" sz="2800" noProof="0" dirty="0">
                <a:ln>
                  <a:noFill/>
                </a:ln>
                <a:solidFill>
                  <a:srgbClr val="C00000"/>
                </a:solidFill>
                <a:effectLst/>
                <a:uLnTx/>
                <a:uFillTx/>
                <a:latin typeface="+mn-ea"/>
                <a:ea typeface="+mn-ea"/>
                <a:sym typeface="+mn-ea"/>
              </a:rPr>
              <a:t>系列：</a:t>
            </a:r>
            <a:endParaRPr lang="zh-CN" altLang="en-US" sz="2800"/>
          </a:p>
        </p:txBody>
      </p:sp>
    </p:spTree>
  </p:cSld>
  <p:clrMapOvr>
    <a:masterClrMapping/>
  </p:clrMapOvr>
  <p:transition spd="slow">
    <p:zoom dir="in"/>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Rectangle 1"/>
          <p:cNvSpPr>
            <a:spLocks noChangeArrowheads="1"/>
          </p:cNvSpPr>
          <p:nvPr/>
        </p:nvSpPr>
        <p:spPr bwMode="auto">
          <a:xfrm>
            <a:off x="107950" y="1340485"/>
            <a:ext cx="8830945" cy="2306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p>
            <a:pPr marL="0" marR="0" lvl="0" indent="269875" algn="l" defTabSz="914400" rtl="0" eaLnBrk="0" fontAlgn="base" latinLnBrk="0" hangingPunct="0">
              <a:lnSpc>
                <a:spcPct val="15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rgbClr val="000000"/>
                </a:solidFill>
                <a:effectLst/>
                <a:uLnTx/>
                <a:uFillTx/>
                <a:latin typeface="+mn-ea"/>
                <a:ea typeface="+mn-ea"/>
                <a:cs typeface="+mn-cs"/>
              </a:rPr>
              <a:t>Pentium 4</a:t>
            </a:r>
            <a:r>
              <a:rPr kumimoji="0" lang="zh-CN" altLang="en-US" sz="2400" b="1" i="0" u="none" strike="noStrike" kern="1200" cap="none" spc="0" normalizeH="0" baseline="0" noProof="0" dirty="0">
                <a:ln>
                  <a:noFill/>
                </a:ln>
                <a:solidFill>
                  <a:srgbClr val="000000"/>
                </a:solidFill>
                <a:effectLst/>
                <a:uLnTx/>
                <a:uFillTx/>
                <a:latin typeface="+mn-ea"/>
                <a:ea typeface="+mn-ea"/>
                <a:cs typeface="+mn-cs"/>
              </a:rPr>
              <a:t>：</a:t>
            </a:r>
            <a:r>
              <a:rPr lang="en-US" altLang="zh-CN" noProof="0" dirty="0">
                <a:ln>
                  <a:noFill/>
                </a:ln>
                <a:effectLst/>
                <a:uLnTx/>
                <a:uFillTx/>
                <a:latin typeface="+mn-ea"/>
                <a:ea typeface="+mn-ea"/>
                <a:cs typeface="Times New Roman" panose="02020603050405020304" pitchFamily="18" charset="0"/>
                <a:sym typeface="Symbol" panose="05050102010706020507" pitchFamily="18" charset="2"/>
              </a:rPr>
              <a:t> 2002年</a:t>
            </a:r>
            <a:r>
              <a:rPr kumimoji="0" lang="en-US" altLang="zh-CN" sz="24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sym typeface="Symbol" panose="05050102010706020507" pitchFamily="18" charset="2"/>
              </a:rPr>
              <a:t>Intel发布了超线程微处理器P4（单核CPU）。超线程（硬件多线程）技术允许多个线程共享单个CPU内部的功能部件，它可以提高多线程应用程序的性能。时钟频率达到3.06GHz，采用0.13um制造工艺，内部集成5500万晶体管。</a:t>
            </a:r>
            <a:endParaRPr kumimoji="0" lang="en-US" altLang="zh-CN" sz="2400" b="1" i="0" u="none" strike="noStrike" kern="1200" cap="none" spc="0" normalizeH="0" baseline="0" noProof="0" dirty="0">
              <a:ln>
                <a:noFill/>
              </a:ln>
              <a:solidFill>
                <a:schemeClr val="tx1"/>
              </a:solidFill>
              <a:effectLst/>
              <a:uLnTx/>
              <a:uFillTx/>
              <a:latin typeface="+mn-ea"/>
              <a:ea typeface="+mn-ea"/>
              <a:cs typeface="Times New Roman" panose="02020603050405020304" pitchFamily="18" charset="0"/>
              <a:sym typeface="Symbol" panose="05050102010706020507" pitchFamily="18" charset="2"/>
            </a:endParaRPr>
          </a:p>
        </p:txBody>
      </p:sp>
      <p:sp>
        <p:nvSpPr>
          <p:cNvPr id="2" name="文本框 1"/>
          <p:cNvSpPr txBox="1"/>
          <p:nvPr/>
        </p:nvSpPr>
        <p:spPr>
          <a:xfrm>
            <a:off x="179705" y="548640"/>
            <a:ext cx="8474075" cy="53975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nchor="t">
            <a:spAutoFit/>
          </a:bodyPr>
          <a:p>
            <a:pPr marL="342900" marR="0" lvl="0" indent="-342900" algn="l" defTabSz="914400" rtl="0" eaLnBrk="0" fontAlgn="base" latinLnBrk="0" hangingPunct="0">
              <a:lnSpc>
                <a:spcPts val="3500"/>
              </a:lnSpc>
              <a:spcBef>
                <a:spcPct val="0"/>
              </a:spcBef>
              <a:spcAft>
                <a:spcPct val="0"/>
              </a:spcAft>
              <a:buClrTx/>
              <a:buSzTx/>
              <a:buFont typeface="Arial" panose="020B0604020202020204" pitchFamily="34" charset="0"/>
              <a:buChar char="•"/>
              <a:defRPr/>
            </a:pPr>
            <a:r>
              <a:rPr lang="en-US" sz="2800" noProof="0" dirty="0">
                <a:ln>
                  <a:noFill/>
                </a:ln>
                <a:solidFill>
                  <a:srgbClr val="C00000"/>
                </a:solidFill>
                <a:effectLst/>
                <a:uLnTx/>
                <a:uFillTx/>
                <a:latin typeface="+mn-ea"/>
                <a:ea typeface="+mn-ea"/>
                <a:sym typeface="+mn-ea"/>
              </a:rPr>
              <a:t>2000</a:t>
            </a:r>
            <a:r>
              <a:rPr lang="zh-CN" altLang="en-US" sz="2800" noProof="0" dirty="0">
                <a:ln>
                  <a:noFill/>
                </a:ln>
                <a:solidFill>
                  <a:srgbClr val="C00000"/>
                </a:solidFill>
                <a:effectLst/>
                <a:uLnTx/>
                <a:uFillTx/>
                <a:latin typeface="+mn-ea"/>
                <a:ea typeface="+mn-ea"/>
                <a:sym typeface="+mn-ea"/>
              </a:rPr>
              <a:t>年后</a:t>
            </a:r>
            <a:r>
              <a:rPr lang="en-US" altLang="zh-CN" sz="2800" noProof="0" dirty="0">
                <a:ln>
                  <a:noFill/>
                </a:ln>
                <a:solidFill>
                  <a:srgbClr val="C00000"/>
                </a:solidFill>
                <a:effectLst/>
                <a:uLnTx/>
                <a:uFillTx/>
                <a:latin typeface="+mn-ea"/>
                <a:ea typeface="+mn-ea"/>
                <a:sym typeface="+mn-ea"/>
              </a:rPr>
              <a:t>Intel</a:t>
            </a:r>
            <a:r>
              <a:rPr lang="zh-CN" altLang="en-US" sz="2800" noProof="0" dirty="0">
                <a:ln>
                  <a:noFill/>
                </a:ln>
                <a:solidFill>
                  <a:srgbClr val="C00000"/>
                </a:solidFill>
                <a:effectLst/>
                <a:uLnTx/>
                <a:uFillTx/>
                <a:latin typeface="+mn-ea"/>
                <a:ea typeface="+mn-ea"/>
                <a:sym typeface="+mn-ea"/>
              </a:rPr>
              <a:t>微处理器典型单核产品</a:t>
            </a:r>
            <a:r>
              <a:rPr lang="en-US" altLang="zh-CN" sz="2800" noProof="0" dirty="0">
                <a:ln>
                  <a:noFill/>
                </a:ln>
                <a:solidFill>
                  <a:srgbClr val="C00000"/>
                </a:solidFill>
                <a:effectLst/>
                <a:uLnTx/>
                <a:uFillTx/>
                <a:latin typeface="+mn-ea"/>
                <a:ea typeface="+mn-ea"/>
                <a:sym typeface="+mn-ea"/>
              </a:rPr>
              <a:t>Pentium 4</a:t>
            </a:r>
            <a:r>
              <a:rPr lang="zh-CN" altLang="en-US" sz="2800" noProof="0" dirty="0">
                <a:ln>
                  <a:noFill/>
                </a:ln>
                <a:solidFill>
                  <a:srgbClr val="C00000"/>
                </a:solidFill>
                <a:effectLst/>
                <a:uLnTx/>
                <a:uFillTx/>
                <a:latin typeface="+mn-ea"/>
                <a:ea typeface="+mn-ea"/>
                <a:sym typeface="+mn-ea"/>
              </a:rPr>
              <a:t>：</a:t>
            </a:r>
            <a:endParaRPr lang="zh-CN" altLang="en-US" sz="2800"/>
          </a:p>
        </p:txBody>
      </p:sp>
    </p:spTree>
  </p:cSld>
  <p:clrMapOvr>
    <a:masterClrMapping/>
  </p:clrMapOvr>
  <p:transition spd="slow">
    <p:zoom dir="in"/>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0" y="908685"/>
            <a:ext cx="8822690" cy="4078605"/>
          </a:xfrm>
          <a:prstGeom prst="rect">
            <a:avLst/>
          </a:prstGeom>
          <a:noFill/>
          <a:ln w="9525">
            <a:noFill/>
          </a:ln>
        </p:spPr>
        <p:txBody>
          <a:bodyPr wrap="square">
            <a:spAutoFit/>
          </a:bodyPr>
          <a:p>
            <a:pPr indent="269875">
              <a:lnSpc>
                <a:spcPct val="120000"/>
              </a:lnSpc>
              <a:spcBef>
                <a:spcPts val="0"/>
              </a:spcBef>
              <a:spcAft>
                <a:spcPts val="0"/>
              </a:spcAft>
            </a:pPr>
            <a:r>
              <a:rPr lang="en-US" altLang="zh-CN">
                <a:solidFill>
                  <a:schemeClr val="tx1"/>
                </a:solidFill>
                <a:ea typeface="宋体" panose="02010600030101010101" pitchFamily="2" charset="-122"/>
              </a:rPr>
              <a:t>* </a:t>
            </a:r>
            <a:r>
              <a:rPr lang="zh-CN">
                <a:solidFill>
                  <a:schemeClr val="tx1"/>
                </a:solidFill>
                <a:ea typeface="宋体" panose="02010600030101010101" pitchFamily="2" charset="-122"/>
              </a:rPr>
              <a:t>Intel的首个双核芯片发布于2005年。2006年Intel发布了针对个人计算机的双核微处理器产品Core2，主频3.2GHz，内部集成2.91亿个晶体管。</a:t>
            </a:r>
            <a:endParaRPr lang="zh-CN">
              <a:solidFill>
                <a:schemeClr val="tx1"/>
              </a:solidFill>
              <a:ea typeface="宋体" panose="02010600030101010101" pitchFamily="2" charset="-122"/>
            </a:endParaRPr>
          </a:p>
          <a:p>
            <a:pPr indent="269875">
              <a:lnSpc>
                <a:spcPct val="120000"/>
              </a:lnSpc>
              <a:spcBef>
                <a:spcPts val="0"/>
              </a:spcBef>
              <a:spcAft>
                <a:spcPts val="0"/>
              </a:spcAft>
            </a:pPr>
            <a:r>
              <a:rPr lang="en-US" altLang="zh-CN">
                <a:solidFill>
                  <a:schemeClr val="tx1"/>
                </a:solidFill>
                <a:ea typeface="宋体" panose="02010600030101010101" pitchFamily="2" charset="-122"/>
              </a:rPr>
              <a:t>    * </a:t>
            </a:r>
            <a:r>
              <a:rPr lang="zh-CN">
                <a:solidFill>
                  <a:schemeClr val="tx1"/>
                </a:solidFill>
                <a:ea typeface="宋体" panose="02010600030101010101" pitchFamily="2" charset="-122"/>
              </a:rPr>
              <a:t>2011年Intel重新构建了高、中、低端即Core i7、i5、i3多核微处理器架构。Core i3针对低端市场，采用2核架构，二级Cache 2MB；Core i5针对主流市场，采用4核架构，二级Cache 4MB；Core i7针对高端市场，采用4核8线程或6核12线程架构，二级Cache不小于8MB。此后，Intel不断地对Core i7、i5、i3进行升级。</a:t>
            </a:r>
            <a:endParaRPr lang="zh-CN" altLang="en-US">
              <a:solidFill>
                <a:schemeClr val="tx1"/>
              </a:solidFill>
              <a:latin typeface="Times New Roman" panose="02020603050405020304" pitchFamily="18" charset="0"/>
              <a:ea typeface="宋体" panose="02010600030101010101" pitchFamily="2" charset="-122"/>
            </a:endParaRPr>
          </a:p>
        </p:txBody>
      </p:sp>
      <p:sp>
        <p:nvSpPr>
          <p:cNvPr id="2" name="文本框 1"/>
          <p:cNvSpPr txBox="1"/>
          <p:nvPr/>
        </p:nvSpPr>
        <p:spPr>
          <a:xfrm>
            <a:off x="179705" y="116840"/>
            <a:ext cx="7689215" cy="539750"/>
          </a:xfrm>
          <a:prstGeom prst="rect">
            <a:avLst/>
          </a:prstGeom>
        </p:spPr>
        <p:style>
          <a:lnRef idx="1">
            <a:schemeClr val="accent3"/>
          </a:lnRef>
          <a:fillRef idx="2">
            <a:schemeClr val="accent3"/>
          </a:fillRef>
          <a:effectRef idx="1">
            <a:schemeClr val="accent3"/>
          </a:effectRef>
          <a:fontRef idx="minor">
            <a:schemeClr val="dk1"/>
          </a:fontRef>
        </p:style>
        <p:txBody>
          <a:bodyPr wrap="none" rtlCol="0" anchor="t">
            <a:spAutoFit/>
          </a:bodyPr>
          <a:p>
            <a:pPr marL="342900" marR="0" lvl="0" indent="-342900" algn="l" defTabSz="914400" rtl="0" eaLnBrk="0" fontAlgn="base" latinLnBrk="0" hangingPunct="0">
              <a:lnSpc>
                <a:spcPts val="3500"/>
              </a:lnSpc>
              <a:spcBef>
                <a:spcPct val="0"/>
              </a:spcBef>
              <a:spcAft>
                <a:spcPct val="0"/>
              </a:spcAft>
              <a:buClrTx/>
              <a:buSzTx/>
              <a:buFont typeface="Arial" panose="020B0604020202020204" pitchFamily="34" charset="0"/>
              <a:buChar char="•"/>
              <a:defRPr/>
            </a:pPr>
            <a:r>
              <a:rPr lang="en-US" altLang="zh-CN" sz="2800" noProof="0" dirty="0">
                <a:ln>
                  <a:noFill/>
                </a:ln>
                <a:solidFill>
                  <a:srgbClr val="C00000"/>
                </a:solidFill>
                <a:effectLst/>
                <a:uLnTx/>
                <a:uFillTx/>
                <a:latin typeface="+mn-ea"/>
                <a:ea typeface="+mn-ea"/>
                <a:sym typeface="+mn-ea"/>
              </a:rPr>
              <a:t>2005</a:t>
            </a:r>
            <a:r>
              <a:rPr lang="zh-CN" altLang="en-US" sz="2800" noProof="0" dirty="0">
                <a:ln>
                  <a:noFill/>
                </a:ln>
                <a:solidFill>
                  <a:srgbClr val="C00000"/>
                </a:solidFill>
                <a:effectLst/>
                <a:uLnTx/>
                <a:uFillTx/>
                <a:latin typeface="+mn-ea"/>
                <a:ea typeface="+mn-ea"/>
                <a:sym typeface="+mn-ea"/>
              </a:rPr>
              <a:t>年后</a:t>
            </a:r>
            <a:r>
              <a:rPr lang="en-US" altLang="zh-CN" sz="2800" noProof="0" dirty="0">
                <a:ln>
                  <a:noFill/>
                </a:ln>
                <a:solidFill>
                  <a:srgbClr val="C00000"/>
                </a:solidFill>
                <a:effectLst/>
                <a:uLnTx/>
                <a:uFillTx/>
                <a:latin typeface="+mn-ea"/>
                <a:ea typeface="+mn-ea"/>
                <a:sym typeface="+mn-ea"/>
              </a:rPr>
              <a:t>Intel Core</a:t>
            </a:r>
            <a:r>
              <a:rPr lang="zh-CN" altLang="en-US" sz="2800" noProof="0" dirty="0">
                <a:ln>
                  <a:noFill/>
                </a:ln>
                <a:solidFill>
                  <a:srgbClr val="C00000"/>
                </a:solidFill>
                <a:effectLst/>
                <a:uLnTx/>
                <a:uFillTx/>
                <a:latin typeface="+mn-ea"/>
                <a:ea typeface="+mn-ea"/>
                <a:sym typeface="+mn-ea"/>
              </a:rPr>
              <a:t>多</a:t>
            </a:r>
            <a:r>
              <a:rPr lang="zh-CN" altLang="en-US" sz="2800" noProof="0" dirty="0">
                <a:ln>
                  <a:noFill/>
                </a:ln>
                <a:solidFill>
                  <a:srgbClr val="C00000"/>
                </a:solidFill>
                <a:effectLst/>
                <a:uLnTx/>
                <a:uFillTx/>
                <a:latin typeface="+mn-ea"/>
                <a:ea typeface="+mn-ea"/>
                <a:sym typeface="+mn-ea"/>
              </a:rPr>
              <a:t>核微处理器典型产品：</a:t>
            </a:r>
            <a:endParaRPr lang="zh-CN" altLang="en-US" sz="2800"/>
          </a:p>
        </p:txBody>
      </p:sp>
      <p:sp>
        <p:nvSpPr>
          <p:cNvPr id="3" name="文本框 2"/>
          <p:cNvSpPr txBox="1"/>
          <p:nvPr/>
        </p:nvSpPr>
        <p:spPr>
          <a:xfrm>
            <a:off x="107950" y="5085080"/>
            <a:ext cx="8964295" cy="142049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nchor="t">
            <a:spAutoFit/>
          </a:bodyPr>
          <a:p>
            <a:pPr indent="269875">
              <a:lnSpc>
                <a:spcPct val="120000"/>
              </a:lnSpc>
              <a:spcBef>
                <a:spcPts val="0"/>
              </a:spcBef>
              <a:spcAft>
                <a:spcPts val="0"/>
              </a:spcAft>
            </a:pPr>
            <a:r>
              <a:rPr lang="en-US">
                <a:sym typeface="+mn-ea"/>
              </a:rPr>
              <a:t>Intel</a:t>
            </a:r>
            <a:r>
              <a:rPr lang="zh-CN">
                <a:sym typeface="+mn-ea"/>
              </a:rPr>
              <a:t>微处理器的发展历史表明，处理器的性能提升一方面依赖于集成电路技术的进步；另一方面依赖于体系结构的不断改进（如采用流水线、集成</a:t>
            </a:r>
            <a:r>
              <a:rPr lang="en-US">
                <a:sym typeface="+mn-ea"/>
              </a:rPr>
              <a:t>Cache</a:t>
            </a:r>
            <a:r>
              <a:rPr lang="zh-CN">
                <a:sym typeface="+mn-ea"/>
              </a:rPr>
              <a:t>在芯片上、超标量、超线程、多核）。</a:t>
            </a:r>
            <a:endParaRPr lang="zh-CN" altLang="en-US"/>
          </a:p>
        </p:txBody>
      </p:sp>
    </p:spTree>
  </p:cSld>
  <p:clrMapOvr>
    <a:masterClrMapping/>
  </p:clrMapOvr>
  <p:transition spd="slow">
    <p:zoom dir="in"/>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108585" y="116840"/>
            <a:ext cx="6979920" cy="583565"/>
          </a:xfrm>
          <a:prstGeom prst="rect">
            <a:avLst/>
          </a:prstGeom>
          <a:noFill/>
          <a:ln w="9525">
            <a:noFill/>
          </a:ln>
        </p:spPr>
        <p:txBody>
          <a:bodyPr wrap="square">
            <a:spAutoFit/>
          </a:bodyPr>
          <a:p>
            <a:pPr indent="269875"/>
            <a:r>
              <a:rPr kumimoji="1" lang="en-US" altLang="zh-CN" sz="3200" dirty="0">
                <a:solidFill>
                  <a:schemeClr val="tx1"/>
                </a:solidFill>
                <a:latin typeface="+mn-lt"/>
                <a:ea typeface="+mn-ea"/>
              </a:rPr>
              <a:t>2</a:t>
            </a:r>
            <a:r>
              <a:rPr kumimoji="1" lang="zh-CN" altLang="en-US" sz="3200" dirty="0">
                <a:solidFill>
                  <a:schemeClr val="tx1"/>
                </a:solidFill>
                <a:latin typeface="+mn-lt"/>
                <a:ea typeface="+mn-ea"/>
              </a:rPr>
              <a:t>．国内微处理器的发展情况</a:t>
            </a:r>
            <a:endParaRPr kumimoji="1" lang="zh-CN" altLang="en-US" sz="3200" dirty="0">
              <a:solidFill>
                <a:schemeClr val="tx1"/>
              </a:solidFill>
              <a:latin typeface="+mn-lt"/>
              <a:ea typeface="+mn-ea"/>
            </a:endParaRPr>
          </a:p>
        </p:txBody>
      </p:sp>
      <p:sp>
        <p:nvSpPr>
          <p:cNvPr id="20482" name="灯片编号占位符 1"/>
          <p:cNvSpPr txBox="1">
            <a:spLocks noGrp="1"/>
          </p:cNvSpPr>
          <p:nvPr>
            <p:ph type="sldNum" sz="quarter" idx="11"/>
          </p:nvPr>
        </p:nvSpPr>
        <p:spPr/>
        <p:txBody>
          <a:bodyPr anchor="b" anchorCtr="0"/>
          <a:lstStyle/>
          <a:p>
            <a:pPr marL="0" indent="0" algn="r" eaLnBrk="1" hangingPunct="1">
              <a:spcBef>
                <a:spcPct val="0"/>
              </a:spcBef>
              <a:buClrTx/>
              <a:buSzTx/>
              <a:buFontTx/>
              <a:buNone/>
            </a:pPr>
            <a:fld id="{9A0DB2DC-4C9A-4742-B13C-FB6460FD3503}" type="slidenum">
              <a:rPr lang="zh-CN" altLang="en-US" sz="1200" dirty="0">
                <a:effectLst/>
                <a:latin typeface="Arial" panose="020B0604020202020204" pitchFamily="34" charset="0"/>
              </a:rPr>
            </a:fld>
            <a:endParaRPr lang="zh-CN" altLang="en-US" sz="1200" dirty="0">
              <a:effectLst/>
              <a:latin typeface="Arial" panose="020B0604020202020204" pitchFamily="34" charset="0"/>
            </a:endParaRPr>
          </a:p>
        </p:txBody>
      </p:sp>
      <p:sp>
        <p:nvSpPr>
          <p:cNvPr id="5" name="矩形 4"/>
          <p:cNvSpPr/>
          <p:nvPr/>
        </p:nvSpPr>
        <p:spPr>
          <a:xfrm>
            <a:off x="295275" y="896938"/>
            <a:ext cx="8569325" cy="5734050"/>
          </a:xfrm>
          <a:prstGeom prst="rect">
            <a:avLst/>
          </a:prstGeom>
        </p:spPr>
        <p:txBody>
          <a:bodyPr>
            <a:spAutoFit/>
          </a:bodyPr>
          <a:lstStyle/>
          <a:p>
            <a:pPr marL="342900" marR="0" lvl="0" indent="-342900" algn="l" defTabSz="914400" rtl="0" eaLnBrk="1" fontAlgn="base" latinLnBrk="0" hangingPunct="1">
              <a:lnSpc>
                <a:spcPts val="4000"/>
              </a:lnSpc>
              <a:spcBef>
                <a:spcPct val="0"/>
              </a:spcBef>
              <a:spcAft>
                <a:spcPct val="0"/>
              </a:spcAft>
              <a:buClrTx/>
              <a:buSzTx/>
              <a:buFont typeface="Wingdings" panose="05000000000000000000" pitchFamily="2" charset="2"/>
              <a:buChar char="Ø"/>
              <a:defRPr/>
            </a:pPr>
            <a:r>
              <a:rPr kumimoji="0" lang="zh-CN" altLang="zh-CN" sz="3200" b="1" i="0" u="none" strike="noStrike" kern="1200" cap="none" spc="0" normalizeH="0" baseline="0" noProof="0" dirty="0">
                <a:ln>
                  <a:noFill/>
                </a:ln>
                <a:solidFill>
                  <a:srgbClr val="C00000"/>
                </a:solidFill>
                <a:effectLst/>
                <a:uLnTx/>
                <a:uFillTx/>
                <a:latin typeface="Garamond" panose="02020404030301010803" pitchFamily="18" charset="0"/>
                <a:ea typeface="宋体" panose="02010600030101010101" pitchFamily="2" charset="-122"/>
                <a:cs typeface="+mn-cs"/>
              </a:rPr>
              <a:t>龙芯系列</a:t>
            </a:r>
            <a:endParaRPr kumimoji="0" lang="zh-CN" altLang="zh-CN" sz="3200" b="1" i="0" u="none" strike="noStrike" kern="1200" cap="none" spc="0" normalizeH="0" baseline="0" noProof="0" dirty="0">
              <a:ln>
                <a:noFill/>
              </a:ln>
              <a:solidFill>
                <a:srgbClr val="C00000"/>
              </a:solidFill>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ts val="4000"/>
              </a:lnSpc>
              <a:spcBef>
                <a:spcPct val="0"/>
              </a:spcBef>
              <a:spcAft>
                <a:spcPct val="0"/>
              </a:spcAft>
              <a:buClrTx/>
              <a:buSzTx/>
              <a:buFont typeface="Arial" panose="020B0604020202020204" pitchFamily="34" charset="0"/>
              <a:buChar char="•"/>
              <a:defRPr/>
            </a:pPr>
            <a:r>
              <a:rPr lang="zh-CN" altLang="zh-CN" noProof="0" dirty="0">
                <a:ln>
                  <a:noFill/>
                </a:ln>
                <a:solidFill>
                  <a:srgbClr val="C00000"/>
                </a:solidFill>
                <a:effectLst/>
                <a:uLnTx/>
                <a:uFillTx/>
                <a:latin typeface="Garamond" panose="02020404030301010803" pitchFamily="18" charset="0"/>
                <a:sym typeface="+mn-ea"/>
              </a:rPr>
              <a:t>龙芯</a:t>
            </a:r>
            <a:r>
              <a:rPr lang="en-US" altLang="zh-CN" noProof="0" dirty="0">
                <a:ln>
                  <a:noFill/>
                </a:ln>
                <a:solidFill>
                  <a:srgbClr val="C00000"/>
                </a:solidFill>
                <a:effectLst/>
                <a:uLnTx/>
                <a:uFillTx/>
                <a:latin typeface="Garamond" panose="02020404030301010803" pitchFamily="18" charset="0"/>
                <a:sym typeface="+mn-ea"/>
              </a:rPr>
              <a:t>1</a:t>
            </a:r>
            <a:r>
              <a:rPr lang="zh-CN" altLang="zh-CN" noProof="0" dirty="0">
                <a:ln>
                  <a:noFill/>
                </a:ln>
                <a:solidFill>
                  <a:srgbClr val="C00000"/>
                </a:solidFill>
                <a:effectLst/>
                <a:uLnTx/>
                <a:uFillTx/>
                <a:latin typeface="Garamond" panose="02020404030301010803" pitchFamily="18" charset="0"/>
                <a:sym typeface="+mn-ea"/>
              </a:rPr>
              <a:t>号：</a:t>
            </a:r>
            <a:r>
              <a:rPr lang="en-US" altLang="zh-CN" noProof="0" dirty="0">
                <a:ln>
                  <a:noFill/>
                </a:ln>
                <a:effectLst/>
                <a:uLnTx/>
                <a:uFillTx/>
                <a:latin typeface="Garamond" panose="02020404030301010803" pitchFamily="18" charset="0"/>
                <a:sym typeface="+mn-ea"/>
              </a:rPr>
              <a:t>2002</a:t>
            </a:r>
            <a:r>
              <a:rPr lang="zh-CN" altLang="zh-CN" noProof="0" dirty="0">
                <a:ln>
                  <a:noFill/>
                </a:ln>
                <a:effectLst/>
                <a:uLnTx/>
                <a:uFillTx/>
                <a:latin typeface="Garamond" panose="02020404030301010803" pitchFamily="18" charset="0"/>
                <a:sym typeface="+mn-ea"/>
              </a:rPr>
              <a:t>年</a:t>
            </a:r>
            <a:r>
              <a:rPr kumimoji="0" lang="zh-CN" altLang="zh-CN" sz="2400" b="1" i="0" u="none" strike="noStrike" kern="1200" cap="none" spc="0" normalizeH="0" baseline="0" noProof="0" dirty="0">
                <a:ln>
                  <a:noFill/>
                </a:ln>
                <a:solidFill>
                  <a:schemeClr val="tx1"/>
                </a:solidFill>
                <a:effectLst/>
                <a:uLnTx/>
                <a:uFillTx/>
                <a:latin typeface="Garamond" panose="02020404030301010803" pitchFamily="18" charset="0"/>
                <a:ea typeface="宋体" panose="02010600030101010101" pitchFamily="2" charset="-122"/>
                <a:cs typeface="+mn-cs"/>
              </a:rPr>
              <a:t>问世，采用</a:t>
            </a:r>
            <a:r>
              <a:rPr kumimoji="0" lang="en-US" altLang="zh-CN" sz="2400" b="1" i="0" u="sng" strike="noStrike" kern="1200" cap="none" spc="0" normalizeH="0" baseline="0" noProof="0" dirty="0">
                <a:ln>
                  <a:noFill/>
                </a:ln>
                <a:solidFill>
                  <a:srgbClr val="C00000"/>
                </a:solidFill>
                <a:effectLst/>
                <a:uLnTx/>
                <a:uFillTx/>
                <a:latin typeface="Garamond" panose="02020404030301010803" pitchFamily="18" charset="0"/>
                <a:ea typeface="宋体" panose="02010600030101010101" pitchFamily="2" charset="-122"/>
                <a:cs typeface="+mn-cs"/>
              </a:rPr>
              <a:t>MIPS</a:t>
            </a:r>
            <a:r>
              <a:rPr kumimoji="0" lang="zh-CN" altLang="zh-CN" sz="2400" b="1" i="0" u="sng" strike="noStrike" kern="1200" cap="none" spc="0" normalizeH="0" baseline="0" noProof="0" dirty="0">
                <a:ln>
                  <a:noFill/>
                </a:ln>
                <a:solidFill>
                  <a:srgbClr val="C00000"/>
                </a:solidFill>
                <a:effectLst/>
                <a:uLnTx/>
                <a:uFillTx/>
                <a:latin typeface="Garamond" panose="02020404030301010803" pitchFamily="18" charset="0"/>
                <a:ea typeface="宋体" panose="02010600030101010101" pitchFamily="2" charset="-122"/>
                <a:cs typeface="+mn-cs"/>
              </a:rPr>
              <a:t>架构</a:t>
            </a:r>
            <a:r>
              <a:rPr kumimoji="0" lang="zh-CN" altLang="zh-CN" sz="2400" b="1" i="0" u="none" strike="noStrike" kern="1200" cap="none" spc="0" normalizeH="0" baseline="0" noProof="0" dirty="0">
                <a:ln>
                  <a:noFill/>
                </a:ln>
                <a:solidFill>
                  <a:schemeClr val="tx1"/>
                </a:solidFill>
                <a:effectLst/>
                <a:uLnTx/>
                <a:uFillTx/>
                <a:latin typeface="Garamond" panose="02020404030301010803" pitchFamily="18" charset="0"/>
                <a:ea typeface="宋体" panose="02010600030101010101" pitchFamily="2" charset="-122"/>
                <a:cs typeface="+mn-cs"/>
              </a:rPr>
              <a:t>。内部</a:t>
            </a:r>
            <a:r>
              <a:rPr kumimoji="0" lang="zh-CN" altLang="zh-CN" sz="2400" b="1" i="0" u="none" strike="noStrike" kern="1200" cap="none" spc="0" normalizeH="0" baseline="0" noProof="0" dirty="0">
                <a:ln>
                  <a:noFill/>
                </a:ln>
                <a:solidFill>
                  <a:schemeClr val="tx1"/>
                </a:solidFill>
                <a:effectLst/>
                <a:uLnTx/>
                <a:uFillTx/>
                <a:latin typeface="Garamond" panose="02020404030301010803" pitchFamily="18" charset="0"/>
                <a:ea typeface="宋体" panose="02010600030101010101" pitchFamily="2" charset="-122"/>
                <a:cs typeface="+mn-cs"/>
              </a:rPr>
              <a:t>是流水线结构，定点和浮点最高运算速度均超过每秒</a:t>
            </a:r>
            <a:r>
              <a:rPr kumimoji="0" lang="en-US" altLang="zh-CN" sz="2400" b="1" i="0" u="none" strike="noStrike" kern="1200" cap="none" spc="0" normalizeH="0" baseline="0" noProof="0" dirty="0">
                <a:ln>
                  <a:noFill/>
                </a:ln>
                <a:solidFill>
                  <a:schemeClr val="tx1"/>
                </a:solidFill>
                <a:effectLst/>
                <a:uLnTx/>
                <a:uFillTx/>
                <a:latin typeface="Garamond" panose="02020404030301010803" pitchFamily="18" charset="0"/>
                <a:ea typeface="宋体" panose="02010600030101010101" pitchFamily="2" charset="-122"/>
                <a:cs typeface="+mn-cs"/>
              </a:rPr>
              <a:t>2</a:t>
            </a:r>
            <a:r>
              <a:rPr kumimoji="0" lang="zh-CN" altLang="zh-CN" sz="2400" b="1" i="0" u="none" strike="noStrike" kern="1200" cap="none" spc="0" normalizeH="0" baseline="0" noProof="0" dirty="0">
                <a:ln>
                  <a:noFill/>
                </a:ln>
                <a:solidFill>
                  <a:schemeClr val="tx1"/>
                </a:solidFill>
                <a:effectLst/>
                <a:uLnTx/>
                <a:uFillTx/>
                <a:latin typeface="Garamond" panose="02020404030301010803" pitchFamily="18" charset="0"/>
                <a:ea typeface="宋体" panose="02010600030101010101" pitchFamily="2" charset="-122"/>
                <a:cs typeface="+mn-cs"/>
              </a:rPr>
              <a:t>亿次，性能与</a:t>
            </a:r>
            <a:r>
              <a:rPr kumimoji="0" lang="en-US" altLang="zh-CN" sz="2400" b="1" i="0" u="none" strike="noStrike" kern="1200" cap="none" spc="0" normalizeH="0" baseline="0" noProof="0" dirty="0">
                <a:ln>
                  <a:noFill/>
                </a:ln>
                <a:solidFill>
                  <a:srgbClr val="C00000"/>
                </a:solidFill>
                <a:effectLst/>
                <a:uLnTx/>
                <a:uFillTx/>
                <a:latin typeface="Garamond" panose="02020404030301010803" pitchFamily="18" charset="0"/>
                <a:ea typeface="宋体" panose="02010600030101010101" pitchFamily="2" charset="-122"/>
                <a:cs typeface="+mn-cs"/>
              </a:rPr>
              <a:t>Pentium</a:t>
            </a:r>
            <a:r>
              <a:rPr kumimoji="0" lang="zh-CN" altLang="zh-CN" sz="2400" b="1" i="0" u="none" strike="noStrike" kern="1200" cap="none" spc="0" normalizeH="0" baseline="0" noProof="0" dirty="0">
                <a:ln>
                  <a:noFill/>
                </a:ln>
                <a:solidFill>
                  <a:srgbClr val="C00000"/>
                </a:solidFill>
                <a:effectLst/>
                <a:uLnTx/>
                <a:uFillTx/>
                <a:latin typeface="Garamond" panose="02020404030301010803" pitchFamily="18" charset="0"/>
                <a:ea typeface="宋体" panose="02010600030101010101" pitchFamily="2" charset="-122"/>
                <a:cs typeface="+mn-cs"/>
              </a:rPr>
              <a:t>Ⅱ</a:t>
            </a:r>
            <a:r>
              <a:rPr kumimoji="0" lang="zh-CN" altLang="zh-CN" sz="2400" b="1" i="0" u="none" strike="noStrike" kern="1200" cap="none" spc="0" normalizeH="0" baseline="0" noProof="0" dirty="0">
                <a:ln>
                  <a:noFill/>
                </a:ln>
                <a:solidFill>
                  <a:schemeClr val="tx1"/>
                </a:solidFill>
                <a:effectLst/>
                <a:uLnTx/>
                <a:uFillTx/>
                <a:latin typeface="Garamond" panose="02020404030301010803" pitchFamily="18" charset="0"/>
                <a:ea typeface="宋体" panose="02010600030101010101" pitchFamily="2" charset="-122"/>
                <a:cs typeface="+mn-cs"/>
              </a:rPr>
              <a:t>大致相当，总体上达到了</a:t>
            </a:r>
            <a:r>
              <a:rPr kumimoji="0" lang="en-US" altLang="zh-CN" sz="2400" b="1" i="0" u="none" strike="noStrike" kern="1200" cap="none" spc="0" normalizeH="0" baseline="0" noProof="0" dirty="0">
                <a:ln>
                  <a:noFill/>
                </a:ln>
                <a:solidFill>
                  <a:srgbClr val="C00000"/>
                </a:solidFill>
                <a:effectLst/>
                <a:uLnTx/>
                <a:uFillTx/>
                <a:latin typeface="Garamond" panose="02020404030301010803" pitchFamily="18" charset="0"/>
                <a:ea typeface="宋体" panose="02010600030101010101" pitchFamily="2" charset="-122"/>
                <a:cs typeface="+mn-cs"/>
              </a:rPr>
              <a:t>1997</a:t>
            </a:r>
            <a:r>
              <a:rPr kumimoji="0" lang="zh-CN" altLang="zh-CN" sz="2400" b="1" i="0" u="none" strike="noStrike" kern="1200" cap="none" spc="0" normalizeH="0" baseline="0" noProof="0" dirty="0">
                <a:ln>
                  <a:noFill/>
                </a:ln>
                <a:solidFill>
                  <a:schemeClr val="tx1"/>
                </a:solidFill>
                <a:effectLst/>
                <a:uLnTx/>
                <a:uFillTx/>
                <a:latin typeface="Garamond" panose="02020404030301010803" pitchFamily="18" charset="0"/>
                <a:ea typeface="宋体" panose="02010600030101010101" pitchFamily="2" charset="-122"/>
                <a:cs typeface="+mn-cs"/>
              </a:rPr>
              <a:t>年的国际水平。</a:t>
            </a:r>
            <a:endParaRPr kumimoji="0" lang="zh-CN" altLang="zh-CN" sz="2400" b="1" i="0" u="none" strike="noStrike" kern="1200" cap="none" spc="0" normalizeH="0" baseline="0" noProof="0" dirty="0">
              <a:ln>
                <a:noFill/>
              </a:ln>
              <a:solidFill>
                <a:schemeClr val="tx1"/>
              </a:solidFill>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ts val="40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rgbClr val="C00000"/>
                </a:solidFill>
                <a:effectLst/>
                <a:uLnTx/>
                <a:uFillTx/>
                <a:latin typeface="Garamond" panose="02020404030301010803" pitchFamily="18" charset="0"/>
                <a:ea typeface="宋体" panose="02010600030101010101" pitchFamily="2" charset="-122"/>
                <a:cs typeface="+mn-cs"/>
              </a:rPr>
              <a:t>龙芯</a:t>
            </a:r>
            <a:r>
              <a:rPr kumimoji="0" lang="en-US" altLang="zh-CN" sz="2400" b="1" i="0" u="none" strike="noStrike" kern="1200" cap="none" spc="0" normalizeH="0" baseline="0" noProof="0" dirty="0">
                <a:ln>
                  <a:noFill/>
                </a:ln>
                <a:solidFill>
                  <a:srgbClr val="C00000"/>
                </a:solidFill>
                <a:effectLst/>
                <a:uLnTx/>
                <a:uFillTx/>
                <a:latin typeface="Garamond" panose="02020404030301010803" pitchFamily="18" charset="0"/>
                <a:ea typeface="宋体" panose="02010600030101010101" pitchFamily="2" charset="-122"/>
                <a:cs typeface="+mn-cs"/>
              </a:rPr>
              <a:t>2</a:t>
            </a:r>
            <a:r>
              <a:rPr kumimoji="0" lang="zh-CN" altLang="zh-CN" sz="2400" b="1" i="0" u="none" strike="noStrike" kern="1200" cap="none" spc="0" normalizeH="0" baseline="0" noProof="0" dirty="0">
                <a:ln>
                  <a:noFill/>
                </a:ln>
                <a:solidFill>
                  <a:srgbClr val="C00000"/>
                </a:solidFill>
                <a:effectLst/>
                <a:uLnTx/>
                <a:uFillTx/>
                <a:latin typeface="Garamond" panose="02020404030301010803" pitchFamily="18" charset="0"/>
                <a:ea typeface="宋体" panose="02010600030101010101" pitchFamily="2" charset="-122"/>
                <a:cs typeface="+mn-cs"/>
              </a:rPr>
              <a:t>号：</a:t>
            </a:r>
            <a:r>
              <a:rPr kumimoji="0" lang="en-US" altLang="zh-CN" sz="2400" b="1" i="0" u="none" strike="noStrike" kern="1200" cap="none" spc="0" normalizeH="0" baseline="0" noProof="0" dirty="0">
                <a:ln>
                  <a:noFill/>
                </a:ln>
                <a:solidFill>
                  <a:schemeClr val="tx1"/>
                </a:solidFill>
                <a:effectLst/>
                <a:uLnTx/>
                <a:uFillTx/>
                <a:latin typeface="Garamond" panose="02020404030301010803" pitchFamily="18" charset="0"/>
                <a:ea typeface="宋体" panose="02010600030101010101" pitchFamily="2" charset="-122"/>
                <a:cs typeface="+mn-cs"/>
              </a:rPr>
              <a:t>2004</a:t>
            </a:r>
            <a:r>
              <a:rPr kumimoji="0" lang="zh-CN" altLang="zh-CN" sz="2400" b="1" i="0" u="none" strike="noStrike" kern="1200" cap="none" spc="0" normalizeH="0" baseline="0" noProof="0" dirty="0">
                <a:ln>
                  <a:noFill/>
                </a:ln>
                <a:solidFill>
                  <a:schemeClr val="tx1"/>
                </a:solidFill>
                <a:effectLst/>
                <a:uLnTx/>
                <a:uFillTx/>
                <a:latin typeface="Garamond" panose="02020404030301010803" pitchFamily="18" charset="0"/>
                <a:ea typeface="宋体" panose="02010600030101010101" pitchFamily="2" charset="-122"/>
                <a:cs typeface="+mn-cs"/>
              </a:rPr>
              <a:t>年</a:t>
            </a:r>
            <a:r>
              <a:rPr kumimoji="0" lang="en-US" altLang="zh-CN" sz="2400" b="1" i="0" u="none" strike="noStrike" kern="1200" cap="none" spc="0" normalizeH="0" baseline="0" noProof="0" dirty="0">
                <a:ln>
                  <a:noFill/>
                </a:ln>
                <a:solidFill>
                  <a:schemeClr val="tx1"/>
                </a:solidFill>
                <a:effectLst/>
                <a:uLnTx/>
                <a:uFillTx/>
                <a:latin typeface="Garamond" panose="02020404030301010803" pitchFamily="18" charset="0"/>
                <a:ea typeface="宋体" panose="02010600030101010101" pitchFamily="2" charset="-122"/>
                <a:cs typeface="+mn-cs"/>
              </a:rPr>
              <a:t>6</a:t>
            </a:r>
            <a:r>
              <a:rPr kumimoji="0" lang="zh-CN" altLang="zh-CN" sz="2400" b="1" i="0" u="none" strike="noStrike" kern="1200" cap="none" spc="0" normalizeH="0" baseline="0" noProof="0" dirty="0">
                <a:ln>
                  <a:noFill/>
                </a:ln>
                <a:solidFill>
                  <a:schemeClr val="tx1"/>
                </a:solidFill>
                <a:effectLst/>
                <a:uLnTx/>
                <a:uFillTx/>
                <a:latin typeface="Garamond" panose="02020404030301010803" pitchFamily="18" charset="0"/>
                <a:ea typeface="宋体" panose="02010600030101010101" pitchFamily="2" charset="-122"/>
                <a:cs typeface="+mn-cs"/>
              </a:rPr>
              <a:t>月，</a:t>
            </a:r>
            <a:r>
              <a:rPr kumimoji="0" lang="en-US" altLang="zh-CN" sz="2400" b="1" i="0" u="none" strike="noStrike" kern="1200" cap="none" spc="0" normalizeH="0" baseline="0" noProof="0" dirty="0">
                <a:ln>
                  <a:noFill/>
                </a:ln>
                <a:solidFill>
                  <a:srgbClr val="C00000"/>
                </a:solidFill>
                <a:effectLst/>
                <a:uLnTx/>
                <a:uFillTx/>
                <a:latin typeface="Garamond" panose="02020404030301010803" pitchFamily="18" charset="0"/>
                <a:ea typeface="宋体" panose="02010600030101010101" pitchFamily="2" charset="-122"/>
                <a:cs typeface="+mn-cs"/>
              </a:rPr>
              <a:t>64</a:t>
            </a:r>
            <a:r>
              <a:rPr kumimoji="0" lang="zh-CN" altLang="zh-CN" sz="2400" b="1" i="0" u="none" strike="noStrike" kern="1200" cap="none" spc="0" normalizeH="0" baseline="0" noProof="0" dirty="0">
                <a:ln>
                  <a:noFill/>
                </a:ln>
                <a:solidFill>
                  <a:srgbClr val="C00000"/>
                </a:solidFill>
                <a:effectLst/>
                <a:uLnTx/>
                <a:uFillTx/>
                <a:latin typeface="Garamond" panose="02020404030301010803" pitchFamily="18" charset="0"/>
                <a:ea typeface="宋体" panose="02010600030101010101" pitchFamily="2" charset="-122"/>
                <a:cs typeface="+mn-cs"/>
              </a:rPr>
              <a:t>位</a:t>
            </a:r>
            <a:r>
              <a:rPr kumimoji="0" lang="zh-CN" altLang="zh-CN" sz="2400" b="1" i="0" u="none" strike="noStrike" kern="1200" cap="none" spc="0" normalizeH="0" baseline="0" noProof="0" dirty="0">
                <a:ln>
                  <a:noFill/>
                </a:ln>
                <a:solidFill>
                  <a:schemeClr val="tx1"/>
                </a:solidFill>
                <a:effectLst/>
                <a:uLnTx/>
                <a:uFillTx/>
                <a:latin typeface="Garamond" panose="02020404030301010803" pitchFamily="18" charset="0"/>
                <a:ea typeface="宋体" panose="02010600030101010101" pitchFamily="2" charset="-122"/>
                <a:cs typeface="+mn-cs"/>
              </a:rPr>
              <a:t>的龙芯</a:t>
            </a:r>
            <a:r>
              <a:rPr kumimoji="0" lang="en-US" altLang="zh-CN" sz="2400" b="1" i="0" u="none" strike="noStrike" kern="1200" cap="none" spc="0" normalizeH="0" baseline="0" noProof="0" dirty="0">
                <a:ln>
                  <a:noFill/>
                </a:ln>
                <a:solidFill>
                  <a:schemeClr val="tx1"/>
                </a:solidFill>
                <a:effectLst/>
                <a:uLnTx/>
                <a:uFillTx/>
                <a:latin typeface="Garamond" panose="02020404030301010803" pitchFamily="18" charset="0"/>
                <a:ea typeface="宋体" panose="02010600030101010101" pitchFamily="2" charset="-122"/>
                <a:cs typeface="+mn-cs"/>
              </a:rPr>
              <a:t>2</a:t>
            </a:r>
            <a:r>
              <a:rPr kumimoji="0" lang="zh-CN" altLang="zh-CN" sz="2400" b="1" i="0" u="none" strike="noStrike" kern="1200" cap="none" spc="0" normalizeH="0" baseline="0" noProof="0" dirty="0">
                <a:ln>
                  <a:noFill/>
                </a:ln>
                <a:solidFill>
                  <a:schemeClr val="tx1"/>
                </a:solidFill>
                <a:effectLst/>
                <a:uLnTx/>
                <a:uFillTx/>
                <a:latin typeface="Garamond" panose="02020404030301010803" pitchFamily="18" charset="0"/>
                <a:ea typeface="宋体" panose="02010600030101010101" pitchFamily="2" charset="-122"/>
                <a:cs typeface="+mn-cs"/>
              </a:rPr>
              <a:t>号发布，其性能相当于</a:t>
            </a:r>
            <a:r>
              <a:rPr kumimoji="0" lang="en-US" altLang="zh-CN" sz="2400" b="1" i="0" u="none" strike="noStrike" kern="1200" cap="none" spc="0" normalizeH="0" baseline="0" noProof="0" dirty="0">
                <a:ln>
                  <a:noFill/>
                </a:ln>
                <a:solidFill>
                  <a:srgbClr val="C00000"/>
                </a:solidFill>
                <a:effectLst/>
                <a:uLnTx/>
                <a:uFillTx/>
                <a:latin typeface="Garamond" panose="02020404030301010803" pitchFamily="18" charset="0"/>
                <a:ea typeface="宋体" panose="02010600030101010101" pitchFamily="2" charset="-122"/>
                <a:cs typeface="+mn-cs"/>
              </a:rPr>
              <a:t>P4</a:t>
            </a:r>
            <a:r>
              <a:rPr kumimoji="0" lang="zh-CN" altLang="zh-CN" sz="2400" b="1" i="0" u="none" strike="noStrike" kern="1200" cap="none" spc="0" normalizeH="0" baseline="0" noProof="0" dirty="0">
                <a:ln>
                  <a:noFill/>
                </a:ln>
                <a:solidFill>
                  <a:schemeClr val="tx1"/>
                </a:solidFill>
                <a:effectLst/>
                <a:uLnTx/>
                <a:uFillTx/>
                <a:latin typeface="Garamond" panose="02020404030301010803" pitchFamily="18" charset="0"/>
                <a:ea typeface="宋体" panose="02010600030101010101" pitchFamily="2" charset="-122"/>
                <a:cs typeface="+mn-cs"/>
              </a:rPr>
              <a:t>的水平，比</a:t>
            </a:r>
            <a:r>
              <a:rPr kumimoji="0" lang="en-US" altLang="zh-CN" sz="2400" b="1" i="0" u="none" strike="noStrike" kern="1200" cap="none" spc="0" normalizeH="0" baseline="0" noProof="0" dirty="0">
                <a:ln>
                  <a:noFill/>
                </a:ln>
                <a:solidFill>
                  <a:schemeClr val="tx1"/>
                </a:solidFill>
                <a:effectLst/>
                <a:uLnTx/>
                <a:uFillTx/>
                <a:latin typeface="Garamond" panose="02020404030301010803" pitchFamily="18" charset="0"/>
                <a:ea typeface="宋体" panose="02010600030101010101" pitchFamily="2" charset="-122"/>
                <a:cs typeface="+mn-cs"/>
              </a:rPr>
              <a:t>“</a:t>
            </a:r>
            <a:r>
              <a:rPr kumimoji="0" lang="zh-CN" altLang="zh-CN" sz="2400" b="1" i="0" u="none" strike="noStrike" kern="1200" cap="none" spc="0" normalizeH="0" baseline="0" noProof="0" dirty="0">
                <a:ln>
                  <a:noFill/>
                </a:ln>
                <a:solidFill>
                  <a:schemeClr val="tx1"/>
                </a:solidFill>
                <a:effectLst/>
                <a:uLnTx/>
                <a:uFillTx/>
                <a:latin typeface="Garamond" panose="02020404030301010803" pitchFamily="18" charset="0"/>
                <a:ea typeface="宋体" panose="02010600030101010101" pitchFamily="2" charset="-122"/>
                <a:cs typeface="+mn-cs"/>
              </a:rPr>
              <a:t>龙芯</a:t>
            </a:r>
            <a:r>
              <a:rPr kumimoji="0" lang="en-US" altLang="zh-CN" sz="2400" b="1" i="0" u="none" strike="noStrike" kern="1200" cap="none" spc="0" normalizeH="0" baseline="0" noProof="0" dirty="0">
                <a:ln>
                  <a:noFill/>
                </a:ln>
                <a:solidFill>
                  <a:schemeClr val="tx1"/>
                </a:solidFill>
                <a:effectLst/>
                <a:uLnTx/>
                <a:uFillTx/>
                <a:latin typeface="Garamond" panose="02020404030301010803" pitchFamily="18" charset="0"/>
                <a:ea typeface="宋体" panose="02010600030101010101" pitchFamily="2" charset="-122"/>
                <a:cs typeface="+mn-cs"/>
              </a:rPr>
              <a:t>1</a:t>
            </a:r>
            <a:r>
              <a:rPr kumimoji="0" lang="zh-CN" altLang="zh-CN" sz="2400" b="1" i="0" u="none" strike="noStrike" kern="1200" cap="none" spc="0" normalizeH="0" baseline="0" noProof="0" dirty="0">
                <a:ln>
                  <a:noFill/>
                </a:ln>
                <a:solidFill>
                  <a:schemeClr val="tx1"/>
                </a:solidFill>
                <a:effectLst/>
                <a:uLnTx/>
                <a:uFillTx/>
                <a:latin typeface="Garamond" panose="02020404030301010803" pitchFamily="18" charset="0"/>
                <a:ea typeface="宋体" panose="02010600030101010101" pitchFamily="2" charset="-122"/>
                <a:cs typeface="+mn-cs"/>
              </a:rPr>
              <a:t>号</a:t>
            </a:r>
            <a:r>
              <a:rPr kumimoji="0" lang="en-US" altLang="zh-CN" sz="2400" b="1" i="0" u="none" strike="noStrike" kern="1200" cap="none" spc="0" normalizeH="0" baseline="0" noProof="0" dirty="0">
                <a:ln>
                  <a:noFill/>
                </a:ln>
                <a:solidFill>
                  <a:schemeClr val="tx1"/>
                </a:solidFill>
                <a:effectLst/>
                <a:uLnTx/>
                <a:uFillTx/>
                <a:latin typeface="Garamond" panose="02020404030301010803" pitchFamily="18" charset="0"/>
                <a:ea typeface="宋体" panose="02010600030101010101" pitchFamily="2" charset="-122"/>
                <a:cs typeface="+mn-cs"/>
              </a:rPr>
              <a:t>”</a:t>
            </a:r>
            <a:r>
              <a:rPr kumimoji="0" lang="zh-CN" altLang="zh-CN" sz="2400" b="1" i="0" u="none" strike="noStrike" kern="1200" cap="none" spc="0" normalizeH="0" baseline="0" noProof="0" dirty="0">
                <a:ln>
                  <a:noFill/>
                </a:ln>
                <a:solidFill>
                  <a:schemeClr val="tx1"/>
                </a:solidFill>
                <a:effectLst/>
                <a:uLnTx/>
                <a:uFillTx/>
                <a:latin typeface="Garamond" panose="02020404030301010803" pitchFamily="18" charset="0"/>
                <a:ea typeface="宋体" panose="02010600030101010101" pitchFamily="2" charset="-122"/>
                <a:cs typeface="+mn-cs"/>
              </a:rPr>
              <a:t>性能提高</a:t>
            </a:r>
            <a:r>
              <a:rPr kumimoji="0" lang="en-US" altLang="zh-CN" sz="2400" b="1" i="0" u="none" strike="noStrike" kern="1200" cap="none" spc="0" normalizeH="0" baseline="0" noProof="0" dirty="0">
                <a:ln>
                  <a:noFill/>
                </a:ln>
                <a:solidFill>
                  <a:schemeClr val="tx1"/>
                </a:solidFill>
                <a:effectLst/>
                <a:uLnTx/>
                <a:uFillTx/>
                <a:latin typeface="Garamond" panose="02020404030301010803" pitchFamily="18" charset="0"/>
                <a:ea typeface="宋体" panose="02010600030101010101" pitchFamily="2" charset="-122"/>
                <a:cs typeface="+mn-cs"/>
              </a:rPr>
              <a:t>10</a:t>
            </a:r>
            <a:r>
              <a:rPr kumimoji="0" lang="zh-CN" altLang="zh-CN" sz="2400" b="1" i="0" u="none" strike="noStrike" kern="1200" cap="none" spc="0" normalizeH="0" baseline="0" noProof="0" dirty="0">
                <a:ln>
                  <a:noFill/>
                </a:ln>
                <a:solidFill>
                  <a:schemeClr val="tx1"/>
                </a:solidFill>
                <a:effectLst/>
                <a:uLnTx/>
                <a:uFillTx/>
                <a:latin typeface="Garamond" panose="02020404030301010803" pitchFamily="18" charset="0"/>
                <a:ea typeface="宋体" panose="02010600030101010101" pitchFamily="2" charset="-122"/>
                <a:cs typeface="+mn-cs"/>
              </a:rPr>
              <a:t>至</a:t>
            </a:r>
            <a:r>
              <a:rPr kumimoji="0" lang="en-US" altLang="zh-CN" sz="2400" b="1" i="0" u="none" strike="noStrike" kern="1200" cap="none" spc="0" normalizeH="0" baseline="0" noProof="0" dirty="0">
                <a:ln>
                  <a:noFill/>
                </a:ln>
                <a:solidFill>
                  <a:schemeClr val="tx1"/>
                </a:solidFill>
                <a:effectLst/>
                <a:uLnTx/>
                <a:uFillTx/>
                <a:latin typeface="Garamond" panose="02020404030301010803" pitchFamily="18" charset="0"/>
                <a:ea typeface="宋体" panose="02010600030101010101" pitchFamily="2" charset="-122"/>
                <a:cs typeface="+mn-cs"/>
              </a:rPr>
              <a:t>15</a:t>
            </a:r>
            <a:r>
              <a:rPr kumimoji="0" lang="zh-CN" altLang="zh-CN" sz="2400" b="1" i="0" u="none" strike="noStrike" kern="1200" cap="none" spc="0" normalizeH="0" baseline="0" noProof="0" dirty="0">
                <a:ln>
                  <a:noFill/>
                </a:ln>
                <a:solidFill>
                  <a:schemeClr val="tx1"/>
                </a:solidFill>
                <a:effectLst/>
                <a:uLnTx/>
                <a:uFillTx/>
                <a:latin typeface="Garamond" panose="02020404030301010803" pitchFamily="18" charset="0"/>
                <a:ea typeface="宋体" panose="02010600030101010101" pitchFamily="2" charset="-122"/>
                <a:cs typeface="+mn-cs"/>
              </a:rPr>
              <a:t>倍。</a:t>
            </a:r>
            <a:endParaRPr kumimoji="0" lang="zh-CN" altLang="zh-CN" sz="2400" b="1" i="0" u="none" strike="noStrike" kern="1200" cap="none" spc="0" normalizeH="0" baseline="0" noProof="0" dirty="0">
              <a:ln>
                <a:noFill/>
              </a:ln>
              <a:solidFill>
                <a:schemeClr val="tx1"/>
              </a:solidFill>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ts val="40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rgbClr val="C00000"/>
                </a:solidFill>
                <a:effectLst/>
                <a:uLnTx/>
                <a:uFillTx/>
                <a:latin typeface="Garamond" panose="02020404030301010803" pitchFamily="18" charset="0"/>
                <a:ea typeface="宋体" panose="02010600030101010101" pitchFamily="2" charset="-122"/>
                <a:cs typeface="+mn-cs"/>
              </a:rPr>
              <a:t>龙芯</a:t>
            </a:r>
            <a:r>
              <a:rPr kumimoji="0" lang="en-US" altLang="zh-CN" sz="2400" b="1" i="0" u="none" strike="noStrike" kern="1200" cap="none" spc="0" normalizeH="0" baseline="0" noProof="0" dirty="0">
                <a:ln>
                  <a:noFill/>
                </a:ln>
                <a:solidFill>
                  <a:srgbClr val="C00000"/>
                </a:solidFill>
                <a:effectLst/>
                <a:uLnTx/>
                <a:uFillTx/>
                <a:latin typeface="Garamond" panose="02020404030301010803" pitchFamily="18" charset="0"/>
                <a:ea typeface="宋体" panose="02010600030101010101" pitchFamily="2" charset="-122"/>
                <a:cs typeface="+mn-cs"/>
              </a:rPr>
              <a:t>3</a:t>
            </a:r>
            <a:r>
              <a:rPr kumimoji="0" lang="zh-CN" altLang="zh-CN" sz="2400" b="1" i="0" u="none" strike="noStrike" kern="1200" cap="none" spc="0" normalizeH="0" baseline="0" noProof="0" dirty="0">
                <a:ln>
                  <a:noFill/>
                </a:ln>
                <a:solidFill>
                  <a:srgbClr val="C00000"/>
                </a:solidFill>
                <a:effectLst/>
                <a:uLnTx/>
                <a:uFillTx/>
                <a:latin typeface="Garamond" panose="02020404030301010803" pitchFamily="18" charset="0"/>
                <a:ea typeface="宋体" panose="02010600030101010101" pitchFamily="2" charset="-122"/>
                <a:cs typeface="+mn-cs"/>
              </a:rPr>
              <a:t>号：</a:t>
            </a:r>
            <a:r>
              <a:rPr kumimoji="0" lang="en-US" altLang="zh-CN" sz="2400" b="1" i="0" u="none" strike="noStrike" kern="1200" cap="none" spc="0" normalizeH="0" baseline="0" noProof="0" dirty="0">
                <a:ln>
                  <a:noFill/>
                </a:ln>
                <a:solidFill>
                  <a:schemeClr val="tx1"/>
                </a:solidFill>
                <a:effectLst/>
                <a:uLnTx/>
                <a:uFillTx/>
                <a:latin typeface="Garamond" panose="02020404030301010803" pitchFamily="18" charset="0"/>
                <a:ea typeface="宋体" panose="02010600030101010101" pitchFamily="2" charset="-122"/>
                <a:cs typeface="+mn-cs"/>
              </a:rPr>
              <a:t>2009</a:t>
            </a:r>
            <a:r>
              <a:rPr kumimoji="0" lang="zh-CN" altLang="zh-CN" sz="2400" b="1" i="0" u="none" strike="noStrike" kern="1200" cap="none" spc="0" normalizeH="0" baseline="0" noProof="0" dirty="0">
                <a:ln>
                  <a:noFill/>
                </a:ln>
                <a:solidFill>
                  <a:schemeClr val="tx1"/>
                </a:solidFill>
                <a:effectLst/>
                <a:uLnTx/>
                <a:uFillTx/>
                <a:latin typeface="Garamond" panose="02020404030301010803" pitchFamily="18" charset="0"/>
                <a:ea typeface="宋体" panose="02010600030101010101" pitchFamily="2" charset="-122"/>
                <a:cs typeface="+mn-cs"/>
              </a:rPr>
              <a:t>年的</a:t>
            </a:r>
            <a:r>
              <a:rPr kumimoji="0" lang="en-US" altLang="zh-CN" sz="2400" b="1" i="0" u="none" strike="noStrike" kern="1200" cap="none" spc="0" normalizeH="0" baseline="0" noProof="0" dirty="0">
                <a:ln>
                  <a:noFill/>
                </a:ln>
                <a:solidFill>
                  <a:schemeClr val="tx1"/>
                </a:solidFill>
                <a:effectLst/>
                <a:uLnTx/>
                <a:uFillTx/>
                <a:latin typeface="Garamond" panose="02020404030301010803" pitchFamily="18" charset="0"/>
                <a:ea typeface="宋体" panose="02010600030101010101" pitchFamily="2" charset="-122"/>
                <a:cs typeface="+mn-cs"/>
              </a:rPr>
              <a:t>3A1000</a:t>
            </a:r>
            <a:r>
              <a:rPr kumimoji="0" lang="zh-CN" altLang="zh-CN" sz="2400" b="1" i="0" u="none" strike="noStrike" kern="1200" cap="none" spc="0" normalizeH="0" baseline="0" noProof="0" dirty="0">
                <a:ln>
                  <a:noFill/>
                </a:ln>
                <a:solidFill>
                  <a:schemeClr val="tx1"/>
                </a:solidFill>
                <a:effectLst/>
                <a:uLnTx/>
                <a:uFillTx/>
                <a:latin typeface="Garamond" panose="02020404030301010803" pitchFamily="18" charset="0"/>
                <a:ea typeface="宋体" panose="02010600030101010101" pitchFamily="2" charset="-122"/>
                <a:cs typeface="+mn-cs"/>
              </a:rPr>
              <a:t>是我国首个</a:t>
            </a:r>
            <a:r>
              <a:rPr kumimoji="0" lang="zh-CN" altLang="zh-CN" sz="2400" b="1" i="0" u="none" strike="noStrike" kern="1200" cap="none" spc="0" normalizeH="0" baseline="0" noProof="0" dirty="0">
                <a:ln>
                  <a:noFill/>
                </a:ln>
                <a:solidFill>
                  <a:srgbClr val="C00000"/>
                </a:solidFill>
                <a:effectLst/>
                <a:uLnTx/>
                <a:uFillTx/>
                <a:latin typeface="Garamond" panose="02020404030301010803" pitchFamily="18" charset="0"/>
                <a:ea typeface="宋体" panose="02010600030101010101" pitchFamily="2" charset="-122"/>
                <a:cs typeface="+mn-cs"/>
              </a:rPr>
              <a:t>四核</a:t>
            </a:r>
            <a:r>
              <a:rPr kumimoji="0" lang="en-US" altLang="zh-CN" sz="2400" b="1" i="0" u="none" strike="noStrike" kern="1200" cap="none" spc="0" normalizeH="0" baseline="0" noProof="0" dirty="0">
                <a:ln>
                  <a:noFill/>
                </a:ln>
                <a:solidFill>
                  <a:srgbClr val="C00000"/>
                </a:solidFill>
                <a:effectLst/>
                <a:uLnTx/>
                <a:uFillTx/>
                <a:latin typeface="Garamond" panose="02020404030301010803" pitchFamily="18" charset="0"/>
                <a:ea typeface="宋体" panose="02010600030101010101" pitchFamily="2" charset="-122"/>
                <a:cs typeface="+mn-cs"/>
              </a:rPr>
              <a:t>CPU</a:t>
            </a:r>
            <a:r>
              <a:rPr kumimoji="0" lang="zh-CN" altLang="zh-CN" sz="2400" b="1" i="0" u="none" strike="noStrike" kern="1200" cap="none" spc="0" normalizeH="0" baseline="0" noProof="0" dirty="0">
                <a:ln>
                  <a:noFill/>
                </a:ln>
                <a:solidFill>
                  <a:srgbClr val="C00000"/>
                </a:solidFill>
                <a:effectLst/>
                <a:uLnTx/>
                <a:uFillTx/>
                <a:latin typeface="Garamond" panose="02020404030301010803" pitchFamily="18" charset="0"/>
                <a:ea typeface="宋体" panose="02010600030101010101" pitchFamily="2" charset="-122"/>
                <a:cs typeface="+mn-cs"/>
              </a:rPr>
              <a:t>芯片</a:t>
            </a:r>
            <a:r>
              <a:rPr kumimoji="0" lang="en-US" altLang="zh-CN" sz="2400" b="1" i="0" u="none" strike="noStrike" kern="1200" cap="none" spc="0" normalizeH="0" baseline="0" noProof="0" dirty="0">
                <a:ln>
                  <a:noFill/>
                </a:ln>
                <a:solidFill>
                  <a:schemeClr val="tx1"/>
                </a:solidFill>
                <a:effectLst/>
                <a:uLnTx/>
                <a:uFillTx/>
                <a:latin typeface="Garamond" panose="02020404030301010803" pitchFamily="18" charset="0"/>
                <a:ea typeface="宋体" panose="02010600030101010101" pitchFamily="2" charset="-122"/>
                <a:cs typeface="+mn-cs"/>
              </a:rPr>
              <a:t> </a:t>
            </a:r>
            <a:r>
              <a:rPr kumimoji="0" lang="zh-CN" altLang="zh-CN" sz="2400" b="1" i="0" u="none" strike="noStrike" kern="1200" cap="none" spc="0" normalizeH="0" baseline="0" noProof="0" dirty="0">
                <a:ln>
                  <a:noFill/>
                </a:ln>
                <a:solidFill>
                  <a:schemeClr val="tx1"/>
                </a:solidFill>
                <a:effectLst/>
                <a:uLnTx/>
                <a:uFillTx/>
                <a:latin typeface="Garamond" panose="02020404030301010803" pitchFamily="18" charset="0"/>
                <a:ea typeface="宋体" panose="02010600030101010101" pitchFamily="2" charset="-122"/>
                <a:cs typeface="+mn-cs"/>
              </a:rPr>
              <a:t>，国内首次掌握了多核</a:t>
            </a:r>
            <a:r>
              <a:rPr kumimoji="0" lang="en-US" altLang="zh-CN" sz="2400" b="1" i="0" u="none" strike="noStrike" kern="1200" cap="none" spc="0" normalizeH="0" baseline="0" noProof="0" dirty="0">
                <a:ln>
                  <a:noFill/>
                </a:ln>
                <a:solidFill>
                  <a:schemeClr val="tx1"/>
                </a:solidFill>
                <a:effectLst/>
                <a:uLnTx/>
                <a:uFillTx/>
                <a:latin typeface="Garamond" panose="02020404030301010803" pitchFamily="18" charset="0"/>
                <a:ea typeface="宋体" panose="02010600030101010101" pitchFamily="2" charset="-122"/>
                <a:cs typeface="+mn-cs"/>
              </a:rPr>
              <a:t>CPU</a:t>
            </a:r>
            <a:r>
              <a:rPr kumimoji="0" lang="zh-CN" altLang="zh-CN" sz="2400" b="1" i="0" u="none" strike="noStrike" kern="1200" cap="none" spc="0" normalizeH="0" baseline="0" noProof="0" dirty="0">
                <a:ln>
                  <a:noFill/>
                </a:ln>
                <a:solidFill>
                  <a:schemeClr val="tx1"/>
                </a:solidFill>
                <a:effectLst/>
                <a:uLnTx/>
                <a:uFillTx/>
                <a:latin typeface="Garamond" panose="02020404030301010803" pitchFamily="18" charset="0"/>
                <a:ea typeface="宋体" panose="02010600030101010101" pitchFamily="2" charset="-122"/>
                <a:cs typeface="+mn-cs"/>
              </a:rPr>
              <a:t>的片间互连及</a:t>
            </a:r>
            <a:r>
              <a:rPr kumimoji="0" lang="en-US" altLang="zh-CN" sz="2400" b="1" i="0" u="none" strike="noStrike" kern="1200" cap="none" spc="0" normalizeH="0" baseline="0" noProof="0" dirty="0">
                <a:ln>
                  <a:noFill/>
                </a:ln>
                <a:solidFill>
                  <a:schemeClr val="tx1"/>
                </a:solidFill>
                <a:effectLst/>
                <a:uLnTx/>
                <a:uFillTx/>
                <a:latin typeface="Garamond" panose="02020404030301010803" pitchFamily="18" charset="0"/>
                <a:ea typeface="宋体" panose="02010600030101010101" pitchFamily="2" charset="-122"/>
                <a:cs typeface="+mn-cs"/>
              </a:rPr>
              <a:t>Cache</a:t>
            </a:r>
            <a:r>
              <a:rPr kumimoji="0" lang="zh-CN" altLang="zh-CN" sz="2400" b="1" i="0" u="none" strike="noStrike" kern="1200" cap="none" spc="0" normalizeH="0" baseline="0" noProof="0" dirty="0">
                <a:ln>
                  <a:noFill/>
                </a:ln>
                <a:solidFill>
                  <a:schemeClr val="tx1"/>
                </a:solidFill>
                <a:effectLst/>
                <a:uLnTx/>
                <a:uFillTx/>
                <a:latin typeface="Garamond" panose="02020404030301010803" pitchFamily="18" charset="0"/>
                <a:ea typeface="宋体" panose="02010600030101010101" pitchFamily="2" charset="-122"/>
                <a:cs typeface="+mn-cs"/>
              </a:rPr>
              <a:t>一致性技术。</a:t>
            </a:r>
            <a:r>
              <a:rPr kumimoji="0" lang="en-US" altLang="zh-CN" sz="2400" b="1" i="0" u="none" strike="noStrike" kern="1200" cap="none" spc="0" normalizeH="0" baseline="0" noProof="0" dirty="0">
                <a:ln>
                  <a:noFill/>
                </a:ln>
                <a:solidFill>
                  <a:schemeClr val="tx1"/>
                </a:solidFill>
                <a:effectLst/>
                <a:uLnTx/>
                <a:uFillTx/>
                <a:latin typeface="Garamond" panose="02020404030301010803" pitchFamily="18" charset="0"/>
                <a:ea typeface="宋体" panose="02010600030101010101" pitchFamily="2" charset="-122"/>
                <a:cs typeface="+mn-cs"/>
              </a:rPr>
              <a:t>3A1000</a:t>
            </a:r>
            <a:r>
              <a:rPr kumimoji="0" lang="zh-CN" altLang="zh-CN" sz="2400" b="1" i="0" u="none" strike="noStrike" kern="1200" cap="none" spc="0" normalizeH="0" baseline="0" noProof="0" dirty="0">
                <a:ln>
                  <a:noFill/>
                </a:ln>
                <a:solidFill>
                  <a:schemeClr val="tx1"/>
                </a:solidFill>
                <a:effectLst/>
                <a:uLnTx/>
                <a:uFillTx/>
                <a:latin typeface="Garamond" panose="02020404030301010803" pitchFamily="18" charset="0"/>
                <a:ea typeface="宋体" panose="02010600030101010101" pitchFamily="2" charset="-122"/>
                <a:cs typeface="+mn-cs"/>
              </a:rPr>
              <a:t>的第二次改版于</a:t>
            </a:r>
            <a:r>
              <a:rPr kumimoji="0" lang="en-US" altLang="zh-CN" sz="2400" b="1" i="0" u="none" strike="noStrike" kern="1200" cap="none" spc="0" normalizeH="0" baseline="0" noProof="0" dirty="0">
                <a:ln>
                  <a:noFill/>
                </a:ln>
                <a:solidFill>
                  <a:schemeClr val="tx1"/>
                </a:solidFill>
                <a:effectLst/>
                <a:uLnTx/>
                <a:uFillTx/>
                <a:latin typeface="Garamond" panose="02020404030301010803" pitchFamily="18" charset="0"/>
                <a:ea typeface="宋体" panose="02010600030101010101" pitchFamily="2" charset="-122"/>
                <a:cs typeface="+mn-cs"/>
              </a:rPr>
              <a:t>2012</a:t>
            </a:r>
            <a:r>
              <a:rPr kumimoji="0" lang="zh-CN" altLang="zh-CN" sz="2400" b="1" i="0" u="none" strike="noStrike" kern="1200" cap="none" spc="0" normalizeH="0" baseline="0" noProof="0" dirty="0">
                <a:ln>
                  <a:noFill/>
                </a:ln>
                <a:solidFill>
                  <a:schemeClr val="tx1"/>
                </a:solidFill>
                <a:effectLst/>
                <a:uLnTx/>
                <a:uFillTx/>
                <a:latin typeface="Garamond" panose="02020404030301010803" pitchFamily="18" charset="0"/>
                <a:ea typeface="宋体" panose="02010600030101010101" pitchFamily="2" charset="-122"/>
                <a:cs typeface="+mn-cs"/>
              </a:rPr>
              <a:t>年流片成功，至今还是龙芯销售的一款重要芯片，尤其是在工控领域。</a:t>
            </a:r>
            <a:endParaRPr kumimoji="0" lang="zh-CN" altLang="zh-CN" sz="2400" b="1" i="0" u="none" strike="noStrike" kern="1200" cap="none" spc="0" normalizeH="0" baseline="0" noProof="0" dirty="0">
              <a:ln>
                <a:noFill/>
              </a:ln>
              <a:solidFill>
                <a:schemeClr val="tx1"/>
              </a:solidFill>
              <a:effectLst/>
              <a:uLnTx/>
              <a:uFillTx/>
              <a:latin typeface="Garamond" panose="02020404030301010803" pitchFamily="18" charset="0"/>
              <a:ea typeface="宋体" panose="02010600030101010101" pitchFamily="2" charset="-122"/>
              <a:cs typeface="+mn-cs"/>
            </a:endParaRPr>
          </a:p>
          <a:p>
            <a:pPr marL="0" marR="0" lvl="0" indent="0" algn="l" defTabSz="914400" rtl="0" eaLnBrk="1" fontAlgn="base" latinLnBrk="0" hangingPunct="1">
              <a:lnSpc>
                <a:spcPts val="4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Garamond" panose="02020404030301010803" pitchFamily="18" charset="0"/>
                <a:ea typeface="宋体" panose="02010600030101010101" pitchFamily="2" charset="-122"/>
                <a:cs typeface="+mn-cs"/>
              </a:rPr>
              <a:t>                2015</a:t>
            </a:r>
            <a:r>
              <a:rPr kumimoji="0" lang="zh-CN" altLang="zh-CN" sz="2400" b="1" i="0" u="none" strike="noStrike" kern="1200" cap="none" spc="0" normalizeH="0" baseline="0" noProof="0" dirty="0">
                <a:ln>
                  <a:noFill/>
                </a:ln>
                <a:solidFill>
                  <a:schemeClr val="tx1"/>
                </a:solidFill>
                <a:effectLst/>
                <a:uLnTx/>
                <a:uFillTx/>
                <a:latin typeface="Garamond" panose="02020404030301010803" pitchFamily="18" charset="0"/>
                <a:ea typeface="宋体" panose="02010600030101010101" pitchFamily="2" charset="-122"/>
                <a:cs typeface="+mn-cs"/>
              </a:rPr>
              <a:t>年发射的</a:t>
            </a:r>
            <a:r>
              <a:rPr kumimoji="0" lang="zh-CN" altLang="zh-CN" sz="2400" b="1" i="0" u="none" strike="noStrike" kern="1200" cap="none" spc="0" normalizeH="0" baseline="0" noProof="0" dirty="0">
                <a:ln>
                  <a:noFill/>
                </a:ln>
                <a:solidFill>
                  <a:srgbClr val="C00000"/>
                </a:solidFill>
                <a:effectLst/>
                <a:uLnTx/>
                <a:uFillTx/>
                <a:latin typeface="Garamond" panose="02020404030301010803" pitchFamily="18" charset="0"/>
                <a:ea typeface="宋体" panose="02010600030101010101" pitchFamily="2" charset="-122"/>
                <a:cs typeface="+mn-cs"/>
              </a:rPr>
              <a:t>北斗</a:t>
            </a:r>
            <a:r>
              <a:rPr kumimoji="0" lang="zh-CN" altLang="zh-CN" sz="2400" b="1" i="0" u="none" strike="noStrike" kern="1200" cap="none" spc="0" normalizeH="0" baseline="0" noProof="0" dirty="0">
                <a:ln>
                  <a:noFill/>
                </a:ln>
                <a:solidFill>
                  <a:schemeClr val="tx1"/>
                </a:solidFill>
                <a:effectLst/>
                <a:uLnTx/>
                <a:uFillTx/>
                <a:latin typeface="Garamond" panose="02020404030301010803" pitchFamily="18" charset="0"/>
                <a:ea typeface="宋体" panose="02010600030101010101" pitchFamily="2" charset="-122"/>
                <a:cs typeface="+mn-cs"/>
              </a:rPr>
              <a:t>双星搭载的就是龙芯</a:t>
            </a:r>
            <a:r>
              <a:rPr kumimoji="0" lang="en-US" altLang="zh-CN" sz="2400" b="1" i="0" u="none" strike="noStrike" kern="1200" cap="none" spc="0" normalizeH="0" baseline="0" noProof="0" dirty="0">
                <a:ln>
                  <a:noFill/>
                </a:ln>
                <a:solidFill>
                  <a:schemeClr val="tx1"/>
                </a:solidFill>
                <a:effectLst/>
                <a:uLnTx/>
                <a:uFillTx/>
                <a:latin typeface="Garamond" panose="02020404030301010803" pitchFamily="18" charset="0"/>
                <a:ea typeface="宋体" panose="02010600030101010101" pitchFamily="2" charset="-122"/>
                <a:cs typeface="+mn-cs"/>
              </a:rPr>
              <a:t>CPU</a:t>
            </a:r>
            <a:r>
              <a:rPr kumimoji="0" lang="zh-CN" altLang="zh-CN" sz="2400" b="1" i="0" u="none" strike="noStrike" kern="1200" cap="none" spc="0" normalizeH="0" baseline="0" noProof="0" dirty="0">
                <a:ln>
                  <a:noFill/>
                </a:ln>
                <a:solidFill>
                  <a:schemeClr val="tx1"/>
                </a:solidFill>
                <a:effectLst/>
                <a:uLnTx/>
                <a:uFillTx/>
                <a:latin typeface="Garamond" panose="02020404030301010803" pitchFamily="18" charset="0"/>
                <a:ea typeface="宋体" panose="02010600030101010101" pitchFamily="2" charset="-122"/>
                <a:cs typeface="+mn-cs"/>
              </a:rPr>
              <a:t>。</a:t>
            </a:r>
            <a:endParaRPr kumimoji="0" lang="zh-CN" altLang="en-US" sz="2400" b="1" i="0" u="none" strike="noStrike" kern="1200" cap="none" spc="0" normalizeH="0" baseline="0" noProof="0" dirty="0">
              <a:ln>
                <a:noFill/>
              </a:ln>
              <a:solidFill>
                <a:schemeClr val="tx1"/>
              </a:solidFill>
              <a:effectLst/>
              <a:uLnTx/>
              <a:uFillTx/>
              <a:latin typeface="Garamond" panose="02020404030301010803" pitchFamily="18" charset="0"/>
              <a:ea typeface="宋体" panose="02010600030101010101" pitchFamily="2" charset="-122"/>
              <a:cs typeface="+mn-cs"/>
            </a:endParaRPr>
          </a:p>
        </p:txBody>
      </p:sp>
    </p:spTree>
  </p:cSld>
  <p:clrMapOvr>
    <a:masterClrMapping/>
  </p:clrMapOvr>
  <p:transition spd="slow">
    <p:zoom dir="in"/>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160338" y="333375"/>
            <a:ext cx="8856663" cy="4708525"/>
          </a:xfrm>
          <a:prstGeom prst="rect">
            <a:avLst/>
          </a:prstGeom>
        </p:spPr>
        <p:txBody>
          <a:bodyPr>
            <a:spAutoFit/>
          </a:bodyPr>
          <a:p>
            <a:pPr marL="0" marR="0" lvl="0" indent="0" algn="l" defTabSz="914400" rtl="0" eaLnBrk="1" fontAlgn="base" latinLnBrk="0" hangingPunct="1">
              <a:lnSpc>
                <a:spcPct val="15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rgbClr val="C00000"/>
                </a:solidFill>
                <a:effectLst/>
                <a:uLnTx/>
                <a:uFillTx/>
                <a:latin typeface="Garamond" panose="02020404030301010803" pitchFamily="18" charset="0"/>
                <a:ea typeface="宋体" panose="02010600030101010101" pitchFamily="2" charset="-122"/>
                <a:cs typeface="+mn-cs"/>
              </a:rPr>
              <a:t>自主</a:t>
            </a:r>
            <a:r>
              <a:rPr kumimoji="0" lang="en-US" altLang="zh-CN" sz="3200" b="1" i="0" u="none" strike="noStrike" kern="1200" cap="none" spc="0" normalizeH="0" baseline="0" noProof="0" dirty="0">
                <a:ln>
                  <a:noFill/>
                </a:ln>
                <a:solidFill>
                  <a:srgbClr val="C00000"/>
                </a:solidFill>
                <a:effectLst/>
                <a:uLnTx/>
                <a:uFillTx/>
                <a:latin typeface="Garamond" panose="02020404030301010803" pitchFamily="18" charset="0"/>
                <a:ea typeface="宋体" panose="02010600030101010101" pitchFamily="2" charset="-122"/>
                <a:cs typeface="+mn-cs"/>
              </a:rPr>
              <a:t>CPU</a:t>
            </a:r>
            <a:r>
              <a:rPr kumimoji="0" lang="zh-CN" altLang="en-US" sz="3200" b="1" i="0" u="none" strike="noStrike" kern="1200" cap="none" spc="0" normalizeH="0" baseline="0" noProof="0" dirty="0">
                <a:ln>
                  <a:noFill/>
                </a:ln>
                <a:solidFill>
                  <a:srgbClr val="C00000"/>
                </a:solidFill>
                <a:effectLst/>
                <a:uLnTx/>
                <a:uFillTx/>
                <a:latin typeface="Garamond" panose="02020404030301010803" pitchFamily="18" charset="0"/>
                <a:ea typeface="宋体" panose="02010600030101010101" pitchFamily="2" charset="-122"/>
                <a:cs typeface="+mn-cs"/>
              </a:rPr>
              <a:t>架构</a:t>
            </a:r>
            <a:r>
              <a:rPr kumimoji="0" lang="en-US" altLang="zh-CN" sz="3200" b="1" i="0" u="none" strike="noStrike" kern="1200" cap="none" spc="0" normalizeH="0" baseline="0" noProof="0" dirty="0">
                <a:ln>
                  <a:noFill/>
                </a:ln>
                <a:solidFill>
                  <a:srgbClr val="C00000"/>
                </a:solidFill>
                <a:effectLst/>
                <a:uLnTx/>
                <a:uFillTx/>
                <a:latin typeface="Garamond" panose="02020404030301010803" pitchFamily="18" charset="0"/>
                <a:ea typeface="宋体" panose="02010600030101010101" pitchFamily="2" charset="-122"/>
                <a:cs typeface="+mn-cs"/>
              </a:rPr>
              <a:t>-----</a:t>
            </a:r>
            <a:r>
              <a:rPr kumimoji="0" lang="zh-CN" altLang="en-US" sz="3200" b="1" i="0" u="none" strike="noStrike" kern="1200" cap="none" spc="0" normalizeH="0" baseline="0" noProof="0" dirty="0">
                <a:ln>
                  <a:noFill/>
                </a:ln>
                <a:solidFill>
                  <a:srgbClr val="C00000"/>
                </a:solidFill>
                <a:effectLst/>
                <a:uLnTx/>
                <a:uFillTx/>
                <a:latin typeface="Garamond" panose="02020404030301010803" pitchFamily="18" charset="0"/>
                <a:ea typeface="宋体" panose="02010600030101010101" pitchFamily="2" charset="-122"/>
                <a:cs typeface="+mn-cs"/>
              </a:rPr>
              <a:t>龙芯架构</a:t>
            </a:r>
            <a:endParaRPr kumimoji="0" lang="zh-CN" altLang="en-US" sz="3200" b="1" i="0" u="none" strike="noStrike" kern="1200" cap="none" spc="0" normalizeH="0" baseline="0" noProof="0" dirty="0">
              <a:ln>
                <a:noFill/>
              </a:ln>
              <a:solidFill>
                <a:srgbClr val="C00000"/>
              </a:solidFill>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150000"/>
              </a:lnSpc>
              <a:spcBef>
                <a:spcPct val="0"/>
              </a:spcBef>
              <a:spcAft>
                <a:spcPct val="0"/>
              </a:spcAft>
              <a:buClrTx/>
              <a:buSzTx/>
              <a:buFont typeface="Wingdings" panose="05000000000000000000" pitchFamily="2" charset="2"/>
              <a:buChar char="Ø"/>
              <a:defRPr/>
            </a:pPr>
            <a:r>
              <a:rPr kumimoji="0" lang="en-US" altLang="zh-CN" sz="2400" b="1" i="0" u="none" strike="noStrike" kern="1200" cap="none" spc="0" normalizeH="0" baseline="0" noProof="0" dirty="0">
                <a:ln>
                  <a:noFill/>
                </a:ln>
                <a:solidFill>
                  <a:schemeClr val="tx1"/>
                </a:solidFill>
                <a:effectLst/>
                <a:uLnTx/>
                <a:uFillTx/>
                <a:latin typeface="Garamond" panose="02020404030301010803" pitchFamily="18" charset="0"/>
                <a:ea typeface="宋体" panose="02010600030101010101" pitchFamily="2" charset="-122"/>
                <a:cs typeface="+mn-cs"/>
              </a:rPr>
              <a:t>2020</a:t>
            </a:r>
            <a:r>
              <a:rPr kumimoji="0" lang="zh-CN" altLang="en-US" sz="2400" b="1" i="0" u="none" strike="noStrike" kern="1200" cap="none" spc="0" normalizeH="0" baseline="0" noProof="0" dirty="0">
                <a:ln>
                  <a:noFill/>
                </a:ln>
                <a:solidFill>
                  <a:schemeClr val="tx1"/>
                </a:solidFill>
                <a:effectLst/>
                <a:uLnTx/>
                <a:uFillTx/>
                <a:latin typeface="Garamond" panose="02020404030301010803" pitchFamily="18" charset="0"/>
                <a:ea typeface="宋体" panose="02010600030101010101" pitchFamily="2" charset="-122"/>
                <a:cs typeface="+mn-cs"/>
              </a:rPr>
              <a:t>年，龙芯中科推出了龙芯架构（</a:t>
            </a:r>
            <a:r>
              <a:rPr kumimoji="0" lang="en-US" altLang="zh-CN" sz="2400" b="1" i="0" u="none" strike="noStrike" kern="1200" cap="none" spc="0" normalizeH="0" baseline="0" noProof="0" dirty="0" err="1">
                <a:ln>
                  <a:noFill/>
                </a:ln>
                <a:solidFill>
                  <a:schemeClr val="tx1"/>
                </a:solidFill>
                <a:effectLst/>
                <a:uLnTx/>
                <a:uFillTx/>
                <a:latin typeface="Garamond" panose="02020404030301010803" pitchFamily="18" charset="0"/>
                <a:ea typeface="宋体" panose="02010600030101010101" pitchFamily="2" charset="-122"/>
                <a:cs typeface="+mn-cs"/>
              </a:rPr>
              <a:t>Loongson</a:t>
            </a:r>
            <a:r>
              <a:rPr kumimoji="0" lang="en-US" altLang="zh-CN" sz="2400" b="1" i="0" u="none" strike="noStrike" kern="1200" cap="none" spc="0" normalizeH="0" baseline="0" noProof="0" dirty="0">
                <a:ln>
                  <a:noFill/>
                </a:ln>
                <a:solidFill>
                  <a:schemeClr val="tx1"/>
                </a:solidFill>
                <a:effectLst/>
                <a:uLnTx/>
                <a:uFillTx/>
                <a:latin typeface="Garamond" panose="02020404030301010803" pitchFamily="18" charset="0"/>
                <a:ea typeface="宋体" panose="02010600030101010101" pitchFamily="2" charset="-122"/>
                <a:cs typeface="+mn-cs"/>
              </a:rPr>
              <a:t> Architecture</a:t>
            </a:r>
            <a:r>
              <a:rPr kumimoji="0" lang="zh-CN" altLang="en-US" sz="2400" b="1" i="0" u="none" strike="noStrike" kern="1200" cap="none" spc="0" normalizeH="0" baseline="0" noProof="0" dirty="0">
                <a:ln>
                  <a:noFill/>
                </a:ln>
                <a:solidFill>
                  <a:schemeClr val="tx1"/>
                </a:solidFill>
                <a:effectLst/>
                <a:uLnTx/>
                <a:uFillTx/>
                <a:latin typeface="Garamond" panose="02020404030301010803" pitchFamily="18" charset="0"/>
                <a:ea typeface="宋体" panose="02010600030101010101" pitchFamily="2" charset="-122"/>
                <a:cs typeface="+mn-cs"/>
              </a:rPr>
              <a:t>，简称</a:t>
            </a:r>
            <a:r>
              <a:rPr kumimoji="0" lang="en-US" altLang="zh-CN" sz="2400" b="1" i="0" u="none" strike="noStrike" kern="1200" cap="none" spc="0" normalizeH="0" baseline="0" noProof="0" dirty="0" err="1">
                <a:ln>
                  <a:noFill/>
                </a:ln>
                <a:solidFill>
                  <a:schemeClr val="tx1"/>
                </a:solidFill>
                <a:effectLst/>
                <a:uLnTx/>
                <a:uFillTx/>
                <a:latin typeface="Garamond" panose="02020404030301010803" pitchFamily="18" charset="0"/>
                <a:ea typeface="宋体" panose="02010600030101010101" pitchFamily="2" charset="-122"/>
                <a:cs typeface="+mn-cs"/>
              </a:rPr>
              <a:t>LoongArch</a:t>
            </a:r>
            <a:r>
              <a:rPr kumimoji="0" lang="zh-CN" altLang="en-US" sz="2400" b="1" i="0" u="none" strike="noStrike" kern="1200" cap="none" spc="0" normalizeH="0" baseline="0" noProof="0" dirty="0">
                <a:ln>
                  <a:noFill/>
                </a:ln>
                <a:solidFill>
                  <a:schemeClr val="tx1"/>
                </a:solidFill>
                <a:effectLst/>
                <a:uLnTx/>
                <a:uFillTx/>
                <a:latin typeface="Garamond" panose="02020404030301010803" pitchFamily="18" charset="0"/>
                <a:ea typeface="宋体" panose="02010600030101010101" pitchFamily="2" charset="-122"/>
                <a:cs typeface="+mn-cs"/>
              </a:rPr>
              <a:t>），包括基础架构部分和向量指令、虚拟化、二进制翻译等扩展部分，近</a:t>
            </a:r>
            <a:r>
              <a:rPr kumimoji="0" lang="en-US" altLang="zh-CN" sz="2400" b="1" i="0" u="none" strike="noStrike" kern="1200" cap="none" spc="0" normalizeH="0" baseline="0" noProof="0" dirty="0">
                <a:ln>
                  <a:noFill/>
                </a:ln>
                <a:solidFill>
                  <a:schemeClr val="tx1"/>
                </a:solidFill>
                <a:effectLst/>
                <a:uLnTx/>
                <a:uFillTx/>
                <a:latin typeface="Garamond" panose="02020404030301010803" pitchFamily="18" charset="0"/>
                <a:ea typeface="宋体" panose="02010600030101010101" pitchFamily="2" charset="-122"/>
                <a:cs typeface="+mn-cs"/>
              </a:rPr>
              <a:t>2000</a:t>
            </a:r>
            <a:r>
              <a:rPr kumimoji="0" lang="zh-CN" altLang="en-US" sz="2400" b="1" i="0" u="none" strike="noStrike" kern="1200" cap="none" spc="0" normalizeH="0" baseline="0" noProof="0" dirty="0">
                <a:ln>
                  <a:noFill/>
                </a:ln>
                <a:solidFill>
                  <a:schemeClr val="tx1"/>
                </a:solidFill>
                <a:effectLst/>
                <a:uLnTx/>
                <a:uFillTx/>
                <a:latin typeface="Garamond" panose="02020404030301010803" pitchFamily="18" charset="0"/>
                <a:ea typeface="宋体" panose="02010600030101010101" pitchFamily="2" charset="-122"/>
                <a:cs typeface="+mn-cs"/>
              </a:rPr>
              <a:t>条指令。</a:t>
            </a:r>
            <a:r>
              <a:rPr kumimoji="0" lang="zh-CN" altLang="en-US" sz="2400" b="1" i="0" u="none" strike="noStrike" kern="1200" cap="none" spc="0" normalizeH="0" baseline="0" noProof="0" dirty="0">
                <a:ln>
                  <a:noFill/>
                </a:ln>
                <a:solidFill>
                  <a:srgbClr val="C00000"/>
                </a:solidFill>
                <a:effectLst/>
                <a:uLnTx/>
                <a:uFillTx/>
                <a:latin typeface="Garamond" panose="02020404030301010803" pitchFamily="18" charset="0"/>
                <a:ea typeface="宋体" panose="02010600030101010101" pitchFamily="2" charset="-122"/>
                <a:cs typeface="+mn-cs"/>
              </a:rPr>
              <a:t>不包含</a:t>
            </a:r>
            <a:r>
              <a:rPr kumimoji="0" lang="en-US" altLang="zh-CN" sz="2400" b="1" i="0" u="none" strike="noStrike" kern="1200" cap="none" spc="0" normalizeH="0" baseline="0" noProof="0" dirty="0">
                <a:ln>
                  <a:noFill/>
                </a:ln>
                <a:solidFill>
                  <a:srgbClr val="C00000"/>
                </a:solidFill>
                <a:effectLst/>
                <a:uLnTx/>
                <a:uFillTx/>
                <a:latin typeface="Garamond" panose="02020404030301010803" pitchFamily="18" charset="0"/>
                <a:ea typeface="宋体" panose="02010600030101010101" pitchFamily="2" charset="-122"/>
                <a:cs typeface="+mn-cs"/>
              </a:rPr>
              <a:t>MIPS</a:t>
            </a:r>
            <a:r>
              <a:rPr kumimoji="0" lang="zh-CN" altLang="en-US" sz="2400" b="1" i="0" u="none" strike="noStrike" kern="1200" cap="none" spc="0" normalizeH="0" baseline="0" noProof="0" dirty="0">
                <a:ln>
                  <a:noFill/>
                </a:ln>
                <a:solidFill>
                  <a:srgbClr val="C00000"/>
                </a:solidFill>
                <a:effectLst/>
                <a:uLnTx/>
                <a:uFillTx/>
                <a:latin typeface="Garamond" panose="02020404030301010803" pitchFamily="18" charset="0"/>
                <a:ea typeface="宋体" panose="02010600030101010101" pitchFamily="2" charset="-122"/>
                <a:cs typeface="+mn-cs"/>
              </a:rPr>
              <a:t>指令</a:t>
            </a:r>
            <a:r>
              <a:rPr kumimoji="0" lang="zh-CN" altLang="en-US" sz="2400" b="1" i="0" u="none" strike="noStrike" kern="1200" cap="none" spc="0" normalizeH="0" baseline="0" noProof="0" dirty="0">
                <a:ln>
                  <a:noFill/>
                </a:ln>
                <a:solidFill>
                  <a:schemeClr val="tx1"/>
                </a:solidFill>
                <a:effectLst/>
                <a:uLnTx/>
                <a:uFillTx/>
                <a:latin typeface="Garamond" panose="02020404030301010803" pitchFamily="18" charset="0"/>
                <a:ea typeface="宋体" panose="02010600030101010101" pitchFamily="2" charset="-122"/>
                <a:cs typeface="+mn-cs"/>
              </a:rPr>
              <a:t>。</a:t>
            </a:r>
            <a:endParaRPr kumimoji="0" lang="zh-CN" altLang="en-US" sz="2400" b="1" i="0" u="none" strike="noStrike" kern="1200" cap="none" spc="0" normalizeH="0" baseline="0" noProof="0" dirty="0">
              <a:ln>
                <a:noFill/>
              </a:ln>
              <a:solidFill>
                <a:schemeClr val="tx1"/>
              </a:solidFill>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150000"/>
              </a:lnSpc>
              <a:spcBef>
                <a:spcPct val="0"/>
              </a:spcBef>
              <a:spcAft>
                <a:spcPct val="0"/>
              </a:spcAft>
              <a:buClrTx/>
              <a:buSzTx/>
              <a:buFont typeface="Wingdings" panose="05000000000000000000" pitchFamily="2" charset="2"/>
              <a:buChar char="Ø"/>
              <a:defRPr/>
            </a:pPr>
            <a:r>
              <a:rPr kumimoji="0" lang="zh-CN" altLang="en-US" sz="2400" b="1" i="0" u="none" strike="noStrike" kern="1200" cap="none" spc="0" normalizeH="0" baseline="0" noProof="0" dirty="0">
                <a:ln>
                  <a:noFill/>
                </a:ln>
                <a:solidFill>
                  <a:schemeClr val="tx1"/>
                </a:solidFill>
                <a:effectLst/>
                <a:uLnTx/>
                <a:uFillTx/>
                <a:latin typeface="Garamond" panose="02020404030301010803" pitchFamily="18" charset="0"/>
                <a:ea typeface="宋体" panose="02010600030101010101" pitchFamily="2" charset="-122"/>
                <a:cs typeface="+mn-cs"/>
              </a:rPr>
              <a:t>同原有兼容指令系统相比，在</a:t>
            </a:r>
            <a:r>
              <a:rPr kumimoji="0" lang="zh-CN" altLang="en-US" sz="2400" b="1" i="0" u="none" strike="noStrike" kern="1200" cap="none" spc="0" normalizeH="0" baseline="0" noProof="0" dirty="0">
                <a:ln>
                  <a:noFill/>
                </a:ln>
                <a:solidFill>
                  <a:srgbClr val="C00000"/>
                </a:solidFill>
                <a:effectLst/>
                <a:uLnTx/>
                <a:uFillTx/>
                <a:latin typeface="Garamond" panose="02020404030301010803" pitchFamily="18" charset="0"/>
                <a:ea typeface="宋体" panose="02010600030101010101" pitchFamily="2" charset="-122"/>
                <a:cs typeface="+mn-cs"/>
              </a:rPr>
              <a:t>硬件</a:t>
            </a:r>
            <a:r>
              <a:rPr kumimoji="0" lang="zh-CN" altLang="en-US" sz="2400" b="1" i="0" u="none" strike="noStrike" kern="1200" cap="none" spc="0" normalizeH="0" baseline="0" noProof="0" dirty="0">
                <a:ln>
                  <a:noFill/>
                </a:ln>
                <a:solidFill>
                  <a:schemeClr val="tx1"/>
                </a:solidFill>
                <a:effectLst/>
                <a:uLnTx/>
                <a:uFillTx/>
                <a:latin typeface="Garamond" panose="02020404030301010803" pitchFamily="18" charset="0"/>
                <a:ea typeface="宋体" panose="02010600030101010101" pitchFamily="2" charset="-122"/>
                <a:cs typeface="+mn-cs"/>
              </a:rPr>
              <a:t>方面更易于高性能低功耗设计，在</a:t>
            </a:r>
            <a:r>
              <a:rPr kumimoji="0" lang="zh-CN" altLang="en-US" sz="2400" b="1" i="0" u="none" strike="noStrike" kern="1200" cap="none" spc="0" normalizeH="0" baseline="0" noProof="0" dirty="0">
                <a:ln>
                  <a:noFill/>
                </a:ln>
                <a:solidFill>
                  <a:srgbClr val="C00000"/>
                </a:solidFill>
                <a:effectLst/>
                <a:uLnTx/>
                <a:uFillTx/>
                <a:latin typeface="Garamond" panose="02020404030301010803" pitchFamily="18" charset="0"/>
                <a:ea typeface="宋体" panose="02010600030101010101" pitchFamily="2" charset="-122"/>
                <a:cs typeface="+mn-cs"/>
              </a:rPr>
              <a:t>软件</a:t>
            </a:r>
            <a:r>
              <a:rPr kumimoji="0" lang="zh-CN" altLang="en-US" sz="2400" b="1" i="0" u="none" strike="noStrike" kern="1200" cap="none" spc="0" normalizeH="0" baseline="0" noProof="0" dirty="0">
                <a:ln>
                  <a:noFill/>
                </a:ln>
                <a:solidFill>
                  <a:schemeClr val="tx1"/>
                </a:solidFill>
                <a:effectLst/>
                <a:uLnTx/>
                <a:uFillTx/>
                <a:latin typeface="Garamond" panose="02020404030301010803" pitchFamily="18" charset="0"/>
                <a:ea typeface="宋体" panose="02010600030101010101" pitchFamily="2" charset="-122"/>
                <a:cs typeface="+mn-cs"/>
              </a:rPr>
              <a:t>方面更易于编译优化和操作系统、虚拟机的开发。</a:t>
            </a:r>
            <a:endParaRPr kumimoji="0" lang="zh-CN" altLang="en-US" sz="2400" b="1" i="0" u="none" strike="noStrike" kern="1200" cap="none" spc="0" normalizeH="0" baseline="0" noProof="0" dirty="0">
              <a:ln>
                <a:noFill/>
              </a:ln>
              <a:solidFill>
                <a:schemeClr val="tx1"/>
              </a:solidFill>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150000"/>
              </a:lnSpc>
              <a:spcBef>
                <a:spcPct val="0"/>
              </a:spcBef>
              <a:spcAft>
                <a:spcPct val="0"/>
              </a:spcAft>
              <a:buClrTx/>
              <a:buSzTx/>
              <a:buFont typeface="Wingdings" panose="05000000000000000000" pitchFamily="2" charset="2"/>
              <a:buChar char="Ø"/>
              <a:defRPr/>
            </a:pPr>
            <a:r>
              <a:rPr kumimoji="0" lang="zh-CN" altLang="en-US" sz="2400" b="1" i="0" u="none" strike="noStrike" kern="1200" cap="none" spc="0" normalizeH="0" baseline="0" noProof="0" dirty="0">
                <a:ln>
                  <a:noFill/>
                </a:ln>
                <a:solidFill>
                  <a:schemeClr val="tx1"/>
                </a:solidFill>
                <a:effectLst/>
                <a:uLnTx/>
                <a:uFillTx/>
                <a:latin typeface="Garamond" panose="02020404030301010803" pitchFamily="18" charset="0"/>
                <a:ea typeface="宋体" panose="02010600030101010101" pitchFamily="2" charset="-122"/>
                <a:cs typeface="+mn-cs"/>
              </a:rPr>
              <a:t>龙芯架构不仅能够确保现有龙芯电脑上应用二进制的无损迁移，而且能够实现多种国际主流指令系统的高效二进制翻译。</a:t>
            </a:r>
            <a:endParaRPr kumimoji="0" lang="zh-CN" altLang="en-US" sz="2400" b="1" i="0" u="none" strike="noStrike" kern="1200" cap="none" spc="0" normalizeH="0" baseline="0" noProof="0" dirty="0">
              <a:ln>
                <a:noFill/>
              </a:ln>
              <a:solidFill>
                <a:schemeClr val="tx1"/>
              </a:solidFill>
              <a:effectLst/>
              <a:uLnTx/>
              <a:uFillTx/>
              <a:latin typeface="Garamond" panose="02020404030301010803" pitchFamily="18" charset="0"/>
              <a:ea typeface="宋体" panose="02010600030101010101" pitchFamily="2" charset="-122"/>
              <a:cs typeface="+mn-cs"/>
            </a:endParaRPr>
          </a:p>
        </p:txBody>
      </p:sp>
    </p:spTree>
  </p:cSld>
  <p:clrMapOvr>
    <a:masterClrMapping/>
  </p:clrMapOvr>
  <p:transition spd="slow">
    <p:zoom dir="in"/>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1" name="矩形 2"/>
          <p:cNvSpPr/>
          <p:nvPr/>
        </p:nvSpPr>
        <p:spPr>
          <a:xfrm>
            <a:off x="0" y="333375"/>
            <a:ext cx="9144000" cy="31702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latin typeface="+mn-lt"/>
                <a:ea typeface="+mn-ea"/>
              </a:defRPr>
            </a:lvl5pPr>
          </a:lstStyle>
          <a:p>
            <a:pPr marL="342900" lvl="0" indent="-342900" eaLnBrk="1" hangingPunct="1">
              <a:lnSpc>
                <a:spcPts val="4000"/>
              </a:lnSpc>
              <a:spcBef>
                <a:spcPct val="0"/>
              </a:spcBef>
              <a:buClrTx/>
              <a:buSzTx/>
              <a:buFont typeface="Wingdings" panose="05000000000000000000" pitchFamily="2" charset="2"/>
              <a:buChar char="Ø"/>
            </a:pPr>
            <a:r>
              <a:rPr lang="zh-CN" altLang="zh-CN" b="1" dirty="0">
                <a:solidFill>
                  <a:srgbClr val="C00000"/>
                </a:solidFill>
              </a:rPr>
              <a:t>海思麒麟系列</a:t>
            </a:r>
            <a:endParaRPr lang="zh-CN" altLang="zh-CN" b="1" dirty="0">
              <a:solidFill>
                <a:srgbClr val="C00000"/>
              </a:solidFill>
            </a:endParaRPr>
          </a:p>
          <a:p>
            <a:pPr marL="342900" lvl="0" indent="-342900" eaLnBrk="1" hangingPunct="1">
              <a:lnSpc>
                <a:spcPts val="4000"/>
              </a:lnSpc>
              <a:spcBef>
                <a:spcPct val="0"/>
              </a:spcBef>
              <a:buClrTx/>
              <a:buSzTx/>
              <a:buFont typeface="Arial" panose="020B0604020202020204" pitchFamily="34" charset="0"/>
              <a:buChar char="•"/>
            </a:pPr>
            <a:r>
              <a:rPr lang="en-US" altLang="zh-CN" sz="2400" b="1" dirty="0"/>
              <a:t>2009</a:t>
            </a:r>
            <a:r>
              <a:rPr lang="zh-CN" altLang="zh-CN" sz="2400" b="1" dirty="0"/>
              <a:t>年，华为海思推出了首款移动微处理器</a:t>
            </a:r>
            <a:r>
              <a:rPr lang="en-US" altLang="zh-CN" sz="2400" b="1" dirty="0">
                <a:solidFill>
                  <a:srgbClr val="C00000"/>
                </a:solidFill>
              </a:rPr>
              <a:t>K3V1</a:t>
            </a:r>
            <a:r>
              <a:rPr lang="zh-CN" altLang="zh-CN" sz="2400" b="1" dirty="0"/>
              <a:t>，采用</a:t>
            </a:r>
            <a:r>
              <a:rPr lang="en-US" altLang="zh-CN" sz="2400" b="1" u="sng" dirty="0">
                <a:solidFill>
                  <a:srgbClr val="C00000"/>
                </a:solidFill>
              </a:rPr>
              <a:t>ARM</a:t>
            </a:r>
            <a:r>
              <a:rPr lang="zh-CN" altLang="zh-CN" sz="2400" b="1" dirty="0"/>
              <a:t>架构，</a:t>
            </a:r>
            <a:r>
              <a:rPr lang="en-US" altLang="zh-CN" sz="2400" b="1" dirty="0">
                <a:solidFill>
                  <a:srgbClr val="C00000"/>
                </a:solidFill>
              </a:rPr>
              <a:t>110nm</a:t>
            </a:r>
            <a:r>
              <a:rPr lang="zh-CN" altLang="zh-CN" sz="2400" b="1" dirty="0"/>
              <a:t>制造工艺。主要面对中低端市场。</a:t>
            </a:r>
            <a:endParaRPr lang="zh-CN" altLang="zh-CN" sz="2400" b="1" dirty="0"/>
          </a:p>
          <a:p>
            <a:pPr marL="342900" lvl="0" indent="-342900" eaLnBrk="1" hangingPunct="1">
              <a:lnSpc>
                <a:spcPts val="4000"/>
              </a:lnSpc>
              <a:spcBef>
                <a:spcPct val="0"/>
              </a:spcBef>
              <a:buClrTx/>
              <a:buSzTx/>
              <a:buFont typeface="Arial" panose="020B0604020202020204" pitchFamily="34" charset="0"/>
              <a:buChar char="•"/>
            </a:pPr>
            <a:r>
              <a:rPr lang="en-US" altLang="zh-CN" sz="2400" b="1" dirty="0"/>
              <a:t>2012</a:t>
            </a:r>
            <a:r>
              <a:rPr lang="zh-CN" altLang="zh-CN" sz="2400" b="1" dirty="0"/>
              <a:t>年，华为海思发布了</a:t>
            </a:r>
            <a:r>
              <a:rPr lang="en-US" altLang="zh-CN" sz="2400" b="1" dirty="0">
                <a:solidFill>
                  <a:srgbClr val="C00000"/>
                </a:solidFill>
              </a:rPr>
              <a:t>K3V2</a:t>
            </a:r>
            <a:r>
              <a:rPr lang="zh-CN" altLang="zh-CN" sz="2400" b="1" dirty="0"/>
              <a:t>，是当时全球最小的</a:t>
            </a:r>
            <a:r>
              <a:rPr lang="zh-CN" altLang="zh-CN" sz="2400" b="1" u="sng" dirty="0">
                <a:solidFill>
                  <a:srgbClr val="C00000"/>
                </a:solidFill>
              </a:rPr>
              <a:t>四核</a:t>
            </a:r>
            <a:r>
              <a:rPr lang="en-US" altLang="zh-CN" sz="2400" b="1" u="sng" dirty="0">
                <a:solidFill>
                  <a:srgbClr val="C00000"/>
                </a:solidFill>
              </a:rPr>
              <a:t>ARM</a:t>
            </a:r>
            <a:r>
              <a:rPr lang="en-US" altLang="zh-CN" sz="2400" b="1" u="sng" dirty="0">
                <a:solidFill>
                  <a:srgbClr val="FFFF00"/>
                </a:solidFill>
              </a:rPr>
              <a:t> </a:t>
            </a:r>
            <a:r>
              <a:rPr lang="en-US" altLang="zh-CN" sz="2400" b="1" u="sng" dirty="0">
                <a:solidFill>
                  <a:srgbClr val="C00000"/>
                </a:solidFill>
              </a:rPr>
              <a:t>A9</a:t>
            </a:r>
            <a:r>
              <a:rPr lang="zh-CN" altLang="zh-CN" sz="2400" b="1" dirty="0"/>
              <a:t>架构处理器。集成</a:t>
            </a:r>
            <a:r>
              <a:rPr lang="en-US" altLang="zh-CN" sz="2400" b="1" dirty="0"/>
              <a:t>GC4000</a:t>
            </a:r>
            <a:r>
              <a:rPr lang="zh-CN" altLang="zh-CN" sz="2400" b="1" dirty="0"/>
              <a:t>的</a:t>
            </a:r>
            <a:r>
              <a:rPr lang="en-US" altLang="zh-CN" sz="2400" b="1" dirty="0"/>
              <a:t>GPU</a:t>
            </a:r>
            <a:r>
              <a:rPr lang="zh-CN" altLang="zh-CN" sz="2400" b="1" dirty="0"/>
              <a:t>，</a:t>
            </a:r>
            <a:r>
              <a:rPr lang="en-US" altLang="zh-CN" sz="2400" b="1" dirty="0">
                <a:solidFill>
                  <a:srgbClr val="C00000"/>
                </a:solidFill>
              </a:rPr>
              <a:t>40nm</a:t>
            </a:r>
            <a:r>
              <a:rPr lang="zh-CN" altLang="zh-CN" sz="2400" b="1" dirty="0"/>
              <a:t>制造工艺。用在华为</a:t>
            </a:r>
            <a:r>
              <a:rPr lang="en-US" altLang="zh-CN" sz="2400" b="1" dirty="0"/>
              <a:t>P6</a:t>
            </a:r>
            <a:r>
              <a:rPr lang="zh-CN" altLang="zh-CN" sz="2400" b="1" dirty="0"/>
              <a:t>和</a:t>
            </a:r>
            <a:r>
              <a:rPr lang="en-US" altLang="zh-CN" sz="2400" b="1" dirty="0"/>
              <a:t>Mate1</a:t>
            </a:r>
            <a:r>
              <a:rPr lang="zh-CN" altLang="zh-CN" sz="2400" b="1" dirty="0"/>
              <a:t>等产品上。</a:t>
            </a:r>
            <a:r>
              <a:rPr lang="en-US" altLang="zh-CN" sz="2400" b="1" dirty="0"/>
              <a:t>         </a:t>
            </a:r>
            <a:endParaRPr lang="zh-CN" altLang="zh-CN" sz="2400" b="1" dirty="0"/>
          </a:p>
        </p:txBody>
      </p:sp>
      <p:sp>
        <p:nvSpPr>
          <p:cNvPr id="2" name="矩形 1"/>
          <p:cNvSpPr/>
          <p:nvPr/>
        </p:nvSpPr>
        <p:spPr>
          <a:xfrm>
            <a:off x="142875" y="3735388"/>
            <a:ext cx="8858250" cy="2657475"/>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marL="0" marR="0" lvl="0" indent="0" algn="l" defTabSz="914400" rtl="0" eaLnBrk="1" fontAlgn="base" latinLnBrk="0" hangingPunct="1">
              <a:lnSpc>
                <a:spcPts val="4000"/>
              </a:lnSpc>
              <a:spcBef>
                <a:spcPct val="0"/>
              </a:spcBef>
              <a:spcAft>
                <a:spcPct val="0"/>
              </a:spcAft>
              <a:buClrTx/>
              <a:buSzTx/>
              <a:buFontTx/>
              <a:buNone/>
              <a:defRPr/>
            </a:pP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其后，华为推出的</a:t>
            </a:r>
            <a:r>
              <a:rPr kumimoji="0" lang="zh-CN" altLang="zh-CN" sz="2400" b="1" i="0" u="sng" strike="noStrike" kern="1200" cap="none" spc="0" normalizeH="0" baseline="0" noProof="0" dirty="0">
                <a:ln>
                  <a:noFill/>
                </a:ln>
                <a:solidFill>
                  <a:srgbClr val="C00000"/>
                </a:solidFill>
                <a:effectLst/>
                <a:uLnTx/>
                <a:uFillTx/>
                <a:latin typeface="+mn-ea"/>
                <a:ea typeface="+mn-ea"/>
                <a:cs typeface="+mn-cs"/>
              </a:rPr>
              <a:t>麒麟处理器</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全面采用</a:t>
            </a:r>
            <a:r>
              <a:rPr kumimoji="0" lang="en-US" altLang="zh-CN" sz="2400" b="1" i="0" u="none" strike="noStrike" kern="1200" cap="none" spc="0" normalizeH="0" baseline="0" noProof="0" dirty="0" err="1">
                <a:ln>
                  <a:noFill/>
                </a:ln>
                <a:solidFill>
                  <a:srgbClr val="C00000"/>
                </a:solidFill>
                <a:effectLst/>
                <a:uLnTx/>
                <a:uFillTx/>
                <a:latin typeface="+mn-ea"/>
                <a:ea typeface="+mn-ea"/>
                <a:cs typeface="+mn-cs"/>
              </a:rPr>
              <a:t>SoC</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架构，即在</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单芯片</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上集成</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CPU</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通信模块、音视频解码以及外围电路</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等一个完整系统。</a:t>
            </a:r>
            <a:endParaRPr kumimoji="0" lang="zh-CN" altLang="zh-CN" sz="2400" b="1" i="0" u="none" strike="noStrike" kern="1200" cap="none" spc="0" normalizeH="0" baseline="0" noProof="0" dirty="0">
              <a:ln>
                <a:noFill/>
              </a:ln>
              <a:solidFill>
                <a:schemeClr val="tx1"/>
              </a:solidFill>
              <a:effectLst/>
              <a:uLnTx/>
              <a:uFillTx/>
              <a:latin typeface="+mn-ea"/>
              <a:ea typeface="+mn-ea"/>
              <a:cs typeface="+mn-cs"/>
            </a:endParaRPr>
          </a:p>
          <a:p>
            <a:pPr marL="342900" marR="0" lvl="0" indent="-342900" algn="l" defTabSz="914400" rtl="0" eaLnBrk="1" fontAlgn="base" latinLnBrk="0" hangingPunct="1">
              <a:lnSpc>
                <a:spcPts val="4000"/>
              </a:lnSpc>
              <a:spcBef>
                <a:spcPct val="0"/>
              </a:spcBef>
              <a:spcAft>
                <a:spcPct val="0"/>
              </a:spcAft>
              <a:buClrTx/>
              <a:buSzTx/>
              <a:buFont typeface="Wingdings" panose="05000000000000000000" pitchFamily="2" charset="2"/>
              <a:buChar char="l"/>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2014</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年初，华为发布</a:t>
            </a:r>
            <a:r>
              <a:rPr kumimoji="0" lang="zh-CN" altLang="zh-CN" sz="2400" b="1" i="0" u="none" strike="noStrike" kern="1200" cap="none" spc="0" normalizeH="0" baseline="0" noProof="0" dirty="0">
                <a:ln>
                  <a:noFill/>
                </a:ln>
                <a:solidFill>
                  <a:srgbClr val="C00000"/>
                </a:solidFill>
                <a:effectLst/>
                <a:uLnTx/>
                <a:uFillTx/>
                <a:latin typeface="+mn-ea"/>
                <a:ea typeface="+mn-ea"/>
                <a:cs typeface="+mn-cs"/>
              </a:rPr>
              <a:t>麒麟</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910</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K3V2</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改进版，四核</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CPU</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结构）。麒麟</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910</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首次集成华为自研的巴龙</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Balong710</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基带，把</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GPU</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换成</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Mali</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，制造工艺</a:t>
            </a:r>
            <a:r>
              <a:rPr kumimoji="0" lang="en-US" altLang="zh-CN" sz="2400" b="1" i="0" u="none" strike="noStrike" kern="1200" cap="none" spc="0" normalizeH="0" baseline="0" noProof="0" dirty="0">
                <a:ln>
                  <a:noFill/>
                </a:ln>
                <a:solidFill>
                  <a:srgbClr val="C00000"/>
                </a:solidFill>
                <a:effectLst/>
                <a:uLnTx/>
                <a:uFillTx/>
                <a:latin typeface="+mn-ea"/>
                <a:ea typeface="+mn-ea"/>
                <a:cs typeface="+mn-cs"/>
              </a:rPr>
              <a:t>28nm</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a:t>
            </a:r>
            <a:endParaRPr kumimoji="0" lang="zh-CN" altLang="zh-CN" sz="2400" b="1"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transition spd="slow">
    <p:zoom dir="in"/>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灯片编号占位符 1"/>
          <p:cNvSpPr txBox="1">
            <a:spLocks noGrp="1"/>
          </p:cNvSpPr>
          <p:nvPr>
            <p:ph type="sldNum" sz="quarter" idx="11"/>
          </p:nvPr>
        </p:nvSpPr>
        <p:spPr/>
        <p:txBody>
          <a:bodyPr anchor="b" anchorCtr="0"/>
          <a:lstStyle/>
          <a:p>
            <a:pPr marL="0" indent="0" algn="r" eaLnBrk="1" hangingPunct="1">
              <a:spcBef>
                <a:spcPct val="0"/>
              </a:spcBef>
              <a:buClrTx/>
              <a:buSzTx/>
              <a:buFontTx/>
              <a:buNone/>
            </a:pPr>
            <a:fld id="{9A0DB2DC-4C9A-4742-B13C-FB6460FD3503}" type="slidenum">
              <a:rPr lang="zh-CN" altLang="en-US" sz="1200" dirty="0">
                <a:effectLst/>
                <a:latin typeface="Arial" panose="020B0604020202020204" pitchFamily="34" charset="0"/>
              </a:rPr>
            </a:fld>
            <a:endParaRPr lang="zh-CN" altLang="en-US" sz="1200" dirty="0">
              <a:effectLst/>
              <a:latin typeface="Arial" panose="020B0604020202020204" pitchFamily="34" charset="0"/>
            </a:endParaRPr>
          </a:p>
        </p:txBody>
      </p:sp>
      <p:sp>
        <p:nvSpPr>
          <p:cNvPr id="23555" name="矩形 2"/>
          <p:cNvSpPr>
            <a:spLocks noChangeArrowheads="1"/>
          </p:cNvSpPr>
          <p:nvPr/>
        </p:nvSpPr>
        <p:spPr bwMode="auto">
          <a:xfrm>
            <a:off x="25400" y="115888"/>
            <a:ext cx="8856663" cy="2656205"/>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lvl1pPr marL="342900" indent="-342900" eaLnBrk="0" hangingPunct="0">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marL="342900" marR="0" lvl="0" indent="-342900" algn="l" defTabSz="914400" rtl="0" eaLnBrk="1" fontAlgn="base" latinLnBrk="0" hangingPunct="1">
              <a:lnSpc>
                <a:spcPts val="4000"/>
              </a:lnSpc>
              <a:spcBef>
                <a:spcPct val="0"/>
              </a:spcBef>
              <a:spcAft>
                <a:spcPct val="0"/>
              </a:spcAft>
              <a:buClrTx/>
              <a:buSzTx/>
              <a:buFont typeface="Wingdings" panose="05000000000000000000" pitchFamily="2" charset="2"/>
              <a:buChar char="l"/>
              <a:defRPr/>
            </a:pPr>
            <a:r>
              <a:rPr kumimoji="0" lang="en-US"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2014</a:t>
            </a:r>
            <a:r>
              <a:rPr kumimoji="0" lang="zh-CN"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年</a:t>
            </a:r>
            <a:r>
              <a:rPr kumimoji="0" lang="en-US"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6</a:t>
            </a:r>
            <a:r>
              <a:rPr kumimoji="0" lang="zh-CN"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月，华为发布</a:t>
            </a:r>
            <a:r>
              <a:rPr kumimoji="0" lang="zh-CN" altLang="zh-CN" sz="2400" b="1" i="0" u="none" strike="noStrike" kern="1200" cap="none" spc="0" normalizeH="0" baseline="0" noProof="0" dirty="0" smtClean="0">
                <a:ln>
                  <a:noFill/>
                </a:ln>
                <a:solidFill>
                  <a:srgbClr val="C00000"/>
                </a:solidFill>
                <a:effectLst/>
                <a:uLnTx/>
                <a:uFillTx/>
                <a:latin typeface="Garamond" panose="02020404030301010803" pitchFamily="18" charset="0"/>
                <a:ea typeface="宋体" panose="02010600030101010101" pitchFamily="2" charset="-122"/>
                <a:cs typeface="+mn-cs"/>
              </a:rPr>
              <a:t>麒麟</a:t>
            </a:r>
            <a:r>
              <a:rPr kumimoji="0" lang="en-US" altLang="zh-CN" sz="2400" b="1" i="0" u="none" strike="noStrike" kern="1200" cap="none" spc="0" normalizeH="0" baseline="0" noProof="0" dirty="0" smtClean="0">
                <a:ln>
                  <a:noFill/>
                </a:ln>
                <a:solidFill>
                  <a:srgbClr val="C00000"/>
                </a:solidFill>
                <a:effectLst/>
                <a:uLnTx/>
                <a:uFillTx/>
                <a:latin typeface="Garamond" panose="02020404030301010803" pitchFamily="18" charset="0"/>
                <a:ea typeface="宋体" panose="02010600030101010101" pitchFamily="2" charset="-122"/>
                <a:cs typeface="+mn-cs"/>
              </a:rPr>
              <a:t>920 </a:t>
            </a:r>
            <a:r>
              <a:rPr kumimoji="0" lang="en-US" altLang="zh-CN" sz="2400" b="1" i="0" u="none" strike="noStrike" kern="1200" cap="none" spc="0" normalizeH="0" baseline="0" noProof="0" dirty="0" err="1" smtClean="0">
                <a:ln>
                  <a:noFill/>
                </a:ln>
                <a:solidFill>
                  <a:schemeClr val="tx1"/>
                </a:solidFill>
                <a:effectLst/>
                <a:uLnTx/>
                <a:uFillTx/>
                <a:latin typeface="Garamond" panose="02020404030301010803" pitchFamily="18" charset="0"/>
                <a:ea typeface="宋体" panose="02010600030101010101" pitchFamily="2" charset="-122"/>
                <a:cs typeface="+mn-cs"/>
              </a:rPr>
              <a:t>SoC</a:t>
            </a:r>
            <a:r>
              <a:rPr kumimoji="0" lang="zh-CN"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芯片，</a:t>
            </a:r>
            <a:r>
              <a:rPr kumimoji="0" lang="en-US" altLang="zh-CN" sz="2400" b="1" i="0" u="none" strike="noStrike" kern="1200" cap="none" spc="0" normalizeH="0" baseline="0" noProof="0" dirty="0" smtClean="0">
                <a:ln>
                  <a:noFill/>
                </a:ln>
                <a:solidFill>
                  <a:srgbClr val="C00000"/>
                </a:solidFill>
                <a:effectLst/>
                <a:uLnTx/>
                <a:uFillTx/>
                <a:latin typeface="Garamond" panose="02020404030301010803" pitchFamily="18" charset="0"/>
                <a:ea typeface="宋体" panose="02010600030101010101" pitchFamily="2" charset="-122"/>
                <a:cs typeface="+mn-cs"/>
              </a:rPr>
              <a:t>28nm</a:t>
            </a:r>
            <a:r>
              <a:rPr kumimoji="0" lang="zh-CN"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制造工艺，</a:t>
            </a:r>
            <a:r>
              <a:rPr kumimoji="0" lang="zh-CN" altLang="zh-CN" sz="2400" b="1" i="0" u="none" strike="noStrike" kern="1200" cap="none" spc="0" normalizeH="0" baseline="0" noProof="0" dirty="0" smtClean="0">
                <a:ln>
                  <a:noFill/>
                </a:ln>
                <a:solidFill>
                  <a:srgbClr val="C00000"/>
                </a:solidFill>
                <a:effectLst/>
                <a:uLnTx/>
                <a:uFillTx/>
                <a:latin typeface="Garamond" panose="02020404030301010803" pitchFamily="18" charset="0"/>
                <a:ea typeface="宋体" panose="02010600030101010101" pitchFamily="2" charset="-122"/>
                <a:cs typeface="+mn-cs"/>
              </a:rPr>
              <a:t>八核</a:t>
            </a:r>
            <a:r>
              <a:rPr kumimoji="0" lang="en-US"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CPU</a:t>
            </a:r>
            <a:r>
              <a:rPr kumimoji="0" lang="zh-CN"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结构，将</a:t>
            </a:r>
            <a:r>
              <a:rPr kumimoji="0" lang="en-US"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4</a:t>
            </a:r>
            <a:r>
              <a:rPr kumimoji="0" lang="zh-CN"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个</a:t>
            </a:r>
            <a:r>
              <a:rPr kumimoji="0" lang="en-US" altLang="zh-CN" sz="2400" b="1" i="0" u="sng" strike="noStrike" kern="1200" cap="none" spc="0" normalizeH="0" baseline="0" noProof="0" dirty="0" smtClean="0">
                <a:ln>
                  <a:noFill/>
                </a:ln>
                <a:solidFill>
                  <a:srgbClr val="3333FF"/>
                </a:solidFill>
                <a:effectLst/>
                <a:uLnTx/>
                <a:uFillTx/>
                <a:latin typeface="Garamond" panose="02020404030301010803" pitchFamily="18" charset="0"/>
                <a:ea typeface="宋体" panose="02010600030101010101" pitchFamily="2" charset="-122"/>
                <a:cs typeface="+mn-cs"/>
              </a:rPr>
              <a:t>ARM Cortex-A15</a:t>
            </a:r>
            <a:r>
              <a:rPr kumimoji="0" lang="zh-CN"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和</a:t>
            </a:r>
            <a:r>
              <a:rPr kumimoji="0" lang="en-US"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4</a:t>
            </a:r>
            <a:r>
              <a:rPr kumimoji="0" lang="zh-CN"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个</a:t>
            </a:r>
            <a:r>
              <a:rPr lang="en-US" altLang="zh-CN" sz="2400" u="sng" noProof="0" dirty="0" smtClean="0">
                <a:ln>
                  <a:noFill/>
                </a:ln>
                <a:solidFill>
                  <a:srgbClr val="3333FF"/>
                </a:solidFill>
                <a:effectLst/>
                <a:uLnTx/>
                <a:uFillTx/>
                <a:sym typeface="+mn-ea"/>
              </a:rPr>
              <a:t>Cortex-A7</a:t>
            </a:r>
            <a:r>
              <a:rPr kumimoji="0" lang="zh-CN"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处理器结合在一起，使同一应用程序可以在二者之间无缝切换</a:t>
            </a:r>
            <a:r>
              <a:rPr kumimoji="0" lang="zh-CN" altLang="en-US"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a:t>
            </a:r>
            <a:r>
              <a:rPr kumimoji="0" lang="zh-CN"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集成了协处理器</a:t>
            </a:r>
            <a:r>
              <a:rPr kumimoji="0" lang="en-US" altLang="zh-CN" sz="2400" b="1" i="0" u="none" strike="noStrike" kern="1200" cap="none" spc="0" normalizeH="0" baseline="0" noProof="0" dirty="0" smtClean="0">
                <a:ln>
                  <a:noFill/>
                </a:ln>
                <a:solidFill>
                  <a:srgbClr val="3333FF"/>
                </a:solidFill>
                <a:effectLst/>
                <a:uLnTx/>
                <a:uFillTx/>
                <a:latin typeface="Garamond" panose="02020404030301010803" pitchFamily="18" charset="0"/>
                <a:ea typeface="宋体" panose="02010600030101010101" pitchFamily="2" charset="-122"/>
                <a:cs typeface="+mn-cs"/>
              </a:rPr>
              <a:t>i3</a:t>
            </a:r>
            <a:r>
              <a:rPr kumimoji="0" lang="zh-CN"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，能以极低的功耗运行，持续采集加速计、陀螺仪和指南针等数据，使一些智能应用可以在待机下一直运行。</a:t>
            </a:r>
            <a:endParaRPr kumimoji="0" lang="zh-CN" altLang="en-US"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endParaRPr>
          </a:p>
        </p:txBody>
      </p:sp>
      <p:sp>
        <p:nvSpPr>
          <p:cNvPr id="23556" name="矩形 3"/>
          <p:cNvSpPr>
            <a:spLocks noChangeArrowheads="1"/>
          </p:cNvSpPr>
          <p:nvPr/>
        </p:nvSpPr>
        <p:spPr bwMode="auto">
          <a:xfrm>
            <a:off x="60643" y="2924810"/>
            <a:ext cx="8785225" cy="3681730"/>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lvl1pPr marL="342900" indent="-342900" eaLnBrk="0" hangingPunct="0">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marL="342900" marR="0" lvl="0" indent="-342900" algn="l" defTabSz="914400" rtl="0" eaLnBrk="1" fontAlgn="base" latinLnBrk="0" hangingPunct="1">
              <a:lnSpc>
                <a:spcPts val="4000"/>
              </a:lnSpc>
              <a:spcBef>
                <a:spcPct val="0"/>
              </a:spcBef>
              <a:spcAft>
                <a:spcPct val="0"/>
              </a:spcAft>
              <a:buClrTx/>
              <a:buSzTx/>
              <a:buFont typeface="Wingdings" panose="05000000000000000000" pitchFamily="2" charset="2"/>
              <a:buChar char="l"/>
              <a:defRPr/>
            </a:pPr>
            <a:r>
              <a:rPr kumimoji="0" lang="en-US"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2015</a:t>
            </a:r>
            <a:r>
              <a:rPr kumimoji="0" lang="zh-CN"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年</a:t>
            </a:r>
            <a:r>
              <a:rPr kumimoji="0" lang="en-US"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11</a:t>
            </a:r>
            <a:r>
              <a:rPr kumimoji="0" lang="zh-CN"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月华为发布了</a:t>
            </a:r>
            <a:r>
              <a:rPr kumimoji="0" lang="zh-CN" altLang="zh-CN" sz="2400" b="1" i="0" u="none" strike="noStrike" kern="1200" cap="none" spc="0" normalizeH="0" baseline="0" noProof="0" dirty="0" smtClean="0">
                <a:ln>
                  <a:noFill/>
                </a:ln>
                <a:solidFill>
                  <a:srgbClr val="C00000"/>
                </a:solidFill>
                <a:effectLst/>
                <a:uLnTx/>
                <a:uFillTx/>
                <a:latin typeface="Garamond" panose="02020404030301010803" pitchFamily="18" charset="0"/>
                <a:ea typeface="宋体" panose="02010600030101010101" pitchFamily="2" charset="-122"/>
                <a:cs typeface="+mn-cs"/>
              </a:rPr>
              <a:t>麒麟</a:t>
            </a:r>
            <a:r>
              <a:rPr kumimoji="0" lang="en-US" altLang="zh-CN" sz="2400" b="1" i="0" u="none" strike="noStrike" kern="1200" cap="none" spc="0" normalizeH="0" baseline="0" noProof="0" dirty="0" smtClean="0">
                <a:ln>
                  <a:noFill/>
                </a:ln>
                <a:solidFill>
                  <a:srgbClr val="C00000"/>
                </a:solidFill>
                <a:effectLst/>
                <a:uLnTx/>
                <a:uFillTx/>
                <a:latin typeface="Garamond" panose="02020404030301010803" pitchFamily="18" charset="0"/>
                <a:ea typeface="宋体" panose="02010600030101010101" pitchFamily="2" charset="-122"/>
                <a:cs typeface="+mn-cs"/>
              </a:rPr>
              <a:t>950 </a:t>
            </a:r>
            <a:r>
              <a:rPr kumimoji="0" lang="en-US" altLang="zh-CN" sz="2400" b="1" i="0" u="none" strike="noStrike" kern="1200" cap="none" spc="0" normalizeH="0" baseline="0" noProof="0" dirty="0" err="1" smtClean="0">
                <a:ln>
                  <a:noFill/>
                </a:ln>
                <a:solidFill>
                  <a:schemeClr val="tx1"/>
                </a:solidFill>
                <a:effectLst/>
                <a:uLnTx/>
                <a:uFillTx/>
                <a:latin typeface="Garamond" panose="02020404030301010803" pitchFamily="18" charset="0"/>
                <a:ea typeface="宋体" panose="02010600030101010101" pitchFamily="2" charset="-122"/>
                <a:cs typeface="+mn-cs"/>
              </a:rPr>
              <a:t>SoC</a:t>
            </a:r>
            <a:r>
              <a:rPr kumimoji="0" lang="zh-CN"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芯片，</a:t>
            </a:r>
            <a:r>
              <a:rPr kumimoji="0" lang="zh-CN" altLang="zh-CN" sz="2400" b="1" i="0" u="none" strike="noStrike" kern="1200" cap="none" spc="0" normalizeH="0" baseline="0" noProof="0" dirty="0" smtClean="0">
                <a:ln>
                  <a:noFill/>
                </a:ln>
                <a:solidFill>
                  <a:srgbClr val="C00000"/>
                </a:solidFill>
                <a:effectLst/>
                <a:uLnTx/>
                <a:uFillTx/>
                <a:latin typeface="Garamond" panose="02020404030301010803" pitchFamily="18" charset="0"/>
                <a:ea typeface="宋体" panose="02010600030101010101" pitchFamily="2" charset="-122"/>
                <a:cs typeface="+mn-cs"/>
              </a:rPr>
              <a:t>八核</a:t>
            </a:r>
            <a:r>
              <a:rPr kumimoji="0" lang="en-US"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CPU</a:t>
            </a:r>
            <a:r>
              <a:rPr kumimoji="0" lang="zh-CN"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结构包括</a:t>
            </a:r>
            <a:r>
              <a:rPr kumimoji="0" lang="en-US"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4</a:t>
            </a:r>
            <a:r>
              <a:rPr kumimoji="0" lang="zh-CN"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个</a:t>
            </a:r>
            <a:r>
              <a:rPr kumimoji="0" lang="en-US" altLang="zh-CN" sz="2400" b="1" i="0" u="sng" strike="noStrike" kern="1200" cap="none" spc="0" normalizeH="0" baseline="0" noProof="0" dirty="0" smtClean="0">
                <a:ln>
                  <a:noFill/>
                </a:ln>
                <a:solidFill>
                  <a:srgbClr val="3333FF"/>
                </a:solidFill>
                <a:effectLst/>
                <a:uLnTx/>
                <a:uFillTx/>
                <a:latin typeface="Garamond" panose="02020404030301010803" pitchFamily="18" charset="0"/>
                <a:ea typeface="宋体" panose="02010600030101010101" pitchFamily="2" charset="-122"/>
                <a:cs typeface="+mn-cs"/>
              </a:rPr>
              <a:t>Cortex-A72</a:t>
            </a:r>
            <a:r>
              <a:rPr kumimoji="0" lang="zh-CN"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和</a:t>
            </a:r>
            <a:r>
              <a:rPr kumimoji="0" lang="en-US"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4</a:t>
            </a:r>
            <a:r>
              <a:rPr kumimoji="0" lang="zh-CN"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个</a:t>
            </a:r>
            <a:r>
              <a:rPr kumimoji="0" lang="en-US" altLang="zh-CN" sz="2400" b="1" i="0" u="sng" strike="noStrike" kern="1200" cap="none" spc="0" normalizeH="0" baseline="0" noProof="0" dirty="0" smtClean="0">
                <a:ln>
                  <a:noFill/>
                </a:ln>
                <a:solidFill>
                  <a:srgbClr val="3333FF"/>
                </a:solidFill>
                <a:effectLst/>
                <a:uLnTx/>
                <a:uFillTx/>
                <a:latin typeface="Garamond" panose="02020404030301010803" pitchFamily="18" charset="0"/>
                <a:ea typeface="宋体" panose="02010600030101010101" pitchFamily="2" charset="-122"/>
                <a:cs typeface="+mn-cs"/>
              </a:rPr>
              <a:t>Cortex-A53</a:t>
            </a:r>
            <a:r>
              <a:rPr kumimoji="0" lang="zh-CN"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a:t>
            </a:r>
            <a:r>
              <a:rPr kumimoji="0" lang="en-US" altLang="zh-CN" sz="2400" b="1" i="0" u="none" strike="noStrike" kern="1200" cap="none" spc="0" normalizeH="0" baseline="0" noProof="0" dirty="0" smtClean="0">
                <a:ln>
                  <a:noFill/>
                </a:ln>
                <a:solidFill>
                  <a:srgbClr val="C00000"/>
                </a:solidFill>
                <a:effectLst/>
                <a:uLnTx/>
                <a:uFillTx/>
                <a:latin typeface="Garamond" panose="02020404030301010803" pitchFamily="18" charset="0"/>
                <a:ea typeface="宋体" panose="02010600030101010101" pitchFamily="2" charset="-122"/>
                <a:cs typeface="+mn-cs"/>
              </a:rPr>
              <a:t>16nm</a:t>
            </a:r>
            <a:r>
              <a:rPr kumimoji="0" lang="zh-CN"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制造工艺，集成自研</a:t>
            </a:r>
            <a:r>
              <a:rPr kumimoji="0" lang="en-US"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Balong720</a:t>
            </a:r>
            <a:r>
              <a:rPr kumimoji="0" lang="zh-CN"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基带、双核</a:t>
            </a:r>
            <a:r>
              <a:rPr kumimoji="0" lang="en-US"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14-bit ISP</a:t>
            </a:r>
            <a:r>
              <a:rPr kumimoji="0" lang="zh-CN"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和音视频解码芯片，还集成了</a:t>
            </a:r>
            <a:r>
              <a:rPr kumimoji="0" lang="en-US"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i5</a:t>
            </a:r>
            <a:r>
              <a:rPr kumimoji="0" lang="zh-CN"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协处理器，是一款集成度非常高的</a:t>
            </a:r>
            <a:r>
              <a:rPr kumimoji="0" lang="en-US" altLang="zh-CN" sz="2400" b="1" i="0" u="none" strike="noStrike" kern="1200" cap="none" spc="0" normalizeH="0" baseline="0" noProof="0" dirty="0" err="1" smtClean="0">
                <a:ln>
                  <a:noFill/>
                </a:ln>
                <a:solidFill>
                  <a:schemeClr val="tx1"/>
                </a:solidFill>
                <a:effectLst/>
                <a:uLnTx/>
                <a:uFillTx/>
                <a:latin typeface="Garamond" panose="02020404030301010803" pitchFamily="18" charset="0"/>
                <a:ea typeface="宋体" panose="02010600030101010101" pitchFamily="2" charset="-122"/>
                <a:cs typeface="+mn-cs"/>
              </a:rPr>
              <a:t>SoC</a:t>
            </a:r>
            <a:r>
              <a:rPr kumimoji="0" lang="zh-CN"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a:t>
            </a:r>
            <a:endParaRPr kumimoji="0" lang="en-US"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ts val="4000"/>
              </a:lnSpc>
              <a:spcBef>
                <a:spcPct val="0"/>
              </a:spcBef>
              <a:spcAft>
                <a:spcPct val="0"/>
              </a:spcAft>
              <a:buClrTx/>
              <a:buSzTx/>
              <a:buFont typeface="Wingdings" panose="05000000000000000000" pitchFamily="2" charset="2"/>
              <a:buChar char="l"/>
              <a:defRPr/>
            </a:pPr>
            <a:r>
              <a:rPr kumimoji="0" lang="en-US"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2016</a:t>
            </a:r>
            <a:r>
              <a:rPr kumimoji="0" lang="zh-CN"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年</a:t>
            </a:r>
            <a:r>
              <a:rPr kumimoji="0" lang="en-US"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10</a:t>
            </a:r>
            <a:r>
              <a:rPr kumimoji="0" lang="zh-CN"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月，华为发布</a:t>
            </a:r>
            <a:r>
              <a:rPr kumimoji="0" lang="zh-CN" altLang="zh-CN" sz="2400" b="1" i="0" u="none" strike="noStrike" kern="1200" cap="none" spc="0" normalizeH="0" baseline="0" noProof="0" dirty="0" smtClean="0">
                <a:ln>
                  <a:noFill/>
                </a:ln>
                <a:solidFill>
                  <a:srgbClr val="C00000"/>
                </a:solidFill>
                <a:effectLst/>
                <a:uLnTx/>
                <a:uFillTx/>
                <a:latin typeface="Garamond" panose="02020404030301010803" pitchFamily="18" charset="0"/>
                <a:ea typeface="宋体" panose="02010600030101010101" pitchFamily="2" charset="-122"/>
                <a:cs typeface="+mn-cs"/>
              </a:rPr>
              <a:t>了麒麟</a:t>
            </a:r>
            <a:r>
              <a:rPr kumimoji="0" lang="en-US" altLang="zh-CN" sz="2400" b="1" i="0" u="none" strike="noStrike" kern="1200" cap="none" spc="0" normalizeH="0" baseline="0" noProof="0" dirty="0" smtClean="0">
                <a:ln>
                  <a:noFill/>
                </a:ln>
                <a:solidFill>
                  <a:srgbClr val="C00000"/>
                </a:solidFill>
                <a:effectLst/>
                <a:uLnTx/>
                <a:uFillTx/>
                <a:latin typeface="Garamond" panose="02020404030301010803" pitchFamily="18" charset="0"/>
                <a:ea typeface="宋体" panose="02010600030101010101" pitchFamily="2" charset="-122"/>
                <a:cs typeface="+mn-cs"/>
              </a:rPr>
              <a:t>960</a:t>
            </a:r>
            <a:r>
              <a:rPr kumimoji="0" lang="en-US" altLang="zh-CN" sz="2400" b="1" i="0" u="none" strike="noStrike" kern="1200" cap="none" spc="0" normalizeH="0" baseline="0" noProof="0" dirty="0" smtClean="0">
                <a:ln>
                  <a:noFill/>
                </a:ln>
                <a:solidFill>
                  <a:srgbClr val="FFFF00"/>
                </a:solidFill>
                <a:effectLst/>
                <a:uLnTx/>
                <a:uFillTx/>
                <a:latin typeface="Garamond" panose="02020404030301010803" pitchFamily="18" charset="0"/>
                <a:ea typeface="宋体" panose="02010600030101010101" pitchFamily="2" charset="-122"/>
                <a:cs typeface="+mn-cs"/>
              </a:rPr>
              <a:t> </a:t>
            </a:r>
            <a:r>
              <a:rPr kumimoji="0" lang="en-US" altLang="zh-CN" sz="2400" b="1" i="0" u="none" strike="noStrike" kern="1200" cap="none" spc="0" normalizeH="0" baseline="0" noProof="0" dirty="0" err="1" smtClean="0">
                <a:ln>
                  <a:noFill/>
                </a:ln>
                <a:solidFill>
                  <a:schemeClr val="tx1"/>
                </a:solidFill>
                <a:effectLst/>
                <a:uLnTx/>
                <a:uFillTx/>
                <a:latin typeface="Garamond" panose="02020404030301010803" pitchFamily="18" charset="0"/>
                <a:ea typeface="宋体" panose="02010600030101010101" pitchFamily="2" charset="-122"/>
                <a:cs typeface="+mn-cs"/>
              </a:rPr>
              <a:t>SoC</a:t>
            </a:r>
            <a:r>
              <a:rPr kumimoji="0" lang="zh-CN"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芯片，</a:t>
            </a:r>
            <a:r>
              <a:rPr kumimoji="0" lang="zh-CN" altLang="zh-CN" sz="2400" b="1" i="0" u="none" strike="noStrike" kern="1200" cap="none" spc="0" normalizeH="0" baseline="0" noProof="0" dirty="0" smtClean="0">
                <a:ln>
                  <a:noFill/>
                </a:ln>
                <a:solidFill>
                  <a:srgbClr val="C00000"/>
                </a:solidFill>
                <a:effectLst/>
                <a:uLnTx/>
                <a:uFillTx/>
                <a:latin typeface="Garamond" panose="02020404030301010803" pitchFamily="18" charset="0"/>
                <a:ea typeface="宋体" panose="02010600030101010101" pitchFamily="2" charset="-122"/>
                <a:cs typeface="+mn-cs"/>
              </a:rPr>
              <a:t>八核</a:t>
            </a:r>
            <a:r>
              <a:rPr kumimoji="0" lang="en-US"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CPU</a:t>
            </a:r>
            <a:r>
              <a:rPr kumimoji="0" lang="zh-CN"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结构包括</a:t>
            </a:r>
            <a:r>
              <a:rPr kumimoji="0" lang="en-US"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4</a:t>
            </a:r>
            <a:r>
              <a:rPr kumimoji="0" lang="zh-CN"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个</a:t>
            </a:r>
            <a:r>
              <a:rPr kumimoji="0" lang="en-US" altLang="zh-CN" sz="2400" b="1" i="0" u="sng" strike="noStrike" kern="1200" cap="none" spc="0" normalizeH="0" baseline="0" noProof="0" dirty="0" smtClean="0">
                <a:ln>
                  <a:noFill/>
                </a:ln>
                <a:solidFill>
                  <a:srgbClr val="3333FF"/>
                </a:solidFill>
                <a:effectLst/>
                <a:uLnTx/>
                <a:uFillTx/>
                <a:latin typeface="Garamond" panose="02020404030301010803" pitchFamily="18" charset="0"/>
                <a:ea typeface="宋体" panose="02010600030101010101" pitchFamily="2" charset="-122"/>
                <a:cs typeface="+mn-cs"/>
              </a:rPr>
              <a:t>Cortex-A73</a:t>
            </a:r>
            <a:r>
              <a:rPr kumimoji="0" lang="zh-CN"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和</a:t>
            </a:r>
            <a:r>
              <a:rPr kumimoji="0" lang="en-US"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4</a:t>
            </a:r>
            <a:r>
              <a:rPr kumimoji="0" lang="zh-CN"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个</a:t>
            </a:r>
            <a:r>
              <a:rPr kumimoji="0" lang="en-US" altLang="zh-CN" sz="2400" b="1" i="0" u="sng" strike="noStrike" kern="1200" cap="none" spc="0" normalizeH="0" baseline="0" noProof="0" dirty="0" smtClean="0">
                <a:ln>
                  <a:noFill/>
                </a:ln>
                <a:solidFill>
                  <a:srgbClr val="3333FF"/>
                </a:solidFill>
                <a:effectLst/>
                <a:uLnTx/>
                <a:uFillTx/>
                <a:latin typeface="Garamond" panose="02020404030301010803" pitchFamily="18" charset="0"/>
                <a:ea typeface="宋体" panose="02010600030101010101" pitchFamily="2" charset="-122"/>
                <a:cs typeface="+mn-cs"/>
              </a:rPr>
              <a:t>Cortex-A53</a:t>
            </a:r>
            <a:r>
              <a:rPr kumimoji="0" lang="zh-CN"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，仍然是</a:t>
            </a:r>
            <a:r>
              <a:rPr kumimoji="0" lang="en-US" altLang="zh-CN" sz="2400" b="1" i="0" u="none" strike="noStrike" kern="1200" cap="none" spc="0" normalizeH="0" baseline="0" noProof="0" dirty="0" smtClean="0">
                <a:ln>
                  <a:noFill/>
                </a:ln>
                <a:solidFill>
                  <a:srgbClr val="C00000"/>
                </a:solidFill>
                <a:effectLst/>
                <a:uLnTx/>
                <a:uFillTx/>
                <a:latin typeface="Garamond" panose="02020404030301010803" pitchFamily="18" charset="0"/>
                <a:ea typeface="宋体" panose="02010600030101010101" pitchFamily="2" charset="-122"/>
                <a:cs typeface="+mn-cs"/>
              </a:rPr>
              <a:t>16nm</a:t>
            </a:r>
            <a:r>
              <a:rPr kumimoji="0" lang="zh-CN"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制造工艺，</a:t>
            </a:r>
            <a:r>
              <a:rPr kumimoji="0" lang="en-US"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GPU</a:t>
            </a:r>
            <a:r>
              <a:rPr kumimoji="0" lang="zh-CN"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为</a:t>
            </a:r>
            <a:r>
              <a:rPr kumimoji="0" lang="en-US"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Mali G71 MP8</a:t>
            </a:r>
            <a:r>
              <a:rPr kumimoji="0" lang="zh-CN"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a:t>
            </a:r>
            <a:endParaRPr kumimoji="0" lang="zh-CN"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endParaRPr>
          </a:p>
        </p:txBody>
      </p:sp>
    </p:spTree>
  </p:cSld>
  <p:clrMapOvr>
    <a:masterClrMapping/>
  </p:clrMapOvr>
  <p:transition spd="slow">
    <p:zoom dir="in"/>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9" name="矩形 2"/>
          <p:cNvSpPr>
            <a:spLocks noChangeArrowheads="1"/>
          </p:cNvSpPr>
          <p:nvPr/>
        </p:nvSpPr>
        <p:spPr bwMode="auto">
          <a:xfrm>
            <a:off x="36513" y="404813"/>
            <a:ext cx="8964613" cy="5734050"/>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lvl1pPr marL="342900" indent="-342900" eaLnBrk="0" hangingPunct="0">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ea typeface="宋体" panose="02010600030101010101" pitchFamily="2" charset="-122"/>
              </a:defRPr>
            </a:lvl1pPr>
            <a:lvl2pPr marL="742950" indent="-285750" eaLnBrk="0" hangingPunct="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ea typeface="宋体" panose="02010600030101010101" pitchFamily="2" charset="-122"/>
              </a:defRPr>
            </a:lvl2pPr>
            <a:lvl3pPr marL="1143000" indent="-228600" eaLnBrk="0" hangingPunct="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4pPr>
            <a:lvl5pPr marL="2057400" indent="-228600" eaLnBrk="0" hangingPunct="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ea typeface="宋体" panose="02010600030101010101" pitchFamily="2" charset="-122"/>
              </a:defRPr>
            </a:lvl9pPr>
          </a:lstStyle>
          <a:p>
            <a:pPr marL="342900" marR="0" lvl="0" indent="-342900" algn="l" defTabSz="914400" rtl="0" eaLnBrk="1" fontAlgn="base" latinLnBrk="0" hangingPunct="1">
              <a:lnSpc>
                <a:spcPts val="4000"/>
              </a:lnSpc>
              <a:spcBef>
                <a:spcPct val="0"/>
              </a:spcBef>
              <a:spcAft>
                <a:spcPct val="0"/>
              </a:spcAft>
              <a:buClrTx/>
              <a:buSzTx/>
              <a:buFont typeface="Wingdings" panose="05000000000000000000" pitchFamily="2" charset="2"/>
              <a:buChar char="l"/>
              <a:defRPr/>
            </a:pPr>
            <a:r>
              <a:rPr kumimoji="0" lang="en-US"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2017</a:t>
            </a:r>
            <a:r>
              <a:rPr kumimoji="0" lang="zh-CN"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年</a:t>
            </a:r>
            <a:r>
              <a:rPr kumimoji="0" lang="en-US"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9</a:t>
            </a:r>
            <a:r>
              <a:rPr kumimoji="0" lang="zh-CN"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月，华为发布了</a:t>
            </a:r>
            <a:r>
              <a:rPr kumimoji="0" lang="zh-CN" altLang="zh-CN" sz="2400" b="1" i="0" u="none" strike="noStrike" kern="1200" cap="none" spc="0" normalizeH="0" baseline="0" noProof="0" dirty="0" smtClean="0">
                <a:ln>
                  <a:noFill/>
                </a:ln>
                <a:solidFill>
                  <a:srgbClr val="C00000"/>
                </a:solidFill>
                <a:effectLst/>
                <a:uLnTx/>
                <a:uFillTx/>
                <a:latin typeface="Garamond" panose="02020404030301010803" pitchFamily="18" charset="0"/>
                <a:ea typeface="宋体" panose="02010600030101010101" pitchFamily="2" charset="-122"/>
                <a:cs typeface="+mn-cs"/>
              </a:rPr>
              <a:t>人工智能</a:t>
            </a:r>
            <a:r>
              <a:rPr kumimoji="0" lang="zh-CN"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芯片</a:t>
            </a:r>
            <a:r>
              <a:rPr kumimoji="0" lang="zh-CN" altLang="zh-CN" sz="2400" b="1" i="0" u="none" strike="noStrike" kern="1200" cap="none" spc="0" normalizeH="0" baseline="0" noProof="0" dirty="0" smtClean="0">
                <a:ln>
                  <a:noFill/>
                </a:ln>
                <a:solidFill>
                  <a:srgbClr val="C00000"/>
                </a:solidFill>
                <a:effectLst/>
                <a:uLnTx/>
                <a:uFillTx/>
                <a:latin typeface="Garamond" panose="02020404030301010803" pitchFamily="18" charset="0"/>
                <a:ea typeface="宋体" panose="02010600030101010101" pitchFamily="2" charset="-122"/>
                <a:cs typeface="+mn-cs"/>
              </a:rPr>
              <a:t>麒麟</a:t>
            </a:r>
            <a:r>
              <a:rPr kumimoji="0" lang="en-US" altLang="zh-CN" sz="2400" b="1" i="0" u="none" strike="noStrike" kern="1200" cap="none" spc="0" normalizeH="0" baseline="0" noProof="0" dirty="0" smtClean="0">
                <a:ln>
                  <a:noFill/>
                </a:ln>
                <a:solidFill>
                  <a:srgbClr val="C00000"/>
                </a:solidFill>
                <a:effectLst/>
                <a:uLnTx/>
                <a:uFillTx/>
                <a:latin typeface="Garamond" panose="02020404030301010803" pitchFamily="18" charset="0"/>
                <a:ea typeface="宋体" panose="02010600030101010101" pitchFamily="2" charset="-122"/>
                <a:cs typeface="+mn-cs"/>
              </a:rPr>
              <a:t>970 </a:t>
            </a:r>
            <a:r>
              <a:rPr kumimoji="0" lang="en-US" altLang="zh-CN" sz="2400" b="1" i="0" u="none" strike="noStrike" kern="1200" cap="none" spc="0" normalizeH="0" baseline="0" noProof="0" dirty="0" err="1" smtClean="0">
                <a:ln>
                  <a:noFill/>
                </a:ln>
                <a:solidFill>
                  <a:schemeClr val="tx1"/>
                </a:solidFill>
                <a:effectLst/>
                <a:uLnTx/>
                <a:uFillTx/>
                <a:latin typeface="Garamond" panose="02020404030301010803" pitchFamily="18" charset="0"/>
                <a:ea typeface="宋体" panose="02010600030101010101" pitchFamily="2" charset="-122"/>
                <a:cs typeface="+mn-cs"/>
              </a:rPr>
              <a:t>SoC</a:t>
            </a:r>
            <a:r>
              <a:rPr kumimoji="0" lang="zh-CN"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芯片（</a:t>
            </a:r>
            <a:r>
              <a:rPr kumimoji="0" lang="zh-CN" altLang="zh-CN" sz="2400" b="1" i="0" u="none" strike="noStrike" kern="1200" cap="none" spc="0" normalizeH="0" baseline="0" noProof="0" dirty="0" smtClean="0">
                <a:ln>
                  <a:noFill/>
                </a:ln>
                <a:solidFill>
                  <a:srgbClr val="C00000"/>
                </a:solidFill>
                <a:effectLst/>
                <a:uLnTx/>
                <a:uFillTx/>
                <a:latin typeface="Garamond" panose="02020404030301010803" pitchFamily="18" charset="0"/>
                <a:ea typeface="宋体" panose="02010600030101010101" pitchFamily="2" charset="-122"/>
                <a:cs typeface="+mn-cs"/>
              </a:rPr>
              <a:t>八核</a:t>
            </a:r>
            <a:r>
              <a:rPr kumimoji="0" lang="en-US"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CPU</a:t>
            </a:r>
            <a:r>
              <a:rPr kumimoji="0" lang="zh-CN"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结构</a:t>
            </a:r>
            <a:r>
              <a:rPr kumimoji="0" lang="zh-CN" altLang="en-US"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同</a:t>
            </a:r>
            <a:r>
              <a:rPr kumimoji="0" lang="zh-CN"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麒麟</a:t>
            </a:r>
            <a:r>
              <a:rPr kumimoji="0" lang="en-US"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960</a:t>
            </a:r>
            <a:r>
              <a:rPr kumimoji="0" lang="zh-CN"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a:t>
            </a:r>
            <a:r>
              <a:rPr kumimoji="0" lang="en-US" altLang="zh-CN" sz="2400" b="1" i="0" u="none" strike="noStrike" kern="1200" cap="none" spc="0" normalizeH="0" baseline="0" noProof="0" dirty="0" smtClean="0">
                <a:ln>
                  <a:noFill/>
                </a:ln>
                <a:solidFill>
                  <a:srgbClr val="C00000"/>
                </a:solidFill>
                <a:effectLst/>
                <a:uLnTx/>
                <a:uFillTx/>
                <a:latin typeface="Garamond" panose="02020404030301010803" pitchFamily="18" charset="0"/>
                <a:ea typeface="宋体" panose="02010600030101010101" pitchFamily="2" charset="-122"/>
                <a:cs typeface="+mn-cs"/>
              </a:rPr>
              <a:t>10nm</a:t>
            </a:r>
            <a:r>
              <a:rPr kumimoji="0" lang="zh-CN"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工艺、集成</a:t>
            </a:r>
            <a:r>
              <a:rPr kumimoji="0" lang="en-US" altLang="zh-CN" sz="2400" b="1" i="0" u="none" strike="noStrike" kern="1200" cap="none" spc="0" normalizeH="0" baseline="0" noProof="0" dirty="0" smtClean="0">
                <a:ln>
                  <a:noFill/>
                </a:ln>
                <a:solidFill>
                  <a:srgbClr val="C00000"/>
                </a:solidFill>
                <a:effectLst/>
                <a:uLnTx/>
                <a:uFillTx/>
                <a:latin typeface="Garamond" panose="02020404030301010803" pitchFamily="18" charset="0"/>
                <a:ea typeface="宋体" panose="02010600030101010101" pitchFamily="2" charset="-122"/>
                <a:cs typeface="+mn-cs"/>
              </a:rPr>
              <a:t>NPU</a:t>
            </a:r>
            <a:r>
              <a:rPr kumimoji="0" lang="zh-CN"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a:t>
            </a:r>
            <a:r>
              <a:rPr kumimoji="0" lang="en-US"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Neural Network Processing Unit</a:t>
            </a:r>
            <a:r>
              <a:rPr kumimoji="0" lang="zh-CN"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，神经元网络），处理海量数据。集成</a:t>
            </a:r>
            <a:r>
              <a:rPr kumimoji="0" lang="en-US" altLang="zh-CN" sz="2400" b="1" i="0" u="none" strike="noStrike" kern="1200" cap="none" spc="0" normalizeH="0" baseline="0" noProof="0" dirty="0" smtClean="0">
                <a:ln>
                  <a:noFill/>
                </a:ln>
                <a:solidFill>
                  <a:srgbClr val="C00000"/>
                </a:solidFill>
                <a:effectLst/>
                <a:uLnTx/>
                <a:uFillTx/>
                <a:latin typeface="Garamond" panose="02020404030301010803" pitchFamily="18" charset="0"/>
                <a:ea typeface="宋体" panose="02010600030101010101" pitchFamily="2" charset="-122"/>
                <a:cs typeface="+mn-cs"/>
              </a:rPr>
              <a:t>55</a:t>
            </a:r>
            <a:r>
              <a:rPr kumimoji="0" lang="zh-CN" altLang="zh-CN" sz="2400" b="1" i="0" u="none" strike="noStrike" kern="1200" cap="none" spc="0" normalizeH="0" baseline="0" noProof="0" dirty="0" smtClean="0">
                <a:ln>
                  <a:noFill/>
                </a:ln>
                <a:solidFill>
                  <a:srgbClr val="C00000"/>
                </a:solidFill>
                <a:effectLst/>
                <a:uLnTx/>
                <a:uFillTx/>
                <a:latin typeface="Garamond" panose="02020404030301010803" pitchFamily="18" charset="0"/>
                <a:ea typeface="宋体" panose="02010600030101010101" pitchFamily="2" charset="-122"/>
                <a:cs typeface="+mn-cs"/>
              </a:rPr>
              <a:t>亿个晶体管</a:t>
            </a:r>
            <a:r>
              <a:rPr kumimoji="0" lang="zh-CN"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远高于高通和苹果芯片，华为步入顶级芯片厂商行列。</a:t>
            </a:r>
            <a:endParaRPr kumimoji="0" lang="zh-CN"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ts val="4000"/>
              </a:lnSpc>
              <a:spcBef>
                <a:spcPct val="0"/>
              </a:spcBef>
              <a:spcAft>
                <a:spcPct val="0"/>
              </a:spcAft>
              <a:buClrTx/>
              <a:buSzTx/>
              <a:buFont typeface="Wingdings" panose="05000000000000000000" pitchFamily="2" charset="2"/>
              <a:buChar char="l"/>
              <a:defRPr/>
            </a:pPr>
            <a:r>
              <a:rPr kumimoji="0" lang="en-US"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2018</a:t>
            </a:r>
            <a:r>
              <a:rPr kumimoji="0" lang="zh-CN"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年</a:t>
            </a:r>
            <a:r>
              <a:rPr kumimoji="0" lang="en-US"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8</a:t>
            </a:r>
            <a:r>
              <a:rPr kumimoji="0" lang="zh-CN"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月发布麒麟</a:t>
            </a:r>
            <a:r>
              <a:rPr kumimoji="0" lang="en-US"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980 </a:t>
            </a:r>
            <a:r>
              <a:rPr kumimoji="0" lang="en-US" altLang="zh-CN" sz="2400" b="1" i="0" u="none" strike="noStrike" kern="1200" cap="none" spc="0" normalizeH="0" baseline="0" noProof="0" dirty="0" err="1" smtClean="0">
                <a:ln>
                  <a:noFill/>
                </a:ln>
                <a:solidFill>
                  <a:schemeClr val="tx1"/>
                </a:solidFill>
                <a:effectLst/>
                <a:uLnTx/>
                <a:uFillTx/>
                <a:latin typeface="Garamond" panose="02020404030301010803" pitchFamily="18" charset="0"/>
                <a:ea typeface="宋体" panose="02010600030101010101" pitchFamily="2" charset="-122"/>
                <a:cs typeface="+mn-cs"/>
              </a:rPr>
              <a:t>SoC</a:t>
            </a:r>
            <a:r>
              <a:rPr kumimoji="0" lang="zh-CN"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芯片（</a:t>
            </a:r>
            <a:r>
              <a:rPr kumimoji="0" lang="zh-CN" altLang="zh-CN" sz="2400" b="1" i="0" u="none" strike="noStrike" kern="1200" cap="none" spc="0" normalizeH="0" baseline="0" noProof="0" dirty="0" smtClean="0">
                <a:ln>
                  <a:noFill/>
                </a:ln>
                <a:solidFill>
                  <a:srgbClr val="C00000"/>
                </a:solidFill>
                <a:effectLst/>
                <a:uLnTx/>
                <a:uFillTx/>
                <a:latin typeface="Garamond" panose="02020404030301010803" pitchFamily="18" charset="0"/>
                <a:ea typeface="宋体" panose="02010600030101010101" pitchFamily="2" charset="-122"/>
                <a:cs typeface="+mn-cs"/>
              </a:rPr>
              <a:t>八核</a:t>
            </a:r>
            <a:r>
              <a:rPr kumimoji="0" lang="en-US"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CPU</a:t>
            </a:r>
            <a:r>
              <a:rPr kumimoji="0" lang="zh-CN"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结构包括</a:t>
            </a:r>
            <a:r>
              <a:rPr kumimoji="0" lang="en-US"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4</a:t>
            </a:r>
            <a:r>
              <a:rPr kumimoji="0" lang="zh-CN"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个</a:t>
            </a:r>
            <a:r>
              <a:rPr kumimoji="0" lang="en-US" altLang="zh-CN" sz="2400" b="1" i="0" u="sng" strike="noStrike" kern="1200" cap="none" spc="0" normalizeH="0" baseline="0" noProof="0" dirty="0" smtClean="0">
                <a:ln>
                  <a:noFill/>
                </a:ln>
                <a:solidFill>
                  <a:srgbClr val="3333FF"/>
                </a:solidFill>
                <a:effectLst/>
                <a:uLnTx/>
                <a:uFillTx/>
                <a:latin typeface="Garamond" panose="02020404030301010803" pitchFamily="18" charset="0"/>
                <a:ea typeface="宋体" panose="02010600030101010101" pitchFamily="2" charset="-122"/>
                <a:cs typeface="+mn-cs"/>
              </a:rPr>
              <a:t>Cortex-A76</a:t>
            </a:r>
            <a:r>
              <a:rPr kumimoji="0" lang="zh-CN"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和</a:t>
            </a:r>
            <a:r>
              <a:rPr kumimoji="0" lang="en-US"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4</a:t>
            </a:r>
            <a:r>
              <a:rPr kumimoji="0" lang="zh-CN"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个</a:t>
            </a:r>
            <a:r>
              <a:rPr kumimoji="0" lang="en-US" altLang="zh-CN" sz="2400" b="1" i="0" u="sng" strike="noStrike" kern="1200" cap="none" spc="0" normalizeH="0" baseline="0" noProof="0" dirty="0" smtClean="0">
                <a:ln>
                  <a:noFill/>
                </a:ln>
                <a:solidFill>
                  <a:srgbClr val="3333FF"/>
                </a:solidFill>
                <a:effectLst/>
                <a:uLnTx/>
                <a:uFillTx/>
                <a:latin typeface="Garamond" panose="02020404030301010803" pitchFamily="18" charset="0"/>
                <a:ea typeface="宋体" panose="02010600030101010101" pitchFamily="2" charset="-122"/>
                <a:cs typeface="+mn-cs"/>
              </a:rPr>
              <a:t>Cortex-A55</a:t>
            </a:r>
            <a:r>
              <a:rPr kumimoji="0" lang="zh-CN"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a:t>
            </a:r>
            <a:r>
              <a:rPr kumimoji="0" lang="en-US" altLang="zh-CN" sz="2400" b="1" i="0" u="none" strike="noStrike" kern="1200" cap="none" spc="0" normalizeH="0" baseline="0" noProof="0" dirty="0" smtClean="0">
                <a:ln>
                  <a:noFill/>
                </a:ln>
                <a:solidFill>
                  <a:srgbClr val="C00000"/>
                </a:solidFill>
                <a:effectLst/>
                <a:uLnTx/>
                <a:uFillTx/>
                <a:latin typeface="Garamond" panose="02020404030301010803" pitchFamily="18" charset="0"/>
                <a:ea typeface="宋体" panose="02010600030101010101" pitchFamily="2" charset="-122"/>
                <a:cs typeface="+mn-cs"/>
              </a:rPr>
              <a:t>7nm</a:t>
            </a:r>
            <a:r>
              <a:rPr kumimoji="0" lang="zh-CN"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制造工艺，集成</a:t>
            </a:r>
            <a:r>
              <a:rPr kumimoji="0" lang="en-US" altLang="zh-CN" sz="2400" b="1" i="0" u="none" strike="noStrike" kern="1200" cap="none" spc="0" normalizeH="0" baseline="0" noProof="0" dirty="0" smtClean="0">
                <a:ln>
                  <a:noFill/>
                </a:ln>
                <a:solidFill>
                  <a:srgbClr val="C00000"/>
                </a:solidFill>
                <a:effectLst/>
                <a:uLnTx/>
                <a:uFillTx/>
                <a:latin typeface="Garamond" panose="02020404030301010803" pitchFamily="18" charset="0"/>
                <a:ea typeface="宋体" panose="02010600030101010101" pitchFamily="2" charset="-122"/>
                <a:cs typeface="+mn-cs"/>
              </a:rPr>
              <a:t>69</a:t>
            </a:r>
            <a:r>
              <a:rPr kumimoji="0" lang="zh-CN" altLang="zh-CN" sz="2400" b="1" i="0" u="none" strike="noStrike" kern="1200" cap="none" spc="0" normalizeH="0" baseline="0" noProof="0" dirty="0" smtClean="0">
                <a:ln>
                  <a:noFill/>
                </a:ln>
                <a:solidFill>
                  <a:srgbClr val="C00000"/>
                </a:solidFill>
                <a:effectLst/>
                <a:uLnTx/>
                <a:uFillTx/>
                <a:latin typeface="Garamond" panose="02020404030301010803" pitchFamily="18" charset="0"/>
                <a:ea typeface="宋体" panose="02010600030101010101" pitchFamily="2" charset="-122"/>
                <a:cs typeface="+mn-cs"/>
              </a:rPr>
              <a:t>亿</a:t>
            </a:r>
            <a:r>
              <a:rPr kumimoji="0" lang="zh-CN"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个晶体管。全面升级的</a:t>
            </a:r>
            <a:r>
              <a:rPr kumimoji="0" lang="en-US"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CPU</a:t>
            </a:r>
            <a:r>
              <a:rPr kumimoji="0" lang="zh-CN"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a:t>
            </a:r>
            <a:r>
              <a:rPr kumimoji="0" lang="en-US"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GPU</a:t>
            </a:r>
            <a:r>
              <a:rPr kumimoji="0" lang="zh-CN"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a:t>
            </a:r>
            <a:r>
              <a:rPr kumimoji="0" lang="zh-CN" altLang="zh-CN" sz="2400" b="1" i="0" u="none" strike="noStrike" kern="1200" cap="none" spc="0" normalizeH="0" baseline="0" noProof="0" dirty="0" smtClean="0">
                <a:ln>
                  <a:noFill/>
                </a:ln>
                <a:solidFill>
                  <a:srgbClr val="C00000"/>
                </a:solidFill>
                <a:effectLst/>
                <a:uLnTx/>
                <a:uFillTx/>
                <a:latin typeface="Garamond" panose="02020404030301010803" pitchFamily="18" charset="0"/>
                <a:ea typeface="宋体" panose="02010600030101010101" pitchFamily="2" charset="-122"/>
                <a:cs typeface="+mn-cs"/>
              </a:rPr>
              <a:t>新的双核</a:t>
            </a:r>
            <a:r>
              <a:rPr kumimoji="0" lang="en-US" altLang="zh-CN" sz="2400" b="1" i="0" u="none" strike="noStrike" kern="1200" cap="none" spc="0" normalizeH="0" baseline="0" noProof="0" dirty="0" smtClean="0">
                <a:ln>
                  <a:noFill/>
                </a:ln>
                <a:solidFill>
                  <a:srgbClr val="C00000"/>
                </a:solidFill>
                <a:effectLst/>
                <a:uLnTx/>
                <a:uFillTx/>
                <a:latin typeface="Garamond" panose="02020404030301010803" pitchFamily="18" charset="0"/>
                <a:ea typeface="宋体" panose="02010600030101010101" pitchFamily="2" charset="-122"/>
                <a:cs typeface="+mn-cs"/>
              </a:rPr>
              <a:t>NPU</a:t>
            </a:r>
            <a:r>
              <a:rPr kumimoji="0" lang="zh-CN"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使其性能更为优秀。</a:t>
            </a:r>
            <a:endParaRPr kumimoji="0" lang="zh-CN"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ts val="4000"/>
              </a:lnSpc>
              <a:spcBef>
                <a:spcPct val="0"/>
              </a:spcBef>
              <a:spcAft>
                <a:spcPct val="0"/>
              </a:spcAft>
              <a:buClrTx/>
              <a:buSzTx/>
              <a:buFont typeface="Wingdings" panose="05000000000000000000" pitchFamily="2" charset="2"/>
              <a:buChar char="l"/>
              <a:defRPr/>
            </a:pPr>
            <a:r>
              <a:rPr kumimoji="0" lang="en-US"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2019</a:t>
            </a:r>
            <a:r>
              <a:rPr kumimoji="0" lang="zh-CN"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年</a:t>
            </a:r>
            <a:r>
              <a:rPr kumimoji="0" lang="en-US"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9</a:t>
            </a:r>
            <a:r>
              <a:rPr kumimoji="0" lang="zh-CN"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月华为发布了全球首款</a:t>
            </a:r>
            <a:r>
              <a:rPr kumimoji="0" lang="en-US"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5G </a:t>
            </a:r>
            <a:r>
              <a:rPr kumimoji="0" lang="en-US" altLang="zh-CN" sz="2400" b="1" i="0" u="none" strike="noStrike" kern="1200" cap="none" spc="0" normalizeH="0" baseline="0" noProof="0" dirty="0" err="1" smtClean="0">
                <a:ln>
                  <a:noFill/>
                </a:ln>
                <a:solidFill>
                  <a:schemeClr val="tx1"/>
                </a:solidFill>
                <a:effectLst/>
                <a:uLnTx/>
                <a:uFillTx/>
                <a:latin typeface="Garamond" panose="02020404030301010803" pitchFamily="18" charset="0"/>
                <a:ea typeface="宋体" panose="02010600030101010101" pitchFamily="2" charset="-122"/>
                <a:cs typeface="+mn-cs"/>
              </a:rPr>
              <a:t>SoC</a:t>
            </a:r>
            <a:r>
              <a:rPr kumimoji="0" lang="zh-CN"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芯片</a:t>
            </a:r>
            <a:r>
              <a:rPr kumimoji="0" lang="zh-CN" altLang="zh-CN" sz="2400" b="1" i="0" u="none" strike="noStrike" kern="1200" cap="none" spc="0" normalizeH="0" baseline="0" noProof="0" dirty="0" smtClean="0">
                <a:ln>
                  <a:noFill/>
                </a:ln>
                <a:solidFill>
                  <a:srgbClr val="C00000"/>
                </a:solidFill>
                <a:effectLst/>
                <a:uLnTx/>
                <a:uFillTx/>
                <a:latin typeface="Garamond" panose="02020404030301010803" pitchFamily="18" charset="0"/>
                <a:ea typeface="宋体" panose="02010600030101010101" pitchFamily="2" charset="-122"/>
                <a:cs typeface="+mn-cs"/>
              </a:rPr>
              <a:t>麒麟</a:t>
            </a:r>
            <a:r>
              <a:rPr kumimoji="0" lang="en-US" altLang="zh-CN" sz="2400" b="1" i="0" u="none" strike="noStrike" kern="1200" cap="none" spc="0" normalizeH="0" baseline="0" noProof="0" dirty="0" smtClean="0">
                <a:ln>
                  <a:noFill/>
                </a:ln>
                <a:solidFill>
                  <a:srgbClr val="C00000"/>
                </a:solidFill>
                <a:effectLst/>
                <a:uLnTx/>
                <a:uFillTx/>
                <a:latin typeface="Garamond" panose="02020404030301010803" pitchFamily="18" charset="0"/>
                <a:ea typeface="宋体" panose="02010600030101010101" pitchFamily="2" charset="-122"/>
                <a:cs typeface="+mn-cs"/>
              </a:rPr>
              <a:t>990 </a:t>
            </a:r>
            <a:r>
              <a:rPr kumimoji="0" lang="en-US"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5G</a:t>
            </a:r>
            <a:r>
              <a:rPr kumimoji="0" lang="zh-CN"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a:t>
            </a:r>
            <a:r>
              <a:rPr kumimoji="0" lang="zh-CN" altLang="zh-CN" sz="2400" b="1" i="0" u="none" strike="noStrike" kern="1200" cap="none" spc="0" normalizeH="0" baseline="0" noProof="0" dirty="0" smtClean="0">
                <a:ln>
                  <a:noFill/>
                </a:ln>
                <a:solidFill>
                  <a:srgbClr val="C00000"/>
                </a:solidFill>
                <a:effectLst/>
                <a:uLnTx/>
                <a:uFillTx/>
                <a:latin typeface="Garamond" panose="02020404030301010803" pitchFamily="18" charset="0"/>
                <a:ea typeface="宋体" panose="02010600030101010101" pitchFamily="2" charset="-122"/>
                <a:cs typeface="+mn-cs"/>
              </a:rPr>
              <a:t>八核</a:t>
            </a:r>
            <a:r>
              <a:rPr kumimoji="0" lang="en-US"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CPU</a:t>
            </a:r>
            <a:r>
              <a:rPr kumimoji="0" lang="zh-CN"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结构</a:t>
            </a:r>
            <a:r>
              <a:rPr kumimoji="0" lang="zh-CN" altLang="en-US"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同</a:t>
            </a:r>
            <a:r>
              <a:rPr kumimoji="0" lang="zh-CN"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麒麟</a:t>
            </a:r>
            <a:r>
              <a:rPr kumimoji="0" lang="en-US"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980</a:t>
            </a:r>
            <a:r>
              <a:rPr kumimoji="0" lang="zh-CN"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），内置</a:t>
            </a:r>
            <a:r>
              <a:rPr kumimoji="0" lang="zh-CN" altLang="zh-CN" sz="2400" b="1" i="0" u="sng" strike="noStrike" kern="1200" cap="none" spc="0" normalizeH="0" baseline="0" noProof="0" dirty="0" smtClean="0">
                <a:ln>
                  <a:noFill/>
                </a:ln>
                <a:solidFill>
                  <a:srgbClr val="3333FF"/>
                </a:solidFill>
                <a:effectLst/>
                <a:uLnTx/>
                <a:uFillTx/>
                <a:latin typeface="Garamond" panose="02020404030301010803" pitchFamily="18" charset="0"/>
                <a:ea typeface="宋体" panose="02010600030101010101" pitchFamily="2" charset="-122"/>
                <a:cs typeface="+mn-cs"/>
              </a:rPr>
              <a:t>巴龙</a:t>
            </a:r>
            <a:r>
              <a:rPr kumimoji="0" lang="en-US" altLang="zh-CN" sz="2400" b="1" i="0" u="sng" strike="noStrike" kern="1200" cap="none" spc="0" normalizeH="0" baseline="0" noProof="0" dirty="0" smtClean="0">
                <a:ln>
                  <a:noFill/>
                </a:ln>
                <a:solidFill>
                  <a:srgbClr val="3333FF"/>
                </a:solidFill>
                <a:effectLst/>
                <a:uLnTx/>
                <a:uFillTx/>
                <a:latin typeface="Garamond" panose="02020404030301010803" pitchFamily="18" charset="0"/>
                <a:ea typeface="宋体" panose="02010600030101010101" pitchFamily="2" charset="-122"/>
                <a:cs typeface="+mn-cs"/>
              </a:rPr>
              <a:t>5000</a:t>
            </a:r>
            <a:r>
              <a:rPr kumimoji="0" lang="zh-CN" altLang="en-US" sz="2400" b="1" i="0" u="sng" strike="noStrike" kern="1200" cap="none" spc="0" normalizeH="0" baseline="0" noProof="0" dirty="0" smtClean="0">
                <a:ln>
                  <a:noFill/>
                </a:ln>
                <a:solidFill>
                  <a:srgbClr val="3333FF"/>
                </a:solidFill>
                <a:effectLst/>
                <a:uLnTx/>
                <a:uFillTx/>
                <a:latin typeface="Garamond" panose="02020404030301010803" pitchFamily="18" charset="0"/>
                <a:ea typeface="宋体" panose="02010600030101010101" pitchFamily="2" charset="-122"/>
                <a:cs typeface="+mn-cs"/>
              </a:rPr>
              <a:t>基带</a:t>
            </a:r>
            <a:r>
              <a:rPr kumimoji="0" lang="zh-CN"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，即内置</a:t>
            </a:r>
            <a:r>
              <a:rPr kumimoji="0" lang="en-US"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5G</a:t>
            </a:r>
            <a:r>
              <a:rPr kumimoji="0" lang="zh-CN"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a:t>
            </a:r>
            <a:r>
              <a:rPr kumimoji="0" lang="en-US" altLang="zh-CN" sz="2400" b="1" i="0" u="none" strike="noStrike" kern="1200" cap="none" spc="0" normalizeH="0" baseline="0" noProof="0" dirty="0" smtClean="0">
                <a:ln>
                  <a:noFill/>
                </a:ln>
                <a:solidFill>
                  <a:srgbClr val="C00000"/>
                </a:solidFill>
                <a:effectLst/>
                <a:uLnTx/>
                <a:uFillTx/>
                <a:latin typeface="Garamond" panose="02020404030301010803" pitchFamily="18" charset="0"/>
                <a:ea typeface="宋体" panose="02010600030101010101" pitchFamily="2" charset="-122"/>
                <a:cs typeface="+mn-cs"/>
              </a:rPr>
              <a:t>7nm</a:t>
            </a:r>
            <a:r>
              <a:rPr kumimoji="0" lang="zh-CN"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制造工艺。</a:t>
            </a:r>
            <a:r>
              <a:rPr kumimoji="0" lang="en-US"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GPU</a:t>
            </a:r>
            <a:r>
              <a:rPr kumimoji="0" lang="zh-CN"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是</a:t>
            </a:r>
            <a:r>
              <a:rPr kumimoji="0" lang="en-US"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16</a:t>
            </a:r>
            <a:r>
              <a:rPr kumimoji="0" lang="zh-CN"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核</a:t>
            </a:r>
            <a:r>
              <a:rPr kumimoji="0" lang="en-US"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Mali-G76,</a:t>
            </a:r>
            <a:r>
              <a:rPr kumimoji="0" lang="en-US" altLang="zh-CN" sz="2400" b="1" i="0" u="none" strike="noStrike" kern="1200" cap="none" spc="0" normalizeH="0" baseline="0" noProof="0" dirty="0" smtClean="0">
                <a:ln>
                  <a:noFill/>
                </a:ln>
                <a:solidFill>
                  <a:srgbClr val="C00000"/>
                </a:solidFill>
                <a:effectLst/>
                <a:uLnTx/>
                <a:uFillTx/>
                <a:latin typeface="Garamond" panose="02020404030301010803" pitchFamily="18" charset="0"/>
                <a:ea typeface="宋体" panose="02010600030101010101" pitchFamily="2" charset="-122"/>
                <a:cs typeface="+mn-cs"/>
              </a:rPr>
              <a:t>NPU</a:t>
            </a:r>
            <a:r>
              <a:rPr kumimoji="0" lang="zh-CN" altLang="zh-CN"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rPr>
              <a:t>在双核基础上增加一个微核。</a:t>
            </a:r>
            <a:endParaRPr kumimoji="0" lang="zh-CN" altLang="en-US" sz="2400" b="1" i="0" u="none" strike="noStrike" kern="1200" cap="none" spc="0" normalizeH="0" baseline="0" noProof="0" dirty="0" smtClean="0">
              <a:ln>
                <a:noFill/>
              </a:ln>
              <a:solidFill>
                <a:schemeClr val="tx1"/>
              </a:solidFill>
              <a:effectLst/>
              <a:uLnTx/>
              <a:uFillTx/>
              <a:latin typeface="Garamond" panose="02020404030301010803" pitchFamily="18" charset="0"/>
              <a:ea typeface="宋体" panose="02010600030101010101" pitchFamily="2" charset="-122"/>
              <a:cs typeface="+mn-cs"/>
            </a:endParaRPr>
          </a:p>
        </p:txBody>
      </p:sp>
    </p:spTree>
  </p:cSld>
  <p:clrMapOvr>
    <a:masterClrMapping/>
  </p:clrMapOvr>
  <p:transition spd="slow">
    <p:zoom dir="in"/>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灯片编号占位符 1"/>
          <p:cNvSpPr txBox="1">
            <a:spLocks noGrp="1"/>
          </p:cNvSpPr>
          <p:nvPr>
            <p:ph type="sldNum" sz="quarter" idx="12"/>
          </p:nvPr>
        </p:nvSpPr>
        <p:spPr/>
        <p:txBody>
          <a:bodyPr/>
          <a:p>
            <a:pPr marL="0" indent="0" algn="r" eaLnBrk="1" hangingPunct="1">
              <a:spcBef>
                <a:spcPct val="50000"/>
              </a:spcBef>
              <a:buClrTx/>
              <a:buFontTx/>
              <a:buNone/>
            </a:pPr>
            <a:fld id="{9A0DB2DC-4C9A-4742-B13C-FB6460FD3503}" type="slidenum">
              <a:rPr lang="zh-CN" altLang="en-US" sz="1400" dirty="0">
                <a:solidFill>
                  <a:schemeClr val="bg2"/>
                </a:solidFill>
              </a:rPr>
            </a:fld>
            <a:endParaRPr lang="zh-CN" altLang="en-US" sz="1400" dirty="0">
              <a:solidFill>
                <a:schemeClr val="bg2"/>
              </a:solidFill>
            </a:endParaRPr>
          </a:p>
        </p:txBody>
      </p:sp>
      <p:sp>
        <p:nvSpPr>
          <p:cNvPr id="3" name="Rectangle 1"/>
          <p:cNvSpPr>
            <a:spLocks noChangeArrowheads="1"/>
          </p:cNvSpPr>
          <p:nvPr/>
        </p:nvSpPr>
        <p:spPr bwMode="auto">
          <a:xfrm>
            <a:off x="323850" y="365284"/>
            <a:ext cx="6335713" cy="817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01568" bIns="101568"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000" b="1" i="0" u="none" strike="noStrike" kern="1200" cap="none" spc="0" normalizeH="0" baseline="0" noProof="0" dirty="0">
                <a:ln>
                  <a:noFill/>
                </a:ln>
                <a:solidFill>
                  <a:srgbClr val="000000"/>
                </a:solidFill>
                <a:effectLst/>
                <a:uLnTx/>
                <a:uFillTx/>
                <a:latin typeface="+mn-ea"/>
                <a:ea typeface="+mn-ea"/>
                <a:cs typeface="Times New Roman" panose="02020603050405020304" pitchFamily="18" charset="0"/>
              </a:rPr>
              <a:t>1.6.2  计算机的分类</a:t>
            </a:r>
            <a:endParaRPr kumimoji="0" lang="en-US" altLang="zh-CN" sz="4000" b="1" i="0" u="none" strike="noStrike" kern="1200" cap="none" spc="0" normalizeH="0" baseline="0" noProof="0" dirty="0">
              <a:ln>
                <a:noFill/>
              </a:ln>
              <a:solidFill>
                <a:srgbClr val="000000"/>
              </a:solidFill>
              <a:effectLst/>
              <a:uLnTx/>
              <a:uFillTx/>
              <a:latin typeface="+mn-ea"/>
              <a:ea typeface="+mn-ea"/>
              <a:cs typeface="Times New Roman" panose="02020603050405020304" pitchFamily="18" charset="0"/>
            </a:endParaRPr>
          </a:p>
        </p:txBody>
      </p:sp>
      <p:sp>
        <p:nvSpPr>
          <p:cNvPr id="53252" name="矩形 3"/>
          <p:cNvSpPr/>
          <p:nvPr/>
        </p:nvSpPr>
        <p:spPr>
          <a:xfrm>
            <a:off x="323850" y="1773238"/>
            <a:ext cx="8424863" cy="26765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ct val="150000"/>
              </a:lnSpc>
              <a:spcBef>
                <a:spcPct val="0"/>
              </a:spcBef>
              <a:buClrTx/>
              <a:buFontTx/>
              <a:buNone/>
            </a:pPr>
            <a:r>
              <a:rPr lang="en-US" altLang="zh-CN" sz="2400" b="1" dirty="0"/>
              <a:t>       </a:t>
            </a:r>
            <a:r>
              <a:rPr lang="zh-CN" altLang="zh-CN" sz="2800" b="1" dirty="0"/>
              <a:t>当前，更符合市场发展的是按应用分类。按照计算机的应用特征，现代的计算机可分为</a:t>
            </a:r>
            <a:r>
              <a:rPr lang="zh-CN" altLang="zh-CN" sz="2800" b="1" dirty="0">
                <a:solidFill>
                  <a:srgbClr val="C00000"/>
                </a:solidFill>
              </a:rPr>
              <a:t>个人移动设备</a:t>
            </a:r>
            <a:r>
              <a:rPr lang="zh-CN" altLang="zh-CN" sz="2800" b="1" dirty="0">
                <a:solidFill>
                  <a:srgbClr val="C00000"/>
                </a:solidFill>
              </a:rPr>
              <a:t>、桌面计算机、服务器、集群</a:t>
            </a:r>
            <a:r>
              <a:rPr lang="en-US" altLang="zh-CN" sz="2800" b="1" dirty="0">
                <a:solidFill>
                  <a:srgbClr val="C00000"/>
                </a:solidFill>
              </a:rPr>
              <a:t>/</a:t>
            </a:r>
            <a:r>
              <a:rPr lang="zh-CN" altLang="en-US" sz="2800" b="1" dirty="0">
                <a:solidFill>
                  <a:srgbClr val="C00000"/>
                </a:solidFill>
              </a:rPr>
              <a:t>仓库级计算机</a:t>
            </a:r>
            <a:r>
              <a:rPr lang="zh-CN" altLang="zh-CN" sz="2800" b="1" dirty="0">
                <a:solidFill>
                  <a:srgbClr val="C00000"/>
                </a:solidFill>
              </a:rPr>
              <a:t>和嵌入式计算机</a:t>
            </a:r>
            <a:r>
              <a:rPr lang="en-US" altLang="zh-CN" sz="2800" b="1" dirty="0"/>
              <a:t>5</a:t>
            </a:r>
            <a:r>
              <a:rPr lang="zh-CN" altLang="zh-CN" sz="2800" b="1" dirty="0"/>
              <a:t>种类型。</a:t>
            </a:r>
            <a:endParaRPr lang="zh-CN" altLang="zh-CN" sz="2800" b="1" dirty="0"/>
          </a:p>
        </p:txBody>
      </p:sp>
    </p:spTree>
  </p:cSld>
  <p:clrMapOvr>
    <a:masterClrMapping/>
  </p:clrMapOvr>
  <p:transition spd="slow">
    <p:zoom dir="in"/>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107315" y="1052830"/>
            <a:ext cx="9079865" cy="4300220"/>
          </a:xfrm>
          <a:prstGeom prst="rect">
            <a:avLst/>
          </a:prstGeom>
          <a:noFill/>
          <a:ln w="9525">
            <a:noFill/>
          </a:ln>
        </p:spPr>
        <p:txBody>
          <a:bodyPr wrap="square">
            <a:spAutoFit/>
          </a:bodyPr>
          <a:p>
            <a:pPr indent="269875">
              <a:lnSpc>
                <a:spcPct val="120000"/>
              </a:lnSpc>
              <a:spcBef>
                <a:spcPts val="0"/>
              </a:spcBef>
              <a:spcAft>
                <a:spcPts val="0"/>
              </a:spcAft>
            </a:pPr>
            <a:r>
              <a:rPr lang="zh-CN" sz="2800">
                <a:solidFill>
                  <a:srgbClr val="000000"/>
                </a:solidFill>
                <a:latin typeface="Times New Roman" panose="02020603050405020304" pitchFamily="18" charset="0"/>
                <a:ea typeface="宋体" panose="02010600030101010101" pitchFamily="2" charset="-122"/>
              </a:rPr>
              <a:t>计算机中的信息可以分为两大类：</a:t>
            </a:r>
            <a:endParaRPr lang="zh-CN" sz="2800">
              <a:solidFill>
                <a:srgbClr val="000000"/>
              </a:solidFill>
              <a:latin typeface="Times New Roman" panose="02020603050405020304" pitchFamily="18" charset="0"/>
              <a:ea typeface="宋体" panose="02010600030101010101" pitchFamily="2" charset="-122"/>
            </a:endParaRPr>
          </a:p>
          <a:p>
            <a:pPr marL="457200" indent="-457200">
              <a:lnSpc>
                <a:spcPct val="120000"/>
              </a:lnSpc>
              <a:spcBef>
                <a:spcPts val="0"/>
              </a:spcBef>
              <a:spcAft>
                <a:spcPts val="0"/>
              </a:spcAft>
              <a:buFont typeface="Wingdings" panose="05000000000000000000" charset="0"/>
              <a:buChar char="Ø"/>
            </a:pPr>
            <a:r>
              <a:rPr lang="zh-CN" sz="2800">
                <a:solidFill>
                  <a:srgbClr val="C00000"/>
                </a:solidFill>
                <a:latin typeface="Times New Roman" panose="02020603050405020304" pitchFamily="18" charset="0"/>
                <a:ea typeface="宋体" panose="02010600030101010101" pitchFamily="2" charset="-122"/>
              </a:rPr>
              <a:t>控制信息</a:t>
            </a:r>
            <a:r>
              <a:rPr lang="en-US" altLang="zh-CN" sz="2800">
                <a:solidFill>
                  <a:srgbClr val="000000"/>
                </a:solidFill>
                <a:latin typeface="Times New Roman" panose="02020603050405020304" pitchFamily="18" charset="0"/>
                <a:ea typeface="宋体" panose="02010600030101010101" pitchFamily="2" charset="-122"/>
              </a:rPr>
              <a:t>---</a:t>
            </a:r>
            <a:r>
              <a:rPr lang="zh-CN">
                <a:solidFill>
                  <a:srgbClr val="000000"/>
                </a:solidFill>
                <a:sym typeface="+mn-ea"/>
              </a:rPr>
              <a:t>随着程序的逐条执行，根据</a:t>
            </a:r>
            <a:r>
              <a:rPr lang="zh-CN">
                <a:solidFill>
                  <a:srgbClr val="000000"/>
                </a:solidFill>
                <a:sym typeface="+mn-ea"/>
              </a:rPr>
              <a:t>依次取出的指令代码所产生的控制信号（</a:t>
            </a:r>
            <a:r>
              <a:rPr lang="zh-CN">
                <a:solidFill>
                  <a:srgbClr val="000000"/>
                </a:solidFill>
                <a:sym typeface="+mn-ea"/>
              </a:rPr>
              <a:t>微命令</a:t>
            </a:r>
            <a:r>
              <a:rPr lang="zh-CN">
                <a:solidFill>
                  <a:srgbClr val="000000"/>
                </a:solidFill>
                <a:sym typeface="+mn-ea"/>
              </a:rPr>
              <a:t>），就成为控制信息流以控制计算机完成指令</a:t>
            </a:r>
            <a:r>
              <a:rPr lang="zh-CN">
                <a:solidFill>
                  <a:srgbClr val="000000"/>
                </a:solidFill>
                <a:sym typeface="+mn-ea"/>
              </a:rPr>
              <a:t>指定的</a:t>
            </a:r>
            <a:r>
              <a:rPr lang="zh-CN">
                <a:solidFill>
                  <a:srgbClr val="000000"/>
                </a:solidFill>
                <a:sym typeface="+mn-ea"/>
              </a:rPr>
              <a:t>操作。</a:t>
            </a:r>
            <a:endParaRPr lang="zh-CN" sz="2800">
              <a:solidFill>
                <a:srgbClr val="000000"/>
              </a:solidFill>
              <a:latin typeface="Times New Roman" panose="02020603050405020304" pitchFamily="18" charset="0"/>
              <a:ea typeface="宋体" panose="02010600030101010101" pitchFamily="2" charset="-122"/>
            </a:endParaRPr>
          </a:p>
          <a:p>
            <a:pPr marL="457200" indent="-457200">
              <a:lnSpc>
                <a:spcPct val="120000"/>
              </a:lnSpc>
              <a:spcBef>
                <a:spcPts val="0"/>
              </a:spcBef>
              <a:spcAft>
                <a:spcPts val="0"/>
              </a:spcAft>
              <a:buFont typeface="Wingdings" panose="05000000000000000000" charset="0"/>
              <a:buChar char="Ø"/>
            </a:pPr>
            <a:r>
              <a:rPr lang="zh-CN" sz="2800">
                <a:solidFill>
                  <a:srgbClr val="C00000"/>
                </a:solidFill>
                <a:latin typeface="Times New Roman" panose="02020603050405020304" pitchFamily="18" charset="0"/>
                <a:ea typeface="宋体" panose="02010600030101010101" pitchFamily="2" charset="-122"/>
              </a:rPr>
              <a:t>数据信息</a:t>
            </a:r>
            <a:r>
              <a:rPr lang="en-US" altLang="zh-CN" sz="2800">
                <a:solidFill>
                  <a:srgbClr val="C00000"/>
                </a:solidFill>
                <a:latin typeface="Times New Roman" panose="02020603050405020304" pitchFamily="18" charset="0"/>
                <a:ea typeface="宋体" panose="02010600030101010101" pitchFamily="2" charset="-122"/>
              </a:rPr>
              <a:t>---</a:t>
            </a:r>
            <a:r>
              <a:rPr lang="zh-CN">
                <a:solidFill>
                  <a:srgbClr val="000000"/>
                </a:solidFill>
                <a:latin typeface="Times New Roman" panose="02020603050405020304" pitchFamily="18" charset="0"/>
                <a:ea typeface="宋体" panose="02010600030101010101" pitchFamily="2" charset="-122"/>
              </a:rPr>
              <a:t>按照指令要求依次取出的数据，以及运算处理的结果等，成为数据信息流，它们是计算机加工处理的对象。数据可以分为两大类：数值型数据和非数值型数据。前者有数值大小及正负之分，如四则运算的对象等；后者指字符、文字、图像、声音等一类信息，以及条件、命令、状态等逻辑信息。</a:t>
            </a:r>
            <a:endParaRPr lang="zh-CN" altLang="en-US" sz="2800"/>
          </a:p>
        </p:txBody>
      </p:sp>
      <p:sp>
        <p:nvSpPr>
          <p:cNvPr id="12291" name="Text Box 3"/>
          <p:cNvSpPr txBox="1"/>
          <p:nvPr/>
        </p:nvSpPr>
        <p:spPr>
          <a:xfrm>
            <a:off x="179705" y="188595"/>
            <a:ext cx="7010400" cy="7016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sz="4000" b="1" dirty="0"/>
              <a:t>1.1.2  信息的数字化表示</a:t>
            </a:r>
            <a:endParaRPr lang="zh-CN" altLang="en-US" sz="4000" b="1" dirty="0"/>
          </a:p>
        </p:txBody>
      </p:sp>
      <p:sp>
        <p:nvSpPr>
          <p:cNvPr id="2" name="文本框 1"/>
          <p:cNvSpPr txBox="1"/>
          <p:nvPr/>
        </p:nvSpPr>
        <p:spPr>
          <a:xfrm>
            <a:off x="1187450" y="5661025"/>
            <a:ext cx="6304280" cy="534035"/>
          </a:xfrm>
          <a:prstGeom prst="rect">
            <a:avLst/>
          </a:prstGeom>
          <a:noFill/>
        </p:spPr>
        <p:txBody>
          <a:bodyPr wrap="none" rtlCol="0" anchor="t">
            <a:spAutoFit/>
          </a:bodyPr>
          <a:p>
            <a:pPr>
              <a:lnSpc>
                <a:spcPct val="120000"/>
              </a:lnSpc>
              <a:spcBef>
                <a:spcPts val="0"/>
              </a:spcBef>
              <a:spcAft>
                <a:spcPts val="0"/>
              </a:spcAft>
              <a:buFont typeface="Wingdings" panose="05000000000000000000" charset="0"/>
            </a:pPr>
            <a:r>
              <a:rPr lang="zh-CN">
                <a:solidFill>
                  <a:srgbClr val="000000"/>
                </a:solidFill>
                <a:sym typeface="+mn-ea"/>
              </a:rPr>
              <a:t>这就需要解决一个问题：怎样表示上述信息？</a:t>
            </a:r>
            <a:endParaRPr lang="zh-CN" altLang="en-US"/>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91">
                                            <p:txEl>
                                              <p:charRg st="0" end="16"/>
                                            </p:txEl>
                                          </p:spTgt>
                                        </p:tgtEl>
                                        <p:attrNameLst>
                                          <p:attrName>style.visibility</p:attrName>
                                        </p:attrNameLst>
                                      </p:cBhvr>
                                      <p:to>
                                        <p:strVal val="visible"/>
                                      </p:to>
                                    </p:set>
                                    <p:animEffect transition="in" filter="wipe(left)">
                                      <p:cBhvr>
                                        <p:cTn id="7" dur="500"/>
                                        <p:tgtEl>
                                          <p:spTgt spid="12291">
                                            <p:txEl>
                                              <p:charRg st="0"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80" name="Rectangle 2"/>
          <p:cNvSpPr>
            <a:spLocks noGrp="1" noChangeArrowheads="1"/>
          </p:cNvSpPr>
          <p:nvPr/>
        </p:nvSpPr>
        <p:spPr>
          <a:xfrm>
            <a:off x="179705" y="44450"/>
            <a:ext cx="3384550" cy="854075"/>
          </a:xfrm>
          <a:prstGeom prst="rect">
            <a:avLst/>
          </a:prstGeom>
          <a:noFill/>
          <a:ln w="9525">
            <a:noFill/>
            <a:miter lim="800000"/>
          </a:ln>
          <a:effectLst/>
        </p:spPr>
        <p:txBody>
          <a:bodyPr vert="horz" wrap="square" lIns="91440" tIns="45720" rIns="91440" bIns="45720" numCol="1" anchor="ctr" anchorCtr="0" compatLnSpc="1"/>
          <a:lst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000" b="1" i="0" u="none" strike="noStrike" kern="0" cap="none" spc="0" normalizeH="0" baseline="0" noProof="0" dirty="0" smtClean="0">
                <a:ln>
                  <a:noFill/>
                </a:ln>
                <a:solidFill>
                  <a:schemeClr val="tx2"/>
                </a:solidFill>
                <a:effectLst/>
                <a:uLnTx/>
                <a:uFillTx/>
                <a:latin typeface="+mj-lt"/>
                <a:ea typeface="+mj-ea"/>
                <a:cs typeface="+mj-cs"/>
              </a:rPr>
              <a:t>5</a:t>
            </a:r>
            <a:r>
              <a:rPr kumimoji="0" lang="zh-CN" altLang="en-US" sz="4000" b="1" i="0" u="none" strike="noStrike" kern="0" cap="none" spc="0" normalizeH="0" baseline="0" noProof="0" dirty="0" smtClean="0">
                <a:ln>
                  <a:noFill/>
                </a:ln>
                <a:solidFill>
                  <a:schemeClr val="tx2"/>
                </a:solidFill>
                <a:effectLst/>
                <a:uLnTx/>
                <a:uFillTx/>
                <a:latin typeface="+mj-lt"/>
                <a:ea typeface="+mj-ea"/>
                <a:cs typeface="+mj-cs"/>
              </a:rPr>
              <a:t>类计算机</a:t>
            </a:r>
            <a:endParaRPr kumimoji="0" lang="en-US" altLang="zh-CN" sz="4000" b="1" i="0" u="none" strike="noStrike" kern="0" cap="none" spc="0" normalizeH="0" baseline="0" noProof="0" dirty="0" smtClean="0">
              <a:ln>
                <a:noFill/>
              </a:ln>
              <a:solidFill>
                <a:schemeClr val="tx2"/>
              </a:solidFill>
              <a:effectLst/>
              <a:uLnTx/>
              <a:uFillTx/>
              <a:latin typeface="+mj-lt"/>
              <a:ea typeface="+mj-ea"/>
              <a:cs typeface="+mj-cs"/>
            </a:endParaRPr>
          </a:p>
        </p:txBody>
      </p:sp>
      <p:graphicFrame>
        <p:nvGraphicFramePr>
          <p:cNvPr id="32798" name="Group 30"/>
          <p:cNvGraphicFramePr>
            <a:graphicFrameLocks noGrp="1"/>
          </p:cNvGraphicFramePr>
          <p:nvPr>
            <p:custDataLst>
              <p:tags r:id="rId1"/>
            </p:custDataLst>
          </p:nvPr>
        </p:nvGraphicFramePr>
        <p:xfrm>
          <a:off x="250825" y="1125538"/>
          <a:ext cx="8713789" cy="5421313"/>
        </p:xfrm>
        <a:graphic>
          <a:graphicData uri="http://schemas.openxmlformats.org/drawingml/2006/table">
            <a:tbl>
              <a:tblPr/>
              <a:tblGrid>
                <a:gridCol w="1368281"/>
                <a:gridCol w="1296266"/>
                <a:gridCol w="1296266"/>
                <a:gridCol w="1584325"/>
                <a:gridCol w="1800369"/>
                <a:gridCol w="1368282"/>
              </a:tblGrid>
              <a:tr h="1127774">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特征</a:t>
                      </a:r>
                      <a:endPar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marL="91449" marR="91449" marT="45727" marB="4572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2">
                        <a:lumMod val="10000"/>
                        <a:lumOff val="9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zh-CN" altLang="en-US" sz="2000" b="1" i="0" u="none" strike="noStrike" cap="none" normalizeH="0" baseline="0" dirty="0" smtClean="0">
                          <a:ln>
                            <a:noFill/>
                          </a:ln>
                          <a:solidFill>
                            <a:srgbClr val="C00000"/>
                          </a:solidFill>
                          <a:effectLst/>
                          <a:latin typeface="Tahoma" panose="020B0604030504040204" pitchFamily="34" charset="0"/>
                          <a:ea typeface="宋体" panose="02010600030101010101" pitchFamily="2" charset="-122"/>
                        </a:rPr>
                        <a:t>个人</a:t>
                      </a:r>
                      <a:endParaRPr kumimoji="0" lang="en-US" altLang="zh-CN" sz="2000" b="1" i="0" u="none" strike="noStrike" cap="none" normalizeH="0" baseline="0" dirty="0" smtClean="0">
                        <a:ln>
                          <a:noFill/>
                        </a:ln>
                        <a:solidFill>
                          <a:srgbClr val="C00000"/>
                        </a:solidFill>
                        <a:effectLst/>
                        <a:latin typeface="Tahom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zh-CN" altLang="en-US" sz="2000" b="1" i="0" u="none" strike="noStrike" cap="none" normalizeH="0" baseline="0" dirty="0" smtClean="0">
                          <a:ln>
                            <a:noFill/>
                          </a:ln>
                          <a:solidFill>
                            <a:srgbClr val="C00000"/>
                          </a:solidFill>
                          <a:effectLst/>
                          <a:latin typeface="Tahoma" panose="020B0604030504040204" pitchFamily="34" charset="0"/>
                          <a:ea typeface="宋体" panose="02010600030101010101" pitchFamily="2" charset="-122"/>
                        </a:rPr>
                        <a:t>移动设备</a:t>
                      </a:r>
                      <a:endParaRPr kumimoji="0" lang="zh-CN" altLang="en-US" sz="2000" b="1" i="0" u="none" strike="noStrike" cap="none" normalizeH="0" baseline="0" dirty="0" smtClean="0">
                        <a:ln>
                          <a:noFill/>
                        </a:ln>
                        <a:solidFill>
                          <a:srgbClr val="C00000"/>
                        </a:solidFill>
                        <a:effectLst/>
                        <a:latin typeface="Tahoma" panose="020B0604030504040204" pitchFamily="34" charset="0"/>
                        <a:ea typeface="宋体" panose="02010600030101010101" pitchFamily="2" charset="-122"/>
                      </a:endParaRPr>
                    </a:p>
                  </a:txBody>
                  <a:tcPr marL="91449" marR="91449" marT="45727" marB="457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defRPr/>
                      </a:pPr>
                      <a:r>
                        <a:rPr kumimoji="0" lang="zh-CN" altLang="en-US" sz="2000" b="1" i="0" u="none" strike="noStrike" cap="none" normalizeH="0" baseline="0" dirty="0" smtClean="0">
                          <a:ln>
                            <a:noFill/>
                          </a:ln>
                          <a:solidFill>
                            <a:srgbClr val="3333FF"/>
                          </a:solidFill>
                          <a:effectLst/>
                          <a:latin typeface="Tahoma" panose="020B0604030504040204" pitchFamily="34" charset="0"/>
                          <a:ea typeface="宋体" panose="02010600030101010101" pitchFamily="2" charset="-122"/>
                        </a:rPr>
                        <a:t>桌面</a:t>
                      </a:r>
                      <a:endParaRPr kumimoji="0" lang="en-US" altLang="zh-CN" sz="2000" b="1" i="0" u="none" strike="noStrike" cap="none" normalizeH="0" baseline="0" dirty="0" smtClean="0">
                        <a:ln>
                          <a:noFill/>
                        </a:ln>
                        <a:solidFill>
                          <a:srgbClr val="3333FF"/>
                        </a:solidFill>
                        <a:effectLst/>
                        <a:latin typeface="Tahom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defRPr/>
                      </a:pPr>
                      <a:r>
                        <a:rPr kumimoji="0" lang="zh-CN" altLang="en-US" sz="2000" b="1" i="0" u="none" strike="noStrike" cap="none" normalizeH="0" baseline="0" dirty="0" smtClean="0">
                          <a:ln>
                            <a:noFill/>
                          </a:ln>
                          <a:solidFill>
                            <a:srgbClr val="3333FF"/>
                          </a:solidFill>
                          <a:effectLst/>
                          <a:latin typeface="Tahoma" panose="020B0604030504040204" pitchFamily="34" charset="0"/>
                          <a:ea typeface="宋体" panose="02010600030101010101" pitchFamily="2" charset="-122"/>
                        </a:rPr>
                        <a:t>计算机</a:t>
                      </a:r>
                      <a:endParaRPr kumimoji="0" lang="en-US" altLang="zh-CN" sz="2000" b="1" i="0" u="none" strike="noStrike" cap="none" normalizeH="0" baseline="0" dirty="0" smtClean="0">
                        <a:ln>
                          <a:noFill/>
                        </a:ln>
                        <a:solidFill>
                          <a:srgbClr val="3333FF"/>
                        </a:solidFill>
                        <a:effectLst/>
                        <a:latin typeface="Tahom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endParaRPr kumimoji="0" lang="en-US" altLang="zh-CN" sz="2000" b="1" i="0" u="none" strike="noStrike" cap="none" normalizeH="0" baseline="0" dirty="0" smtClean="0">
                        <a:ln>
                          <a:noFill/>
                        </a:ln>
                        <a:solidFill>
                          <a:srgbClr val="3333FF"/>
                        </a:solidFill>
                        <a:effectLst/>
                        <a:latin typeface="Tahoma" panose="020B0604030504040204" pitchFamily="34" charset="0"/>
                        <a:ea typeface="宋体" panose="02010600030101010101" pitchFamily="2" charset="-122"/>
                      </a:endParaRPr>
                    </a:p>
                  </a:txBody>
                  <a:tcPr marL="91449" marR="91449"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服务器</a:t>
                      </a:r>
                      <a:endPar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marL="91449" marR="91449" marT="45727" marB="457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zh-CN" altLang="en-US" sz="2000" b="1" i="0" u="none" strike="noStrike" cap="none" normalizeH="0" baseline="0" dirty="0" smtClean="0">
                          <a:ln>
                            <a:noFill/>
                          </a:ln>
                          <a:solidFill>
                            <a:srgbClr val="C00000"/>
                          </a:solidFill>
                          <a:effectLst/>
                          <a:latin typeface="Tahoma" panose="020B0604030504040204" pitchFamily="34" charset="0"/>
                          <a:ea typeface="宋体" panose="02010600030101010101" pitchFamily="2" charset="-122"/>
                        </a:rPr>
                        <a:t>集群</a:t>
                      </a:r>
                      <a:r>
                        <a:rPr kumimoji="0" lang="en-US" altLang="zh-CN" sz="2000" b="1" i="0" u="none" strike="noStrike" cap="none" normalizeH="0" baseline="0" dirty="0" smtClean="0">
                          <a:ln>
                            <a:noFill/>
                          </a:ln>
                          <a:solidFill>
                            <a:srgbClr val="C00000"/>
                          </a:solidFill>
                          <a:effectLst/>
                          <a:latin typeface="Tahoma" panose="020B0604030504040204" pitchFamily="34" charset="0"/>
                          <a:ea typeface="宋体" panose="02010600030101010101" pitchFamily="2" charset="-122"/>
                        </a:rPr>
                        <a:t>/</a:t>
                      </a:r>
                      <a:endParaRPr kumimoji="0" lang="en-US" altLang="zh-CN" sz="2000" b="1" i="0" u="none" strike="noStrike" cap="none" normalizeH="0" baseline="0" dirty="0" smtClean="0">
                        <a:ln>
                          <a:noFill/>
                        </a:ln>
                        <a:solidFill>
                          <a:srgbClr val="C00000"/>
                        </a:solidFill>
                        <a:effectLst/>
                        <a:latin typeface="Tahom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zh-CN" altLang="en-US" sz="2000" b="1" i="0" u="none" strike="noStrike" cap="none" normalizeH="0" baseline="0" dirty="0" smtClean="0">
                          <a:ln>
                            <a:noFill/>
                          </a:ln>
                          <a:solidFill>
                            <a:srgbClr val="C00000"/>
                          </a:solidFill>
                          <a:effectLst/>
                          <a:latin typeface="Tahoma" panose="020B0604030504040204" pitchFamily="34" charset="0"/>
                          <a:ea typeface="宋体" panose="02010600030101010101" pitchFamily="2" charset="-122"/>
                        </a:rPr>
                        <a:t>仓库级计算机</a:t>
                      </a:r>
                      <a:endParaRPr kumimoji="0" lang="zh-CN" altLang="en-US" sz="2000" b="1" i="0" u="none" strike="noStrike" cap="none" normalizeH="0" baseline="0" dirty="0" smtClean="0">
                        <a:ln>
                          <a:noFill/>
                        </a:ln>
                        <a:solidFill>
                          <a:srgbClr val="C00000"/>
                        </a:solidFill>
                        <a:effectLst/>
                        <a:latin typeface="Tahoma" panose="020B0604030504040204" pitchFamily="34" charset="0"/>
                        <a:ea typeface="宋体" panose="02010600030101010101" pitchFamily="2" charset="-122"/>
                      </a:endParaRPr>
                    </a:p>
                  </a:txBody>
                  <a:tcPr marL="91449" marR="91449"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zh-CN" altLang="en-US" sz="2000" b="1" i="0" u="none" strike="noStrike" cap="none" normalizeH="0" baseline="0" dirty="0" smtClean="0">
                          <a:ln>
                            <a:noFill/>
                          </a:ln>
                          <a:solidFill>
                            <a:srgbClr val="3333FF"/>
                          </a:solidFill>
                          <a:effectLst/>
                          <a:latin typeface="Tahoma" panose="020B0604030504040204" pitchFamily="34" charset="0"/>
                          <a:ea typeface="宋体" panose="02010600030101010101" pitchFamily="2" charset="-122"/>
                        </a:rPr>
                        <a:t>嵌入式</a:t>
                      </a:r>
                      <a:endParaRPr kumimoji="0" lang="en-US" altLang="zh-CN" sz="2000" b="1" i="0" u="none" strike="noStrike" cap="none" normalizeH="0" baseline="0" dirty="0" smtClean="0">
                        <a:ln>
                          <a:noFill/>
                        </a:ln>
                        <a:solidFill>
                          <a:srgbClr val="3333FF"/>
                        </a:solidFill>
                        <a:effectLst/>
                        <a:latin typeface="Tahom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zh-CN" altLang="en-US" sz="2000" b="1" i="0" u="none" strike="noStrike" cap="none" normalizeH="0" baseline="0" dirty="0" smtClean="0">
                          <a:ln>
                            <a:noFill/>
                          </a:ln>
                          <a:solidFill>
                            <a:srgbClr val="3333FF"/>
                          </a:solidFill>
                          <a:effectLst/>
                          <a:latin typeface="Tahoma" panose="020B0604030504040204" pitchFamily="34" charset="0"/>
                          <a:ea typeface="宋体" panose="02010600030101010101" pitchFamily="2" charset="-122"/>
                        </a:rPr>
                        <a:t>计算机</a:t>
                      </a:r>
                      <a:endParaRPr kumimoji="0" lang="zh-CN" altLang="en-US" sz="2000" b="1" i="0" u="none" strike="noStrike" cap="none" normalizeH="0" baseline="0" dirty="0" smtClean="0">
                        <a:ln>
                          <a:noFill/>
                        </a:ln>
                        <a:solidFill>
                          <a:srgbClr val="3333FF"/>
                        </a:solidFill>
                        <a:effectLst/>
                        <a:latin typeface="Tahoma" panose="020B0604030504040204" pitchFamily="34" charset="0"/>
                        <a:ea typeface="宋体" panose="02010600030101010101" pitchFamily="2" charset="-122"/>
                      </a:endParaRPr>
                    </a:p>
                  </a:txBody>
                  <a:tcPr marL="91449" marR="91449" marT="45727" marB="4572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066814">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系统的</a:t>
                      </a:r>
                      <a:endPar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价格</a:t>
                      </a:r>
                      <a:endPar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marL="91449" marR="91449" marT="45727" marB="4572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2">
                        <a:lumMod val="10000"/>
                        <a:lumOff val="9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0" i="0" u="none" strike="noStrike" cap="none" normalizeH="0" baseline="0" dirty="0" smtClean="0">
                          <a:ln>
                            <a:noFill/>
                          </a:ln>
                          <a:solidFill>
                            <a:srgbClr val="C00000"/>
                          </a:solidFill>
                          <a:effectLst/>
                          <a:latin typeface="Tahoma" panose="020B0604030504040204" pitchFamily="34" charset="0"/>
                          <a:ea typeface="宋体" panose="02010600030101010101" pitchFamily="2" charset="-122"/>
                        </a:rPr>
                        <a:t>$100-$1000</a:t>
                      </a:r>
                      <a:endParaRPr kumimoji="0" lang="en-US" altLang="zh-CN" sz="2000" b="0" i="0" u="none" strike="noStrike" cap="none" normalizeH="0" baseline="0" dirty="0" smtClean="0">
                        <a:ln>
                          <a:noFill/>
                        </a:ln>
                        <a:solidFill>
                          <a:srgbClr val="C00000"/>
                        </a:solidFill>
                        <a:effectLst/>
                        <a:latin typeface="Tahoma" panose="020B0604030504040204" pitchFamily="34" charset="0"/>
                        <a:ea typeface="宋体" panose="02010600030101010101" pitchFamily="2" charset="-122"/>
                      </a:endParaRPr>
                    </a:p>
                  </a:txBody>
                  <a:tcPr marL="91449" marR="91449" marT="45727" marB="457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defRPr/>
                      </a:pPr>
                      <a:r>
                        <a:rPr kumimoji="0" lang="en-US" altLang="zh-CN" sz="2000" b="0" i="0" u="none" strike="noStrike" cap="none" normalizeH="0" baseline="0" dirty="0" smtClean="0">
                          <a:ln>
                            <a:noFill/>
                          </a:ln>
                          <a:solidFill>
                            <a:srgbClr val="3333FF"/>
                          </a:solidFill>
                          <a:effectLst/>
                          <a:latin typeface="Tahoma" panose="020B0604030504040204" pitchFamily="34" charset="0"/>
                          <a:ea typeface="宋体" panose="02010600030101010101" pitchFamily="2" charset="-122"/>
                        </a:rPr>
                        <a:t>$300-$25000</a:t>
                      </a:r>
                      <a:endParaRPr kumimoji="0" lang="en-US" altLang="zh-CN" sz="2000" b="0" i="0" u="none" strike="noStrike" cap="none" normalizeH="0" baseline="0" dirty="0" smtClean="0">
                        <a:ln>
                          <a:noFill/>
                        </a:ln>
                        <a:solidFill>
                          <a:srgbClr val="3333FF"/>
                        </a:solidFill>
                        <a:effectLst/>
                        <a:latin typeface="Tahom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endParaRPr kumimoji="0" lang="en-US" altLang="zh-CN" sz="2000" b="0" i="0" u="none" strike="noStrike" cap="none" normalizeH="0" baseline="0" dirty="0" smtClean="0">
                        <a:ln>
                          <a:noFill/>
                        </a:ln>
                        <a:solidFill>
                          <a:srgbClr val="3333FF"/>
                        </a:solidFill>
                        <a:effectLst/>
                        <a:latin typeface="Tahoma" panose="020B0604030504040204" pitchFamily="34" charset="0"/>
                        <a:ea typeface="宋体" panose="02010600030101010101" pitchFamily="2" charset="-122"/>
                      </a:endParaRPr>
                    </a:p>
                  </a:txBody>
                  <a:tcPr marL="91449" marR="91449"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$5000-$10,000,000</a:t>
                      </a:r>
                      <a:endParaRPr kumimoji="0"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marL="91449" marR="91449" marT="45727" marB="457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0" i="0" u="none" strike="noStrike" cap="none" normalizeH="0" baseline="0" dirty="0" smtClean="0">
                          <a:ln>
                            <a:noFill/>
                          </a:ln>
                          <a:solidFill>
                            <a:srgbClr val="C00000"/>
                          </a:solidFill>
                          <a:effectLst/>
                          <a:latin typeface="Tahoma" panose="020B0604030504040204" pitchFamily="34" charset="0"/>
                          <a:ea typeface="宋体" panose="02010600030101010101" pitchFamily="2" charset="-122"/>
                        </a:rPr>
                        <a:t>$100,000-$200,000,000</a:t>
                      </a:r>
                      <a:endParaRPr kumimoji="0" lang="en-US" altLang="zh-CN" sz="2000" b="0" i="0" u="none" strike="noStrike" cap="none" normalizeH="0" baseline="0" dirty="0" smtClean="0">
                        <a:ln>
                          <a:noFill/>
                        </a:ln>
                        <a:solidFill>
                          <a:srgbClr val="C00000"/>
                        </a:solidFill>
                        <a:effectLst/>
                        <a:latin typeface="Tahoma" panose="020B0604030504040204" pitchFamily="34" charset="0"/>
                        <a:ea typeface="宋体" panose="02010600030101010101" pitchFamily="2" charset="-122"/>
                      </a:endParaRPr>
                    </a:p>
                  </a:txBody>
                  <a:tcPr marL="91449" marR="91449"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0" i="0" u="none" strike="noStrike" cap="none" normalizeH="0" baseline="0" dirty="0" smtClean="0">
                          <a:ln>
                            <a:noFill/>
                          </a:ln>
                          <a:solidFill>
                            <a:srgbClr val="3333FF"/>
                          </a:solidFill>
                          <a:effectLst/>
                          <a:latin typeface="Tahoma" panose="020B0604030504040204" pitchFamily="34" charset="0"/>
                          <a:ea typeface="宋体" panose="02010600030101010101" pitchFamily="2" charset="-122"/>
                        </a:rPr>
                        <a:t>$10-$100,000</a:t>
                      </a:r>
                      <a:endParaRPr kumimoji="0" lang="en-US" altLang="zh-CN" sz="2000" b="0" i="0" u="none" strike="noStrike" cap="none" normalizeH="0" baseline="0" dirty="0" smtClean="0">
                        <a:ln>
                          <a:noFill/>
                        </a:ln>
                        <a:solidFill>
                          <a:srgbClr val="3333FF"/>
                        </a:solidFill>
                        <a:effectLst/>
                        <a:latin typeface="Tahoma" panose="020B0604030504040204" pitchFamily="34" charset="0"/>
                        <a:ea typeface="宋体" panose="02010600030101010101" pitchFamily="2" charset="-122"/>
                      </a:endParaRPr>
                    </a:p>
                  </a:txBody>
                  <a:tcPr marL="91449" marR="91449" marT="45727" marB="4572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460097">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微处理器</a:t>
                      </a:r>
                      <a:endPar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的价格</a:t>
                      </a:r>
                      <a:endPar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marL="91449" marR="91449" marT="45727" marB="4572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2">
                        <a:lumMod val="10000"/>
                        <a:lumOff val="9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0" i="0" u="none" strike="noStrike" cap="none" normalizeH="0" baseline="0" dirty="0" smtClean="0">
                          <a:ln>
                            <a:noFill/>
                          </a:ln>
                          <a:solidFill>
                            <a:srgbClr val="C00000"/>
                          </a:solidFill>
                          <a:effectLst/>
                          <a:latin typeface="Tahoma" panose="020B0604030504040204" pitchFamily="34" charset="0"/>
                          <a:ea typeface="宋体" panose="02010600030101010101" pitchFamily="2" charset="-122"/>
                        </a:rPr>
                        <a:t>$10-$100</a:t>
                      </a:r>
                      <a:endParaRPr kumimoji="0" lang="en-US" altLang="zh-CN" sz="2000" b="0" i="0" u="none" strike="noStrike" cap="none" normalizeH="0" baseline="0" dirty="0" smtClean="0">
                        <a:ln>
                          <a:noFill/>
                        </a:ln>
                        <a:solidFill>
                          <a:srgbClr val="C00000"/>
                        </a:solidFill>
                        <a:effectLst/>
                        <a:latin typeface="Tahom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0" i="0" u="none" strike="noStrike" cap="none" normalizeH="0" baseline="0" dirty="0" smtClean="0">
                          <a:ln>
                            <a:noFill/>
                          </a:ln>
                          <a:solidFill>
                            <a:srgbClr val="C00000"/>
                          </a:solidFill>
                          <a:effectLst/>
                          <a:latin typeface="Tahoma" panose="020B0604030504040204" pitchFamily="34" charset="0"/>
                          <a:ea typeface="宋体" panose="02010600030101010101" pitchFamily="2" charset="-122"/>
                        </a:rPr>
                        <a:t>per proc.</a:t>
                      </a:r>
                      <a:endParaRPr kumimoji="0" lang="en-US" altLang="zh-CN" sz="2000" b="0" i="0" u="none" strike="noStrike" cap="none" normalizeH="0" baseline="0" dirty="0" smtClean="0">
                        <a:ln>
                          <a:noFill/>
                        </a:ln>
                        <a:solidFill>
                          <a:srgbClr val="C00000"/>
                        </a:solidFill>
                        <a:effectLst/>
                        <a:latin typeface="Tahoma" panose="020B0604030504040204" pitchFamily="34" charset="0"/>
                        <a:ea typeface="宋体" panose="02010600030101010101" pitchFamily="2" charset="-122"/>
                      </a:endParaRPr>
                    </a:p>
                  </a:txBody>
                  <a:tcPr marL="91449" marR="91449" marT="45727" marB="457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0" i="0" u="none" strike="noStrike" cap="none" normalizeH="0" baseline="0" dirty="0" smtClean="0">
                          <a:ln>
                            <a:noFill/>
                          </a:ln>
                          <a:solidFill>
                            <a:srgbClr val="3333FF"/>
                          </a:solidFill>
                          <a:effectLst/>
                          <a:latin typeface="Tahoma" panose="020B0604030504040204" pitchFamily="34" charset="0"/>
                          <a:ea typeface="宋体" panose="02010600030101010101" pitchFamily="2" charset="-122"/>
                        </a:rPr>
                        <a:t>$50-$500</a:t>
                      </a:r>
                      <a:endParaRPr kumimoji="0" lang="en-US" altLang="zh-CN" sz="2000" b="0" i="0" u="none" strike="noStrike" cap="none" normalizeH="0" baseline="0" dirty="0" smtClean="0">
                        <a:ln>
                          <a:noFill/>
                        </a:ln>
                        <a:solidFill>
                          <a:srgbClr val="3333FF"/>
                        </a:solidFill>
                        <a:effectLst/>
                        <a:latin typeface="Tahom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0" i="0" u="none" strike="noStrike" cap="none" normalizeH="0" baseline="0" dirty="0" smtClean="0">
                          <a:ln>
                            <a:noFill/>
                          </a:ln>
                          <a:solidFill>
                            <a:srgbClr val="3333FF"/>
                          </a:solidFill>
                          <a:effectLst/>
                          <a:latin typeface="Tahoma" panose="020B0604030504040204" pitchFamily="34" charset="0"/>
                          <a:ea typeface="宋体" panose="02010600030101010101" pitchFamily="2" charset="-122"/>
                        </a:rPr>
                        <a:t>per proc.</a:t>
                      </a:r>
                      <a:endParaRPr kumimoji="0" lang="en-US" altLang="zh-CN" sz="2000" b="0" i="0" u="none" strike="noStrike" cap="none" normalizeH="0" baseline="0" dirty="0" smtClean="0">
                        <a:ln>
                          <a:noFill/>
                        </a:ln>
                        <a:solidFill>
                          <a:srgbClr val="3333FF"/>
                        </a:solidFill>
                        <a:effectLst/>
                        <a:latin typeface="Tahom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endParaRPr kumimoji="0" lang="en-US" altLang="zh-CN" sz="2000" b="0" i="0" u="none" strike="noStrike" cap="none" normalizeH="0" baseline="0" dirty="0" smtClean="0">
                        <a:ln>
                          <a:noFill/>
                        </a:ln>
                        <a:solidFill>
                          <a:srgbClr val="3333FF"/>
                        </a:solidFill>
                        <a:effectLst/>
                        <a:latin typeface="Tahoma" panose="020B0604030504040204" pitchFamily="34" charset="0"/>
                        <a:ea typeface="宋体" panose="02010600030101010101" pitchFamily="2" charset="-122"/>
                      </a:endParaRPr>
                    </a:p>
                  </a:txBody>
                  <a:tcPr marL="91449" marR="91449"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$200</a:t>
                      </a:r>
                      <a:endParaRPr kumimoji="0"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-$2,000</a:t>
                      </a:r>
                      <a:endParaRPr kumimoji="0"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per proc.</a:t>
                      </a:r>
                      <a:endParaRPr kumimoji="0" lang="en-US" altLang="zh-CN" sz="2000" b="0"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marL="91449" marR="91449" marT="45727" marB="457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0" i="0" u="none" strike="noStrike" cap="none" normalizeH="0" baseline="0" dirty="0" smtClean="0">
                          <a:ln>
                            <a:noFill/>
                          </a:ln>
                          <a:solidFill>
                            <a:srgbClr val="C00000"/>
                          </a:solidFill>
                          <a:effectLst/>
                          <a:latin typeface="Tahoma" panose="020B0604030504040204" pitchFamily="34" charset="0"/>
                          <a:ea typeface="宋体" panose="02010600030101010101" pitchFamily="2" charset="-122"/>
                        </a:rPr>
                        <a:t>$50</a:t>
                      </a:r>
                      <a:endParaRPr kumimoji="0" lang="en-US" altLang="zh-CN" sz="2000" b="0" i="0" u="none" strike="noStrike" cap="none" normalizeH="0" baseline="0" dirty="0" smtClean="0">
                        <a:ln>
                          <a:noFill/>
                        </a:ln>
                        <a:solidFill>
                          <a:srgbClr val="C00000"/>
                        </a:solidFill>
                        <a:effectLst/>
                        <a:latin typeface="Tahom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0" i="0" u="none" strike="noStrike" cap="none" normalizeH="0" baseline="0" dirty="0" smtClean="0">
                          <a:ln>
                            <a:noFill/>
                          </a:ln>
                          <a:solidFill>
                            <a:srgbClr val="C00000"/>
                          </a:solidFill>
                          <a:effectLst/>
                          <a:latin typeface="Tahoma" panose="020B0604030504040204" pitchFamily="34" charset="0"/>
                          <a:ea typeface="宋体" panose="02010600030101010101" pitchFamily="2" charset="-122"/>
                        </a:rPr>
                        <a:t>-$250</a:t>
                      </a:r>
                      <a:endParaRPr kumimoji="0" lang="en-US" altLang="zh-CN" sz="2000" b="0" i="0" u="none" strike="noStrike" cap="none" normalizeH="0" baseline="0" dirty="0" smtClean="0">
                        <a:ln>
                          <a:noFill/>
                        </a:ln>
                        <a:solidFill>
                          <a:srgbClr val="C00000"/>
                        </a:solidFill>
                        <a:effectLst/>
                        <a:latin typeface="Tahom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0" i="0" u="none" strike="noStrike" cap="none" normalizeH="0" baseline="0" dirty="0" smtClean="0">
                          <a:ln>
                            <a:noFill/>
                          </a:ln>
                          <a:solidFill>
                            <a:srgbClr val="C00000"/>
                          </a:solidFill>
                          <a:effectLst/>
                          <a:latin typeface="Tahoma" panose="020B0604030504040204" pitchFamily="34" charset="0"/>
                          <a:ea typeface="宋体" panose="02010600030101010101" pitchFamily="2" charset="-122"/>
                        </a:rPr>
                        <a:t>per proc.</a:t>
                      </a:r>
                      <a:endParaRPr kumimoji="0" lang="en-US" altLang="zh-CN" sz="2000" b="0" i="0" u="none" strike="noStrike" cap="none" normalizeH="0" baseline="0" dirty="0" smtClean="0">
                        <a:ln>
                          <a:noFill/>
                        </a:ln>
                        <a:solidFill>
                          <a:srgbClr val="C00000"/>
                        </a:solidFill>
                        <a:effectLst/>
                        <a:latin typeface="Tahoma" panose="020B0604030504040204" pitchFamily="34" charset="0"/>
                        <a:ea typeface="宋体" panose="02010600030101010101" pitchFamily="2" charset="-122"/>
                      </a:endParaRPr>
                    </a:p>
                  </a:txBody>
                  <a:tcPr marL="91449" marR="91449"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0" i="0" u="none" strike="noStrike" cap="none" normalizeH="0" baseline="0" dirty="0" smtClean="0">
                          <a:ln>
                            <a:noFill/>
                          </a:ln>
                          <a:solidFill>
                            <a:srgbClr val="3333FF"/>
                          </a:solidFill>
                          <a:effectLst/>
                          <a:latin typeface="Tahoma" panose="020B0604030504040204" pitchFamily="34" charset="0"/>
                          <a:ea typeface="宋体" panose="02010600030101010101" pitchFamily="2" charset="-122"/>
                        </a:rPr>
                        <a:t>$0.01</a:t>
                      </a:r>
                      <a:endParaRPr kumimoji="0" lang="en-US" altLang="zh-CN" sz="2000" b="0" i="0" u="none" strike="noStrike" cap="none" normalizeH="0" baseline="0" dirty="0" smtClean="0">
                        <a:ln>
                          <a:noFill/>
                        </a:ln>
                        <a:solidFill>
                          <a:srgbClr val="3333FF"/>
                        </a:solidFill>
                        <a:effectLst/>
                        <a:latin typeface="Tahom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0" i="0" u="none" strike="noStrike" cap="none" normalizeH="0" baseline="0" dirty="0" smtClean="0">
                          <a:ln>
                            <a:noFill/>
                          </a:ln>
                          <a:solidFill>
                            <a:srgbClr val="3333FF"/>
                          </a:solidFill>
                          <a:effectLst/>
                          <a:latin typeface="Tahoma" panose="020B0604030504040204" pitchFamily="34" charset="0"/>
                          <a:ea typeface="宋体" panose="02010600030101010101" pitchFamily="2" charset="-122"/>
                        </a:rPr>
                        <a:t>-$100</a:t>
                      </a:r>
                      <a:endParaRPr kumimoji="0" lang="en-US" altLang="zh-CN" sz="2000" b="0" i="0" u="none" strike="noStrike" cap="none" normalizeH="0" baseline="0" dirty="0" smtClean="0">
                        <a:ln>
                          <a:noFill/>
                        </a:ln>
                        <a:solidFill>
                          <a:srgbClr val="3333FF"/>
                        </a:solidFill>
                        <a:effectLst/>
                        <a:latin typeface="Tahom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en-US" altLang="zh-CN" sz="2000" b="0" i="0" u="none" strike="noStrike" cap="none" normalizeH="0" baseline="0" dirty="0" smtClean="0">
                          <a:ln>
                            <a:noFill/>
                          </a:ln>
                          <a:solidFill>
                            <a:srgbClr val="3333FF"/>
                          </a:solidFill>
                          <a:effectLst/>
                          <a:latin typeface="Tahoma" panose="020B0604030504040204" pitchFamily="34" charset="0"/>
                          <a:ea typeface="宋体" panose="02010600030101010101" pitchFamily="2" charset="-122"/>
                        </a:rPr>
                        <a:t>per proc.</a:t>
                      </a:r>
                      <a:endParaRPr kumimoji="0" lang="en-US" altLang="zh-CN" sz="2000" b="0" i="0" u="none" strike="noStrike" cap="none" normalizeH="0" baseline="0" dirty="0" smtClean="0">
                        <a:ln>
                          <a:noFill/>
                        </a:ln>
                        <a:solidFill>
                          <a:srgbClr val="3333FF"/>
                        </a:solidFill>
                        <a:effectLst/>
                        <a:latin typeface="Tahoma" panose="020B0604030504040204" pitchFamily="34" charset="0"/>
                        <a:ea typeface="宋体" panose="02010600030101010101" pitchFamily="2" charset="-122"/>
                      </a:endParaRPr>
                    </a:p>
                  </a:txBody>
                  <a:tcPr marL="91449" marR="91449" marT="45727" marB="4572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766627">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关键的</a:t>
                      </a:r>
                      <a:endPar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系统设计</a:t>
                      </a:r>
                      <a:endPar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问题</a:t>
                      </a:r>
                      <a:endPar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marL="91449" marR="91449" marT="45727" marB="4572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tx2">
                        <a:lumMod val="10000"/>
                        <a:lumOff val="9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zh-CN" altLang="en-US" sz="2000" b="1" i="0" u="none" strike="noStrike" cap="none" normalizeH="0" baseline="0" dirty="0" smtClean="0">
                          <a:ln>
                            <a:noFill/>
                          </a:ln>
                          <a:solidFill>
                            <a:srgbClr val="C00000"/>
                          </a:solidFill>
                          <a:effectLst/>
                          <a:latin typeface="Tahoma" panose="020B0604030504040204" pitchFamily="34" charset="0"/>
                          <a:ea typeface="宋体" panose="02010600030101010101" pitchFamily="2" charset="-122"/>
                        </a:rPr>
                        <a:t>成本，功耗，媒体性能，响应率</a:t>
                      </a:r>
                      <a:endParaRPr kumimoji="0" lang="zh-CN" altLang="en-US" sz="2000" b="1" i="0" u="none" strike="noStrike" cap="none" normalizeH="0" baseline="0" dirty="0" smtClean="0">
                        <a:ln>
                          <a:noFill/>
                        </a:ln>
                        <a:solidFill>
                          <a:srgbClr val="C00000"/>
                        </a:solidFill>
                        <a:effectLst/>
                        <a:latin typeface="Tahoma" panose="020B0604030504040204" pitchFamily="34" charset="0"/>
                        <a:ea typeface="宋体" panose="02010600030101010101" pitchFamily="2" charset="-122"/>
                      </a:endParaRPr>
                    </a:p>
                  </a:txBody>
                  <a:tcPr marL="91449" marR="91449" marT="45727" marB="457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zh-CN" altLang="en-US" sz="2000" b="1" i="0" u="none" strike="noStrike" cap="none" normalizeH="0" baseline="0" dirty="0" smtClean="0">
                          <a:ln>
                            <a:noFill/>
                          </a:ln>
                          <a:solidFill>
                            <a:srgbClr val="3333FF"/>
                          </a:solidFill>
                          <a:effectLst/>
                          <a:latin typeface="Tahoma" panose="020B0604030504040204" pitchFamily="34" charset="0"/>
                          <a:ea typeface="宋体" panose="02010600030101010101" pitchFamily="2" charset="-122"/>
                        </a:rPr>
                        <a:t>性价比，图形性能，能耗</a:t>
                      </a:r>
                      <a:endParaRPr kumimoji="0" lang="en-US" altLang="zh-CN" sz="2000" b="1" i="0" u="none" strike="noStrike" cap="none" normalizeH="0" baseline="0" dirty="0" smtClean="0">
                        <a:ln>
                          <a:noFill/>
                        </a:ln>
                        <a:solidFill>
                          <a:srgbClr val="3333FF"/>
                        </a:solidFill>
                        <a:effectLst/>
                        <a:latin typeface="Tahom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endParaRPr kumimoji="0" lang="en-US" altLang="zh-CN" sz="2000" b="1" i="0" u="none" strike="noStrike" cap="none" normalizeH="0" baseline="0" dirty="0" smtClean="0">
                        <a:ln>
                          <a:noFill/>
                        </a:ln>
                        <a:solidFill>
                          <a:srgbClr val="3333FF"/>
                        </a:solidFill>
                        <a:effectLst/>
                        <a:latin typeface="Tahoma" panose="020B0604030504040204" pitchFamily="34" charset="0"/>
                        <a:ea typeface="宋体" panose="02010600030101010101" pitchFamily="2" charset="-122"/>
                      </a:endParaRPr>
                    </a:p>
                  </a:txBody>
                  <a:tcPr marL="91449" marR="91449"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defRPr/>
                      </a:pPr>
                      <a:r>
                        <a:rPr kumimoji="0" lang="zh-CN" altLang="en-US"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可靠性，</a:t>
                      </a:r>
                      <a:endPar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defRPr/>
                      </a:pPr>
                      <a:r>
                        <a:rPr kumimoji="0" lang="zh-CN" altLang="en-US"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吞吐量，</a:t>
                      </a:r>
                      <a:endPar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zh-CN" altLang="en-US"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可扩展性</a:t>
                      </a:r>
                      <a:endPar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marL="91449" marR="91449" marT="45727" marB="4572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zh-CN" altLang="en-US" sz="2000" b="1" i="0" u="none" strike="noStrike" cap="none" normalizeH="0" baseline="0" dirty="0" smtClean="0">
                          <a:ln>
                            <a:noFill/>
                          </a:ln>
                          <a:solidFill>
                            <a:srgbClr val="C00000"/>
                          </a:solidFill>
                          <a:effectLst/>
                          <a:latin typeface="Tahoma" panose="020B0604030504040204" pitchFamily="34" charset="0"/>
                          <a:ea typeface="宋体" panose="02010600030101010101" pitchFamily="2" charset="-122"/>
                        </a:rPr>
                        <a:t>性价比，</a:t>
                      </a:r>
                      <a:endParaRPr kumimoji="0" lang="en-US" altLang="zh-CN" sz="2000" b="1" i="0" u="none" strike="noStrike" cap="none" normalizeH="0" baseline="0" dirty="0" smtClean="0">
                        <a:ln>
                          <a:noFill/>
                        </a:ln>
                        <a:solidFill>
                          <a:srgbClr val="C00000"/>
                        </a:solidFill>
                        <a:effectLst/>
                        <a:latin typeface="Tahom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zh-CN" altLang="en-US" sz="2000" b="1" i="0" u="none" strike="noStrike" cap="none" normalizeH="0" baseline="0" dirty="0" smtClean="0">
                          <a:ln>
                            <a:noFill/>
                          </a:ln>
                          <a:solidFill>
                            <a:srgbClr val="C00000"/>
                          </a:solidFill>
                          <a:effectLst/>
                          <a:latin typeface="Tahoma" panose="020B0604030504040204" pitchFamily="34" charset="0"/>
                          <a:ea typeface="宋体" panose="02010600030101010101" pitchFamily="2" charset="-122"/>
                        </a:rPr>
                        <a:t>吞吐量，</a:t>
                      </a:r>
                      <a:endParaRPr kumimoji="0" lang="en-US" altLang="zh-CN" sz="2000" b="1" i="0" u="none" strike="noStrike" cap="none" normalizeH="0" baseline="0" dirty="0" smtClean="0">
                        <a:ln>
                          <a:noFill/>
                        </a:ln>
                        <a:solidFill>
                          <a:srgbClr val="C00000"/>
                        </a:solidFill>
                        <a:effectLst/>
                        <a:latin typeface="Tahom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zh-CN" altLang="en-US" sz="2000" b="1" i="0" u="none" strike="noStrike" cap="none" normalizeH="0" baseline="0" dirty="0" smtClean="0">
                          <a:ln>
                            <a:noFill/>
                          </a:ln>
                          <a:solidFill>
                            <a:srgbClr val="C00000"/>
                          </a:solidFill>
                          <a:effectLst/>
                          <a:latin typeface="Tahoma" panose="020B0604030504040204" pitchFamily="34" charset="0"/>
                          <a:ea typeface="宋体" panose="02010600030101010101" pitchFamily="2" charset="-122"/>
                        </a:rPr>
                        <a:t>能耗，均衡性</a:t>
                      </a:r>
                      <a:endParaRPr kumimoji="0" lang="zh-CN" altLang="en-US" sz="2000" b="1" i="0" u="none" strike="noStrike" cap="none" normalizeH="0" baseline="0" dirty="0" smtClean="0">
                        <a:ln>
                          <a:noFill/>
                        </a:ln>
                        <a:solidFill>
                          <a:srgbClr val="C00000"/>
                        </a:solidFill>
                        <a:effectLst/>
                        <a:latin typeface="Tahoma" panose="020B0604030504040204" pitchFamily="34" charset="0"/>
                        <a:ea typeface="宋体" panose="02010600030101010101" pitchFamily="2" charset="-122"/>
                      </a:endParaRPr>
                    </a:p>
                  </a:txBody>
                  <a:tcPr marL="91449" marR="91449"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zh-CN" altLang="en-US" sz="2000" b="1" i="0" u="none" strike="noStrike" cap="none" normalizeH="0" baseline="0" dirty="0" smtClean="0">
                          <a:ln>
                            <a:noFill/>
                          </a:ln>
                          <a:solidFill>
                            <a:srgbClr val="3333FF"/>
                          </a:solidFill>
                          <a:effectLst/>
                          <a:latin typeface="Tahoma" panose="020B0604030504040204" pitchFamily="34" charset="0"/>
                          <a:ea typeface="宋体" panose="02010600030101010101" pitchFamily="2" charset="-122"/>
                        </a:rPr>
                        <a:t>价格，</a:t>
                      </a:r>
                      <a:endParaRPr kumimoji="0" lang="en-US" altLang="zh-CN" sz="2000" b="1" i="0" u="none" strike="noStrike" cap="none" normalizeH="0" baseline="0" dirty="0" smtClean="0">
                        <a:ln>
                          <a:noFill/>
                        </a:ln>
                        <a:solidFill>
                          <a:srgbClr val="3333FF"/>
                        </a:solidFill>
                        <a:effectLst/>
                        <a:latin typeface="Tahom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zh-CN" altLang="en-US" sz="2000" b="1" i="0" u="none" strike="noStrike" cap="none" normalizeH="0" baseline="0" dirty="0" smtClean="0">
                          <a:ln>
                            <a:noFill/>
                          </a:ln>
                          <a:solidFill>
                            <a:srgbClr val="3333FF"/>
                          </a:solidFill>
                          <a:effectLst/>
                          <a:latin typeface="Tahoma" panose="020B0604030504040204" pitchFamily="34" charset="0"/>
                          <a:ea typeface="宋体" panose="02010600030101010101" pitchFamily="2" charset="-122"/>
                        </a:rPr>
                        <a:t>功耗，</a:t>
                      </a:r>
                      <a:endParaRPr kumimoji="0" lang="en-US" altLang="zh-CN" sz="2000" b="1" i="0" u="none" strike="noStrike" cap="none" normalizeH="0" baseline="0" dirty="0" smtClean="0">
                        <a:ln>
                          <a:noFill/>
                        </a:ln>
                        <a:solidFill>
                          <a:srgbClr val="3333FF"/>
                        </a:solidFill>
                        <a:effectLst/>
                        <a:latin typeface="Tahom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Tx/>
                        <a:buFont typeface="Wingdings" panose="05000000000000000000" pitchFamily="2" charset="2"/>
                        <a:buNone/>
                      </a:pPr>
                      <a:r>
                        <a:rPr kumimoji="0" lang="zh-CN" altLang="en-US" sz="2000" b="1" i="0" u="none" strike="noStrike" cap="none" normalizeH="0" baseline="0" dirty="0" smtClean="0">
                          <a:ln>
                            <a:noFill/>
                          </a:ln>
                          <a:solidFill>
                            <a:srgbClr val="3333FF"/>
                          </a:solidFill>
                          <a:effectLst/>
                          <a:latin typeface="Tahoma" panose="020B0604030504040204" pitchFamily="34" charset="0"/>
                          <a:ea typeface="宋体" panose="02010600030101010101" pitchFamily="2" charset="-122"/>
                        </a:rPr>
                        <a:t>专门应用的性能</a:t>
                      </a:r>
                      <a:endParaRPr kumimoji="0" lang="zh-CN" altLang="en-US" sz="2000" b="1" i="0" u="none" strike="noStrike" cap="none" normalizeH="0" baseline="0" dirty="0" smtClean="0">
                        <a:ln>
                          <a:noFill/>
                        </a:ln>
                        <a:solidFill>
                          <a:srgbClr val="3333FF"/>
                        </a:solidFill>
                        <a:effectLst/>
                        <a:latin typeface="Tahoma" panose="020B0604030504040204" pitchFamily="34" charset="0"/>
                        <a:ea typeface="宋体" panose="02010600030101010101" pitchFamily="2" charset="-122"/>
                      </a:endParaRPr>
                    </a:p>
                  </a:txBody>
                  <a:tcPr marL="91449" marR="91449" marT="45727" marB="4572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38952" name="灯片编号占位符 1"/>
          <p:cNvSpPr txBox="1">
            <a:spLocks noGrp="1"/>
          </p:cNvSpPr>
          <p:nvPr>
            <p:ph type="sldNum" sz="quarter" idx="11"/>
          </p:nvPr>
        </p:nvSpPr>
        <p:spPr/>
        <p:txBody>
          <a:bodyPr anchor="b" anchorCtr="0"/>
          <a:lstStyle/>
          <a:p>
            <a:pPr marL="0" indent="0" algn="r" eaLnBrk="1" hangingPunct="1">
              <a:spcBef>
                <a:spcPct val="0"/>
              </a:spcBef>
              <a:buClrTx/>
              <a:buSzTx/>
              <a:buFontTx/>
              <a:buNone/>
            </a:pPr>
            <a:fld id="{9A0DB2DC-4C9A-4742-B13C-FB6460FD3503}" type="slidenum">
              <a:rPr lang="zh-CN" altLang="en-US" sz="1200" dirty="0">
                <a:effectLst/>
                <a:latin typeface="Arial" panose="020B0604020202020204" pitchFamily="34" charset="0"/>
              </a:rPr>
            </a:fld>
            <a:endParaRPr lang="zh-CN" altLang="en-US" sz="1200" dirty="0">
              <a:effectLst/>
              <a:latin typeface="Arial" panose="020B0604020202020204" pitchFamily="34" charset="0"/>
            </a:endParaRPr>
          </a:p>
        </p:txBody>
      </p:sp>
    </p:spTree>
  </p:cSld>
  <p:clrMapOvr>
    <a:masterClrMapping/>
  </p:clrMapOvr>
  <p:transition spd="slow">
    <p:zoom dir="in"/>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nvSpPr>
        <p:spPr>
          <a:xfrm>
            <a:off x="457200" y="274955"/>
            <a:ext cx="4909820" cy="1143000"/>
          </a:xfrm>
          <a:prstGeom prst="rect">
            <a:avLst/>
          </a:prstGeom>
          <a:noFill/>
          <a:ln w="9525">
            <a:noFill/>
            <a:miter lim="800000"/>
          </a:ln>
          <a:effectLst/>
        </p:spPr>
        <p:txBody>
          <a:bodyPr vert="horz" wrap="square" lIns="91440" tIns="45720" rIns="91440" bIns="45720" numCol="1" anchor="ctr" anchorCtr="0" compatLnSpc="1"/>
          <a:lst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600" b="1" i="0" u="none" strike="noStrike" kern="0" cap="none" spc="0" normalizeH="0" baseline="0" noProof="0" dirty="0" smtClean="0">
                <a:ln>
                  <a:noFill/>
                </a:ln>
                <a:solidFill>
                  <a:schemeClr val="tx2"/>
                </a:solidFill>
                <a:effectLst/>
                <a:uLnTx/>
                <a:uFillTx/>
                <a:latin typeface="+mj-lt"/>
                <a:ea typeface="+mj-ea"/>
                <a:cs typeface="+mj-cs"/>
              </a:rPr>
              <a:t>1. </a:t>
            </a:r>
            <a:r>
              <a:rPr kumimoji="0" lang="zh-CN" altLang="en-US" sz="3600" b="1" i="0" u="none" strike="noStrike" kern="0" cap="none" spc="0" normalizeH="0" baseline="0" noProof="0" dirty="0" smtClean="0">
                <a:ln>
                  <a:noFill/>
                </a:ln>
                <a:solidFill>
                  <a:schemeClr val="tx2"/>
                </a:solidFill>
                <a:effectLst/>
                <a:uLnTx/>
                <a:uFillTx/>
                <a:latin typeface="+mj-lt"/>
                <a:ea typeface="+mj-ea"/>
                <a:cs typeface="+mj-cs"/>
              </a:rPr>
              <a:t>个人移动设备</a:t>
            </a:r>
            <a:endParaRPr kumimoji="0" lang="zh-CN" altLang="en-US" sz="3600" b="1" i="0" u="none" strike="noStrike" kern="0" cap="none" spc="0" normalizeH="0" baseline="0" noProof="0" dirty="0">
              <a:ln>
                <a:noFill/>
              </a:ln>
              <a:solidFill>
                <a:schemeClr val="tx2"/>
              </a:solidFill>
              <a:effectLst/>
              <a:uLnTx/>
              <a:uFillTx/>
              <a:latin typeface="+mj-lt"/>
              <a:ea typeface="+mj-ea"/>
              <a:cs typeface="+mj-cs"/>
            </a:endParaRPr>
          </a:p>
        </p:txBody>
      </p:sp>
      <p:sp>
        <p:nvSpPr>
          <p:cNvPr id="3" name="内容占位符 2"/>
          <p:cNvSpPr>
            <a:spLocks noGrp="1"/>
          </p:cNvSpPr>
          <p:nvPr/>
        </p:nvSpPr>
        <p:spPr>
          <a:xfrm>
            <a:off x="323850" y="1557338"/>
            <a:ext cx="8686800" cy="4525963"/>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ea typeface="+mn-ea"/>
              </a:defRPr>
            </a:lvl9pPr>
          </a:lstStyle>
          <a:p>
            <a:pPr marL="0" marR="0" lvl="0" indent="0" algn="l" defTabSz="914400" rtl="0" eaLnBrk="0" fontAlgn="base" latinLnBrk="0" hangingPunct="0">
              <a:lnSpc>
                <a:spcPct val="150000"/>
              </a:lnSpc>
              <a:spcBef>
                <a:spcPct val="20000"/>
              </a:spcBef>
              <a:spcAft>
                <a:spcPct val="0"/>
              </a:spcAft>
              <a:buClr>
                <a:schemeClr val="hlink"/>
              </a:buClr>
              <a:buSzPct val="70000"/>
              <a:buFont typeface="Wingdings" panose="05000000000000000000" pitchFamily="2" charset="2"/>
              <a:buNone/>
              <a:defRPr/>
            </a:pPr>
            <a:r>
              <a:rPr kumimoji="0" lang="zh-CN" altLang="en-US" sz="3200" b="1" i="0" u="none" strike="noStrike" kern="0" cap="none" spc="0" normalizeH="0" baseline="0" noProof="0" dirty="0" smtClean="0">
                <a:ln>
                  <a:noFill/>
                </a:ln>
                <a:solidFill>
                  <a:schemeClr val="tx1"/>
                </a:solidFill>
                <a:effectLst/>
                <a:uLnTx/>
                <a:uFillTx/>
                <a:latin typeface="+mn-lt"/>
                <a:ea typeface="+mn-ea"/>
                <a:cs typeface="+mn-cs"/>
              </a:rPr>
              <a:t>多媒体用户界面的无线设备：手机、平板电脑</a:t>
            </a:r>
            <a:endParaRPr kumimoji="0" lang="en-US" altLang="zh-CN" sz="32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5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dirty="0" smtClean="0">
                <a:ln>
                  <a:noFill/>
                </a:ln>
                <a:solidFill>
                  <a:schemeClr val="tx1"/>
                </a:solidFill>
                <a:effectLst/>
                <a:uLnTx/>
                <a:uFillTx/>
                <a:latin typeface="+mn-lt"/>
                <a:ea typeface="+mn-ea"/>
                <a:cs typeface="+mn-cs"/>
              </a:rPr>
              <a:t>成本</a:t>
            </a:r>
            <a:endParaRPr kumimoji="0" lang="en-US" altLang="zh-CN" sz="32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5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dirty="0" smtClean="0">
                <a:ln>
                  <a:noFill/>
                </a:ln>
                <a:solidFill>
                  <a:schemeClr val="tx1"/>
                </a:solidFill>
                <a:effectLst/>
                <a:uLnTx/>
                <a:uFillTx/>
                <a:latin typeface="+mn-lt"/>
                <a:ea typeface="+mn-ea"/>
                <a:cs typeface="+mn-cs"/>
              </a:rPr>
              <a:t>功耗、尺寸（用闪存）</a:t>
            </a:r>
            <a:endParaRPr kumimoji="0" lang="en-US" altLang="zh-CN" sz="32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5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dirty="0" smtClean="0">
                <a:ln>
                  <a:noFill/>
                </a:ln>
                <a:solidFill>
                  <a:schemeClr val="tx1"/>
                </a:solidFill>
                <a:effectLst/>
                <a:uLnTx/>
                <a:uFillTx/>
                <a:latin typeface="+mn-lt"/>
                <a:ea typeface="+mn-ea"/>
                <a:cs typeface="+mn-cs"/>
              </a:rPr>
              <a:t>实时性能</a:t>
            </a:r>
            <a:endParaRPr kumimoji="0" lang="en-US" altLang="zh-CN" sz="32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5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dirty="0" smtClean="0">
                <a:ln>
                  <a:noFill/>
                </a:ln>
                <a:solidFill>
                  <a:schemeClr val="tx1"/>
                </a:solidFill>
                <a:effectLst/>
                <a:uLnTx/>
                <a:uFillTx/>
                <a:latin typeface="+mn-lt"/>
                <a:ea typeface="+mn-ea"/>
                <a:cs typeface="+mn-cs"/>
              </a:rPr>
              <a:t>减少存储器容量，存储器优化，代码优化</a:t>
            </a:r>
            <a:endParaRPr kumimoji="0" lang="zh-CN" altLang="en-US" sz="32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spd="slow">
    <p:zoom dir="in"/>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5" name="Rectangle 2"/>
          <p:cNvSpPr>
            <a:spLocks noGrp="1"/>
          </p:cNvSpPr>
          <p:nvPr>
            <p:ph idx="1"/>
          </p:nvPr>
        </p:nvSpPr>
        <p:spPr>
          <a:xfrm>
            <a:off x="68580" y="836930"/>
            <a:ext cx="9075420" cy="5472430"/>
          </a:xfrm>
        </p:spPr>
        <p:txBody>
          <a:bodyPr vert="horz" wrap="square" lIns="91440" tIns="45720" rIns="91440" bIns="45720" anchor="t" anchorCtr="0"/>
          <a:p>
            <a:pPr>
              <a:lnSpc>
                <a:spcPct val="120000"/>
              </a:lnSpc>
              <a:spcBef>
                <a:spcPts val="20"/>
              </a:spcBef>
              <a:spcAft>
                <a:spcPts val="0"/>
              </a:spcAft>
              <a:buFont typeface="Wingdings" panose="05000000000000000000" pitchFamily="2" charset="2"/>
              <a:buNone/>
            </a:pPr>
            <a:r>
              <a:rPr lang="zh-CN" altLang="en-US" sz="2800" b="1" dirty="0"/>
              <a:t>桌面计算机：包括个人计算机和工作站</a:t>
            </a:r>
            <a:endParaRPr lang="zh-CN" altLang="en-US" sz="2800" b="1" dirty="0"/>
          </a:p>
          <a:p>
            <a:pPr lvl="1">
              <a:lnSpc>
                <a:spcPct val="120000"/>
              </a:lnSpc>
              <a:spcBef>
                <a:spcPts val="20"/>
              </a:spcBef>
              <a:spcAft>
                <a:spcPts val="0"/>
              </a:spcAft>
              <a:buClr>
                <a:schemeClr val="tx1"/>
              </a:buClr>
              <a:buFont typeface="Wingdings" panose="05000000000000000000" pitchFamily="2" charset="2"/>
              <a:buChar char="u"/>
            </a:pPr>
            <a:r>
              <a:rPr lang="zh-CN" altLang="en-US" sz="2400" b="1" dirty="0"/>
              <a:t>个人计算机主要为一个用户提供良好的计算性能和较低成本的工作环境。</a:t>
            </a:r>
            <a:r>
              <a:rPr lang="zh-CN" altLang="en-US" sz="2400" b="1" dirty="0">
                <a:solidFill>
                  <a:srgbClr val="C00000"/>
                </a:solidFill>
              </a:rPr>
              <a:t>最早出现的个人计算机是1977年Apple公司的Apple II 微型计算机。</a:t>
            </a:r>
            <a:endParaRPr lang="zh-CN" altLang="en-US" sz="2400" b="1" dirty="0">
              <a:solidFill>
                <a:srgbClr val="C00000"/>
              </a:solidFill>
            </a:endParaRPr>
          </a:p>
          <a:p>
            <a:pPr lvl="1">
              <a:lnSpc>
                <a:spcPct val="120000"/>
              </a:lnSpc>
              <a:spcBef>
                <a:spcPts val="20"/>
              </a:spcBef>
              <a:spcAft>
                <a:spcPts val="0"/>
              </a:spcAft>
              <a:buClr>
                <a:schemeClr val="tx1"/>
              </a:buClr>
              <a:buFont typeface="Wingdings" panose="05000000000000000000" pitchFamily="2" charset="2"/>
              <a:buNone/>
            </a:pPr>
            <a:r>
              <a:rPr lang="en-US" altLang="zh-CN" sz="2400" b="1" dirty="0"/>
              <a:t>           20</a:t>
            </a:r>
            <a:r>
              <a:rPr lang="zh-CN" altLang="en-US" sz="2400" b="1" dirty="0"/>
              <a:t>世纪</a:t>
            </a:r>
            <a:r>
              <a:rPr lang="en-US" altLang="zh-CN" sz="2400" b="1" dirty="0"/>
              <a:t>80</a:t>
            </a:r>
            <a:r>
              <a:rPr lang="zh-CN" altLang="en-US" sz="2400" b="1" dirty="0"/>
              <a:t>年代</a:t>
            </a:r>
            <a:r>
              <a:rPr lang="en-US" altLang="zh-CN" sz="2400" b="1" dirty="0"/>
              <a:t>IBM PC</a:t>
            </a:r>
            <a:r>
              <a:rPr lang="zh-CN" altLang="en-US" sz="2400" b="1" dirty="0"/>
              <a:t>、</a:t>
            </a:r>
            <a:r>
              <a:rPr lang="en-US" altLang="zh-CN" sz="2400" b="1" dirty="0"/>
              <a:t>IBM PC/XT</a:t>
            </a:r>
            <a:r>
              <a:rPr lang="zh-CN" altLang="en-US" sz="2400" b="1" dirty="0"/>
              <a:t>、</a:t>
            </a:r>
            <a:r>
              <a:rPr lang="en-US" altLang="zh-CN" sz="2400" b="1" dirty="0"/>
              <a:t>IBM PC/AT</a:t>
            </a:r>
            <a:r>
              <a:rPr lang="zh-CN" altLang="en-US" sz="2400" b="1" dirty="0"/>
              <a:t>系列机的推出和迅速普及，带动了为其生产</a:t>
            </a:r>
            <a:r>
              <a:rPr lang="en-US" altLang="zh-CN" sz="2400" b="1" dirty="0"/>
              <a:t>Intel 80x86</a:t>
            </a:r>
            <a:r>
              <a:rPr lang="zh-CN" altLang="en-US" sz="2400" b="1" dirty="0"/>
              <a:t>微处理器芯片的</a:t>
            </a:r>
            <a:r>
              <a:rPr lang="en-US" altLang="zh-CN" sz="2400" b="1" dirty="0"/>
              <a:t>Intel</a:t>
            </a:r>
            <a:r>
              <a:rPr lang="zh-CN" altLang="en-US" sz="2400" b="1" dirty="0"/>
              <a:t>公司和</a:t>
            </a:r>
            <a:r>
              <a:rPr lang="en-US" altLang="zh-CN" sz="2400" b="1" dirty="0"/>
              <a:t>Windows</a:t>
            </a:r>
            <a:r>
              <a:rPr lang="zh-CN" altLang="en-US" sz="2400" b="1" dirty="0"/>
              <a:t>操作系统的</a:t>
            </a:r>
            <a:r>
              <a:rPr lang="en-US" altLang="zh-CN" sz="2400" b="1" dirty="0"/>
              <a:t>Microsoft</a:t>
            </a:r>
            <a:r>
              <a:rPr lang="zh-CN" altLang="en-US" sz="2400" b="1" dirty="0"/>
              <a:t>公司的巨大发展。</a:t>
            </a:r>
            <a:endParaRPr lang="zh-CN" altLang="en-US" sz="2400" b="1" dirty="0"/>
          </a:p>
          <a:p>
            <a:pPr lvl="1">
              <a:lnSpc>
                <a:spcPct val="120000"/>
              </a:lnSpc>
              <a:spcBef>
                <a:spcPts val="20"/>
              </a:spcBef>
              <a:spcAft>
                <a:spcPts val="0"/>
              </a:spcAft>
              <a:buClr>
                <a:schemeClr val="tx1"/>
              </a:buClr>
              <a:buFont typeface="Wingdings" panose="05000000000000000000" pitchFamily="2" charset="2"/>
              <a:buNone/>
            </a:pPr>
            <a:r>
              <a:rPr lang="zh-CN" altLang="en-US" sz="2400" b="1" dirty="0"/>
              <a:t>            后来，由于</a:t>
            </a:r>
            <a:r>
              <a:rPr lang="en-US" altLang="zh-CN" sz="2400" b="1" dirty="0"/>
              <a:t>IBM</a:t>
            </a:r>
            <a:r>
              <a:rPr lang="zh-CN" altLang="en-US" sz="2400" b="1" dirty="0"/>
              <a:t>公司转为生产使用</a:t>
            </a:r>
            <a:r>
              <a:rPr lang="en-US" altLang="zh-CN" sz="2400" b="1" dirty="0"/>
              <a:t>OS/2</a:t>
            </a:r>
            <a:r>
              <a:rPr lang="zh-CN" altLang="en-US" sz="2400" b="1" dirty="0"/>
              <a:t>操作系统的个人机</a:t>
            </a:r>
            <a:r>
              <a:rPr lang="en-US" altLang="zh-CN" sz="2400" b="1" dirty="0"/>
              <a:t>PS/2</a:t>
            </a:r>
            <a:r>
              <a:rPr lang="zh-CN" altLang="en-US" sz="2400" b="1" dirty="0"/>
              <a:t>，因此其他厂商开始生产</a:t>
            </a:r>
            <a:r>
              <a:rPr lang="en-US" altLang="zh-CN" sz="2400" b="1" dirty="0"/>
              <a:t>PC</a:t>
            </a:r>
            <a:r>
              <a:rPr lang="zh-CN" altLang="en-US" sz="2400" b="1" dirty="0"/>
              <a:t>兼容机，继续采用</a:t>
            </a:r>
            <a:r>
              <a:rPr lang="en-US" altLang="zh-CN" sz="2400" b="1" dirty="0"/>
              <a:t>Intel</a:t>
            </a:r>
            <a:r>
              <a:rPr lang="zh-CN" altLang="en-US" sz="2400" b="1" dirty="0"/>
              <a:t>公司生产的</a:t>
            </a:r>
            <a:r>
              <a:rPr lang="en-US" altLang="zh-CN" sz="2400" b="1" dirty="0"/>
              <a:t>80386</a:t>
            </a:r>
            <a:r>
              <a:rPr lang="zh-CN" altLang="en-US" sz="2400" b="1" dirty="0"/>
              <a:t>、</a:t>
            </a:r>
            <a:r>
              <a:rPr lang="en-US" altLang="zh-CN" sz="2400" b="1" dirty="0"/>
              <a:t>80486</a:t>
            </a:r>
            <a:r>
              <a:rPr lang="zh-CN" altLang="en-US" sz="2400" b="1" dirty="0"/>
              <a:t>、</a:t>
            </a:r>
            <a:r>
              <a:rPr lang="en-US" altLang="zh-CN" sz="2400" b="1" dirty="0"/>
              <a:t>Pentium</a:t>
            </a:r>
            <a:r>
              <a:rPr lang="zh-CN" altLang="en-US" sz="2400" b="1" dirty="0"/>
              <a:t>、</a:t>
            </a:r>
            <a:r>
              <a:rPr lang="en-US" altLang="zh-CN" sz="2400" b="1" dirty="0"/>
              <a:t>Pentium Pro</a:t>
            </a:r>
            <a:r>
              <a:rPr lang="zh-CN" altLang="en-US" sz="2400" b="1" dirty="0"/>
              <a:t>、</a:t>
            </a:r>
            <a:r>
              <a:rPr lang="en-US" altLang="zh-CN" sz="2400" b="1" dirty="0"/>
              <a:t>Pentium Ⅰ/Ⅱ/Ⅲ/Ⅳ</a:t>
            </a:r>
            <a:r>
              <a:rPr lang="zh-CN" altLang="en-US" sz="2400" b="1" dirty="0"/>
              <a:t>等一系列</a:t>
            </a:r>
            <a:r>
              <a:rPr lang="en-US" altLang="zh-CN" sz="2400" b="1" dirty="0"/>
              <a:t>32</a:t>
            </a:r>
            <a:r>
              <a:rPr lang="zh-CN" altLang="en-US" sz="2400" b="1" dirty="0"/>
              <a:t>位微处理器芯片或其他公司生产的兼容芯片。</a:t>
            </a:r>
            <a:endParaRPr lang="zh-CN" altLang="en-US" sz="2400" b="1" dirty="0"/>
          </a:p>
        </p:txBody>
      </p:sp>
      <p:sp>
        <p:nvSpPr>
          <p:cNvPr id="25604" name="Rectangle 2"/>
          <p:cNvSpPr>
            <a:spLocks noGrp="1" noChangeArrowheads="1"/>
          </p:cNvSpPr>
          <p:nvPr/>
        </p:nvSpPr>
        <p:spPr>
          <a:xfrm>
            <a:off x="107315" y="-99695"/>
            <a:ext cx="3545205" cy="977900"/>
          </a:xfrm>
          <a:prstGeom prst="rect">
            <a:avLst/>
          </a:prstGeom>
          <a:noFill/>
          <a:ln w="9525">
            <a:noFill/>
            <a:miter lim="800000"/>
          </a:ln>
          <a:effectLst/>
        </p:spPr>
        <p:txBody>
          <a:bodyPr vert="horz" wrap="square" lIns="91440" tIns="45720" rIns="91440" bIns="45720" numCol="1" anchor="ctr" anchorCtr="0" compatLnSpc="1"/>
          <a:lst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0" cap="none" spc="0" normalizeH="0" baseline="0" noProof="0" dirty="0" smtClean="0">
                <a:ln>
                  <a:noFill/>
                </a:ln>
                <a:solidFill>
                  <a:schemeClr val="tx2"/>
                </a:solidFill>
                <a:effectLst/>
                <a:uLnTx/>
                <a:uFillTx/>
                <a:latin typeface="+mj-lt"/>
                <a:ea typeface="+mj-ea"/>
                <a:cs typeface="+mj-cs"/>
              </a:rPr>
              <a:t>2. </a:t>
            </a:r>
            <a:r>
              <a:rPr kumimoji="0" lang="zh-CN" altLang="en-US" sz="3600" b="1" i="0" u="none" strike="noStrike" kern="0" cap="none" spc="0" normalizeH="0" baseline="0" noProof="0" dirty="0" smtClean="0">
                <a:ln>
                  <a:noFill/>
                </a:ln>
                <a:solidFill>
                  <a:schemeClr val="tx2"/>
                </a:solidFill>
                <a:effectLst/>
                <a:uLnTx/>
                <a:uFillTx/>
                <a:latin typeface="+mj-lt"/>
                <a:ea typeface="+mj-ea"/>
                <a:cs typeface="+mj-cs"/>
              </a:rPr>
              <a:t>桌面计算机</a:t>
            </a:r>
            <a:endParaRPr kumimoji="0" lang="en-US" altLang="zh-CN" sz="3600" b="1" i="0" u="none" strike="noStrike" kern="0" cap="none" spc="0" normalizeH="0" baseline="0" noProof="0" dirty="0" smtClean="0">
              <a:ln>
                <a:noFill/>
              </a:ln>
              <a:solidFill>
                <a:schemeClr val="tx2"/>
              </a:solidFill>
              <a:effectLst/>
              <a:uLnTx/>
              <a:uFillTx/>
              <a:latin typeface="+mj-lt"/>
              <a:ea typeface="+mj-ea"/>
              <a:cs typeface="+mj-cs"/>
            </a:endParaRPr>
          </a:p>
        </p:txBody>
      </p:sp>
    </p:spTree>
  </p:cSld>
  <p:clrMapOvr>
    <a:masterClrMapping/>
  </p:clrMapOvr>
  <p:transition spd="slow">
    <p:zoom dir="in"/>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灯片编号占位符 4"/>
          <p:cNvSpPr txBox="1">
            <a:spLocks noGrp="1"/>
          </p:cNvSpPr>
          <p:nvPr>
            <p:ph type="sldNum" sz="quarter" idx="12"/>
          </p:nvPr>
        </p:nvSpPr>
        <p:spPr>
          <a:xfrm>
            <a:off x="3124200" y="6248400"/>
            <a:ext cx="2895600" cy="457200"/>
          </a:xfrm>
        </p:spPr>
        <p:txBody>
          <a:bodyPr/>
          <a:p>
            <a:pPr marL="0" indent="0" algn="ctr" eaLnBrk="1" hangingPunct="1">
              <a:spcBef>
                <a:spcPct val="0"/>
              </a:spcBef>
              <a:buClrTx/>
              <a:buFontTx/>
              <a:buNone/>
            </a:pPr>
            <a:fld id="{9A0DB2DC-4C9A-4742-B13C-FB6460FD3503}" type="slidenum">
              <a:rPr lang="zh-CN" altLang="en-US" sz="1200" dirty="0">
                <a:latin typeface="Arial" panose="020B0604020202020204" pitchFamily="34" charset="0"/>
              </a:rPr>
            </a:fld>
            <a:endParaRPr lang="zh-CN" altLang="en-US" sz="1200" dirty="0">
              <a:latin typeface="Arial" panose="020B0604020202020204" pitchFamily="34" charset="0"/>
            </a:endParaRPr>
          </a:p>
        </p:txBody>
      </p:sp>
      <p:sp>
        <p:nvSpPr>
          <p:cNvPr id="55299" name="Rectangle 2"/>
          <p:cNvSpPr>
            <a:spLocks noGrp="1"/>
          </p:cNvSpPr>
          <p:nvPr>
            <p:ph idx="1"/>
          </p:nvPr>
        </p:nvSpPr>
        <p:spPr>
          <a:xfrm>
            <a:off x="250825" y="476250"/>
            <a:ext cx="8426450" cy="5903913"/>
          </a:xfrm>
        </p:spPr>
        <p:txBody>
          <a:bodyPr vert="horz" wrap="square" lIns="91440" tIns="45720" rIns="91440" bIns="45720" anchor="t" anchorCtr="0"/>
          <a:p>
            <a:pPr>
              <a:buFont typeface="Wingdings" panose="05000000000000000000" pitchFamily="2" charset="2"/>
              <a:buNone/>
            </a:pPr>
            <a:r>
              <a:rPr lang="zh-CN" altLang="en-US" sz="2800" dirty="0"/>
              <a:t>            </a:t>
            </a:r>
            <a:endParaRPr lang="zh-CN" altLang="en-US" sz="2800" b="1" dirty="0">
              <a:solidFill>
                <a:srgbClr val="66FFFF"/>
              </a:solidFill>
            </a:endParaRPr>
          </a:p>
          <a:p>
            <a:pPr lvl="1">
              <a:lnSpc>
                <a:spcPct val="120000"/>
              </a:lnSpc>
              <a:spcBef>
                <a:spcPts val="20"/>
              </a:spcBef>
              <a:spcAft>
                <a:spcPts val="0"/>
              </a:spcAft>
              <a:buClr>
                <a:schemeClr val="tx1"/>
              </a:buClr>
              <a:buFont typeface="Wingdings" panose="05000000000000000000" pitchFamily="2" charset="2"/>
              <a:buChar char="u"/>
            </a:pPr>
            <a:r>
              <a:rPr lang="zh-CN" altLang="en-US" sz="2400" b="1" dirty="0">
                <a:sym typeface="Arial" panose="020B0604020202020204" pitchFamily="34" charset="0"/>
              </a:rPr>
              <a:t>工作站是指具有完整人机交互界面、</a:t>
            </a:r>
            <a:r>
              <a:rPr lang="zh-CN" altLang="en-US" sz="2400" b="1" dirty="0">
                <a:solidFill>
                  <a:srgbClr val="FF3399"/>
                </a:solidFill>
                <a:sym typeface="Arial" panose="020B0604020202020204" pitchFamily="34" charset="0"/>
              </a:rPr>
              <a:t>图形处理性能</a:t>
            </a:r>
            <a:r>
              <a:rPr lang="zh-CN" altLang="en-US" sz="2400" b="1" dirty="0">
                <a:sym typeface="Arial" panose="020B0604020202020204" pitchFamily="34" charset="0"/>
              </a:rPr>
              <a:t>和较高计算性能，可配置大容量的内存和硬盘，I/O和网络功能完善，使用多任务多用户操作系统的小型通用个人化计算机系统。</a:t>
            </a:r>
            <a:r>
              <a:rPr lang="zh-CN" altLang="en-US" sz="2400" b="1" dirty="0">
                <a:solidFill>
                  <a:srgbClr val="C00000"/>
                </a:solidFill>
                <a:sym typeface="Arial" panose="020B0604020202020204" pitchFamily="34" charset="0"/>
              </a:rPr>
              <a:t>1983年美国Apollo公司推出了首台适合计算机辅助设计（CAD）的工作站。</a:t>
            </a:r>
            <a:endParaRPr lang="zh-CN" altLang="en-US" sz="2400" b="1" dirty="0">
              <a:solidFill>
                <a:srgbClr val="C00000"/>
              </a:solidFill>
              <a:sym typeface="Arial" panose="020B0604020202020204" pitchFamily="34" charset="0"/>
            </a:endParaRPr>
          </a:p>
          <a:p>
            <a:pPr>
              <a:lnSpc>
                <a:spcPct val="115000"/>
              </a:lnSpc>
              <a:buFont typeface="Wingdings" panose="05000000000000000000" pitchFamily="2" charset="2"/>
              <a:buNone/>
            </a:pPr>
            <a:r>
              <a:rPr lang="en-US" altLang="zh-CN" sz="2400" b="1" dirty="0"/>
              <a:t>            Apollo</a:t>
            </a:r>
            <a:r>
              <a:rPr lang="zh-CN" altLang="en-US" sz="2400" b="1" dirty="0"/>
              <a:t>公司于</a:t>
            </a:r>
            <a:r>
              <a:rPr lang="en-US" altLang="zh-CN" sz="2400" b="1" dirty="0"/>
              <a:t>1989</a:t>
            </a:r>
            <a:r>
              <a:rPr lang="zh-CN" altLang="en-US" sz="2400" b="1" dirty="0"/>
              <a:t>年被</a:t>
            </a:r>
            <a:r>
              <a:rPr lang="en-US" altLang="zh-CN" sz="2400" b="1" dirty="0"/>
              <a:t>HP</a:t>
            </a:r>
            <a:r>
              <a:rPr lang="zh-CN" altLang="en-US" sz="2400" b="1" dirty="0"/>
              <a:t>公司兼并，工作站厂商主要有</a:t>
            </a:r>
            <a:r>
              <a:rPr lang="en-US" altLang="zh-CN" sz="2400" b="1" dirty="0"/>
              <a:t>SUN（</a:t>
            </a:r>
            <a:r>
              <a:rPr lang="zh-CN" altLang="en-US" sz="2400" b="1" dirty="0"/>
              <a:t>被</a:t>
            </a:r>
            <a:r>
              <a:rPr lang="en-US" altLang="zh-CN" sz="2400" b="1" dirty="0"/>
              <a:t>Oracle</a:t>
            </a:r>
            <a:r>
              <a:rPr lang="zh-CN" altLang="en-US" sz="2400" b="1" dirty="0"/>
              <a:t>收购</a:t>
            </a:r>
            <a:r>
              <a:rPr lang="en-US" altLang="zh-CN" sz="2400" b="1" dirty="0"/>
              <a:t>）</a:t>
            </a:r>
            <a:r>
              <a:rPr lang="zh-CN" altLang="en-US" sz="2400" b="1" dirty="0"/>
              <a:t>、</a:t>
            </a:r>
            <a:r>
              <a:rPr lang="en-US" altLang="zh-CN" sz="2400" b="1" dirty="0"/>
              <a:t>HP</a:t>
            </a:r>
            <a:r>
              <a:rPr lang="zh-CN" altLang="en-US" sz="2400" b="1" dirty="0"/>
              <a:t>、</a:t>
            </a:r>
            <a:r>
              <a:rPr lang="en-US" altLang="zh-CN" sz="2400" b="1" dirty="0"/>
              <a:t>DELL</a:t>
            </a:r>
            <a:r>
              <a:rPr lang="zh-CN" altLang="en-US" sz="2400" b="1" dirty="0"/>
              <a:t>、</a:t>
            </a:r>
            <a:r>
              <a:rPr lang="en-US" altLang="zh-CN" sz="2400" b="1" dirty="0"/>
              <a:t>SGI</a:t>
            </a:r>
            <a:r>
              <a:rPr lang="zh-CN" altLang="en-US" sz="2400" b="1" dirty="0"/>
              <a:t>等公司。工作站推出时采用</a:t>
            </a:r>
            <a:r>
              <a:rPr lang="en-US" altLang="zh-CN" sz="2400" b="1" dirty="0"/>
              <a:t>32</a:t>
            </a:r>
            <a:r>
              <a:rPr lang="zh-CN" altLang="en-US" sz="2400" b="1" dirty="0"/>
              <a:t>位结构，现在已有</a:t>
            </a:r>
            <a:r>
              <a:rPr lang="en-US" altLang="zh-CN" sz="2400" b="1" dirty="0"/>
              <a:t>64</a:t>
            </a:r>
            <a:r>
              <a:rPr lang="zh-CN" altLang="en-US" sz="2400" b="1" dirty="0"/>
              <a:t>位结构，并普遍采用</a:t>
            </a:r>
            <a:r>
              <a:rPr lang="en-US" altLang="zh-CN" sz="2400" b="1" dirty="0">
                <a:solidFill>
                  <a:srgbClr val="C00000"/>
                </a:solidFill>
              </a:rPr>
              <a:t>RISC</a:t>
            </a:r>
            <a:r>
              <a:rPr lang="zh-CN" altLang="en-US" sz="2400" b="1" dirty="0"/>
              <a:t>处理器芯片，如</a:t>
            </a:r>
            <a:r>
              <a:rPr lang="en-US" altLang="zh-CN" sz="2400" b="1" dirty="0"/>
              <a:t>SUN</a:t>
            </a:r>
            <a:r>
              <a:rPr lang="zh-CN" altLang="en-US" sz="2400" b="1" dirty="0"/>
              <a:t>采用的是</a:t>
            </a:r>
            <a:r>
              <a:rPr lang="en-US" altLang="zh-CN" sz="2400" b="1" dirty="0">
                <a:solidFill>
                  <a:srgbClr val="C00000"/>
                </a:solidFill>
              </a:rPr>
              <a:t>SPARC</a:t>
            </a:r>
            <a:r>
              <a:rPr lang="zh-CN" altLang="en-US" sz="2400" b="1" dirty="0"/>
              <a:t>系列芯片，</a:t>
            </a:r>
            <a:r>
              <a:rPr lang="en-US" altLang="zh-CN" sz="2400" b="1" dirty="0"/>
              <a:t>HP</a:t>
            </a:r>
            <a:r>
              <a:rPr lang="zh-CN" altLang="en-US" sz="2400" b="1" dirty="0"/>
              <a:t>是</a:t>
            </a:r>
            <a:r>
              <a:rPr lang="en-US" altLang="zh-CN" sz="2400" b="1" dirty="0">
                <a:solidFill>
                  <a:srgbClr val="C00000"/>
                </a:solidFill>
              </a:rPr>
              <a:t>PA-RICS</a:t>
            </a:r>
            <a:r>
              <a:rPr lang="zh-CN" altLang="en-US" sz="2400" b="1" dirty="0"/>
              <a:t>，</a:t>
            </a:r>
            <a:r>
              <a:rPr lang="en-US" altLang="zh-CN" sz="2400" b="1" dirty="0"/>
              <a:t>SGI</a:t>
            </a:r>
            <a:r>
              <a:rPr lang="zh-CN" altLang="en-US" sz="2400" b="1" dirty="0"/>
              <a:t>是</a:t>
            </a:r>
            <a:r>
              <a:rPr lang="en-US" altLang="zh-CN" sz="2400" b="1" dirty="0">
                <a:solidFill>
                  <a:srgbClr val="C00000"/>
                </a:solidFill>
              </a:rPr>
              <a:t>MIPS</a:t>
            </a:r>
            <a:r>
              <a:rPr lang="zh-CN" altLang="en-US" sz="2400" b="1" dirty="0"/>
              <a:t>，</a:t>
            </a:r>
            <a:r>
              <a:rPr lang="en-US" altLang="zh-CN" sz="2400" b="1" dirty="0"/>
              <a:t>IBM</a:t>
            </a:r>
            <a:r>
              <a:rPr lang="zh-CN" altLang="en-US" sz="2400" b="1" dirty="0"/>
              <a:t>是</a:t>
            </a:r>
            <a:r>
              <a:rPr lang="en-US" altLang="zh-CN" sz="2400" b="1" dirty="0">
                <a:solidFill>
                  <a:srgbClr val="C00000"/>
                </a:solidFill>
              </a:rPr>
              <a:t>Power PC</a:t>
            </a:r>
            <a:r>
              <a:rPr lang="zh-CN" altLang="en-US" sz="2400" b="1" dirty="0"/>
              <a:t>。工作站主要采用</a:t>
            </a:r>
            <a:r>
              <a:rPr lang="en-US" altLang="zh-CN" sz="2400" b="1" dirty="0">
                <a:solidFill>
                  <a:srgbClr val="C00000"/>
                </a:solidFill>
              </a:rPr>
              <a:t>UNIX</a:t>
            </a:r>
            <a:r>
              <a:rPr lang="zh-CN" altLang="en-US" sz="2400" b="1" dirty="0"/>
              <a:t>操作系统，应用于多媒体设计和制作领域。 </a:t>
            </a:r>
            <a:endParaRPr lang="zh-CN" altLang="en-US" sz="2400" b="1" dirty="0"/>
          </a:p>
          <a:p>
            <a:pPr lvl="1">
              <a:buClr>
                <a:schemeClr val="tx1"/>
              </a:buClr>
              <a:buFont typeface="Wingdings" panose="05000000000000000000" pitchFamily="2" charset="2"/>
              <a:buChar char="u"/>
            </a:pPr>
            <a:endParaRPr lang="zh-CN" altLang="en-US" sz="2400" b="1" dirty="0">
              <a:solidFill>
                <a:srgbClr val="66FFFF"/>
              </a:solidFill>
              <a:sym typeface="Arial" panose="020B0604020202020204" pitchFamily="34" charset="0"/>
            </a:endParaRPr>
          </a:p>
        </p:txBody>
      </p:sp>
    </p:spTree>
  </p:cSld>
  <p:clrMapOvr>
    <a:masterClrMapping/>
  </p:clrMapOvr>
  <p:transition spd="slow">
    <p:zoom dir="in"/>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灯片编号占位符 4"/>
          <p:cNvSpPr txBox="1">
            <a:spLocks noGrp="1"/>
          </p:cNvSpPr>
          <p:nvPr>
            <p:ph type="sldNum" sz="quarter" idx="12"/>
          </p:nvPr>
        </p:nvSpPr>
        <p:spPr>
          <a:xfrm>
            <a:off x="3124200" y="6248400"/>
            <a:ext cx="2895600" cy="457200"/>
          </a:xfrm>
        </p:spPr>
        <p:txBody>
          <a:bodyPr/>
          <a:p>
            <a:pPr marL="0" indent="0" algn="ctr" eaLnBrk="1" hangingPunct="1">
              <a:spcBef>
                <a:spcPct val="0"/>
              </a:spcBef>
              <a:buClrTx/>
              <a:buFontTx/>
              <a:buNone/>
            </a:pPr>
            <a:fld id="{9A0DB2DC-4C9A-4742-B13C-FB6460FD3503}" type="slidenum">
              <a:rPr lang="zh-CN" altLang="en-US" sz="1200" dirty="0">
                <a:latin typeface="Arial" panose="020B0604020202020204" pitchFamily="34" charset="0"/>
              </a:rPr>
            </a:fld>
            <a:endParaRPr lang="zh-CN" altLang="en-US" sz="1200" dirty="0">
              <a:latin typeface="Arial" panose="020B0604020202020204" pitchFamily="34" charset="0"/>
            </a:endParaRPr>
          </a:p>
        </p:txBody>
      </p:sp>
      <p:sp>
        <p:nvSpPr>
          <p:cNvPr id="56323" name="Rectangle 3"/>
          <p:cNvSpPr>
            <a:spLocks noGrp="1"/>
          </p:cNvSpPr>
          <p:nvPr>
            <p:ph idx="1"/>
          </p:nvPr>
        </p:nvSpPr>
        <p:spPr>
          <a:xfrm>
            <a:off x="179705" y="764540"/>
            <a:ext cx="8808085" cy="3759200"/>
          </a:xfrm>
        </p:spPr>
        <p:txBody>
          <a:bodyPr vert="horz" wrap="square" lIns="91440" tIns="45720" rIns="91440" bIns="45720" anchor="t" anchorCtr="0"/>
          <a:p>
            <a:pPr>
              <a:buFont typeface="Wingdings" panose="05000000000000000000" pitchFamily="2" charset="2"/>
              <a:buChar char="u"/>
            </a:pPr>
            <a:endParaRPr lang="zh-CN" altLang="en-US" sz="2400" b="1" dirty="0"/>
          </a:p>
          <a:p>
            <a:pPr lvl="1">
              <a:lnSpc>
                <a:spcPct val="120000"/>
              </a:lnSpc>
              <a:spcBef>
                <a:spcPts val="20"/>
              </a:spcBef>
              <a:spcAft>
                <a:spcPts val="0"/>
              </a:spcAft>
              <a:buClr>
                <a:schemeClr val="tx1"/>
              </a:buClr>
              <a:buFont typeface="Wingdings" panose="05000000000000000000" pitchFamily="2" charset="2"/>
              <a:buChar char="u"/>
            </a:pPr>
            <a:r>
              <a:rPr lang="zh-CN" altLang="en-US" sz="2400" b="1" dirty="0"/>
              <a:t>桌面计算机典型的系统结构是，以</a:t>
            </a:r>
            <a:r>
              <a:rPr lang="zh-CN" altLang="en-US" sz="2400" b="1" dirty="0">
                <a:solidFill>
                  <a:srgbClr val="C00000"/>
                </a:solidFill>
              </a:rPr>
              <a:t>总线</a:t>
            </a:r>
            <a:r>
              <a:rPr lang="zh-CN" altLang="en-US" sz="2400" b="1" dirty="0"/>
              <a:t>形式将</a:t>
            </a:r>
            <a:r>
              <a:rPr lang="en-US" altLang="zh-CN" sz="2400" b="1" dirty="0"/>
              <a:t>CPU</a:t>
            </a:r>
            <a:r>
              <a:rPr lang="zh-CN" altLang="en-US" sz="2400" b="1" dirty="0"/>
              <a:t>模块、存储器模块、各种</a:t>
            </a:r>
            <a:r>
              <a:rPr lang="en-US" altLang="zh-CN" sz="2400" b="1" dirty="0"/>
              <a:t>I/O</a:t>
            </a:r>
            <a:r>
              <a:rPr lang="zh-CN" altLang="en-US" sz="2400" b="1" dirty="0"/>
              <a:t>模块</a:t>
            </a:r>
            <a:r>
              <a:rPr lang="zh-CN" altLang="en-US" sz="2400" b="1" dirty="0">
                <a:solidFill>
                  <a:srgbClr val="C00000"/>
                </a:solidFill>
              </a:rPr>
              <a:t>互连</a:t>
            </a:r>
            <a:r>
              <a:rPr lang="zh-CN" altLang="en-US" sz="2400" b="1" dirty="0"/>
              <a:t>在一起，构成计算机系统。</a:t>
            </a:r>
            <a:endParaRPr lang="zh-CN" altLang="en-US" sz="2400" b="1" dirty="0"/>
          </a:p>
          <a:p>
            <a:pPr lvl="1">
              <a:lnSpc>
                <a:spcPct val="120000"/>
              </a:lnSpc>
              <a:spcBef>
                <a:spcPts val="20"/>
              </a:spcBef>
              <a:spcAft>
                <a:spcPts val="0"/>
              </a:spcAft>
              <a:buClr>
                <a:schemeClr val="tx1"/>
              </a:buClr>
              <a:buFont typeface="Wingdings" panose="05000000000000000000" pitchFamily="2" charset="2"/>
              <a:buChar char="u"/>
            </a:pPr>
            <a:endParaRPr lang="zh-CN" altLang="en-US" sz="2400" b="1" dirty="0"/>
          </a:p>
          <a:p>
            <a:pPr lvl="1">
              <a:lnSpc>
                <a:spcPct val="120000"/>
              </a:lnSpc>
              <a:spcBef>
                <a:spcPts val="20"/>
              </a:spcBef>
              <a:spcAft>
                <a:spcPts val="0"/>
              </a:spcAft>
              <a:buClr>
                <a:schemeClr val="tx1"/>
              </a:buClr>
              <a:buFont typeface="Wingdings" panose="05000000000000000000" pitchFamily="2" charset="2"/>
              <a:buChar char="u"/>
            </a:pPr>
            <a:r>
              <a:rPr lang="zh-CN" altLang="en-US" sz="2400" b="1" dirty="0">
                <a:sym typeface="+mn-ea"/>
              </a:rPr>
              <a:t>曾经多数桌面机使用单一处理器。</a:t>
            </a:r>
            <a:endParaRPr lang="zh-CN" altLang="en-US" sz="2400" b="1" dirty="0"/>
          </a:p>
          <a:p>
            <a:pPr lvl="1">
              <a:lnSpc>
                <a:spcPct val="120000"/>
              </a:lnSpc>
              <a:spcBef>
                <a:spcPts val="20"/>
              </a:spcBef>
              <a:spcAft>
                <a:spcPts val="0"/>
              </a:spcAft>
              <a:buClr>
                <a:schemeClr val="tx1"/>
              </a:buClr>
              <a:buFont typeface="Wingdings" panose="05000000000000000000" pitchFamily="2" charset="2"/>
              <a:buNone/>
            </a:pPr>
            <a:endParaRPr lang="zh-CN" altLang="en-US" sz="2400" b="1" dirty="0"/>
          </a:p>
          <a:p>
            <a:pPr lvl="1">
              <a:lnSpc>
                <a:spcPct val="120000"/>
              </a:lnSpc>
              <a:spcBef>
                <a:spcPts val="20"/>
              </a:spcBef>
              <a:spcAft>
                <a:spcPts val="0"/>
              </a:spcAft>
              <a:buClr>
                <a:schemeClr val="tx1"/>
              </a:buClr>
              <a:buFont typeface="Wingdings" panose="05000000000000000000" pitchFamily="2" charset="2"/>
              <a:buChar char="u"/>
            </a:pPr>
            <a:r>
              <a:rPr lang="zh-CN" altLang="en-US" sz="2400" b="1" dirty="0">
                <a:sym typeface="+mn-ea"/>
              </a:rPr>
              <a:t>目前桌面</a:t>
            </a:r>
            <a:r>
              <a:rPr lang="zh-CN" altLang="en-US" sz="2400" b="1" dirty="0">
                <a:sym typeface="+mn-ea"/>
              </a:rPr>
              <a:t>机采用多核芯片。</a:t>
            </a:r>
            <a:endParaRPr lang="zh-CN" altLang="en-US" sz="2400" b="1" dirty="0"/>
          </a:p>
        </p:txBody>
      </p:sp>
    </p:spTree>
  </p:cSld>
  <p:clrMapOvr>
    <a:masterClrMapping/>
  </p:clrMapOvr>
  <p:transition spd="slow">
    <p:zoom dir="in"/>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7" name="Rectangle 3"/>
          <p:cNvSpPr>
            <a:spLocks noGrp="1"/>
          </p:cNvSpPr>
          <p:nvPr>
            <p:ph idx="1"/>
          </p:nvPr>
        </p:nvSpPr>
        <p:spPr>
          <a:xfrm>
            <a:off x="251460" y="1412875"/>
            <a:ext cx="7772400" cy="4114800"/>
          </a:xfrm>
        </p:spPr>
        <p:txBody>
          <a:bodyPr vert="horz" wrap="square" lIns="91440" tIns="45720" rIns="91440" bIns="45720" anchor="t" anchorCtr="0"/>
          <a:p>
            <a:pPr eaLnBrk="1" hangingPunct="1"/>
            <a:r>
              <a:rPr lang="zh-CN" altLang="en-US" b="1" dirty="0">
                <a:latin typeface="Comic Sans MS" panose="030F0702030302020204" pitchFamily="66" charset="0"/>
              </a:rPr>
              <a:t>作用</a:t>
            </a:r>
            <a:r>
              <a:rPr lang="zh-CN" altLang="en-US" sz="2800" b="1" dirty="0">
                <a:latin typeface="Comic Sans MS" panose="030F0702030302020204" pitchFamily="66" charset="0"/>
              </a:rPr>
              <a:t>（取代大型机）</a:t>
            </a:r>
            <a:r>
              <a:rPr lang="en-US" altLang="zh-CN" b="1" dirty="0">
                <a:latin typeface="Comic Sans MS" panose="030F0702030302020204" pitchFamily="66" charset="0"/>
              </a:rPr>
              <a:t>: </a:t>
            </a:r>
            <a:r>
              <a:rPr lang="zh-CN" altLang="en-US" b="1" dirty="0">
                <a:latin typeface="Comic Sans MS" panose="030F0702030302020204" pitchFamily="66" charset="0"/>
              </a:rPr>
              <a:t>提供更大规模、更可靠文件、计算服务。</a:t>
            </a:r>
            <a:r>
              <a:rPr lang="en-US" altLang="zh-CN" b="1" dirty="0">
                <a:latin typeface="Comic Sans MS" panose="030F0702030302020204" pitchFamily="66" charset="0"/>
              </a:rPr>
              <a:t> </a:t>
            </a:r>
            <a:r>
              <a:rPr lang="zh-CN" altLang="en-US" b="1" dirty="0">
                <a:solidFill>
                  <a:srgbClr val="C00000"/>
                </a:solidFill>
                <a:latin typeface="Comic Sans MS" panose="030F0702030302020204" pitchFamily="66" charset="0"/>
              </a:rPr>
              <a:t>其特征</a:t>
            </a:r>
            <a:r>
              <a:rPr lang="zh-CN" altLang="en-US" b="1" dirty="0">
                <a:latin typeface="Comic Sans MS" panose="030F0702030302020204" pitchFamily="66" charset="0"/>
              </a:rPr>
              <a:t>：</a:t>
            </a:r>
            <a:endParaRPr lang="en-US" altLang="zh-CN" b="1" dirty="0">
              <a:latin typeface="Comic Sans MS" panose="030F0702030302020204" pitchFamily="66" charset="0"/>
            </a:endParaRPr>
          </a:p>
          <a:p>
            <a:pPr lvl="1" eaLnBrk="1" hangingPunct="1"/>
            <a:r>
              <a:rPr lang="zh-CN" altLang="en-US" b="1" dirty="0">
                <a:solidFill>
                  <a:srgbClr val="C00000"/>
                </a:solidFill>
                <a:latin typeface="Comic Sans MS" panose="030F0702030302020204" pitchFamily="66" charset="0"/>
              </a:rPr>
              <a:t>可靠性（</a:t>
            </a:r>
            <a:r>
              <a:rPr lang="en-US" altLang="zh-CN" b="1" dirty="0">
                <a:solidFill>
                  <a:srgbClr val="C00000"/>
                </a:solidFill>
                <a:latin typeface="Comic Sans MS" panose="030F0702030302020204" pitchFamily="66" charset="0"/>
              </a:rPr>
              <a:t>Dependability</a:t>
            </a:r>
            <a:r>
              <a:rPr lang="zh-CN" altLang="en-US" b="1" dirty="0">
                <a:solidFill>
                  <a:srgbClr val="C00000"/>
                </a:solidFill>
                <a:latin typeface="Comic Sans MS" panose="030F0702030302020204" pitchFamily="66" charset="0"/>
              </a:rPr>
              <a:t>）</a:t>
            </a:r>
            <a:endParaRPr lang="en-US" altLang="zh-CN" b="1" dirty="0">
              <a:solidFill>
                <a:srgbClr val="C00000"/>
              </a:solidFill>
              <a:latin typeface="Comic Sans MS" panose="030F0702030302020204" pitchFamily="66" charset="0"/>
            </a:endParaRPr>
          </a:p>
          <a:p>
            <a:pPr lvl="1" eaLnBrk="1" hangingPunct="1"/>
            <a:r>
              <a:rPr lang="zh-CN" altLang="en-US" b="1" dirty="0">
                <a:solidFill>
                  <a:srgbClr val="C00000"/>
                </a:solidFill>
                <a:latin typeface="Comic Sans MS" panose="030F0702030302020204" pitchFamily="66" charset="0"/>
              </a:rPr>
              <a:t>可扩展性（</a:t>
            </a:r>
            <a:r>
              <a:rPr lang="en-US" altLang="zh-CN" b="1" dirty="0">
                <a:solidFill>
                  <a:srgbClr val="C00000"/>
                </a:solidFill>
                <a:latin typeface="Comic Sans MS" panose="030F0702030302020204" pitchFamily="66" charset="0"/>
              </a:rPr>
              <a:t>Scalability</a:t>
            </a:r>
            <a:r>
              <a:rPr lang="zh-CN" altLang="en-US" b="1" dirty="0">
                <a:solidFill>
                  <a:srgbClr val="C00000"/>
                </a:solidFill>
                <a:latin typeface="Comic Sans MS" panose="030F0702030302020204" pitchFamily="66" charset="0"/>
              </a:rPr>
              <a:t>）</a:t>
            </a:r>
            <a:endParaRPr lang="en-US" altLang="zh-CN" b="1" dirty="0">
              <a:solidFill>
                <a:srgbClr val="C00000"/>
              </a:solidFill>
              <a:latin typeface="Comic Sans MS" panose="030F0702030302020204" pitchFamily="66" charset="0"/>
            </a:endParaRPr>
          </a:p>
          <a:p>
            <a:pPr lvl="1" eaLnBrk="1" hangingPunct="1"/>
            <a:r>
              <a:rPr lang="zh-CN" altLang="en-US" b="1" dirty="0">
                <a:solidFill>
                  <a:srgbClr val="C00000"/>
                </a:solidFill>
                <a:latin typeface="Comic Sans MS" panose="030F0702030302020204" pitchFamily="66" charset="0"/>
              </a:rPr>
              <a:t>吞吐量（</a:t>
            </a:r>
            <a:r>
              <a:rPr lang="en-US" altLang="zh-CN" b="1" dirty="0">
                <a:solidFill>
                  <a:srgbClr val="C00000"/>
                </a:solidFill>
                <a:latin typeface="Comic Sans MS" panose="030F0702030302020204" pitchFamily="66" charset="0"/>
              </a:rPr>
              <a:t>efficient throughput</a:t>
            </a:r>
            <a:r>
              <a:rPr lang="zh-CN" altLang="en-US" b="1" dirty="0">
                <a:solidFill>
                  <a:srgbClr val="C00000"/>
                </a:solidFill>
                <a:latin typeface="Comic Sans MS" panose="030F0702030302020204" pitchFamily="66" charset="0"/>
              </a:rPr>
              <a:t>）</a:t>
            </a:r>
            <a:endParaRPr lang="en-US" altLang="zh-CN" b="1" dirty="0">
              <a:solidFill>
                <a:srgbClr val="C00000"/>
              </a:solidFill>
              <a:latin typeface="Comic Sans MS" panose="030F0702030302020204" pitchFamily="66" charset="0"/>
            </a:endParaRPr>
          </a:p>
        </p:txBody>
      </p:sp>
      <p:sp>
        <p:nvSpPr>
          <p:cNvPr id="57348" name="灯片编号占位符 5"/>
          <p:cNvSpPr txBox="1">
            <a:spLocks noGrp="1"/>
          </p:cNvSpPr>
          <p:nvPr>
            <p:ph type="sldNum" sz="quarter" idx="12"/>
          </p:nvPr>
        </p:nvSpPr>
        <p:spPr>
          <a:xfrm>
            <a:off x="3124200" y="6248400"/>
            <a:ext cx="2895600" cy="476250"/>
          </a:xfrm>
        </p:spPr>
        <p:txBody>
          <a:bodyPr/>
          <a:p>
            <a:pPr marL="0" indent="0" algn="ctr" eaLnBrk="1" hangingPunct="1">
              <a:spcBef>
                <a:spcPct val="0"/>
              </a:spcBef>
              <a:buClrTx/>
              <a:buFontTx/>
              <a:buNone/>
            </a:pPr>
            <a:fld id="{9A0DB2DC-4C9A-4742-B13C-FB6460FD3503}" type="slidenum">
              <a:rPr lang="en-US" altLang="zh-CN" sz="1200" dirty="0">
                <a:latin typeface="Tahoma" panose="020B0604030504040204" pitchFamily="34" charset="0"/>
              </a:rPr>
            </a:fld>
            <a:endParaRPr lang="en-US" altLang="zh-CN" sz="1200" dirty="0">
              <a:latin typeface="Tahoma" panose="020B0604030504040204" pitchFamily="34" charset="0"/>
            </a:endParaRPr>
          </a:p>
        </p:txBody>
      </p:sp>
      <p:sp>
        <p:nvSpPr>
          <p:cNvPr id="25604" name="Rectangle 2"/>
          <p:cNvSpPr>
            <a:spLocks noGrp="1" noChangeArrowheads="1"/>
          </p:cNvSpPr>
          <p:nvPr/>
        </p:nvSpPr>
        <p:spPr>
          <a:xfrm>
            <a:off x="251460" y="260350"/>
            <a:ext cx="2446020" cy="977900"/>
          </a:xfrm>
          <a:prstGeom prst="rect">
            <a:avLst/>
          </a:prstGeom>
          <a:noFill/>
          <a:ln w="9525">
            <a:noFill/>
            <a:miter lim="800000"/>
          </a:ln>
          <a:effectLst/>
        </p:spPr>
        <p:txBody>
          <a:bodyPr vert="horz" wrap="square" lIns="91440" tIns="45720" rIns="91440" bIns="45720" numCol="1" anchor="ctr" anchorCtr="0" compatLnSpc="1"/>
          <a:lst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ea typeface="宋体" panose="02010600030101010101" pitchFamily="2" charset="-122"/>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ea typeface="宋体" panose="02010600030101010101" pitchFamily="2" charset="-122"/>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ea typeface="宋体" panose="02010600030101010101" pitchFamily="2" charset="-122"/>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ea typeface="宋体" panose="02010600030101010101" pitchFamily="2" charset="-122"/>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ea typeface="宋体" panose="02010600030101010101" pitchFamily="2" charset="-122"/>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ea typeface="宋体" panose="02010600030101010101" pitchFamily="2" charset="-122"/>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ea typeface="宋体" panose="02010600030101010101" pitchFamily="2" charset="-122"/>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0" cap="none" spc="0" normalizeH="0" baseline="0" noProof="0" dirty="0" smtClean="0">
                <a:ln>
                  <a:noFill/>
                </a:ln>
                <a:solidFill>
                  <a:schemeClr val="tx2"/>
                </a:solidFill>
                <a:effectLst/>
                <a:uLnTx/>
                <a:uFillTx/>
                <a:latin typeface="+mj-lt"/>
                <a:ea typeface="+mj-ea"/>
                <a:cs typeface="+mj-cs"/>
              </a:rPr>
              <a:t>3. </a:t>
            </a:r>
            <a:r>
              <a:rPr lang="zh-CN" altLang="en-US" sz="3600" dirty="0">
                <a:effectLst/>
                <a:latin typeface="MyriadMM_565_600_"/>
                <a:sym typeface="+mn-ea"/>
              </a:rPr>
              <a:t>服务器</a:t>
            </a:r>
            <a:endParaRPr kumimoji="0" lang="en-US" altLang="zh-CN" sz="3600" b="1" i="0" u="none" strike="noStrike" kern="0" cap="none" spc="0" normalizeH="0" baseline="0" noProof="0" dirty="0" smtClean="0">
              <a:ln>
                <a:noFill/>
              </a:ln>
              <a:solidFill>
                <a:schemeClr val="tx2"/>
              </a:solidFill>
              <a:effectLst/>
              <a:uLnTx/>
              <a:uFillTx/>
              <a:latin typeface="+mj-lt"/>
              <a:ea typeface="+mj-ea"/>
              <a:cs typeface="+mj-cs"/>
            </a:endParaRP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灯片编号占位符 4"/>
          <p:cNvSpPr txBox="1">
            <a:spLocks noGrp="1"/>
          </p:cNvSpPr>
          <p:nvPr>
            <p:ph type="sldNum" sz="quarter" idx="12"/>
          </p:nvPr>
        </p:nvSpPr>
        <p:spPr>
          <a:xfrm>
            <a:off x="3124200" y="6248400"/>
            <a:ext cx="2895600" cy="457200"/>
          </a:xfrm>
        </p:spPr>
        <p:txBody>
          <a:bodyPr/>
          <a:p>
            <a:pPr marL="0" indent="0" algn="ctr" eaLnBrk="1" hangingPunct="1">
              <a:spcBef>
                <a:spcPct val="0"/>
              </a:spcBef>
              <a:buClrTx/>
              <a:buFontTx/>
              <a:buNone/>
            </a:pPr>
            <a:fld id="{9A0DB2DC-4C9A-4742-B13C-FB6460FD3503}" type="slidenum">
              <a:rPr lang="zh-CN" altLang="en-US" sz="1200" dirty="0">
                <a:latin typeface="Arial" panose="020B0604020202020204" pitchFamily="34" charset="0"/>
              </a:rPr>
            </a:fld>
            <a:endParaRPr lang="zh-CN" altLang="en-US" sz="1200" dirty="0">
              <a:latin typeface="Arial" panose="020B0604020202020204" pitchFamily="34" charset="0"/>
            </a:endParaRPr>
          </a:p>
        </p:txBody>
      </p:sp>
      <p:sp>
        <p:nvSpPr>
          <p:cNvPr id="58371" name="Rectangle 2"/>
          <p:cNvSpPr>
            <a:spLocks noGrp="1"/>
          </p:cNvSpPr>
          <p:nvPr>
            <p:ph idx="1"/>
          </p:nvPr>
        </p:nvSpPr>
        <p:spPr>
          <a:xfrm>
            <a:off x="539750" y="908685"/>
            <a:ext cx="8229600" cy="4617085"/>
          </a:xfrm>
        </p:spPr>
        <p:txBody>
          <a:bodyPr vert="horz" wrap="square" lIns="91440" tIns="45720" rIns="91440" bIns="45720" anchor="t" anchorCtr="0"/>
          <a:p>
            <a:pPr>
              <a:lnSpc>
                <a:spcPct val="120000"/>
              </a:lnSpc>
              <a:spcBef>
                <a:spcPts val="20"/>
              </a:spcBef>
              <a:spcAft>
                <a:spcPts val="0"/>
              </a:spcAft>
              <a:buClr>
                <a:schemeClr val="tx1"/>
              </a:buClr>
              <a:buFont typeface="Wingdings" panose="05000000000000000000" pitchFamily="2" charset="2"/>
              <a:buChar char="u"/>
            </a:pPr>
            <a:r>
              <a:rPr lang="zh-CN" altLang="en-US" sz="2800" b="1" dirty="0"/>
              <a:t>服务器是网络中的核心设备，其</a:t>
            </a:r>
            <a:r>
              <a:rPr lang="zh-CN" altLang="en-US" sz="2800" b="1" dirty="0">
                <a:solidFill>
                  <a:srgbClr val="C00000"/>
                </a:solidFill>
              </a:rPr>
              <a:t>可靠性</a:t>
            </a:r>
            <a:r>
              <a:rPr lang="zh-CN" altLang="en-US" sz="2800" b="1" dirty="0"/>
              <a:t>是关键。</a:t>
            </a:r>
            <a:endParaRPr lang="zh-CN" altLang="en-US" sz="2800" b="1" dirty="0"/>
          </a:p>
          <a:p>
            <a:pPr>
              <a:lnSpc>
                <a:spcPct val="120000"/>
              </a:lnSpc>
              <a:spcBef>
                <a:spcPts val="20"/>
              </a:spcBef>
              <a:spcAft>
                <a:spcPts val="0"/>
              </a:spcAft>
              <a:buFont typeface="Wingdings" panose="05000000000000000000" pitchFamily="2" charset="2"/>
              <a:buNone/>
            </a:pPr>
            <a:r>
              <a:rPr lang="zh-CN" altLang="en-US" sz="2800" b="1" dirty="0"/>
              <a:t>    </a:t>
            </a:r>
            <a:r>
              <a:rPr lang="zh-CN" altLang="en-US" sz="2800" b="1" dirty="0">
                <a:solidFill>
                  <a:srgbClr val="C00000"/>
                </a:solidFill>
              </a:rPr>
              <a:t>例如：运行淘宝、百度、Google服务器，必须确保每周7天、每天24小时连续运转。如果出现故障，其后果比桌面机的故障损失更具灾难性。</a:t>
            </a:r>
            <a:endParaRPr lang="zh-CN" altLang="en-US" sz="2800" b="1" dirty="0">
              <a:solidFill>
                <a:srgbClr val="C00000"/>
              </a:solidFill>
            </a:endParaRPr>
          </a:p>
          <a:p>
            <a:pPr>
              <a:lnSpc>
                <a:spcPct val="120000"/>
              </a:lnSpc>
              <a:spcBef>
                <a:spcPts val="20"/>
              </a:spcBef>
              <a:spcAft>
                <a:spcPts val="0"/>
              </a:spcAft>
              <a:buFont typeface="Wingdings" panose="05000000000000000000" pitchFamily="2" charset="2"/>
              <a:buNone/>
            </a:pPr>
            <a:endParaRPr lang="zh-CN" altLang="en-US" sz="2800" b="1" dirty="0">
              <a:solidFill>
                <a:srgbClr val="66FFFF"/>
              </a:solidFill>
            </a:endParaRPr>
          </a:p>
          <a:p>
            <a:pPr>
              <a:lnSpc>
                <a:spcPct val="120000"/>
              </a:lnSpc>
              <a:spcBef>
                <a:spcPts val="20"/>
              </a:spcBef>
              <a:spcAft>
                <a:spcPts val="0"/>
              </a:spcAft>
              <a:buClr>
                <a:schemeClr val="tx1"/>
              </a:buClr>
              <a:buFont typeface="Wingdings" panose="05000000000000000000" pitchFamily="2" charset="2"/>
              <a:buNone/>
            </a:pPr>
            <a:r>
              <a:rPr lang="zh-CN" altLang="en-US" sz="2800" b="1" dirty="0">
                <a:sym typeface="Arial" panose="020B0604020202020204" pitchFamily="34" charset="0"/>
              </a:rPr>
              <a:t>          服务器采用容错技术，如ECC（Error Checking and Correcting）内存、RAID（Redundant Array of Independent Disks）技术、热插拔技术、冗余电源、冗余风扇、机箱锁、口令保护等。</a:t>
            </a:r>
            <a:endParaRPr lang="zh-CN" altLang="en-US" sz="2800" b="1" dirty="0">
              <a:sym typeface="Arial" panose="020B0604020202020204" pitchFamily="34" charset="0"/>
            </a:endParaRPr>
          </a:p>
        </p:txBody>
      </p:sp>
    </p:spTree>
  </p:cSld>
  <p:clrMapOvr>
    <a:masterClrMapping/>
  </p:clrMapOvr>
  <p:transition spd="slow">
    <p:zoom dir="in"/>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灯片编号占位符 4"/>
          <p:cNvSpPr txBox="1">
            <a:spLocks noGrp="1"/>
          </p:cNvSpPr>
          <p:nvPr>
            <p:ph type="sldNum" sz="quarter" idx="12"/>
          </p:nvPr>
        </p:nvSpPr>
        <p:spPr>
          <a:xfrm>
            <a:off x="3124200" y="6248400"/>
            <a:ext cx="2895600" cy="457200"/>
          </a:xfrm>
        </p:spPr>
        <p:txBody>
          <a:bodyPr/>
          <a:p>
            <a:pPr marL="0" indent="0" algn="ctr" eaLnBrk="1" hangingPunct="1">
              <a:spcBef>
                <a:spcPct val="0"/>
              </a:spcBef>
              <a:buClrTx/>
              <a:buFontTx/>
              <a:buNone/>
            </a:pPr>
            <a:fld id="{9A0DB2DC-4C9A-4742-B13C-FB6460FD3503}" type="slidenum">
              <a:rPr lang="zh-CN" altLang="en-US" sz="1200" dirty="0">
                <a:latin typeface="Arial" panose="020B0604020202020204" pitchFamily="34" charset="0"/>
              </a:rPr>
            </a:fld>
            <a:endParaRPr lang="zh-CN" altLang="en-US" sz="1200" dirty="0">
              <a:latin typeface="Arial" panose="020B0604020202020204" pitchFamily="34" charset="0"/>
            </a:endParaRPr>
          </a:p>
        </p:txBody>
      </p:sp>
      <p:sp>
        <p:nvSpPr>
          <p:cNvPr id="59395" name="Rectangle 2"/>
          <p:cNvSpPr>
            <a:spLocks noGrp="1"/>
          </p:cNvSpPr>
          <p:nvPr>
            <p:ph idx="1"/>
          </p:nvPr>
        </p:nvSpPr>
        <p:spPr>
          <a:xfrm>
            <a:off x="251460" y="116840"/>
            <a:ext cx="8229600" cy="3173730"/>
          </a:xfrm>
        </p:spPr>
        <p:txBody>
          <a:bodyPr vert="horz" wrap="square" lIns="91440" tIns="45720" rIns="91440" bIns="45720" anchor="t" anchorCtr="0"/>
          <a:p>
            <a:pPr>
              <a:lnSpc>
                <a:spcPct val="120000"/>
              </a:lnSpc>
              <a:spcBef>
                <a:spcPts val="20"/>
              </a:spcBef>
              <a:spcAft>
                <a:spcPts val="0"/>
              </a:spcAft>
              <a:buClr>
                <a:schemeClr val="tx1"/>
              </a:buClr>
              <a:buFont typeface="Wingdings" panose="05000000000000000000" pitchFamily="2" charset="2"/>
              <a:buChar char="u"/>
            </a:pPr>
            <a:r>
              <a:rPr lang="zh-CN" altLang="en-US" sz="2800" b="1" dirty="0"/>
              <a:t>服务器应具有</a:t>
            </a:r>
            <a:r>
              <a:rPr lang="zh-CN" altLang="en-US" sz="2800" b="1" dirty="0">
                <a:solidFill>
                  <a:srgbClr val="C00000"/>
                </a:solidFill>
              </a:rPr>
              <a:t>可扩展性：</a:t>
            </a:r>
            <a:r>
              <a:rPr lang="zh-CN" altLang="en-US" sz="2800" b="1" dirty="0"/>
              <a:t>计算能力、存储系统、、I／O带宽等。</a:t>
            </a:r>
            <a:endParaRPr lang="zh-CN" altLang="en-US" sz="2800" b="1" dirty="0"/>
          </a:p>
          <a:p>
            <a:pPr>
              <a:lnSpc>
                <a:spcPct val="120000"/>
              </a:lnSpc>
              <a:spcBef>
                <a:spcPts val="20"/>
              </a:spcBef>
              <a:spcAft>
                <a:spcPts val="0"/>
              </a:spcAft>
              <a:buClr>
                <a:schemeClr val="tx1"/>
              </a:buClr>
              <a:buFont typeface="Wingdings" panose="05000000000000000000" pitchFamily="2" charset="2"/>
              <a:buNone/>
            </a:pPr>
            <a:r>
              <a:rPr lang="zh-CN" altLang="en-US" sz="2800" b="1" dirty="0">
                <a:solidFill>
                  <a:srgbClr val="66FFFF"/>
                </a:solidFill>
              </a:rPr>
              <a:t>         </a:t>
            </a:r>
            <a:r>
              <a:rPr lang="zh-CN" altLang="en-US" sz="2800" b="1" dirty="0">
                <a:solidFill>
                  <a:srgbClr val="C00000"/>
                </a:solidFill>
              </a:rPr>
              <a:t>例如：采用Intel处理器的服务器具备较多的PCI、ISA插槽、驱动器支架，及较大的内存扩展能力，采用SICI技术、RAID技术、高速智能网卡等。</a:t>
            </a:r>
            <a:endParaRPr lang="zh-CN" altLang="en-US" sz="2800" b="1" dirty="0">
              <a:solidFill>
                <a:srgbClr val="C00000"/>
              </a:solidFill>
            </a:endParaRPr>
          </a:p>
        </p:txBody>
      </p:sp>
      <p:sp>
        <p:nvSpPr>
          <p:cNvPr id="74754" name="Rectangle 2"/>
          <p:cNvSpPr>
            <a:spLocks noGrp="1" noChangeArrowheads="1"/>
          </p:cNvSpPr>
          <p:nvPr/>
        </p:nvSpPr>
        <p:spPr>
          <a:xfrm>
            <a:off x="323850" y="3290570"/>
            <a:ext cx="8229600" cy="3218180"/>
          </a:xfrm>
          <a:prstGeom prst="rect">
            <a:avLst/>
          </a:prstGeom>
          <a:noFill/>
          <a:ln w="9525">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bg2"/>
              </a:buClr>
              <a:buFont typeface="Monotype Sorts" pitchFamily="2" charset="2"/>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342900" marR="0" lvl="0" indent="-342900" algn="l" defTabSz="914400" rtl="0">
              <a:lnSpc>
                <a:spcPts val="3760"/>
              </a:lnSpc>
              <a:spcBef>
                <a:spcPts val="0"/>
              </a:spcBef>
              <a:spcAft>
                <a:spcPct val="0"/>
              </a:spcAft>
              <a:buClr>
                <a:schemeClr val="tx1"/>
              </a:buClr>
              <a:buSzTx/>
              <a:buFont typeface="Wingdings" panose="05000000000000000000" pitchFamily="2" charset="2"/>
              <a:buChar char="u"/>
              <a:defRPr/>
            </a:pPr>
            <a:r>
              <a:rPr kumimoji="1" lang="zh-CN" altLang="en-US" sz="2800" b="1" i="0" u="none" strike="noStrike" kern="0" cap="none" spc="0" normalizeH="0" baseline="0" noProof="0" dirty="0">
                <a:ln>
                  <a:noFill/>
                </a:ln>
                <a:solidFill>
                  <a:schemeClr val="tx1"/>
                </a:solidFill>
                <a:effectLst/>
                <a:uLnTx/>
                <a:uFillTx/>
                <a:latin typeface="+mn-lt"/>
                <a:ea typeface="+mn-ea"/>
                <a:cs typeface="+mn-cs"/>
              </a:rPr>
              <a:t>服务器要将其数据和硬件提供给</a:t>
            </a:r>
            <a:r>
              <a:rPr kumimoji="1" lang="zh-CN" altLang="en-US" sz="2800" b="1" i="0" u="none" strike="noStrike" kern="0" cap="none" spc="0" normalizeH="0" baseline="0" noProof="0" dirty="0" smtClean="0">
                <a:ln>
                  <a:noFill/>
                </a:ln>
                <a:solidFill>
                  <a:schemeClr val="tx1"/>
                </a:solidFill>
                <a:effectLst/>
                <a:uLnTx/>
                <a:uFillTx/>
                <a:latin typeface="+mn-lt"/>
                <a:ea typeface="+mn-ea"/>
                <a:cs typeface="+mn-cs"/>
                <a:sym typeface="Arial" panose="020B0604020202020204" pitchFamily="34" charset="0"/>
              </a:rPr>
              <a:t>网络用户共享</a:t>
            </a:r>
            <a:r>
              <a:rPr kumimoji="1" lang="zh-CN" altLang="en-US" sz="2800" b="1" i="0" u="none" strike="noStrike" kern="0" cap="none" spc="0" normalizeH="0" baseline="0" noProof="0" dirty="0">
                <a:ln>
                  <a:noFill/>
                </a:ln>
                <a:solidFill>
                  <a:schemeClr val="tx1"/>
                </a:solidFill>
                <a:effectLst/>
                <a:uLnTx/>
                <a:uFillTx/>
                <a:latin typeface="+mn-lt"/>
                <a:ea typeface="+mn-ea"/>
                <a:cs typeface="+mn-cs"/>
                <a:sym typeface="Arial" panose="020B0604020202020204" pitchFamily="34" charset="0"/>
              </a:rPr>
              <a:t>，</a:t>
            </a:r>
            <a:r>
              <a:rPr kumimoji="1" lang="zh-CN" altLang="en-US" sz="2800" b="1" i="0" u="none" strike="noStrike" kern="0" cap="none" spc="0" normalizeH="0" baseline="0" noProof="0" dirty="0">
                <a:ln>
                  <a:noFill/>
                </a:ln>
                <a:solidFill>
                  <a:schemeClr val="tx1"/>
                </a:solidFill>
                <a:effectLst/>
                <a:uLnTx/>
                <a:uFillTx/>
                <a:latin typeface="+mn-lt"/>
                <a:ea typeface="+mn-ea"/>
                <a:cs typeface="+mn-cs"/>
              </a:rPr>
              <a:t>其</a:t>
            </a:r>
            <a:r>
              <a:rPr kumimoji="1" lang="zh-CN" altLang="en-US" sz="2800" b="1" i="0" u="none" strike="noStrike" kern="0" cap="none" spc="0" normalizeH="0" baseline="0" noProof="0" dirty="0">
                <a:ln>
                  <a:noFill/>
                </a:ln>
                <a:solidFill>
                  <a:srgbClr val="FF3399"/>
                </a:solidFill>
                <a:effectLst/>
                <a:uLnTx/>
                <a:uFillTx/>
                <a:latin typeface="+mn-lt"/>
                <a:ea typeface="+mn-ea"/>
                <a:cs typeface="+mn-cs"/>
              </a:rPr>
              <a:t>主要设计目标</a:t>
            </a:r>
            <a:r>
              <a:rPr kumimoji="1" lang="zh-CN" altLang="en-US" sz="2800" b="1" i="0" u="none" strike="noStrike" kern="0" cap="none" spc="0" normalizeH="0" baseline="0" noProof="0" dirty="0">
                <a:ln>
                  <a:noFill/>
                </a:ln>
                <a:solidFill>
                  <a:schemeClr val="tx1"/>
                </a:solidFill>
                <a:effectLst/>
                <a:uLnTx/>
                <a:uFillTx/>
                <a:latin typeface="+mn-lt"/>
                <a:ea typeface="+mn-ea"/>
                <a:cs typeface="+mn-cs"/>
              </a:rPr>
              <a:t>就是为了达到</a:t>
            </a:r>
            <a:r>
              <a:rPr kumimoji="1" lang="zh-CN" altLang="en-US" sz="2800" b="1" i="0" u="none" strike="noStrike" kern="0" cap="none" spc="0" normalizeH="0" baseline="0" noProof="0" dirty="0">
                <a:ln>
                  <a:noFill/>
                </a:ln>
                <a:solidFill>
                  <a:srgbClr val="C00000"/>
                </a:solidFill>
                <a:effectLst/>
                <a:uLnTx/>
                <a:uFillTx/>
                <a:latin typeface="+mn-lt"/>
                <a:ea typeface="+mn-ea"/>
                <a:cs typeface="+mn-cs"/>
              </a:rPr>
              <a:t>高效的</a:t>
            </a:r>
            <a:r>
              <a:rPr kumimoji="1" lang="zh-CN" altLang="en-US" sz="2800" b="1" i="0" u="none" strike="noStrike" kern="0" cap="none" spc="0" normalizeH="0" baseline="0" noProof="0" dirty="0" smtClean="0">
                <a:ln>
                  <a:noFill/>
                </a:ln>
                <a:solidFill>
                  <a:srgbClr val="C00000"/>
                </a:solidFill>
                <a:effectLst/>
                <a:uLnTx/>
                <a:uFillTx/>
                <a:latin typeface="+mn-lt"/>
                <a:ea typeface="+mn-ea"/>
                <a:cs typeface="+mn-cs"/>
              </a:rPr>
              <a:t>吞吐量。</a:t>
            </a:r>
            <a:endParaRPr kumimoji="1" lang="en-US" altLang="zh-CN" sz="2800" b="1" i="0" u="none" strike="noStrike" kern="0" cap="none" spc="0" normalizeH="0" baseline="0" noProof="0" dirty="0" smtClean="0">
              <a:ln>
                <a:noFill/>
              </a:ln>
              <a:solidFill>
                <a:srgbClr val="C00000"/>
              </a:solidFill>
              <a:effectLst/>
              <a:uLnTx/>
              <a:uFillTx/>
              <a:latin typeface="+mn-lt"/>
              <a:ea typeface="+mn-ea"/>
              <a:cs typeface="+mn-cs"/>
            </a:endParaRPr>
          </a:p>
          <a:p>
            <a:pPr marL="0" marR="0" lvl="0" indent="0" algn="l" defTabSz="914400" rtl="0">
              <a:lnSpc>
                <a:spcPts val="3760"/>
              </a:lnSpc>
              <a:spcBef>
                <a:spcPts val="0"/>
              </a:spcBef>
              <a:spcAft>
                <a:spcPct val="0"/>
              </a:spcAft>
              <a:buClr>
                <a:schemeClr val="tx1"/>
              </a:buClr>
              <a:buSzTx/>
              <a:buFont typeface="Wingdings" panose="05000000000000000000" pitchFamily="2" charset="2"/>
              <a:buNone/>
              <a:defRPr/>
            </a:pPr>
            <a:r>
              <a:rPr kumimoji="1" lang="en-US" altLang="zh-CN" sz="2800" b="1" i="0" u="none" strike="noStrike" kern="0" cap="none" spc="0" normalizeH="0" baseline="0" noProof="0" dirty="0">
                <a:ln>
                  <a:noFill/>
                </a:ln>
                <a:solidFill>
                  <a:schemeClr val="hlink"/>
                </a:solidFill>
                <a:effectLst/>
                <a:uLnTx/>
                <a:uFillTx/>
                <a:latin typeface="+mn-lt"/>
                <a:ea typeface="+mn-ea"/>
                <a:cs typeface="+mn-cs"/>
              </a:rPr>
              <a:t> </a:t>
            </a:r>
            <a:r>
              <a:rPr kumimoji="1" lang="en-US" altLang="zh-CN" sz="2800" b="1" i="0" u="none" strike="noStrike" kern="0" cap="none" spc="0" normalizeH="0" baseline="0" noProof="0" dirty="0" smtClean="0">
                <a:ln>
                  <a:noFill/>
                </a:ln>
                <a:solidFill>
                  <a:schemeClr val="hlink"/>
                </a:solidFill>
                <a:effectLst/>
                <a:uLnTx/>
                <a:uFillTx/>
                <a:latin typeface="+mn-lt"/>
                <a:ea typeface="+mn-ea"/>
                <a:cs typeface="+mn-cs"/>
              </a:rPr>
              <a:t>        </a:t>
            </a:r>
            <a:r>
              <a:rPr kumimoji="1" lang="zh-CN" altLang="en-US" sz="2800" b="1" i="0" u="none" strike="noStrike" kern="0" cap="none" spc="0" normalizeH="0" baseline="0" noProof="0" dirty="0" smtClean="0">
                <a:ln>
                  <a:noFill/>
                </a:ln>
                <a:solidFill>
                  <a:schemeClr val="tx1"/>
                </a:solidFill>
                <a:effectLst/>
                <a:uLnTx/>
                <a:uFillTx/>
                <a:latin typeface="+mn-lt"/>
                <a:ea typeface="+mn-ea"/>
                <a:cs typeface="+mn-cs"/>
              </a:rPr>
              <a:t>服务器</a:t>
            </a:r>
            <a:r>
              <a:rPr kumimoji="1" lang="zh-CN" altLang="en-US" sz="2800" b="1" i="0" u="none" strike="noStrike" kern="0" cap="none" spc="0" normalizeH="0" baseline="0" noProof="0" dirty="0">
                <a:ln>
                  <a:noFill/>
                </a:ln>
                <a:solidFill>
                  <a:schemeClr val="tx1"/>
                </a:solidFill>
                <a:effectLst/>
                <a:uLnTx/>
                <a:uFillTx/>
                <a:latin typeface="+mn-lt"/>
                <a:ea typeface="+mn-ea"/>
                <a:cs typeface="+mn-cs"/>
              </a:rPr>
              <a:t>的整体性能</a:t>
            </a:r>
            <a:r>
              <a:rPr kumimoji="1" lang="en-US" altLang="zh-CN" sz="2800" b="1" i="0" u="none" strike="noStrike" kern="0" cap="none" spc="0" normalizeH="0" baseline="0" noProof="0" dirty="0">
                <a:ln>
                  <a:noFill/>
                </a:ln>
                <a:solidFill>
                  <a:schemeClr val="tx1"/>
                </a:solidFill>
                <a:effectLst/>
                <a:uLnTx/>
                <a:uFillTx/>
                <a:latin typeface="Arial" panose="020B0604020202020204"/>
                <a:ea typeface="+mn-ea"/>
                <a:cs typeface="+mn-cs"/>
              </a:rPr>
              <a:t>——</a:t>
            </a:r>
            <a:r>
              <a:rPr kumimoji="1" lang="zh-CN" altLang="en-US" sz="2800" b="1" i="0" u="none" strike="noStrike" kern="0" cap="none" spc="0" normalizeH="0" baseline="0" noProof="0" dirty="0">
                <a:ln>
                  <a:noFill/>
                </a:ln>
                <a:solidFill>
                  <a:schemeClr val="tx1"/>
                </a:solidFill>
                <a:effectLst/>
                <a:uLnTx/>
                <a:uFillTx/>
                <a:latin typeface="+mn-lt"/>
                <a:ea typeface="+mn-ea"/>
                <a:cs typeface="+mn-cs"/>
              </a:rPr>
              <a:t>以</a:t>
            </a:r>
            <a:r>
              <a:rPr kumimoji="1" lang="zh-CN" altLang="en-US" sz="2800" b="1" i="0" u="none" strike="noStrike" kern="0" cap="none" spc="0" normalizeH="0" baseline="0" noProof="0" dirty="0">
                <a:ln>
                  <a:noFill/>
                </a:ln>
                <a:solidFill>
                  <a:srgbClr val="C00000"/>
                </a:solidFill>
                <a:effectLst/>
                <a:uLnTx/>
                <a:uFillTx/>
                <a:latin typeface="+mn-lt"/>
                <a:ea typeface="+mn-ea"/>
                <a:cs typeface="+mn-cs"/>
              </a:rPr>
              <a:t>每分钟处理的事务数或每秒所提供的页面数</a:t>
            </a:r>
            <a:r>
              <a:rPr kumimoji="1" lang="zh-CN" altLang="en-US" sz="2800" b="1" i="0" u="none" strike="noStrike" kern="0" cap="none" spc="0" normalizeH="0" baseline="0" noProof="0" dirty="0">
                <a:ln>
                  <a:noFill/>
                </a:ln>
                <a:solidFill>
                  <a:schemeClr val="tx1"/>
                </a:solidFill>
                <a:effectLst/>
                <a:uLnTx/>
                <a:uFillTx/>
                <a:latin typeface="+mn-lt"/>
                <a:ea typeface="+mn-ea"/>
                <a:cs typeface="+mn-cs"/>
              </a:rPr>
              <a:t>来衡量</a:t>
            </a:r>
            <a:r>
              <a:rPr kumimoji="1" lang="zh-CN" altLang="en-US" sz="2800" b="1" i="0" u="none" strike="noStrike" kern="0" cap="none" spc="0" normalizeH="0" baseline="0" noProof="0" dirty="0" smtClean="0">
                <a:ln>
                  <a:noFill/>
                </a:ln>
                <a:solidFill>
                  <a:schemeClr val="tx1"/>
                </a:solidFill>
                <a:effectLst/>
                <a:uLnTx/>
                <a:uFillTx/>
                <a:latin typeface="+mn-lt"/>
                <a:ea typeface="+mn-ea"/>
                <a:cs typeface="+mn-cs"/>
              </a:rPr>
              <a:t>。</a:t>
            </a:r>
            <a:endParaRPr kumimoji="1" lang="zh-CN" altLang="en-US" sz="2800" b="1"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a:lnSpc>
                <a:spcPts val="3760"/>
              </a:lnSpc>
              <a:spcBef>
                <a:spcPts val="0"/>
              </a:spcBef>
              <a:spcAft>
                <a:spcPct val="0"/>
              </a:spcAft>
              <a:buClr>
                <a:schemeClr val="tx1"/>
              </a:buClr>
              <a:buSzTx/>
              <a:buFont typeface="Wingdings" panose="05000000000000000000" pitchFamily="2" charset="2"/>
              <a:buNone/>
              <a:defRPr/>
            </a:pPr>
            <a:r>
              <a:rPr kumimoji="1" lang="zh-CN" altLang="en-US" sz="3200" b="1" i="0" u="none" strike="noStrike" kern="0" cap="none" spc="0" normalizeH="0" baseline="0" noProof="0" dirty="0">
                <a:ln>
                  <a:noFill/>
                </a:ln>
                <a:solidFill>
                  <a:schemeClr val="tx1"/>
                </a:solidFill>
                <a:effectLst/>
                <a:uLnTx/>
                <a:uFillTx/>
                <a:latin typeface="+mn-lt"/>
                <a:ea typeface="+mn-ea"/>
                <a:cs typeface="+mn-cs"/>
              </a:rPr>
              <a:t>          </a:t>
            </a:r>
            <a:r>
              <a:rPr kumimoji="1" lang="zh-CN" altLang="en-US" sz="2800" b="1" i="0" u="none" strike="noStrike" kern="0" cap="none" spc="0" normalizeH="0" baseline="0" noProof="0" dirty="0">
                <a:ln>
                  <a:noFill/>
                </a:ln>
                <a:solidFill>
                  <a:schemeClr val="tx1"/>
                </a:solidFill>
                <a:effectLst/>
                <a:uLnTx/>
                <a:uFillTx/>
                <a:latin typeface="+mn-lt"/>
                <a:ea typeface="+mn-ea"/>
                <a:cs typeface="+mn-cs"/>
              </a:rPr>
              <a:t>因此，服务器通常采用</a:t>
            </a:r>
            <a:r>
              <a:rPr kumimoji="1" lang="zh-CN" altLang="en-US" sz="2800" b="1" i="0" u="none" strike="noStrike" kern="0" cap="none" spc="0" normalizeH="0" baseline="0" noProof="0" dirty="0">
                <a:ln>
                  <a:noFill/>
                </a:ln>
                <a:solidFill>
                  <a:srgbClr val="C00000"/>
                </a:solidFill>
                <a:effectLst/>
                <a:uLnTx/>
                <a:uFillTx/>
                <a:latin typeface="+mn-lt"/>
                <a:ea typeface="+mn-ea"/>
                <a:cs typeface="+mn-cs"/>
              </a:rPr>
              <a:t>多处理器</a:t>
            </a:r>
            <a:r>
              <a:rPr kumimoji="1" lang="en-US" altLang="zh-CN" sz="2800" b="1" i="0" u="none" strike="noStrike" kern="0" cap="none" spc="0" normalizeH="0" baseline="0" noProof="0" dirty="0">
                <a:ln>
                  <a:noFill/>
                </a:ln>
                <a:solidFill>
                  <a:srgbClr val="C00000"/>
                </a:solidFill>
                <a:effectLst/>
                <a:uLnTx/>
                <a:uFillTx/>
                <a:latin typeface="+mn-lt"/>
                <a:ea typeface="+mn-ea"/>
                <a:cs typeface="+mn-cs"/>
              </a:rPr>
              <a:t>/</a:t>
            </a:r>
            <a:r>
              <a:rPr kumimoji="1" lang="zh-CN" altLang="en-US" sz="2800" b="1" i="0" u="none" strike="noStrike" kern="0" cap="none" spc="0" normalizeH="0" baseline="0" noProof="0" dirty="0">
                <a:ln>
                  <a:noFill/>
                </a:ln>
                <a:solidFill>
                  <a:srgbClr val="C00000"/>
                </a:solidFill>
                <a:effectLst/>
                <a:uLnTx/>
                <a:uFillTx/>
                <a:latin typeface="+mn-lt"/>
                <a:ea typeface="+mn-ea"/>
                <a:cs typeface="+mn-cs"/>
              </a:rPr>
              <a:t>机结构，</a:t>
            </a:r>
            <a:r>
              <a:rPr kumimoji="1" lang="zh-CN" altLang="en-US" sz="2800" b="1" i="0" u="none" strike="noStrike" kern="0" cap="none" spc="0" normalizeH="0" baseline="0" noProof="0" dirty="0">
                <a:ln>
                  <a:noFill/>
                </a:ln>
                <a:solidFill>
                  <a:schemeClr val="tx1"/>
                </a:solidFill>
                <a:effectLst/>
                <a:uLnTx/>
                <a:uFillTx/>
                <a:latin typeface="+mn-lt"/>
                <a:ea typeface="+mn-ea"/>
                <a:cs typeface="+mn-cs"/>
              </a:rPr>
              <a:t>极大地提高了计算能力</a:t>
            </a:r>
            <a:r>
              <a:rPr kumimoji="1" lang="zh-CN" altLang="en-US" sz="2800" b="1" i="0" u="none" strike="noStrike" kern="0" cap="none" spc="0" normalizeH="0" baseline="0" noProof="0" dirty="0" smtClean="0">
                <a:ln>
                  <a:noFill/>
                </a:ln>
                <a:solidFill>
                  <a:schemeClr val="tx1"/>
                </a:solidFill>
                <a:effectLst/>
                <a:uLnTx/>
                <a:uFillTx/>
                <a:latin typeface="+mn-lt"/>
                <a:ea typeface="+mn-ea"/>
                <a:cs typeface="+mn-cs"/>
              </a:rPr>
              <a:t>。</a:t>
            </a:r>
            <a:endParaRPr kumimoji="1" lang="zh-CN" altLang="en-US" sz="28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spd="slow">
    <p:zoom dir="in"/>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灯片编号占位符 4"/>
          <p:cNvSpPr txBox="1">
            <a:spLocks noGrp="1"/>
          </p:cNvSpPr>
          <p:nvPr>
            <p:ph type="sldNum" sz="quarter" idx="12"/>
          </p:nvPr>
        </p:nvSpPr>
        <p:spPr>
          <a:xfrm>
            <a:off x="3124200" y="6248400"/>
            <a:ext cx="2895600" cy="457200"/>
          </a:xfrm>
        </p:spPr>
        <p:txBody>
          <a:bodyPr/>
          <a:p>
            <a:pPr marL="0" indent="0" algn="ctr" eaLnBrk="1" hangingPunct="1">
              <a:spcBef>
                <a:spcPct val="0"/>
              </a:spcBef>
              <a:buClrTx/>
              <a:buFontTx/>
              <a:buNone/>
            </a:pPr>
            <a:fld id="{9A0DB2DC-4C9A-4742-B13C-FB6460FD3503}" type="slidenum">
              <a:rPr lang="zh-CN" altLang="en-US" sz="1200" dirty="0">
                <a:latin typeface="Arial" panose="020B0604020202020204" pitchFamily="34" charset="0"/>
              </a:rPr>
            </a:fld>
            <a:endParaRPr lang="zh-CN" altLang="en-US" sz="1200" dirty="0">
              <a:latin typeface="Arial" panose="020B0604020202020204" pitchFamily="34" charset="0"/>
            </a:endParaRPr>
          </a:p>
        </p:txBody>
      </p:sp>
      <p:sp>
        <p:nvSpPr>
          <p:cNvPr id="61443" name="Rectangle 2"/>
          <p:cNvSpPr>
            <a:spLocks noGrp="1"/>
          </p:cNvSpPr>
          <p:nvPr>
            <p:ph idx="1"/>
          </p:nvPr>
        </p:nvSpPr>
        <p:spPr>
          <a:xfrm>
            <a:off x="0" y="1125538"/>
            <a:ext cx="8229600" cy="5113337"/>
          </a:xfrm>
        </p:spPr>
        <p:txBody>
          <a:bodyPr vert="horz" wrap="square" lIns="91440" tIns="45720" rIns="91440" bIns="45720" anchor="t" anchorCtr="0"/>
          <a:p>
            <a:pPr>
              <a:buFont typeface="Wingdings" panose="05000000000000000000" pitchFamily="2" charset="2"/>
              <a:buNone/>
            </a:pPr>
            <a:r>
              <a:rPr lang="zh-CN" altLang="en-US" dirty="0"/>
              <a:t>    </a:t>
            </a:r>
            <a:r>
              <a:rPr lang="zh-CN" altLang="en-US" b="1" dirty="0"/>
              <a:t>服务器按规模可分为：</a:t>
            </a:r>
            <a:endParaRPr lang="zh-CN" altLang="en-US" b="1" dirty="0"/>
          </a:p>
          <a:p>
            <a:pPr lvl="1">
              <a:buClr>
                <a:schemeClr val="tx1"/>
              </a:buClr>
              <a:buFont typeface="Wingdings" panose="05000000000000000000" pitchFamily="2" charset="2"/>
              <a:buChar char="u"/>
            </a:pPr>
            <a:r>
              <a:rPr lang="zh-CN" altLang="en-US" b="1" dirty="0"/>
              <a:t>大型服务器（企业级或计算中心级）</a:t>
            </a:r>
            <a:endParaRPr lang="zh-CN" altLang="en-US" b="1" dirty="0"/>
          </a:p>
          <a:p>
            <a:pPr lvl="1">
              <a:buClr>
                <a:schemeClr val="tx1"/>
              </a:buClr>
              <a:buFont typeface="Wingdings" panose="05000000000000000000" pitchFamily="2" charset="2"/>
              <a:buChar char="u"/>
            </a:pPr>
            <a:r>
              <a:rPr lang="zh-CN" altLang="en-US" b="1" dirty="0"/>
              <a:t>中型服务器（部门级）、</a:t>
            </a:r>
            <a:endParaRPr lang="zh-CN" altLang="en-US" b="1" dirty="0"/>
          </a:p>
          <a:p>
            <a:pPr lvl="1">
              <a:buClr>
                <a:schemeClr val="tx1"/>
              </a:buClr>
              <a:buFont typeface="Wingdings" panose="05000000000000000000" pitchFamily="2" charset="2"/>
              <a:buChar char="u"/>
            </a:pPr>
            <a:r>
              <a:rPr lang="zh-CN" altLang="en-US" b="1" dirty="0"/>
              <a:t>小型服务器（基层工作组级）、</a:t>
            </a:r>
            <a:endParaRPr lang="zh-CN" altLang="en-US" b="1" dirty="0"/>
          </a:p>
          <a:p>
            <a:pPr lvl="1">
              <a:buClr>
                <a:schemeClr val="tx1"/>
              </a:buClr>
              <a:buFont typeface="Wingdings" panose="05000000000000000000" pitchFamily="2" charset="2"/>
              <a:buChar char="u"/>
            </a:pPr>
            <a:r>
              <a:rPr lang="zh-CN" altLang="en-US" b="1" dirty="0"/>
              <a:t>入门级服务器等。</a:t>
            </a:r>
            <a:endParaRPr lang="zh-CN" altLang="en-US" b="1" dirty="0"/>
          </a:p>
          <a:p>
            <a:pPr lvl="1">
              <a:buClr>
                <a:schemeClr val="tx1"/>
              </a:buClr>
              <a:buFont typeface="Wingdings" panose="05000000000000000000" pitchFamily="2" charset="2"/>
              <a:buNone/>
            </a:pPr>
            <a:r>
              <a:rPr lang="zh-CN" altLang="en-US" sz="3200" b="1" dirty="0">
                <a:sym typeface="Arial" panose="020B0604020202020204" pitchFamily="34" charset="0"/>
              </a:rPr>
              <a:t>按服务器的外形与结构来分：</a:t>
            </a:r>
            <a:endParaRPr lang="zh-CN" altLang="en-US" sz="3200" b="1" dirty="0">
              <a:sym typeface="Arial" panose="020B0604020202020204" pitchFamily="34" charset="0"/>
            </a:endParaRPr>
          </a:p>
          <a:p>
            <a:pPr lvl="1">
              <a:buClr>
                <a:schemeClr val="tx1"/>
              </a:buClr>
              <a:buFont typeface="Wingdings" panose="05000000000000000000" pitchFamily="2" charset="2"/>
              <a:buChar char="u"/>
            </a:pPr>
            <a:r>
              <a:rPr lang="zh-CN" altLang="en-US" b="1" dirty="0"/>
              <a:t>塔式服务器</a:t>
            </a:r>
            <a:r>
              <a:rPr lang="en-US" altLang="zh-CN" b="1" dirty="0"/>
              <a:t>：</a:t>
            </a:r>
            <a:r>
              <a:rPr lang="zh-CN" altLang="en-US" sz="2400" b="1" dirty="0"/>
              <a:t>外形类似于立式</a:t>
            </a:r>
            <a:r>
              <a:rPr lang="en-US" altLang="zh-CN" sz="2400" b="1" dirty="0"/>
              <a:t>PC</a:t>
            </a:r>
            <a:r>
              <a:rPr lang="zh-CN" altLang="en-US" sz="2400" b="1" dirty="0"/>
              <a:t>，机箱更大用于扩展硬盘和电源。价廉，用作入门、工作组服务器。</a:t>
            </a:r>
            <a:endParaRPr lang="zh-CN" altLang="en-US" sz="2400" b="1" dirty="0"/>
          </a:p>
          <a:p>
            <a:pPr lvl="1">
              <a:buClr>
                <a:schemeClr val="tx1"/>
              </a:buClr>
              <a:buFont typeface="Wingdings" panose="05000000000000000000" pitchFamily="2" charset="2"/>
              <a:buChar char="u"/>
            </a:pPr>
            <a:r>
              <a:rPr lang="zh-CN" altLang="en-US" b="1" dirty="0"/>
              <a:t>机柜式服务器：</a:t>
            </a:r>
            <a:r>
              <a:rPr lang="zh-CN" altLang="en-US" sz="2400" b="1" dirty="0"/>
              <a:t>大、中型服务器。如银行、保险、证劵、大型网站等使用。</a:t>
            </a:r>
            <a:endParaRPr lang="zh-CN" altLang="en-US" sz="2400" b="1" dirty="0"/>
          </a:p>
        </p:txBody>
      </p:sp>
    </p:spTree>
  </p:cSld>
  <p:clrMapOvr>
    <a:masterClrMapping/>
  </p:clrMapOvr>
  <p:transition spd="slow">
    <p:zoom dir="in"/>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灯片编号占位符 4"/>
          <p:cNvSpPr txBox="1">
            <a:spLocks noGrp="1"/>
          </p:cNvSpPr>
          <p:nvPr>
            <p:ph type="sldNum" sz="quarter" idx="12"/>
          </p:nvPr>
        </p:nvSpPr>
        <p:spPr>
          <a:xfrm>
            <a:off x="3124200" y="6248400"/>
            <a:ext cx="2895600" cy="457200"/>
          </a:xfrm>
        </p:spPr>
        <p:txBody>
          <a:bodyPr/>
          <a:p>
            <a:pPr marL="0" indent="0" algn="ctr" eaLnBrk="1" hangingPunct="1">
              <a:spcBef>
                <a:spcPct val="0"/>
              </a:spcBef>
              <a:buClrTx/>
              <a:buFontTx/>
              <a:buNone/>
            </a:pPr>
            <a:fld id="{9A0DB2DC-4C9A-4742-B13C-FB6460FD3503}" type="slidenum">
              <a:rPr lang="zh-CN" altLang="en-US" sz="1200" dirty="0">
                <a:latin typeface="Arial" panose="020B0604020202020204" pitchFamily="34" charset="0"/>
              </a:rPr>
            </a:fld>
            <a:endParaRPr lang="zh-CN" altLang="en-US" sz="1200" dirty="0">
              <a:latin typeface="Arial" panose="020B0604020202020204" pitchFamily="34" charset="0"/>
            </a:endParaRPr>
          </a:p>
        </p:txBody>
      </p:sp>
      <p:sp>
        <p:nvSpPr>
          <p:cNvPr id="62467" name="Rectangle 2"/>
          <p:cNvSpPr>
            <a:spLocks noGrp="1"/>
          </p:cNvSpPr>
          <p:nvPr>
            <p:ph idx="1"/>
          </p:nvPr>
        </p:nvSpPr>
        <p:spPr>
          <a:xfrm>
            <a:off x="328613" y="549275"/>
            <a:ext cx="8208962" cy="6119813"/>
          </a:xfrm>
        </p:spPr>
        <p:txBody>
          <a:bodyPr vert="horz" wrap="square" lIns="91440" tIns="45720" rIns="91440" bIns="45720" anchor="t" anchorCtr="0"/>
          <a:p>
            <a:pPr>
              <a:lnSpc>
                <a:spcPct val="115000"/>
              </a:lnSpc>
              <a:buFont typeface="Wingdings" panose="05000000000000000000" pitchFamily="2" charset="2"/>
              <a:buNone/>
            </a:pPr>
            <a:r>
              <a:rPr lang="zh-CN" altLang="en-US" b="1" dirty="0"/>
              <a:t>按是否通用开放分：</a:t>
            </a:r>
            <a:endParaRPr lang="zh-CN" altLang="en-US" b="1" dirty="0"/>
          </a:p>
          <a:p>
            <a:pPr>
              <a:lnSpc>
                <a:spcPct val="115000"/>
              </a:lnSpc>
              <a:buFont typeface="Monotype Sorts" pitchFamily="2" charset="2"/>
              <a:buChar char="§"/>
            </a:pPr>
            <a:r>
              <a:rPr lang="zh-CN" altLang="en-US" sz="2800" b="1" dirty="0">
                <a:solidFill>
                  <a:srgbClr val="FF3399"/>
                </a:solidFill>
              </a:rPr>
              <a:t>通用开放系统：</a:t>
            </a:r>
            <a:r>
              <a:rPr lang="zh-CN" altLang="en-US" sz="2800" b="1" dirty="0"/>
              <a:t>采用</a:t>
            </a:r>
            <a:r>
              <a:rPr lang="en-US" altLang="zh-CN" sz="2800" b="1" dirty="0"/>
              <a:t>Intel</a:t>
            </a:r>
            <a:r>
              <a:rPr lang="zh-CN" altLang="en-US" sz="2800" b="1" dirty="0"/>
              <a:t>及兼容的处理器芯片的服务器，又称</a:t>
            </a:r>
            <a:r>
              <a:rPr lang="en-US" altLang="zh-CN" sz="2800" b="1" dirty="0">
                <a:solidFill>
                  <a:srgbClr val="C00000"/>
                </a:solidFill>
              </a:rPr>
              <a:t>IA32</a:t>
            </a:r>
            <a:r>
              <a:rPr lang="zh-CN" altLang="en-US" sz="2800" b="1" dirty="0">
                <a:solidFill>
                  <a:srgbClr val="C00000"/>
                </a:solidFill>
              </a:rPr>
              <a:t>（</a:t>
            </a:r>
            <a:r>
              <a:rPr lang="en-US" altLang="zh-CN" sz="2800" b="1" dirty="0">
                <a:solidFill>
                  <a:srgbClr val="C00000"/>
                </a:solidFill>
              </a:rPr>
              <a:t>Intel Architecture 32</a:t>
            </a:r>
            <a:r>
              <a:rPr lang="zh-CN" altLang="en-US" sz="2800" b="1" dirty="0">
                <a:solidFill>
                  <a:srgbClr val="C00000"/>
                </a:solidFill>
              </a:rPr>
              <a:t>位总线结构）架构服务器</a:t>
            </a:r>
            <a:r>
              <a:rPr lang="zh-CN" altLang="en-US" sz="2800" b="1" dirty="0"/>
              <a:t>。性价比高。</a:t>
            </a:r>
            <a:endParaRPr lang="zh-CN" altLang="en-US" sz="2800" b="1" dirty="0"/>
          </a:p>
          <a:p>
            <a:pPr>
              <a:lnSpc>
                <a:spcPct val="115000"/>
              </a:lnSpc>
              <a:buFont typeface="Wingdings" panose="05000000000000000000" pitchFamily="2" charset="2"/>
              <a:buNone/>
            </a:pPr>
            <a:r>
              <a:rPr lang="en-US" altLang="zh-CN" sz="2800" b="1" dirty="0"/>
              <a:t>            IBM</a:t>
            </a:r>
            <a:r>
              <a:rPr lang="zh-CN" altLang="en-US" sz="2800" b="1" dirty="0"/>
              <a:t>、</a:t>
            </a:r>
            <a:r>
              <a:rPr lang="en-US" altLang="zh-CN" sz="2800" b="1" dirty="0"/>
              <a:t>HP</a:t>
            </a:r>
            <a:r>
              <a:rPr lang="zh-CN" altLang="en-US" sz="2800" b="1" dirty="0"/>
              <a:t>、</a:t>
            </a:r>
            <a:r>
              <a:rPr lang="en-US" altLang="zh-CN" sz="2800" b="1" dirty="0"/>
              <a:t>DELL</a:t>
            </a:r>
            <a:r>
              <a:rPr lang="zh-CN" altLang="en-US" sz="2800" b="1" dirty="0"/>
              <a:t>、联想等公司都生产</a:t>
            </a:r>
            <a:r>
              <a:rPr lang="en-US" altLang="zh-CN" sz="2800" b="1" dirty="0"/>
              <a:t>IA</a:t>
            </a:r>
            <a:r>
              <a:rPr lang="zh-CN" altLang="en-US" sz="2800" b="1" dirty="0"/>
              <a:t>架构服务器。如，企业级服务器采用</a:t>
            </a:r>
            <a:r>
              <a:rPr lang="en-US" altLang="zh-CN" sz="2800" b="1" dirty="0"/>
              <a:t>4</a:t>
            </a:r>
            <a:r>
              <a:rPr lang="zh-CN" altLang="en-US" sz="2800" b="1" dirty="0"/>
              <a:t>核芯片</a:t>
            </a:r>
            <a:r>
              <a:rPr lang="en-US" altLang="zh-CN" sz="2800" b="1" dirty="0"/>
              <a:t>Intel Xeon E5504</a:t>
            </a:r>
            <a:r>
              <a:rPr lang="zh-CN" altLang="en-US" sz="2800" b="1" dirty="0"/>
              <a:t>作为多处理器，操作系统主要采用</a:t>
            </a:r>
            <a:r>
              <a:rPr lang="en-US" altLang="zh-CN" sz="2800" b="1" dirty="0"/>
              <a:t>windows </a:t>
            </a:r>
            <a:r>
              <a:rPr lang="zh-CN" altLang="en-US" sz="2800" b="1" dirty="0"/>
              <a:t>，也可以支持现在流行的</a:t>
            </a:r>
            <a:r>
              <a:rPr lang="en-US" altLang="zh-CN" sz="2800" b="1" dirty="0"/>
              <a:t>linux</a:t>
            </a:r>
            <a:r>
              <a:rPr lang="zh-CN" altLang="en-US" sz="2800" b="1" dirty="0"/>
              <a:t>、</a:t>
            </a:r>
            <a:r>
              <a:rPr lang="en-US" altLang="zh-CN" sz="2800" b="1" dirty="0"/>
              <a:t>sco unix</a:t>
            </a:r>
            <a:r>
              <a:rPr lang="zh-CN" altLang="en-US" sz="2800" b="1" dirty="0"/>
              <a:t>、</a:t>
            </a:r>
            <a:r>
              <a:rPr lang="en-US" altLang="zh-CN" sz="2800" b="1" dirty="0"/>
              <a:t>solaris for x86</a:t>
            </a:r>
            <a:r>
              <a:rPr lang="zh-CN" altLang="en-US" sz="2800" b="1" dirty="0"/>
              <a:t>等</a:t>
            </a:r>
            <a:r>
              <a:rPr lang="en-US" altLang="zh-CN" sz="2800" b="1" dirty="0"/>
              <a:t>unix</a:t>
            </a:r>
            <a:r>
              <a:rPr lang="zh-CN" altLang="en-US" sz="2800" b="1" dirty="0"/>
              <a:t>操作系统。 </a:t>
            </a:r>
            <a:endParaRPr lang="zh-CN" altLang="en-US" sz="2800" b="1"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灯片编号占位符 3"/>
          <p:cNvSpPr txBox="1">
            <a:spLocks noGrp="1"/>
          </p:cNvSpPr>
          <p:nvPr>
            <p:ph type="sldNum" sz="quarter" idx="12"/>
          </p:nvPr>
        </p:nvSpPr>
        <p:spPr/>
        <p:txBody>
          <a:bodyPr/>
          <a:p>
            <a:pPr marL="0" indent="0" algn="r" eaLnBrk="1" hangingPunct="1">
              <a:spcBef>
                <a:spcPct val="50000"/>
              </a:spcBef>
              <a:buClrTx/>
              <a:buFontTx/>
              <a:buNone/>
            </a:pPr>
            <a:fld id="{9A0DB2DC-4C9A-4742-B13C-FB6460FD3503}" type="slidenum">
              <a:rPr lang="zh-CN" altLang="en-US" sz="1400" dirty="0">
                <a:solidFill>
                  <a:schemeClr val="bg2"/>
                </a:solidFill>
              </a:rPr>
            </a:fld>
            <a:endParaRPr lang="zh-CN" altLang="en-US" sz="1400" dirty="0">
              <a:solidFill>
                <a:schemeClr val="bg2"/>
              </a:solidFill>
            </a:endParaRPr>
          </a:p>
        </p:txBody>
      </p:sp>
      <p:sp>
        <p:nvSpPr>
          <p:cNvPr id="12296" name="Text Box 8"/>
          <p:cNvSpPr txBox="1"/>
          <p:nvPr/>
        </p:nvSpPr>
        <p:spPr>
          <a:xfrm>
            <a:off x="0" y="1371600"/>
            <a:ext cx="8763000" cy="7016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50000"/>
              </a:spcBef>
              <a:buClrTx/>
              <a:buFontTx/>
              <a:buNone/>
            </a:pPr>
            <a:r>
              <a:rPr lang="zh-CN" altLang="en-US" sz="4000" b="1" dirty="0">
                <a:ea typeface="黑体" panose="02010609060101010101" pitchFamily="49" charset="-122"/>
              </a:rPr>
              <a:t> </a:t>
            </a:r>
            <a:r>
              <a:rPr lang="zh-CN" altLang="en-US" sz="3600" b="1" dirty="0"/>
              <a:t>1. 在计算机中用</a:t>
            </a:r>
            <a:r>
              <a:rPr lang="zh-CN" altLang="en-US" sz="3600" b="1" dirty="0">
                <a:solidFill>
                  <a:srgbClr val="C00000"/>
                </a:solidFill>
              </a:rPr>
              <a:t>数字代码</a:t>
            </a:r>
            <a:r>
              <a:rPr lang="zh-CN" altLang="en-US" sz="3600" b="1" dirty="0"/>
              <a:t>表示各种信息</a:t>
            </a:r>
            <a:r>
              <a:rPr lang="zh-CN" altLang="en-US" sz="4000" b="1" dirty="0"/>
              <a:t> </a:t>
            </a:r>
            <a:endParaRPr lang="zh-CN" altLang="en-US" sz="4000" b="1" dirty="0"/>
          </a:p>
        </p:txBody>
      </p:sp>
      <p:sp>
        <p:nvSpPr>
          <p:cNvPr id="12299" name="Line 11"/>
          <p:cNvSpPr/>
          <p:nvPr/>
        </p:nvSpPr>
        <p:spPr>
          <a:xfrm>
            <a:off x="3505200" y="2057400"/>
            <a:ext cx="1752600" cy="0"/>
          </a:xfrm>
          <a:prstGeom prst="line">
            <a:avLst/>
          </a:prstGeom>
          <a:ln w="19050" cap="flat" cmpd="sng">
            <a:solidFill>
              <a:srgbClr val="3333FF"/>
            </a:solidFill>
            <a:prstDash val="solid"/>
            <a:headEnd type="none" w="med" len="med"/>
            <a:tailEnd type="none" w="med" len="med"/>
          </a:ln>
        </p:spPr>
      </p:sp>
      <p:sp>
        <p:nvSpPr>
          <p:cNvPr id="12300" name="Line 12"/>
          <p:cNvSpPr/>
          <p:nvPr/>
        </p:nvSpPr>
        <p:spPr>
          <a:xfrm>
            <a:off x="5257800" y="2057400"/>
            <a:ext cx="762000" cy="304800"/>
          </a:xfrm>
          <a:prstGeom prst="line">
            <a:avLst/>
          </a:prstGeom>
          <a:ln w="19050" cap="flat" cmpd="sng">
            <a:solidFill>
              <a:srgbClr val="3333FF"/>
            </a:solidFill>
            <a:prstDash val="solid"/>
            <a:headEnd type="none" w="med" len="med"/>
            <a:tailEnd type="none" w="med" len="med"/>
          </a:ln>
        </p:spPr>
      </p:sp>
      <p:sp>
        <p:nvSpPr>
          <p:cNvPr id="12301" name="Text Box 13"/>
          <p:cNvSpPr txBox="1"/>
          <p:nvPr/>
        </p:nvSpPr>
        <p:spPr>
          <a:xfrm>
            <a:off x="4724400" y="2286000"/>
            <a:ext cx="3124200" cy="6413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3600" b="1" dirty="0">
                <a:solidFill>
                  <a:srgbClr val="3333FF"/>
                </a:solidFill>
              </a:rPr>
              <a:t>二进制代码</a:t>
            </a:r>
            <a:endParaRPr lang="zh-CN" altLang="en-US" sz="3600" b="1" dirty="0">
              <a:solidFill>
                <a:srgbClr val="3333FF"/>
              </a:solidFill>
            </a:endParaRPr>
          </a:p>
        </p:txBody>
      </p:sp>
      <p:sp>
        <p:nvSpPr>
          <p:cNvPr id="12302" name="Text Box 14"/>
          <p:cNvSpPr txBox="1"/>
          <p:nvPr/>
        </p:nvSpPr>
        <p:spPr>
          <a:xfrm>
            <a:off x="533400" y="3124200"/>
            <a:ext cx="5715000" cy="64516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3600" b="1" dirty="0"/>
              <a:t>例1：用数字代码表示数值</a:t>
            </a:r>
            <a:r>
              <a:rPr lang="zh-CN" altLang="en-US" sz="2400" dirty="0"/>
              <a:t> </a:t>
            </a:r>
            <a:endParaRPr lang="zh-CN" altLang="en-US" sz="2400" dirty="0"/>
          </a:p>
        </p:txBody>
      </p:sp>
      <p:sp>
        <p:nvSpPr>
          <p:cNvPr id="12303" name="Text Box 15"/>
          <p:cNvSpPr txBox="1"/>
          <p:nvPr/>
        </p:nvSpPr>
        <p:spPr>
          <a:xfrm>
            <a:off x="1295400" y="4038600"/>
            <a:ext cx="1524000" cy="6413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3600" b="1" dirty="0">
                <a:solidFill>
                  <a:srgbClr val="FF0000"/>
                </a:solidFill>
              </a:rPr>
              <a:t>5</a:t>
            </a:r>
            <a:r>
              <a:rPr lang="zh-CN" altLang="en-US" sz="2400" dirty="0">
                <a:solidFill>
                  <a:srgbClr val="FF0000"/>
                </a:solidFill>
              </a:rPr>
              <a:t> </a:t>
            </a:r>
            <a:endParaRPr lang="zh-CN" altLang="en-US" sz="2400" dirty="0">
              <a:solidFill>
                <a:srgbClr val="FF0000"/>
              </a:solidFill>
            </a:endParaRPr>
          </a:p>
        </p:txBody>
      </p:sp>
      <p:sp>
        <p:nvSpPr>
          <p:cNvPr id="12304" name="Text Box 16"/>
          <p:cNvSpPr txBox="1"/>
          <p:nvPr/>
        </p:nvSpPr>
        <p:spPr>
          <a:xfrm>
            <a:off x="990600" y="4800600"/>
            <a:ext cx="1219200" cy="6413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3600" b="1" dirty="0">
                <a:solidFill>
                  <a:srgbClr val="FF0000"/>
                </a:solidFill>
              </a:rPr>
              <a:t>- 5</a:t>
            </a:r>
            <a:r>
              <a:rPr lang="zh-CN" altLang="en-US" sz="2400" dirty="0">
                <a:solidFill>
                  <a:srgbClr val="FF0000"/>
                </a:solidFill>
              </a:rPr>
              <a:t> </a:t>
            </a:r>
            <a:endParaRPr lang="zh-CN" altLang="en-US" sz="2400" dirty="0">
              <a:solidFill>
                <a:srgbClr val="FF0000"/>
              </a:solidFill>
            </a:endParaRPr>
          </a:p>
        </p:txBody>
      </p:sp>
      <p:sp>
        <p:nvSpPr>
          <p:cNvPr id="12306" name="Text Box 18"/>
          <p:cNvSpPr txBox="1"/>
          <p:nvPr/>
        </p:nvSpPr>
        <p:spPr>
          <a:xfrm>
            <a:off x="2209800" y="4038600"/>
            <a:ext cx="3429000" cy="6413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3600" b="1" dirty="0"/>
              <a:t>表示为  </a:t>
            </a:r>
            <a:r>
              <a:rPr lang="zh-CN" altLang="en-US" sz="3600" b="1" dirty="0">
                <a:solidFill>
                  <a:srgbClr val="3333FF"/>
                </a:solidFill>
              </a:rPr>
              <a:t>0 101</a:t>
            </a:r>
            <a:r>
              <a:rPr lang="zh-CN" altLang="en-US" sz="2400" dirty="0"/>
              <a:t> </a:t>
            </a:r>
            <a:endParaRPr lang="zh-CN" altLang="en-US" sz="2400" dirty="0"/>
          </a:p>
        </p:txBody>
      </p:sp>
      <p:sp>
        <p:nvSpPr>
          <p:cNvPr id="12308" name="Text Box 20"/>
          <p:cNvSpPr txBox="1"/>
          <p:nvPr/>
        </p:nvSpPr>
        <p:spPr>
          <a:xfrm>
            <a:off x="2209800" y="4800600"/>
            <a:ext cx="3429000" cy="6413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3600" b="1" dirty="0"/>
              <a:t>表示为  </a:t>
            </a:r>
            <a:r>
              <a:rPr lang="zh-CN" altLang="en-US" sz="3600" b="1" dirty="0">
                <a:solidFill>
                  <a:srgbClr val="3333FF"/>
                </a:solidFill>
              </a:rPr>
              <a:t>1 101</a:t>
            </a:r>
            <a:r>
              <a:rPr lang="zh-CN" altLang="en-US" sz="2400" dirty="0"/>
              <a:t> </a:t>
            </a:r>
            <a:endParaRPr lang="zh-CN" altLang="en-US" sz="2400" dirty="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96">
                                            <p:txEl>
                                              <p:charRg st="0" end="22"/>
                                            </p:txEl>
                                          </p:spTgt>
                                        </p:tgtEl>
                                        <p:attrNameLst>
                                          <p:attrName>style.visibility</p:attrName>
                                        </p:attrNameLst>
                                      </p:cBhvr>
                                      <p:to>
                                        <p:strVal val="visible"/>
                                      </p:to>
                                    </p:set>
                                    <p:animEffect transition="in" filter="wipe(left)">
                                      <p:cBhvr>
                                        <p:cTn id="7" dur="500"/>
                                        <p:tgtEl>
                                          <p:spTgt spid="12296">
                                            <p:txEl>
                                              <p:charRg st="0" end="2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299"/>
                                        </p:tgtEl>
                                        <p:attrNameLst>
                                          <p:attrName>style.visibility</p:attrName>
                                        </p:attrNameLst>
                                      </p:cBhvr>
                                      <p:to>
                                        <p:strVal val="visible"/>
                                      </p:to>
                                    </p:set>
                                    <p:animEffect transition="in" filter="wipe(left)">
                                      <p:cBhvr>
                                        <p:cTn id="12" dur="500"/>
                                        <p:tgtEl>
                                          <p:spTgt spid="12299"/>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12300"/>
                                        </p:tgtEl>
                                        <p:attrNameLst>
                                          <p:attrName>style.visibility</p:attrName>
                                        </p:attrNameLst>
                                      </p:cBhvr>
                                      <p:to>
                                        <p:strVal val="visible"/>
                                      </p:to>
                                    </p:set>
                                    <p:animEffect transition="in" filter="wipe(up)">
                                      <p:cBhvr>
                                        <p:cTn id="16" dur="500"/>
                                        <p:tgtEl>
                                          <p:spTgt spid="12300"/>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12301"/>
                                        </p:tgtEl>
                                        <p:attrNameLst>
                                          <p:attrName>style.visibility</p:attrName>
                                        </p:attrNameLst>
                                      </p:cBhvr>
                                      <p:to>
                                        <p:strVal val="visible"/>
                                      </p:to>
                                    </p:set>
                                    <p:animEffect transition="in" filter="wipe(up)">
                                      <p:cBhvr>
                                        <p:cTn id="20" dur="500"/>
                                        <p:tgtEl>
                                          <p:spTgt spid="1230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2302"/>
                                        </p:tgtEl>
                                        <p:attrNameLst>
                                          <p:attrName>style.visibility</p:attrName>
                                        </p:attrNameLst>
                                      </p:cBhvr>
                                      <p:to>
                                        <p:strVal val="visible"/>
                                      </p:to>
                                    </p:set>
                                    <p:animEffect transition="in" filter="wipe(left)">
                                      <p:cBhvr>
                                        <p:cTn id="25" dur="500"/>
                                        <p:tgtEl>
                                          <p:spTgt spid="12302"/>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2303"/>
                                        </p:tgtEl>
                                        <p:attrNameLst>
                                          <p:attrName>style.visibility</p:attrName>
                                        </p:attrNameLst>
                                      </p:cBhvr>
                                      <p:to>
                                        <p:strVal val="visible"/>
                                      </p:to>
                                    </p:set>
                                    <p:animEffect transition="in" filter="dissolve">
                                      <p:cBhvr>
                                        <p:cTn id="30" dur="500"/>
                                        <p:tgtEl>
                                          <p:spTgt spid="12303"/>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12304"/>
                                        </p:tgtEl>
                                        <p:attrNameLst>
                                          <p:attrName>style.visibility</p:attrName>
                                        </p:attrNameLst>
                                      </p:cBhvr>
                                      <p:to>
                                        <p:strVal val="visible"/>
                                      </p:to>
                                    </p:set>
                                    <p:animEffect transition="in" filter="dissolve">
                                      <p:cBhvr>
                                        <p:cTn id="35" dur="500"/>
                                        <p:tgtEl>
                                          <p:spTgt spid="1230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2306"/>
                                        </p:tgtEl>
                                        <p:attrNameLst>
                                          <p:attrName>style.visibility</p:attrName>
                                        </p:attrNameLst>
                                      </p:cBhvr>
                                      <p:to>
                                        <p:strVal val="visible"/>
                                      </p:to>
                                    </p:set>
                                    <p:animEffect transition="in" filter="wipe(left)">
                                      <p:cBhvr>
                                        <p:cTn id="40" dur="500"/>
                                        <p:tgtEl>
                                          <p:spTgt spid="1230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2308"/>
                                        </p:tgtEl>
                                        <p:attrNameLst>
                                          <p:attrName>style.visibility</p:attrName>
                                        </p:attrNameLst>
                                      </p:cBhvr>
                                      <p:to>
                                        <p:strVal val="visible"/>
                                      </p:to>
                                    </p:set>
                                    <p:animEffect transition="in" filter="wipe(left)">
                                      <p:cBhvr>
                                        <p:cTn id="45" dur="500"/>
                                        <p:tgtEl>
                                          <p:spTgt spid="12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6" grpId="0" build="p"/>
      <p:bldP spid="12301" grpId="0"/>
      <p:bldP spid="12302" grpId="0"/>
      <p:bldP spid="12303" grpId="0"/>
      <p:bldP spid="12304" grpId="0"/>
      <p:bldP spid="12306" grpId="0"/>
      <p:bldP spid="12308"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灯片编号占位符 4"/>
          <p:cNvSpPr txBox="1">
            <a:spLocks noGrp="1"/>
          </p:cNvSpPr>
          <p:nvPr>
            <p:ph type="sldNum" sz="quarter" idx="12"/>
          </p:nvPr>
        </p:nvSpPr>
        <p:spPr>
          <a:xfrm>
            <a:off x="3124200" y="6248400"/>
            <a:ext cx="2895600" cy="457200"/>
          </a:xfrm>
        </p:spPr>
        <p:txBody>
          <a:bodyPr/>
          <a:p>
            <a:pPr marL="0" indent="0" algn="ctr" eaLnBrk="1" hangingPunct="1">
              <a:spcBef>
                <a:spcPct val="0"/>
              </a:spcBef>
              <a:buClrTx/>
              <a:buFontTx/>
              <a:buNone/>
            </a:pPr>
            <a:fld id="{9A0DB2DC-4C9A-4742-B13C-FB6460FD3503}" type="slidenum">
              <a:rPr lang="zh-CN" altLang="en-US" sz="1200" dirty="0">
                <a:latin typeface="Arial" panose="020B0604020202020204" pitchFamily="34" charset="0"/>
              </a:rPr>
            </a:fld>
            <a:endParaRPr lang="zh-CN" altLang="en-US" sz="1200" dirty="0">
              <a:latin typeface="Arial" panose="020B0604020202020204" pitchFamily="34" charset="0"/>
            </a:endParaRPr>
          </a:p>
        </p:txBody>
      </p:sp>
      <p:sp>
        <p:nvSpPr>
          <p:cNvPr id="63491" name="Rectangle 2"/>
          <p:cNvSpPr>
            <a:spLocks noGrp="1"/>
          </p:cNvSpPr>
          <p:nvPr>
            <p:ph idx="1"/>
          </p:nvPr>
        </p:nvSpPr>
        <p:spPr>
          <a:xfrm>
            <a:off x="323850" y="188913"/>
            <a:ext cx="8208963" cy="6858000"/>
          </a:xfrm>
        </p:spPr>
        <p:txBody>
          <a:bodyPr vert="horz" wrap="square" lIns="91440" tIns="45720" rIns="91440" bIns="45720" anchor="t" anchorCtr="0"/>
          <a:p>
            <a:pPr>
              <a:lnSpc>
                <a:spcPct val="115000"/>
              </a:lnSpc>
            </a:pPr>
            <a:r>
              <a:rPr lang="zh-CN" altLang="en-US" sz="2800" b="1" dirty="0">
                <a:solidFill>
                  <a:srgbClr val="FF3399"/>
                </a:solidFill>
              </a:rPr>
              <a:t>非开放系统：</a:t>
            </a:r>
            <a:r>
              <a:rPr lang="en-US" altLang="zh-CN" sz="2400" b="1" dirty="0"/>
              <a:t>IBM</a:t>
            </a:r>
            <a:r>
              <a:rPr lang="zh-CN" altLang="en-US" sz="2400" b="1" dirty="0"/>
              <a:t>、</a:t>
            </a:r>
            <a:r>
              <a:rPr lang="en-US" altLang="zh-CN" sz="2400" b="1" dirty="0"/>
              <a:t>HP</a:t>
            </a:r>
            <a:r>
              <a:rPr lang="zh-CN" altLang="en-US" sz="2400" b="1" dirty="0"/>
              <a:t>、</a:t>
            </a:r>
            <a:r>
              <a:rPr lang="en-US" altLang="zh-CN" sz="2400" b="1" dirty="0"/>
              <a:t>SUN</a:t>
            </a:r>
            <a:r>
              <a:rPr lang="zh-CN" altLang="en-US" sz="2400" b="1" dirty="0"/>
              <a:t>、</a:t>
            </a:r>
            <a:r>
              <a:rPr lang="en-US" altLang="zh-CN" sz="2400" b="1" dirty="0"/>
              <a:t>fujitsu</a:t>
            </a:r>
            <a:r>
              <a:rPr lang="zh-CN" altLang="en-US" sz="2400" b="1" dirty="0"/>
              <a:t>等公司也生产采用</a:t>
            </a:r>
            <a:r>
              <a:rPr lang="zh-CN" altLang="en-US" sz="2400" b="1" dirty="0">
                <a:solidFill>
                  <a:srgbClr val="C00000"/>
                </a:solidFill>
              </a:rPr>
              <a:t>其他多处理器的服务器。</a:t>
            </a:r>
            <a:endParaRPr lang="zh-CN" altLang="en-US" sz="2400" b="1" dirty="0">
              <a:solidFill>
                <a:srgbClr val="C00000"/>
              </a:solidFill>
            </a:endParaRPr>
          </a:p>
          <a:p>
            <a:pPr>
              <a:lnSpc>
                <a:spcPct val="115000"/>
              </a:lnSpc>
              <a:buFont typeface="Wingdings" panose="05000000000000000000" pitchFamily="2" charset="2"/>
              <a:buNone/>
            </a:pPr>
            <a:r>
              <a:rPr lang="en-US" altLang="zh-CN" sz="2400" b="1" dirty="0"/>
              <a:t>    * </a:t>
            </a:r>
            <a:r>
              <a:rPr lang="zh-CN" altLang="en-US" sz="2400" b="1" dirty="0"/>
              <a:t>处理器： </a:t>
            </a:r>
            <a:r>
              <a:rPr lang="en-US" altLang="zh-CN" sz="2400" b="1" dirty="0"/>
              <a:t>SUN</a:t>
            </a:r>
            <a:r>
              <a:rPr lang="zh-CN" altLang="en-US" sz="2400" b="1" dirty="0"/>
              <a:t>、</a:t>
            </a:r>
            <a:r>
              <a:rPr lang="en-US" altLang="zh-CN" sz="2400" b="1" dirty="0"/>
              <a:t>Fujitsu</a:t>
            </a:r>
            <a:r>
              <a:rPr lang="zh-CN" altLang="en-US" sz="2400" b="1" dirty="0"/>
              <a:t>等公司的服务器基于</a:t>
            </a:r>
            <a:r>
              <a:rPr lang="en-US" altLang="zh-CN" sz="2400" b="1" dirty="0"/>
              <a:t>SPARC</a:t>
            </a:r>
            <a:r>
              <a:rPr lang="zh-CN" altLang="en-US" sz="2400" b="1" dirty="0"/>
              <a:t>结构；</a:t>
            </a:r>
            <a:r>
              <a:rPr lang="en-US" altLang="zh-CN" sz="2400" b="1" dirty="0"/>
              <a:t>HP</a:t>
            </a:r>
            <a:r>
              <a:rPr lang="zh-CN" altLang="en-US" sz="2400" b="1" dirty="0"/>
              <a:t>公司的则是基于</a:t>
            </a:r>
            <a:r>
              <a:rPr lang="en-US" altLang="zh-CN" sz="2400" b="1" dirty="0"/>
              <a:t>PA-RISC</a:t>
            </a:r>
            <a:r>
              <a:rPr lang="zh-CN" altLang="en-US" sz="2400" b="1" dirty="0"/>
              <a:t>结构；</a:t>
            </a:r>
            <a:r>
              <a:rPr lang="en-US" altLang="zh-CN" sz="2400" b="1" dirty="0"/>
              <a:t>Compaq</a:t>
            </a:r>
            <a:r>
              <a:rPr lang="zh-CN" altLang="en-US" sz="2400" b="1" dirty="0"/>
              <a:t>公司是</a:t>
            </a:r>
            <a:r>
              <a:rPr lang="en-US" altLang="zh-CN" sz="2400" b="1" dirty="0"/>
              <a:t>ALPHA</a:t>
            </a:r>
            <a:r>
              <a:rPr lang="zh-CN" altLang="en-US" sz="2400" b="1" dirty="0"/>
              <a:t>结构。</a:t>
            </a:r>
            <a:endParaRPr lang="zh-CN" altLang="en-US" sz="2400" b="1" dirty="0"/>
          </a:p>
          <a:p>
            <a:pPr>
              <a:lnSpc>
                <a:spcPct val="115000"/>
              </a:lnSpc>
              <a:buFont typeface="Wingdings" panose="05000000000000000000" pitchFamily="2" charset="2"/>
              <a:buNone/>
            </a:pPr>
            <a:r>
              <a:rPr lang="en-US" altLang="zh-CN" sz="2400" b="1" dirty="0"/>
              <a:t>    * I/O</a:t>
            </a:r>
            <a:r>
              <a:rPr lang="zh-CN" altLang="en-US" sz="2400" b="1" dirty="0"/>
              <a:t>总线也不相同：如</a:t>
            </a:r>
            <a:r>
              <a:rPr lang="en-US" altLang="zh-CN" sz="2400" b="1" dirty="0"/>
              <a:t>Fujitsu</a:t>
            </a:r>
            <a:r>
              <a:rPr lang="zh-CN" altLang="en-US" sz="2400" b="1" dirty="0"/>
              <a:t>是</a:t>
            </a:r>
            <a:r>
              <a:rPr lang="en-US" altLang="zh-CN" sz="2400" b="1" dirty="0"/>
              <a:t>PCI</a:t>
            </a:r>
            <a:r>
              <a:rPr lang="zh-CN" altLang="en-US" sz="2400" b="1" dirty="0"/>
              <a:t>，</a:t>
            </a:r>
            <a:r>
              <a:rPr lang="en-US" altLang="zh-CN" sz="2400" b="1" dirty="0"/>
              <a:t>SUN</a:t>
            </a:r>
            <a:r>
              <a:rPr lang="zh-CN" altLang="en-US" sz="2400" b="1" dirty="0"/>
              <a:t>是</a:t>
            </a:r>
            <a:r>
              <a:rPr lang="en-US" altLang="zh-CN" sz="2400" b="1" dirty="0"/>
              <a:t>Sbus</a:t>
            </a:r>
            <a:r>
              <a:rPr lang="zh-CN" altLang="en-US" sz="2400" b="1" dirty="0"/>
              <a:t>。这表明各公司服务器的插卡，如网卡、显示卡等可能也是专用的。</a:t>
            </a:r>
            <a:endParaRPr lang="zh-CN" altLang="en-US" sz="2400" b="1" dirty="0"/>
          </a:p>
          <a:p>
            <a:pPr>
              <a:lnSpc>
                <a:spcPct val="115000"/>
              </a:lnSpc>
              <a:buFont typeface="Wingdings" panose="05000000000000000000" pitchFamily="2" charset="2"/>
              <a:buNone/>
            </a:pPr>
            <a:r>
              <a:rPr lang="zh-CN" altLang="en-US" sz="2400" b="1" dirty="0"/>
              <a:t>    * 操作系统一般是基于</a:t>
            </a:r>
            <a:r>
              <a:rPr lang="en-US" altLang="zh-CN" sz="2400" b="1" dirty="0"/>
              <a:t>unix</a:t>
            </a:r>
            <a:r>
              <a:rPr lang="zh-CN" altLang="en-US" sz="2400" b="1" dirty="0"/>
              <a:t>的，但版本却不同，如</a:t>
            </a:r>
            <a:r>
              <a:rPr lang="en-US" altLang="zh-CN" sz="2400" b="1" dirty="0"/>
              <a:t>SUN</a:t>
            </a:r>
            <a:r>
              <a:rPr lang="zh-CN" altLang="en-US" sz="2400" b="1" dirty="0"/>
              <a:t>、</a:t>
            </a:r>
            <a:r>
              <a:rPr lang="en-US" altLang="zh-CN" sz="2400" b="1" dirty="0"/>
              <a:t>Fujitsu</a:t>
            </a:r>
            <a:r>
              <a:rPr lang="zh-CN" altLang="en-US" sz="2400" b="1" dirty="0"/>
              <a:t>是用</a:t>
            </a:r>
            <a:r>
              <a:rPr lang="en-US" altLang="zh-CN" sz="2400" b="1" dirty="0"/>
              <a:t>SUN solaris</a:t>
            </a:r>
            <a:r>
              <a:rPr lang="zh-CN" altLang="en-US" sz="2400" b="1" dirty="0"/>
              <a:t>，</a:t>
            </a:r>
            <a:r>
              <a:rPr lang="en-US" altLang="zh-CN" sz="2400" b="1" dirty="0"/>
              <a:t>HP</a:t>
            </a:r>
            <a:r>
              <a:rPr lang="zh-CN" altLang="en-US" sz="2400" b="1" dirty="0"/>
              <a:t>是用</a:t>
            </a:r>
            <a:r>
              <a:rPr lang="en-US" altLang="zh-CN" sz="2400" b="1" dirty="0"/>
              <a:t>HP-unix</a:t>
            </a:r>
            <a:r>
              <a:rPr lang="zh-CN" altLang="en-US" sz="2400" b="1" dirty="0"/>
              <a:t>，</a:t>
            </a:r>
            <a:r>
              <a:rPr lang="en-US" altLang="zh-CN" sz="2400" b="1" dirty="0"/>
              <a:t>IBM</a:t>
            </a:r>
            <a:r>
              <a:rPr lang="zh-CN" altLang="en-US" sz="2400" b="1" dirty="0"/>
              <a:t>是</a:t>
            </a:r>
            <a:r>
              <a:rPr lang="en-US" altLang="zh-CN" sz="2400" b="1" dirty="0"/>
              <a:t>aix</a:t>
            </a:r>
            <a:r>
              <a:rPr lang="zh-CN" altLang="en-US" sz="2400" b="1" dirty="0"/>
              <a:t>。</a:t>
            </a:r>
            <a:endParaRPr lang="zh-CN" altLang="en-US" sz="2400" b="1" dirty="0"/>
          </a:p>
          <a:p>
            <a:pPr>
              <a:lnSpc>
                <a:spcPct val="115000"/>
              </a:lnSpc>
              <a:buFont typeface="Wingdings" panose="05000000000000000000" pitchFamily="2" charset="2"/>
              <a:buNone/>
            </a:pPr>
            <a:r>
              <a:rPr lang="zh-CN" altLang="en-US" sz="2400" b="1" dirty="0"/>
              <a:t>           所以</a:t>
            </a:r>
            <a:r>
              <a:rPr lang="zh-CN" altLang="en-US" sz="2400" b="1" dirty="0">
                <a:solidFill>
                  <a:srgbClr val="C00000"/>
                </a:solidFill>
              </a:rPr>
              <a:t>这类服务器的结构是封闭的。</a:t>
            </a:r>
            <a:r>
              <a:rPr lang="zh-CN" altLang="en-US" sz="2400" b="1" dirty="0"/>
              <a:t>然而，其</a:t>
            </a:r>
            <a:r>
              <a:rPr lang="zh-CN" altLang="en-US" sz="2400" b="1" dirty="0">
                <a:solidFill>
                  <a:srgbClr val="C00000"/>
                </a:solidFill>
              </a:rPr>
              <a:t>高可靠性、高速的计算能力</a:t>
            </a:r>
            <a:r>
              <a:rPr lang="zh-CN" altLang="en-US" sz="2400" b="1" dirty="0"/>
              <a:t>和采用</a:t>
            </a:r>
            <a:r>
              <a:rPr lang="en-US" altLang="zh-CN" sz="2400" b="1" dirty="0">
                <a:solidFill>
                  <a:srgbClr val="C00000"/>
                </a:solidFill>
              </a:rPr>
              <a:t>unix</a:t>
            </a:r>
            <a:r>
              <a:rPr lang="zh-CN" altLang="en-US" sz="2400" b="1" dirty="0"/>
              <a:t>操作系统的</a:t>
            </a:r>
            <a:r>
              <a:rPr lang="zh-CN" altLang="en-US" sz="2400" b="1" dirty="0">
                <a:solidFill>
                  <a:srgbClr val="C00000"/>
                </a:solidFill>
              </a:rPr>
              <a:t>安全性，</a:t>
            </a:r>
            <a:r>
              <a:rPr lang="zh-CN" altLang="en-US" sz="2400" b="1" dirty="0"/>
              <a:t>对金融保险等领域的用户仍有相当的吸引力，尽管价格是</a:t>
            </a:r>
            <a:r>
              <a:rPr lang="en-US" altLang="zh-CN" sz="2400" b="1" dirty="0"/>
              <a:t>IA</a:t>
            </a:r>
            <a:r>
              <a:rPr lang="zh-CN" altLang="en-US" sz="2400" b="1" dirty="0"/>
              <a:t>架构服务器的好几倍。 </a:t>
            </a:r>
            <a:endParaRPr lang="zh-CN" altLang="en-US" sz="2400" b="1" dirty="0"/>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179705" y="44450"/>
            <a:ext cx="4727575" cy="1143000"/>
          </a:xfrm>
        </p:spPr>
        <p:txBody>
          <a:bodyPr vert="horz" wrap="square" lIns="91440" tIns="45720" rIns="91440" bIns="45720" numCol="1" anchor="ctr" anchorCtr="0" compatLnSpc="1"/>
          <a:p>
            <a:pPr marL="0" marR="0" lvl="0" algn="l" defTabSz="914400" rtl="0" eaLnBrk="1" fontAlgn="base" latinLnBrk="0" hangingPunct="1">
              <a:lnSpc>
                <a:spcPct val="100000"/>
              </a:lnSpc>
              <a:buClrTx/>
              <a:buSzTx/>
              <a:buFontTx/>
              <a:buNone/>
              <a:defRPr/>
            </a:pPr>
            <a:r>
              <a:rPr kumimoji="0" lang="en-US" altLang="zh-CN" sz="3600" b="1" i="0" u="none" strike="noStrike" kern="0" cap="none" spc="0" normalizeH="0" baseline="0" noProof="0" dirty="0" smtClean="0">
                <a:ln>
                  <a:noFill/>
                </a:ln>
                <a:solidFill>
                  <a:schemeClr val="tx2"/>
                </a:solidFill>
                <a:effectLst/>
                <a:uLnTx/>
                <a:uFillTx/>
                <a:latin typeface="+mj-lt"/>
                <a:ea typeface="+mj-ea"/>
                <a:cs typeface="+mj-cs"/>
              </a:rPr>
              <a:t>4. 集群/仓库级计算机</a:t>
            </a:r>
            <a:endParaRPr kumimoji="0" lang="en-US" altLang="zh-CN" sz="3600" b="1" i="0" u="none" strike="noStrike" kern="0" cap="none" spc="0" normalizeH="0" baseline="0" noProof="0" dirty="0" smtClean="0">
              <a:ln>
                <a:noFill/>
              </a:ln>
              <a:solidFill>
                <a:schemeClr val="tx2"/>
              </a:solidFill>
              <a:effectLst/>
              <a:uLnTx/>
              <a:uFillTx/>
              <a:latin typeface="+mj-lt"/>
              <a:ea typeface="+mj-ea"/>
              <a:cs typeface="+mj-cs"/>
            </a:endParaRPr>
          </a:p>
        </p:txBody>
      </p:sp>
      <p:sp>
        <p:nvSpPr>
          <p:cNvPr id="5" name="内容占位符 4"/>
          <p:cNvSpPr>
            <a:spLocks noGrp="1"/>
          </p:cNvSpPr>
          <p:nvPr>
            <p:ph idx="1"/>
          </p:nvPr>
        </p:nvSpPr>
        <p:spPr>
          <a:xfrm>
            <a:off x="0" y="1341438"/>
            <a:ext cx="9126538" cy="5111750"/>
          </a:xfrm>
        </p:spPr>
        <p:txBody>
          <a:bodyPr vert="horz" wrap="square" lIns="91440" tIns="45720" rIns="91440" bIns="45720" numCol="1" anchor="t" anchorCtr="0" compatLnSpc="1"/>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dirty="0" smtClean="0">
                <a:ln>
                  <a:noFill/>
                </a:ln>
                <a:solidFill>
                  <a:srgbClr val="C00000"/>
                </a:solidFill>
                <a:effectLst/>
                <a:uLnTx/>
                <a:uFillTx/>
                <a:latin typeface="+mn-lt"/>
                <a:ea typeface="+mn-ea"/>
                <a:cs typeface="+mn-cs"/>
              </a:rPr>
              <a:t>集群计算机：</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一组</a:t>
            </a:r>
            <a:r>
              <a:rPr kumimoji="0" lang="zh-CN" altLang="en-US" sz="2800" b="1" i="0" u="none" strike="noStrike" kern="0" cap="none" spc="0" normalizeH="0" baseline="0" noProof="0" dirty="0" smtClean="0">
                <a:ln>
                  <a:noFill/>
                </a:ln>
                <a:solidFill>
                  <a:srgbClr val="3333FF"/>
                </a:solidFill>
                <a:effectLst/>
                <a:uLnTx/>
                <a:uFillTx/>
                <a:latin typeface="+mn-lt"/>
                <a:ea typeface="+mn-ea"/>
                <a:cs typeface="+mn-cs"/>
              </a:rPr>
              <a:t>桌面机</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或</a:t>
            </a:r>
            <a:r>
              <a:rPr kumimoji="0" lang="zh-CN" altLang="en-US" sz="2800" b="1" i="0" u="none" strike="noStrike" kern="0" cap="none" spc="0" normalizeH="0" baseline="0" noProof="0" dirty="0" smtClean="0">
                <a:ln>
                  <a:noFill/>
                </a:ln>
                <a:solidFill>
                  <a:srgbClr val="3333FF"/>
                </a:solidFill>
                <a:effectLst/>
                <a:uLnTx/>
                <a:uFillTx/>
                <a:latin typeface="+mn-lt"/>
                <a:ea typeface="+mn-ea"/>
                <a:cs typeface="+mn-cs"/>
              </a:rPr>
              <a:t>服务器</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通过</a:t>
            </a:r>
            <a:r>
              <a:rPr kumimoji="0" lang="zh-CN" altLang="en-US" sz="2800" b="1" i="0" u="none" strike="noStrike" kern="0" cap="none" spc="0" normalizeH="0" baseline="0" noProof="0" dirty="0" smtClean="0">
                <a:ln>
                  <a:noFill/>
                </a:ln>
                <a:solidFill>
                  <a:srgbClr val="C00000"/>
                </a:solidFill>
                <a:effectLst/>
                <a:uLnTx/>
                <a:uFillTx/>
                <a:latin typeface="+mn-lt"/>
                <a:ea typeface="+mn-ea"/>
                <a:cs typeface="+mn-cs"/>
              </a:rPr>
              <a:t>局域网</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连接，运行时像一个大型计算机系统。</a:t>
            </a:r>
            <a:endParaRPr kumimoji="0" lang="en-US" altLang="zh-CN" sz="2800" b="1"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    </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应用于在线销售、社交网络、视频分享等。</a:t>
            </a:r>
            <a:endParaRPr kumimoji="0" lang="en-US" altLang="zh-CN" sz="2800" b="1"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   </a:t>
            </a:r>
            <a:r>
              <a:rPr kumimoji="0" lang="zh-CN" altLang="en-US" sz="2800" b="1" i="0" u="none" strike="noStrike" kern="0" cap="none" spc="0" normalizeH="0" baseline="0" noProof="0" dirty="0" smtClean="0">
                <a:ln>
                  <a:noFill/>
                </a:ln>
                <a:solidFill>
                  <a:srgbClr val="C00000"/>
                </a:solidFill>
                <a:effectLst/>
                <a:uLnTx/>
                <a:uFillTx/>
                <a:latin typeface="+mn-lt"/>
                <a:ea typeface="+mn-ea"/>
                <a:cs typeface="+mn-cs"/>
              </a:rPr>
              <a:t>关键问题：</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性价比、吞吐量、可靠性</a:t>
            </a:r>
            <a:endParaRPr kumimoji="0" lang="en-US" altLang="zh-CN" sz="2800" b="1"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dirty="0" smtClean="0">
                <a:ln>
                  <a:noFill/>
                </a:ln>
                <a:solidFill>
                  <a:srgbClr val="C00000"/>
                </a:solidFill>
                <a:effectLst/>
                <a:uLnTx/>
                <a:uFillTx/>
                <a:latin typeface="+mn-lt"/>
                <a:ea typeface="+mn-ea"/>
                <a:cs typeface="+mn-cs"/>
              </a:rPr>
              <a:t>仓库级计算机：</a:t>
            </a:r>
            <a:r>
              <a:rPr kumimoji="0" lang="zh-CN" altLang="en-US" sz="2800" b="1" i="0" u="none" strike="noStrike" kern="0" cap="none" spc="0" normalizeH="0" baseline="0" noProof="0" dirty="0" smtClean="0">
                <a:ln>
                  <a:noFill/>
                </a:ln>
                <a:solidFill>
                  <a:srgbClr val="3333FF"/>
                </a:solidFill>
                <a:effectLst/>
                <a:uLnTx/>
                <a:uFillTx/>
                <a:latin typeface="+mn-lt"/>
                <a:ea typeface="+mn-ea"/>
                <a:cs typeface="+mn-cs"/>
              </a:rPr>
              <a:t>最大规模的集群</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。千</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万台服务器。</a:t>
            </a:r>
            <a:endParaRPr kumimoji="0" lang="en-US" altLang="zh-CN" sz="2800" b="1"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800" b="1" i="0" u="none" strike="noStrike" kern="0" cap="none" spc="0" normalizeH="0" baseline="0" noProof="0" dirty="0">
                <a:ln>
                  <a:noFill/>
                </a:ln>
                <a:solidFill>
                  <a:schemeClr val="tx1"/>
                </a:solidFill>
                <a:effectLst/>
                <a:uLnTx/>
                <a:uFillTx/>
                <a:latin typeface="+mn-lt"/>
                <a:ea typeface="+mn-ea"/>
                <a:cs typeface="+mn-cs"/>
              </a:rPr>
              <a:t> </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  </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应用于亚马逊、</a:t>
            </a:r>
            <a:r>
              <a:rPr kumimoji="0" lang="en-US" altLang="zh-CN" sz="2800" b="1" i="0" u="none" strike="noStrike" kern="0" cap="none" spc="0" normalizeH="0" baseline="0" noProof="0" dirty="0" err="1" smtClean="0">
                <a:ln>
                  <a:noFill/>
                </a:ln>
                <a:solidFill>
                  <a:schemeClr val="tx1"/>
                </a:solidFill>
                <a:effectLst/>
                <a:uLnTx/>
                <a:uFillTx/>
                <a:latin typeface="+mn-lt"/>
                <a:ea typeface="+mn-ea"/>
                <a:cs typeface="+mn-cs"/>
              </a:rPr>
              <a:t>google</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、淘宝等级别网站，可以提供云计算服务。</a:t>
            </a:r>
            <a:endParaRPr kumimoji="0" lang="en-US" altLang="zh-CN" sz="2800" b="1"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800" b="1" i="0" u="none" strike="noStrike" kern="0" cap="none" spc="0" normalizeH="0" baseline="0" noProof="0" dirty="0">
                <a:ln>
                  <a:noFill/>
                </a:ln>
                <a:solidFill>
                  <a:schemeClr val="tx1"/>
                </a:solidFill>
                <a:effectLst/>
                <a:uLnTx/>
                <a:uFillTx/>
                <a:latin typeface="+mn-lt"/>
                <a:ea typeface="+mn-ea"/>
                <a:cs typeface="+mn-cs"/>
              </a:rPr>
              <a:t> </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  </a:t>
            </a:r>
            <a:r>
              <a:rPr kumimoji="0" lang="zh-CN" altLang="en-US" sz="2800" b="1" i="0" u="none" strike="noStrike" kern="0" cap="none" spc="0" normalizeH="0" baseline="0" noProof="0" dirty="0" smtClean="0">
                <a:ln>
                  <a:noFill/>
                </a:ln>
                <a:solidFill>
                  <a:srgbClr val="C00000"/>
                </a:solidFill>
                <a:effectLst/>
                <a:uLnTx/>
                <a:uFillTx/>
                <a:latin typeface="+mn-lt"/>
                <a:ea typeface="+mn-ea"/>
                <a:cs typeface="+mn-cs"/>
              </a:rPr>
              <a:t>特殊问题：</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配电，制冷</a:t>
            </a:r>
            <a:endParaRPr kumimoji="0" lang="en-US" altLang="zh-CN" sz="2800" b="1"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   例如：</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46000</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台服务器的仓库级计算机，</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8</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百万瓦，</a:t>
            </a:r>
            <a:endParaRPr kumimoji="0" lang="en-US" altLang="zh-CN" sz="2800" b="1"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2800" b="1" i="0" u="none" strike="noStrike" kern="0" cap="none" spc="0" normalizeH="0" baseline="0" noProof="0" dirty="0">
                <a:ln>
                  <a:noFill/>
                </a:ln>
                <a:solidFill>
                  <a:schemeClr val="tx1"/>
                </a:solidFill>
                <a:effectLst/>
                <a:uLnTx/>
                <a:uFillTx/>
                <a:latin typeface="+mn-lt"/>
                <a:ea typeface="+mn-ea"/>
                <a:cs typeface="+mn-cs"/>
              </a:rPr>
              <a:t> </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             1.67</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亿美元。月电费</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 47.5</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万，保安费</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8.5</a:t>
            </a:r>
            <a:r>
              <a:rPr kumimoji="0" lang="zh-CN" altLang="en-US" sz="2800" b="1" i="0" u="none" strike="noStrike" kern="0" cap="none" spc="0" normalizeH="0" baseline="0" noProof="0" dirty="0" smtClean="0">
                <a:ln>
                  <a:noFill/>
                </a:ln>
                <a:solidFill>
                  <a:schemeClr val="tx1"/>
                </a:solidFill>
                <a:effectLst/>
                <a:uLnTx/>
                <a:uFillTx/>
                <a:latin typeface="+mn-lt"/>
                <a:ea typeface="+mn-ea"/>
                <a:cs typeface="+mn-cs"/>
              </a:rPr>
              <a:t>万</a:t>
            </a:r>
            <a:endParaRPr kumimoji="0" lang="en-US" altLang="zh-CN" sz="2800" b="1"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endParaRPr kumimoji="0" lang="en-US" altLang="zh-CN" sz="2800" b="1"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spd="slow">
    <p:zoom dir="in"/>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灯片编号占位符 4"/>
          <p:cNvSpPr txBox="1">
            <a:spLocks noGrp="1"/>
          </p:cNvSpPr>
          <p:nvPr>
            <p:ph type="sldNum" sz="quarter" idx="12"/>
          </p:nvPr>
        </p:nvSpPr>
        <p:spPr>
          <a:xfrm>
            <a:off x="3124200" y="6248400"/>
            <a:ext cx="2895600" cy="457200"/>
          </a:xfrm>
        </p:spPr>
        <p:txBody>
          <a:bodyPr/>
          <a:p>
            <a:pPr marL="0" indent="0" algn="ctr" eaLnBrk="1" hangingPunct="1">
              <a:spcBef>
                <a:spcPct val="0"/>
              </a:spcBef>
              <a:buClrTx/>
              <a:buFontTx/>
              <a:buNone/>
            </a:pPr>
            <a:fld id="{9A0DB2DC-4C9A-4742-B13C-FB6460FD3503}" type="slidenum">
              <a:rPr lang="zh-CN" altLang="en-US" sz="1200" dirty="0">
                <a:latin typeface="Arial" panose="020B0604020202020204" pitchFamily="34" charset="0"/>
              </a:rPr>
            </a:fld>
            <a:endParaRPr lang="zh-CN" altLang="en-US" sz="1200" dirty="0">
              <a:latin typeface="Arial" panose="020B0604020202020204" pitchFamily="34" charset="0"/>
            </a:endParaRPr>
          </a:p>
        </p:txBody>
      </p:sp>
      <p:sp>
        <p:nvSpPr>
          <p:cNvPr id="64515" name="Rectangle 2"/>
          <p:cNvSpPr>
            <a:spLocks noGrp="1" noRot="1"/>
          </p:cNvSpPr>
          <p:nvPr>
            <p:ph type="title"/>
          </p:nvPr>
        </p:nvSpPr>
        <p:spPr>
          <a:xfrm>
            <a:off x="251460" y="332740"/>
            <a:ext cx="3702685" cy="694690"/>
          </a:xfrm>
        </p:spPr>
        <p:txBody>
          <a:bodyPr vert="horz" wrap="square" lIns="91440" tIns="45720" rIns="91440" bIns="45720" anchor="b" anchorCtr="0"/>
          <a:p>
            <a:pPr algn="l" defTabSz="914400" eaLnBrk="1" hangingPunct="1">
              <a:buClrTx/>
              <a:buSzTx/>
              <a:buFontTx/>
              <a:defRPr/>
            </a:pPr>
            <a:r>
              <a:rPr kumimoji="0" lang="en-US" altLang="zh-CN" sz="3600" b="1" noProof="0" dirty="0" smtClean="0">
                <a:ln>
                  <a:noFill/>
                </a:ln>
                <a:effectLst/>
                <a:uLnTx/>
                <a:uFillTx/>
              </a:rPr>
              <a:t>5. 嵌入式计算机</a:t>
            </a:r>
            <a:endParaRPr kumimoji="0" lang="en-US" altLang="zh-CN" sz="3600" b="1" noProof="0" dirty="0" smtClean="0">
              <a:ln>
                <a:noFill/>
              </a:ln>
              <a:effectLst/>
              <a:uLnTx/>
              <a:uFillTx/>
            </a:endParaRPr>
          </a:p>
        </p:txBody>
      </p:sp>
      <p:sp>
        <p:nvSpPr>
          <p:cNvPr id="64516" name="Rectangle 3"/>
          <p:cNvSpPr>
            <a:spLocks noGrp="1"/>
          </p:cNvSpPr>
          <p:nvPr>
            <p:ph idx="1"/>
          </p:nvPr>
        </p:nvSpPr>
        <p:spPr>
          <a:xfrm>
            <a:off x="323850" y="1556385"/>
            <a:ext cx="8482330" cy="4114800"/>
          </a:xfrm>
        </p:spPr>
        <p:txBody>
          <a:bodyPr vert="horz" wrap="square" lIns="91440" tIns="45720" rIns="91440" bIns="45720" anchor="t" anchorCtr="0"/>
          <a:p>
            <a:pPr>
              <a:lnSpc>
                <a:spcPct val="120000"/>
              </a:lnSpc>
              <a:spcBef>
                <a:spcPts val="20"/>
              </a:spcBef>
              <a:spcAft>
                <a:spcPts val="0"/>
              </a:spcAft>
              <a:buFont typeface="Wingdings" panose="05000000000000000000" pitchFamily="2" charset="2"/>
              <a:buNone/>
            </a:pPr>
            <a:r>
              <a:rPr lang="zh-CN" altLang="en-US" sz="2800" b="1" dirty="0"/>
              <a:t>            在很多应用中，计算机作为应用产品的核心控制部件，隐藏在各种装置、设备和系统中，这样的计算机称为</a:t>
            </a:r>
            <a:r>
              <a:rPr lang="zh-CN" altLang="en-US" sz="2800" b="1" dirty="0">
                <a:solidFill>
                  <a:srgbClr val="C00000"/>
                </a:solidFill>
              </a:rPr>
              <a:t>嵌入式计算机</a:t>
            </a:r>
            <a:r>
              <a:rPr lang="zh-CN" altLang="en-US" sz="2800" b="1" dirty="0"/>
              <a:t>。</a:t>
            </a:r>
            <a:endParaRPr lang="zh-CN" altLang="en-US" sz="2800" b="1" dirty="0"/>
          </a:p>
          <a:p>
            <a:pPr>
              <a:lnSpc>
                <a:spcPct val="120000"/>
              </a:lnSpc>
              <a:spcBef>
                <a:spcPts val="20"/>
              </a:spcBef>
              <a:spcAft>
                <a:spcPts val="0"/>
              </a:spcAft>
              <a:buFont typeface="Wingdings" panose="05000000000000000000" pitchFamily="2" charset="2"/>
              <a:buNone/>
            </a:pPr>
            <a:r>
              <a:rPr lang="zh-CN" altLang="en-US" sz="2800" b="1" dirty="0"/>
              <a:t>           </a:t>
            </a:r>
            <a:endParaRPr lang="zh-CN" altLang="en-US" sz="2800" b="1" dirty="0"/>
          </a:p>
          <a:p>
            <a:pPr>
              <a:lnSpc>
                <a:spcPct val="120000"/>
              </a:lnSpc>
              <a:spcBef>
                <a:spcPts val="20"/>
              </a:spcBef>
              <a:spcAft>
                <a:spcPts val="0"/>
              </a:spcAft>
              <a:buFont typeface="Wingdings" panose="05000000000000000000" pitchFamily="2" charset="2"/>
              <a:buNone/>
            </a:pPr>
            <a:r>
              <a:rPr lang="zh-CN" altLang="en-US" sz="2800" b="1" dirty="0"/>
              <a:t>           嵌入式系统的</a:t>
            </a:r>
            <a:r>
              <a:rPr lang="zh-CN" altLang="en-US" sz="2800" b="1" dirty="0">
                <a:solidFill>
                  <a:srgbClr val="C00000"/>
                </a:solidFill>
              </a:rPr>
              <a:t>硬件部分：</a:t>
            </a:r>
            <a:r>
              <a:rPr lang="zh-CN" altLang="en-US" sz="2800" b="1" dirty="0"/>
              <a:t>嵌入式微处理器、存储器、I/O接口、外设部件等；</a:t>
            </a:r>
            <a:endParaRPr lang="en-US" altLang="zh-CN" sz="2800" b="1" dirty="0"/>
          </a:p>
          <a:p>
            <a:pPr>
              <a:lnSpc>
                <a:spcPct val="120000"/>
              </a:lnSpc>
              <a:spcBef>
                <a:spcPts val="20"/>
              </a:spcBef>
              <a:spcAft>
                <a:spcPts val="0"/>
              </a:spcAft>
              <a:buFont typeface="Wingdings" panose="05000000000000000000" pitchFamily="2" charset="2"/>
              <a:buNone/>
            </a:pPr>
            <a:r>
              <a:rPr lang="en-US" altLang="zh-CN" sz="2800" b="1" dirty="0">
                <a:solidFill>
                  <a:srgbClr val="FFFF00"/>
                </a:solidFill>
              </a:rPr>
              <a:t>       </a:t>
            </a:r>
            <a:r>
              <a:rPr lang="zh-CN" altLang="en-US" sz="2800" b="1" dirty="0">
                <a:solidFill>
                  <a:srgbClr val="C00000"/>
                </a:solidFill>
              </a:rPr>
              <a:t>软件部分：</a:t>
            </a:r>
            <a:r>
              <a:rPr lang="zh-CN" altLang="en-US" sz="2800" b="1" dirty="0"/>
              <a:t>操作系统软件 ( 要求实时和多任务操作 ) 、应用软件。</a:t>
            </a:r>
            <a:endParaRPr lang="zh-CN" altLang="en-US" sz="2800" b="1" dirty="0"/>
          </a:p>
          <a:p>
            <a:pPr>
              <a:buFont typeface="Wingdings" panose="05000000000000000000" pitchFamily="2" charset="2"/>
              <a:buNone/>
            </a:pPr>
            <a:endParaRPr lang="zh-CN" altLang="en-US" sz="2800" b="1" dirty="0"/>
          </a:p>
        </p:txBody>
      </p:sp>
    </p:spTree>
  </p:cSld>
  <p:clrMapOvr>
    <a:masterClrMapping/>
  </p:clrMapOvr>
  <p:transition spd="slow">
    <p:zoom dir="in"/>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Rectangle 2"/>
          <p:cNvSpPr>
            <a:spLocks noGrp="1"/>
          </p:cNvSpPr>
          <p:nvPr>
            <p:ph type="title"/>
          </p:nvPr>
        </p:nvSpPr>
        <p:spPr/>
        <p:txBody>
          <a:bodyPr vert="horz" wrap="square" lIns="91440" tIns="45720" rIns="91440" bIns="45720" anchor="b" anchorCtr="0"/>
          <a:p>
            <a:pPr eaLnBrk="1" hangingPunct="1"/>
            <a:r>
              <a:rPr lang="zh-CN" altLang="en-US" sz="3200" b="1" dirty="0"/>
              <a:t>嵌入式计算机</a:t>
            </a:r>
            <a:endParaRPr lang="en-US" altLang="zh-CN" sz="3200" b="1" dirty="0"/>
          </a:p>
        </p:txBody>
      </p:sp>
      <p:sp>
        <p:nvSpPr>
          <p:cNvPr id="65539" name="Rectangle 3"/>
          <p:cNvSpPr>
            <a:spLocks noGrp="1"/>
          </p:cNvSpPr>
          <p:nvPr>
            <p:ph idx="1"/>
          </p:nvPr>
        </p:nvSpPr>
        <p:spPr>
          <a:xfrm>
            <a:off x="468313" y="1916113"/>
            <a:ext cx="8229600" cy="3773487"/>
          </a:xfrm>
        </p:spPr>
        <p:txBody>
          <a:bodyPr vert="horz" wrap="square" lIns="91440" tIns="45720" rIns="91440" bIns="45720" anchor="t" anchorCtr="0"/>
          <a:p>
            <a:pPr eaLnBrk="1" hangingPunct="1"/>
            <a:r>
              <a:rPr lang="zh-CN" altLang="en-US" sz="2800" b="1" dirty="0">
                <a:latin typeface="Comic Sans MS" panose="030F0702030302020204" pitchFamily="66" charset="0"/>
              </a:rPr>
              <a:t>最快增长的计算机市场部分</a:t>
            </a:r>
            <a:endParaRPr lang="en-US" altLang="zh-CN" sz="2800" b="1" dirty="0">
              <a:latin typeface="Comic Sans MS" panose="030F0702030302020204" pitchFamily="66" charset="0"/>
            </a:endParaRPr>
          </a:p>
          <a:p>
            <a:pPr eaLnBrk="1" hangingPunct="1"/>
            <a:r>
              <a:rPr lang="en-US" altLang="zh-CN" sz="2800" b="1" dirty="0">
                <a:latin typeface="Comic Sans MS" panose="030F0702030302020204" pitchFamily="66" charset="0"/>
              </a:rPr>
              <a:t>8-bit 16-bit 32-bit 64-bit</a:t>
            </a:r>
            <a:endParaRPr lang="en-US" altLang="zh-CN" sz="2800" b="1" dirty="0">
              <a:latin typeface="Comic Sans MS" panose="030F0702030302020204" pitchFamily="66" charset="0"/>
            </a:endParaRPr>
          </a:p>
          <a:p>
            <a:pPr eaLnBrk="1" hangingPunct="1"/>
            <a:r>
              <a:rPr lang="zh-CN" altLang="en-US" sz="2800" b="1" dirty="0">
                <a:solidFill>
                  <a:srgbClr val="C00000"/>
                </a:solidFill>
                <a:latin typeface="Comic Sans MS" panose="030F0702030302020204" pitchFamily="66" charset="0"/>
              </a:rPr>
              <a:t>实时</a:t>
            </a:r>
            <a:r>
              <a:rPr lang="zh-CN" altLang="en-US" sz="2800" b="1" dirty="0">
                <a:latin typeface="Comic Sans MS" panose="030F0702030302020204" pitchFamily="66" charset="0"/>
              </a:rPr>
              <a:t>性能</a:t>
            </a:r>
            <a:r>
              <a:rPr lang="en-US" altLang="zh-CN" sz="2800" b="1" dirty="0">
                <a:latin typeface="Comic Sans MS" panose="030F0702030302020204" pitchFamily="66" charset="0"/>
              </a:rPr>
              <a:t> (soft &amp; hard)</a:t>
            </a:r>
            <a:endParaRPr lang="en-US" altLang="zh-CN" sz="2800" b="1" dirty="0">
              <a:latin typeface="Comic Sans MS" panose="030F0702030302020204" pitchFamily="66" charset="0"/>
            </a:endParaRPr>
          </a:p>
          <a:p>
            <a:pPr eaLnBrk="1" hangingPunct="1"/>
            <a:r>
              <a:rPr lang="zh-CN" altLang="en-US" sz="2800" b="1" dirty="0">
                <a:latin typeface="Comic Sans MS" panose="030F0702030302020204" pitchFamily="66" charset="0"/>
              </a:rPr>
              <a:t>严格的资源限制</a:t>
            </a:r>
            <a:endParaRPr lang="en-US" altLang="zh-CN" sz="2800" b="1" dirty="0">
              <a:latin typeface="Comic Sans MS" panose="030F0702030302020204" pitchFamily="66" charset="0"/>
            </a:endParaRPr>
          </a:p>
          <a:p>
            <a:pPr lvl="1" eaLnBrk="1" hangingPunct="1"/>
            <a:r>
              <a:rPr lang="zh-CN" altLang="en-US" sz="2400" b="1" dirty="0">
                <a:solidFill>
                  <a:srgbClr val="C00000"/>
                </a:solidFill>
                <a:latin typeface="Comic Sans MS" panose="030F0702030302020204" pitchFamily="66" charset="0"/>
              </a:rPr>
              <a:t>有限的的存储空间</a:t>
            </a:r>
            <a:r>
              <a:rPr lang="en-US" altLang="zh-CN" sz="2400" b="1" dirty="0">
                <a:solidFill>
                  <a:srgbClr val="C00000"/>
                </a:solidFill>
                <a:latin typeface="Comic Sans MS" panose="030F0702030302020204" pitchFamily="66" charset="0"/>
              </a:rPr>
              <a:t>, </a:t>
            </a:r>
            <a:r>
              <a:rPr lang="zh-CN" altLang="en-US" sz="2400" b="1" dirty="0">
                <a:solidFill>
                  <a:srgbClr val="C00000"/>
                </a:solidFill>
                <a:latin typeface="Comic Sans MS" panose="030F0702030302020204" pitchFamily="66" charset="0"/>
              </a:rPr>
              <a:t>低功耗消费</a:t>
            </a:r>
            <a:r>
              <a:rPr lang="en-US" altLang="zh-CN" sz="2400" b="1" dirty="0">
                <a:solidFill>
                  <a:srgbClr val="C00000"/>
                </a:solidFill>
                <a:latin typeface="Comic Sans MS" panose="030F0702030302020204" pitchFamily="66" charset="0"/>
              </a:rPr>
              <a:t>,... </a:t>
            </a:r>
            <a:endParaRPr lang="en-US" altLang="zh-CN" sz="2400" b="1" dirty="0">
              <a:solidFill>
                <a:srgbClr val="C00000"/>
              </a:solidFill>
              <a:latin typeface="Comic Sans MS" panose="030F0702030302020204" pitchFamily="66" charset="0"/>
            </a:endParaRPr>
          </a:p>
          <a:p>
            <a:pPr eaLnBrk="1" hangingPunct="1"/>
            <a:r>
              <a:rPr lang="zh-CN" altLang="en-US" sz="2800" b="1" dirty="0">
                <a:solidFill>
                  <a:srgbClr val="C00000"/>
                </a:solidFill>
                <a:latin typeface="Comic Sans MS" panose="030F0702030302020204" pitchFamily="66" charset="0"/>
              </a:rPr>
              <a:t>处理器核心</a:t>
            </a:r>
            <a:r>
              <a:rPr lang="zh-CN" altLang="en-US" sz="2800" b="1" dirty="0">
                <a:latin typeface="Comic Sans MS" panose="030F0702030302020204" pitchFamily="66" charset="0"/>
              </a:rPr>
              <a:t>与</a:t>
            </a:r>
            <a:r>
              <a:rPr lang="zh-CN" altLang="en-US" sz="2800" b="1" dirty="0">
                <a:solidFill>
                  <a:srgbClr val="C00000"/>
                </a:solidFill>
                <a:latin typeface="Comic Sans MS" panose="030F0702030302020204" pitchFamily="66" charset="0"/>
              </a:rPr>
              <a:t>特定应用电路</a:t>
            </a:r>
            <a:r>
              <a:rPr lang="zh-CN" altLang="en-US" sz="2800" b="1" dirty="0">
                <a:latin typeface="Comic Sans MS" panose="030F0702030302020204" pitchFamily="66" charset="0"/>
              </a:rPr>
              <a:t>在一起使用</a:t>
            </a:r>
            <a:endParaRPr lang="en-US" altLang="zh-CN" sz="2800" b="1" dirty="0">
              <a:latin typeface="Comic Sans MS" panose="030F0702030302020204" pitchFamily="66" charset="0"/>
            </a:endParaRPr>
          </a:p>
          <a:p>
            <a:pPr lvl="1" eaLnBrk="1" hangingPunct="1"/>
            <a:r>
              <a:rPr lang="en-US" altLang="zh-CN" sz="2400" b="1" dirty="0">
                <a:latin typeface="Comic Sans MS" panose="030F0702030302020204" pitchFamily="66" charset="0"/>
              </a:rPr>
              <a:t>DSP, mobile computing, mobile phone, Digital TV</a:t>
            </a:r>
            <a:endParaRPr lang="en-US" altLang="zh-CN" sz="2400" b="1" dirty="0">
              <a:latin typeface="Comic Sans MS" panose="030F0702030302020204" pitchFamily="66" charset="0"/>
            </a:endParaRPr>
          </a:p>
        </p:txBody>
      </p:sp>
      <p:sp>
        <p:nvSpPr>
          <p:cNvPr id="65540" name="灯片编号占位符 5"/>
          <p:cNvSpPr txBox="1">
            <a:spLocks noGrp="1"/>
          </p:cNvSpPr>
          <p:nvPr>
            <p:ph type="sldNum" sz="quarter" idx="12"/>
          </p:nvPr>
        </p:nvSpPr>
        <p:spPr>
          <a:xfrm>
            <a:off x="3124200" y="6248400"/>
            <a:ext cx="2895600" cy="476250"/>
          </a:xfrm>
        </p:spPr>
        <p:txBody>
          <a:bodyPr/>
          <a:p>
            <a:pPr marL="0" indent="0" algn="ctr" eaLnBrk="1" hangingPunct="1">
              <a:spcBef>
                <a:spcPct val="0"/>
              </a:spcBef>
              <a:buClrTx/>
              <a:buFontTx/>
              <a:buNone/>
            </a:pPr>
            <a:fld id="{9A0DB2DC-4C9A-4742-B13C-FB6460FD3503}" type="slidenum">
              <a:rPr lang="en-US" altLang="zh-CN" sz="1200" dirty="0">
                <a:latin typeface="Tahoma" panose="020B0604030504040204" pitchFamily="34" charset="0"/>
              </a:rPr>
            </a:fld>
            <a:endParaRPr lang="en-US" altLang="zh-CN" sz="1200" dirty="0">
              <a:latin typeface="Tahoma" panose="020B0604030504040204" pitchFamily="34" charset="0"/>
            </a:endParaRPr>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Rectangle 2"/>
          <p:cNvSpPr>
            <a:spLocks noGrp="1"/>
          </p:cNvSpPr>
          <p:nvPr>
            <p:ph type="title"/>
          </p:nvPr>
        </p:nvSpPr>
        <p:spPr>
          <a:xfrm>
            <a:off x="1152525" y="458788"/>
            <a:ext cx="7667625" cy="738187"/>
          </a:xfrm>
        </p:spPr>
        <p:txBody>
          <a:bodyPr vert="horz" wrap="square" lIns="91440" tIns="45720" rIns="91440" bIns="45720" anchor="b" anchorCtr="0"/>
          <a:p>
            <a:pPr eaLnBrk="1" hangingPunct="1"/>
            <a:r>
              <a:rPr lang="zh-CN" altLang="en-US" sz="4000" b="1" dirty="0"/>
              <a:t>功耗与价格分布最广泛</a:t>
            </a:r>
            <a:endParaRPr lang="en-US" altLang="zh-CN" sz="4000" b="1" dirty="0"/>
          </a:p>
        </p:txBody>
      </p:sp>
      <p:sp>
        <p:nvSpPr>
          <p:cNvPr id="66563" name="Rectangle 3"/>
          <p:cNvSpPr>
            <a:spLocks noGrp="1"/>
          </p:cNvSpPr>
          <p:nvPr>
            <p:ph idx="1"/>
          </p:nvPr>
        </p:nvSpPr>
        <p:spPr>
          <a:xfrm>
            <a:off x="144463" y="1676400"/>
            <a:ext cx="8964612" cy="4456113"/>
          </a:xfrm>
        </p:spPr>
        <p:txBody>
          <a:bodyPr vert="horz" wrap="square" lIns="91440" tIns="45720" rIns="91440" bIns="45720" anchor="t" anchorCtr="0"/>
          <a:p>
            <a:pPr eaLnBrk="1" hangingPunct="1"/>
            <a:r>
              <a:rPr lang="en-US" altLang="zh-CN" b="1" dirty="0"/>
              <a:t>8-bit, 16bit microprocessor / one dime</a:t>
            </a:r>
            <a:r>
              <a:rPr lang="zh-CN" altLang="en-US" b="1" dirty="0"/>
              <a:t>（</a:t>
            </a:r>
            <a:r>
              <a:rPr lang="en-US" altLang="zh-CN" b="1" dirty="0"/>
              <a:t>10</a:t>
            </a:r>
            <a:r>
              <a:rPr lang="zh-CN" altLang="en-US" b="1" dirty="0"/>
              <a:t>美分）</a:t>
            </a:r>
            <a:endParaRPr lang="en-US" altLang="zh-CN" b="1" dirty="0"/>
          </a:p>
          <a:p>
            <a:pPr eaLnBrk="1" hangingPunct="1"/>
            <a:endParaRPr lang="en-US" altLang="zh-CN" b="1" dirty="0"/>
          </a:p>
          <a:p>
            <a:pPr eaLnBrk="1" hangingPunct="1"/>
            <a:r>
              <a:rPr lang="en-US" altLang="zh-CN" b="1" dirty="0"/>
              <a:t>32-bit 100M instructions per sec.  /5$</a:t>
            </a:r>
            <a:endParaRPr lang="en-US" altLang="zh-CN" b="1" dirty="0"/>
          </a:p>
          <a:p>
            <a:pPr eaLnBrk="1" hangingPunct="1"/>
            <a:endParaRPr lang="en-US" altLang="zh-CN" b="1" dirty="0"/>
          </a:p>
          <a:p>
            <a:pPr eaLnBrk="1" hangingPunct="1"/>
            <a:r>
              <a:rPr lang="en-US" altLang="zh-CN" b="1" dirty="0"/>
              <a:t>32-bit, 1 billion instr. per sec. / 100$</a:t>
            </a:r>
            <a:endParaRPr lang="en-US" altLang="zh-CN" b="1" dirty="0"/>
          </a:p>
        </p:txBody>
      </p:sp>
      <p:sp>
        <p:nvSpPr>
          <p:cNvPr id="66564" name="灯片编号占位符 5"/>
          <p:cNvSpPr txBox="1">
            <a:spLocks noGrp="1"/>
          </p:cNvSpPr>
          <p:nvPr>
            <p:ph type="sldNum" sz="quarter" idx="12"/>
          </p:nvPr>
        </p:nvSpPr>
        <p:spPr>
          <a:xfrm>
            <a:off x="3124200" y="6248400"/>
            <a:ext cx="2895600" cy="476250"/>
          </a:xfrm>
        </p:spPr>
        <p:txBody>
          <a:bodyPr/>
          <a:p>
            <a:pPr marL="0" indent="0" algn="ctr" eaLnBrk="1" hangingPunct="1">
              <a:spcBef>
                <a:spcPct val="0"/>
              </a:spcBef>
              <a:buClrTx/>
              <a:buFontTx/>
              <a:buNone/>
            </a:pPr>
            <a:fld id="{9A0DB2DC-4C9A-4742-B13C-FB6460FD3503}" type="slidenum">
              <a:rPr lang="en-US" altLang="zh-CN" sz="1200" dirty="0">
                <a:latin typeface="Tahoma" panose="020B0604030504040204" pitchFamily="34" charset="0"/>
              </a:rPr>
            </a:fld>
            <a:endParaRPr lang="en-US" altLang="zh-CN" sz="1200" dirty="0">
              <a:latin typeface="Tahoma" panose="020B0604030504040204" pitchFamily="34" charset="0"/>
            </a:endParaRP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4065" name="Picture 33" descr="png4"/>
          <p:cNvPicPr>
            <a:picLocks noGrp="1" noChangeAspect="1"/>
          </p:cNvPicPr>
          <p:nvPr>
            <p:ph idx="1"/>
          </p:nvPr>
        </p:nvPicPr>
        <p:blipFill>
          <a:blip r:embed="rId1"/>
          <a:srcRect/>
          <a:stretch>
            <a:fillRect/>
          </a:stretch>
        </p:blipFill>
        <p:spPr>
          <a:xfrm>
            <a:off x="3043238" y="2174875"/>
            <a:ext cx="2047875" cy="2962275"/>
          </a:xfrm>
        </p:spPr>
      </p:pic>
      <p:sp>
        <p:nvSpPr>
          <p:cNvPr id="67587" name="灯片编号占位符 5"/>
          <p:cNvSpPr txBox="1">
            <a:spLocks noGrp="1"/>
          </p:cNvSpPr>
          <p:nvPr>
            <p:ph type="sldNum" sz="quarter" idx="12"/>
          </p:nvPr>
        </p:nvSpPr>
        <p:spPr>
          <a:xfrm>
            <a:off x="3124200" y="6248400"/>
            <a:ext cx="2895600" cy="476250"/>
          </a:xfrm>
        </p:spPr>
        <p:txBody>
          <a:bodyPr/>
          <a:p>
            <a:pPr marL="0" indent="0" algn="ctr" eaLnBrk="1" hangingPunct="1">
              <a:spcBef>
                <a:spcPct val="0"/>
              </a:spcBef>
              <a:buClrTx/>
              <a:buFontTx/>
              <a:buNone/>
            </a:pPr>
            <a:fld id="{9A0DB2DC-4C9A-4742-B13C-FB6460FD3503}" type="slidenum">
              <a:rPr lang="en-US" altLang="zh-CN" sz="1200" dirty="0">
                <a:latin typeface="Tahoma" panose="020B0604030504040204" pitchFamily="34" charset="0"/>
              </a:rPr>
            </a:fld>
            <a:endParaRPr lang="en-US" altLang="zh-CN" sz="1200" dirty="0">
              <a:latin typeface="Tahoma" panose="020B0604030504040204" pitchFamily="34" charset="0"/>
            </a:endParaRPr>
          </a:p>
        </p:txBody>
      </p:sp>
      <p:grpSp>
        <p:nvGrpSpPr>
          <p:cNvPr id="2" name="Group 3"/>
          <p:cNvGrpSpPr/>
          <p:nvPr/>
        </p:nvGrpSpPr>
        <p:grpSpPr>
          <a:xfrm>
            <a:off x="1079500" y="1304925"/>
            <a:ext cx="6399213" cy="4351338"/>
            <a:chOff x="942" y="941"/>
            <a:chExt cx="4031" cy="2741"/>
          </a:xfrm>
        </p:grpSpPr>
        <p:sp>
          <p:nvSpPr>
            <p:cNvPr id="67609" name="Line 4"/>
            <p:cNvSpPr/>
            <p:nvPr/>
          </p:nvSpPr>
          <p:spPr>
            <a:xfrm flipV="1">
              <a:off x="3095" y="1175"/>
              <a:ext cx="1491" cy="1045"/>
            </a:xfrm>
            <a:prstGeom prst="line">
              <a:avLst/>
            </a:prstGeom>
            <a:ln w="101600" cap="rnd" cmpd="sng">
              <a:solidFill>
                <a:srgbClr val="6CD369">
                  <a:alpha val="50195"/>
                </a:srgbClr>
              </a:solidFill>
              <a:prstDash val="sysDot"/>
              <a:headEnd type="none" w="med" len="med"/>
              <a:tailEnd type="none" w="med" len="med"/>
            </a:ln>
          </p:spPr>
        </p:sp>
        <p:sp>
          <p:nvSpPr>
            <p:cNvPr id="67610" name="Line 5"/>
            <p:cNvSpPr/>
            <p:nvPr/>
          </p:nvSpPr>
          <p:spPr>
            <a:xfrm flipV="1">
              <a:off x="3191" y="2070"/>
              <a:ext cx="1782" cy="246"/>
            </a:xfrm>
            <a:prstGeom prst="line">
              <a:avLst/>
            </a:prstGeom>
            <a:ln w="101600" cap="rnd" cmpd="sng">
              <a:solidFill>
                <a:srgbClr val="6CD369">
                  <a:alpha val="50195"/>
                </a:srgbClr>
              </a:solidFill>
              <a:prstDash val="sysDot"/>
              <a:headEnd type="none" w="med" len="med"/>
              <a:tailEnd type="none" w="med" len="med"/>
            </a:ln>
          </p:spPr>
        </p:sp>
        <p:sp>
          <p:nvSpPr>
            <p:cNvPr id="67611" name="Line 6"/>
            <p:cNvSpPr/>
            <p:nvPr/>
          </p:nvSpPr>
          <p:spPr>
            <a:xfrm flipV="1">
              <a:off x="3191" y="941"/>
              <a:ext cx="70" cy="1375"/>
            </a:xfrm>
            <a:prstGeom prst="line">
              <a:avLst/>
            </a:prstGeom>
            <a:ln w="101600" cap="rnd" cmpd="sng">
              <a:solidFill>
                <a:srgbClr val="6CD369">
                  <a:alpha val="50195"/>
                </a:srgbClr>
              </a:solidFill>
              <a:prstDash val="sysDot"/>
              <a:headEnd type="none" w="med" len="med"/>
              <a:tailEnd type="none" w="med" len="med"/>
            </a:ln>
          </p:spPr>
        </p:sp>
        <p:sp>
          <p:nvSpPr>
            <p:cNvPr id="67612" name="Line 7"/>
            <p:cNvSpPr/>
            <p:nvPr/>
          </p:nvSpPr>
          <p:spPr>
            <a:xfrm flipH="1" flipV="1">
              <a:off x="2201" y="1072"/>
              <a:ext cx="990" cy="1244"/>
            </a:xfrm>
            <a:prstGeom prst="line">
              <a:avLst/>
            </a:prstGeom>
            <a:ln w="101600" cap="rnd" cmpd="sng">
              <a:solidFill>
                <a:srgbClr val="6CD369">
                  <a:alpha val="50195"/>
                </a:srgbClr>
              </a:solidFill>
              <a:prstDash val="sysDot"/>
              <a:headEnd type="none" w="med" len="med"/>
              <a:tailEnd type="none" w="med" len="med"/>
            </a:ln>
          </p:spPr>
        </p:sp>
        <p:sp>
          <p:nvSpPr>
            <p:cNvPr id="67613" name="Line 8"/>
            <p:cNvSpPr/>
            <p:nvPr/>
          </p:nvSpPr>
          <p:spPr>
            <a:xfrm flipH="1" flipV="1">
              <a:off x="1196" y="1685"/>
              <a:ext cx="1995" cy="631"/>
            </a:xfrm>
            <a:prstGeom prst="line">
              <a:avLst/>
            </a:prstGeom>
            <a:ln w="101600" cap="rnd" cmpd="sng">
              <a:solidFill>
                <a:srgbClr val="6CD369">
                  <a:alpha val="50195"/>
                </a:srgbClr>
              </a:solidFill>
              <a:prstDash val="sysDot"/>
              <a:headEnd type="none" w="med" len="med"/>
              <a:tailEnd type="none" w="med" len="med"/>
            </a:ln>
          </p:spPr>
        </p:sp>
        <p:sp>
          <p:nvSpPr>
            <p:cNvPr id="67614" name="Line 9"/>
            <p:cNvSpPr/>
            <p:nvPr/>
          </p:nvSpPr>
          <p:spPr>
            <a:xfrm flipH="1">
              <a:off x="942" y="2316"/>
              <a:ext cx="2249" cy="1067"/>
            </a:xfrm>
            <a:prstGeom prst="line">
              <a:avLst/>
            </a:prstGeom>
            <a:ln w="101600" cap="rnd" cmpd="sng">
              <a:solidFill>
                <a:srgbClr val="6CD369">
                  <a:alpha val="50195"/>
                </a:srgbClr>
              </a:solidFill>
              <a:prstDash val="sysDot"/>
              <a:headEnd type="none" w="med" len="med"/>
              <a:tailEnd type="none" w="med" len="med"/>
            </a:ln>
          </p:spPr>
        </p:sp>
        <p:sp>
          <p:nvSpPr>
            <p:cNvPr id="67615" name="Line 10"/>
            <p:cNvSpPr/>
            <p:nvPr/>
          </p:nvSpPr>
          <p:spPr>
            <a:xfrm flipH="1">
              <a:off x="2723" y="2316"/>
              <a:ext cx="468" cy="1366"/>
            </a:xfrm>
            <a:prstGeom prst="line">
              <a:avLst/>
            </a:prstGeom>
            <a:ln w="101600" cap="rnd" cmpd="sng">
              <a:solidFill>
                <a:srgbClr val="6CD369">
                  <a:alpha val="50195"/>
                </a:srgbClr>
              </a:solidFill>
              <a:prstDash val="sysDot"/>
              <a:headEnd type="none" w="med" len="med"/>
              <a:tailEnd type="none" w="med" len="med"/>
            </a:ln>
          </p:spPr>
        </p:sp>
        <p:sp>
          <p:nvSpPr>
            <p:cNvPr id="67616" name="Line 11"/>
            <p:cNvSpPr/>
            <p:nvPr/>
          </p:nvSpPr>
          <p:spPr>
            <a:xfrm>
              <a:off x="3191" y="2316"/>
              <a:ext cx="477" cy="1174"/>
            </a:xfrm>
            <a:prstGeom prst="line">
              <a:avLst/>
            </a:prstGeom>
            <a:ln w="101600" cap="rnd" cmpd="sng">
              <a:solidFill>
                <a:srgbClr val="6CD369">
                  <a:alpha val="50195"/>
                </a:srgbClr>
              </a:solidFill>
              <a:prstDash val="sysDot"/>
              <a:headEnd type="none" w="med" len="med"/>
              <a:tailEnd type="none" w="med" len="med"/>
            </a:ln>
          </p:spPr>
        </p:sp>
        <p:sp>
          <p:nvSpPr>
            <p:cNvPr id="67617" name="Line 12"/>
            <p:cNvSpPr/>
            <p:nvPr/>
          </p:nvSpPr>
          <p:spPr>
            <a:xfrm>
              <a:off x="3191" y="2316"/>
              <a:ext cx="1429" cy="867"/>
            </a:xfrm>
            <a:prstGeom prst="line">
              <a:avLst/>
            </a:prstGeom>
            <a:ln w="101600" cap="rnd" cmpd="sng">
              <a:solidFill>
                <a:srgbClr val="6CD369">
                  <a:alpha val="50195"/>
                </a:srgbClr>
              </a:solidFill>
              <a:prstDash val="sysDot"/>
              <a:headEnd type="none" w="med" len="med"/>
              <a:tailEnd type="none" w="med" len="med"/>
            </a:ln>
          </p:spPr>
        </p:sp>
      </p:grpSp>
      <p:sp>
        <p:nvSpPr>
          <p:cNvPr id="44045" name="Picture 13" descr="gr_kr150"/>
          <p:cNvSpPr>
            <a:spLocks noChangeAspect="1"/>
          </p:cNvSpPr>
          <p:nvPr/>
        </p:nvSpPr>
        <p:spPr>
          <a:xfrm>
            <a:off x="5262563" y="5295900"/>
            <a:ext cx="993775" cy="1273175"/>
          </a:xfrm>
          <a:prstGeom prst="rect">
            <a:avLst/>
          </a:prstGeom>
          <a:noFill/>
          <a:ln w="9525">
            <a:noFill/>
          </a:ln>
        </p:spPr>
        <p:txBody>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ClrTx/>
              <a:buFontTx/>
              <a:buNone/>
            </a:pPr>
            <a:endParaRPr lang="zh-CN" altLang="en-US" sz="1800" b="1" dirty="0">
              <a:latin typeface="Garamond" panose="02020404030301010803" pitchFamily="18" charset="0"/>
            </a:endParaRPr>
          </a:p>
        </p:txBody>
      </p:sp>
      <p:sp>
        <p:nvSpPr>
          <p:cNvPr id="44046" name="Picture 14" descr="tv"/>
          <p:cNvSpPr>
            <a:spLocks noChangeAspect="1"/>
          </p:cNvSpPr>
          <p:nvPr/>
        </p:nvSpPr>
        <p:spPr>
          <a:xfrm>
            <a:off x="488950" y="1952625"/>
            <a:ext cx="1703388" cy="1366838"/>
          </a:xfrm>
          <a:prstGeom prst="rect">
            <a:avLst/>
          </a:prstGeom>
          <a:noFill/>
          <a:ln w="9525">
            <a:noFill/>
          </a:ln>
        </p:spPr>
        <p:txBody>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ClrTx/>
              <a:buFontTx/>
              <a:buNone/>
            </a:pPr>
            <a:endParaRPr lang="zh-CN" altLang="en-US" sz="1800" b="1" dirty="0">
              <a:latin typeface="Garamond" panose="02020404030301010803" pitchFamily="18" charset="0"/>
            </a:endParaRPr>
          </a:p>
        </p:txBody>
      </p:sp>
      <p:sp>
        <p:nvSpPr>
          <p:cNvPr id="44047" name="Picture 15" descr="STB Front"/>
          <p:cNvSpPr>
            <a:spLocks noChangeAspect="1"/>
          </p:cNvSpPr>
          <p:nvPr/>
        </p:nvSpPr>
        <p:spPr>
          <a:xfrm>
            <a:off x="488950" y="1562100"/>
            <a:ext cx="1676400" cy="309563"/>
          </a:xfrm>
          <a:prstGeom prst="rect">
            <a:avLst/>
          </a:prstGeom>
          <a:noFill/>
          <a:ln w="9525">
            <a:noFill/>
          </a:ln>
        </p:spPr>
        <p:txBody>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ClrTx/>
              <a:buFontTx/>
              <a:buNone/>
            </a:pPr>
            <a:endParaRPr lang="zh-CN" altLang="en-US" sz="1800" b="1" dirty="0">
              <a:latin typeface="Garamond" panose="02020404030301010803" pitchFamily="18" charset="0"/>
            </a:endParaRPr>
          </a:p>
        </p:txBody>
      </p:sp>
      <p:pic>
        <p:nvPicPr>
          <p:cNvPr id="44048" name="Picture 16" descr="STB Front"/>
          <p:cNvPicPr>
            <a:picLocks noChangeAspect="1"/>
          </p:cNvPicPr>
          <p:nvPr/>
        </p:nvPicPr>
        <p:blipFill>
          <a:blip r:embed="rId2"/>
          <a:stretch>
            <a:fillRect/>
          </a:stretch>
        </p:blipFill>
        <p:spPr>
          <a:xfrm>
            <a:off x="6149975" y="1552575"/>
            <a:ext cx="2209800" cy="407988"/>
          </a:xfrm>
          <a:prstGeom prst="rect">
            <a:avLst/>
          </a:prstGeom>
          <a:noFill/>
          <a:ln w="9525">
            <a:noFill/>
          </a:ln>
        </p:spPr>
      </p:pic>
      <p:pic>
        <p:nvPicPr>
          <p:cNvPr id="44049" name="Picture 17" descr="png6"/>
          <p:cNvPicPr>
            <a:picLocks noChangeAspect="1"/>
          </p:cNvPicPr>
          <p:nvPr/>
        </p:nvPicPr>
        <p:blipFill>
          <a:blip r:embed="rId3"/>
          <a:stretch>
            <a:fillRect/>
          </a:stretch>
        </p:blipFill>
        <p:spPr>
          <a:xfrm>
            <a:off x="5999163" y="1995488"/>
            <a:ext cx="2476500" cy="1819275"/>
          </a:xfrm>
          <a:prstGeom prst="rect">
            <a:avLst/>
          </a:prstGeom>
          <a:noFill/>
          <a:ln w="9525">
            <a:noFill/>
          </a:ln>
        </p:spPr>
      </p:pic>
      <p:pic>
        <p:nvPicPr>
          <p:cNvPr id="44050" name="Picture 18" descr="png1"/>
          <p:cNvPicPr>
            <a:picLocks noChangeAspect="1"/>
          </p:cNvPicPr>
          <p:nvPr/>
        </p:nvPicPr>
        <p:blipFill>
          <a:blip r:embed="rId4"/>
          <a:stretch>
            <a:fillRect/>
          </a:stretch>
        </p:blipFill>
        <p:spPr>
          <a:xfrm>
            <a:off x="142875" y="3754438"/>
            <a:ext cx="2476500" cy="2505075"/>
          </a:xfrm>
          <a:prstGeom prst="rect">
            <a:avLst/>
          </a:prstGeom>
          <a:noFill/>
          <a:ln w="9525">
            <a:noFill/>
          </a:ln>
        </p:spPr>
      </p:pic>
      <p:pic>
        <p:nvPicPr>
          <p:cNvPr id="44051" name="Picture 19" descr="png2"/>
          <p:cNvPicPr>
            <a:picLocks noChangeAspect="1"/>
          </p:cNvPicPr>
          <p:nvPr/>
        </p:nvPicPr>
        <p:blipFill>
          <a:blip r:embed="rId5"/>
          <a:stretch>
            <a:fillRect/>
          </a:stretch>
        </p:blipFill>
        <p:spPr>
          <a:xfrm>
            <a:off x="2185988" y="609600"/>
            <a:ext cx="1876425" cy="1990725"/>
          </a:xfrm>
          <a:prstGeom prst="rect">
            <a:avLst/>
          </a:prstGeom>
          <a:noFill/>
          <a:ln w="9525">
            <a:noFill/>
          </a:ln>
        </p:spPr>
      </p:pic>
      <p:pic>
        <p:nvPicPr>
          <p:cNvPr id="44052" name="Picture 20" descr="png3"/>
          <p:cNvPicPr>
            <a:picLocks noChangeAspect="1"/>
          </p:cNvPicPr>
          <p:nvPr/>
        </p:nvPicPr>
        <p:blipFill>
          <a:blip r:embed="rId6"/>
          <a:stretch>
            <a:fillRect/>
          </a:stretch>
        </p:blipFill>
        <p:spPr>
          <a:xfrm>
            <a:off x="3725863" y="611188"/>
            <a:ext cx="2238375" cy="1590675"/>
          </a:xfrm>
          <a:prstGeom prst="rect">
            <a:avLst/>
          </a:prstGeom>
          <a:noFill/>
          <a:ln w="9525">
            <a:noFill/>
          </a:ln>
        </p:spPr>
      </p:pic>
      <p:sp>
        <p:nvSpPr>
          <p:cNvPr id="44053" name="Picture 21" descr="png5"/>
          <p:cNvSpPr>
            <a:spLocks noChangeAspect="1"/>
          </p:cNvSpPr>
          <p:nvPr/>
        </p:nvSpPr>
        <p:spPr>
          <a:xfrm>
            <a:off x="2557463" y="5016500"/>
            <a:ext cx="3009900" cy="1714500"/>
          </a:xfrm>
          <a:prstGeom prst="rect">
            <a:avLst/>
          </a:prstGeom>
          <a:noFill/>
          <a:ln w="9525">
            <a:noFill/>
          </a:ln>
        </p:spPr>
        <p:txBody>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ClrTx/>
              <a:buFontTx/>
              <a:buNone/>
            </a:pPr>
            <a:endParaRPr lang="zh-CN" altLang="en-US" sz="1800" b="1" dirty="0">
              <a:latin typeface="Garamond" panose="02020404030301010803" pitchFamily="18" charset="0"/>
            </a:endParaRPr>
          </a:p>
        </p:txBody>
      </p:sp>
      <p:sp>
        <p:nvSpPr>
          <p:cNvPr id="44054" name="Text Box 22"/>
          <p:cNvSpPr txBox="1"/>
          <p:nvPr/>
        </p:nvSpPr>
        <p:spPr>
          <a:xfrm>
            <a:off x="4208463" y="519113"/>
            <a:ext cx="1943100" cy="46196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r>
              <a:rPr lang="en-US" altLang="zh-CN" sz="2400" b="1" dirty="0">
                <a:solidFill>
                  <a:schemeClr val="tx2"/>
                </a:solidFill>
                <a:latin typeface="Arial" panose="020B0604020202020204" pitchFamily="34" charset="0"/>
              </a:rPr>
              <a:t>Thin Clients</a:t>
            </a:r>
            <a:endParaRPr lang="en-US" altLang="zh-CN" sz="2400" b="1" dirty="0">
              <a:solidFill>
                <a:schemeClr val="tx2"/>
              </a:solidFill>
              <a:latin typeface="Arial" panose="020B0604020202020204" pitchFamily="34" charset="0"/>
            </a:endParaRPr>
          </a:p>
        </p:txBody>
      </p:sp>
      <p:sp>
        <p:nvSpPr>
          <p:cNvPr id="44055" name="Text Box 23"/>
          <p:cNvSpPr txBox="1"/>
          <p:nvPr/>
        </p:nvSpPr>
        <p:spPr>
          <a:xfrm>
            <a:off x="6223000" y="2168525"/>
            <a:ext cx="2649538" cy="4619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r>
              <a:rPr lang="en-US" altLang="zh-CN" sz="2400" b="1" dirty="0">
                <a:solidFill>
                  <a:schemeClr val="tx2"/>
                </a:solidFill>
                <a:latin typeface="Arial" panose="020B0604020202020204" pitchFamily="34" charset="0"/>
              </a:rPr>
              <a:t>Network Devices</a:t>
            </a:r>
            <a:endParaRPr lang="en-US" altLang="zh-CN" sz="2400" b="1" dirty="0">
              <a:solidFill>
                <a:schemeClr val="tx2"/>
              </a:solidFill>
              <a:latin typeface="Arial" panose="020B0604020202020204" pitchFamily="34" charset="0"/>
            </a:endParaRPr>
          </a:p>
        </p:txBody>
      </p:sp>
      <p:sp>
        <p:nvSpPr>
          <p:cNvPr id="44056" name="Text Box 24"/>
          <p:cNvSpPr txBox="1"/>
          <p:nvPr/>
        </p:nvSpPr>
        <p:spPr>
          <a:xfrm>
            <a:off x="2798763" y="5311775"/>
            <a:ext cx="2511425" cy="8302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r>
              <a:rPr lang="en-US" altLang="zh-CN" sz="2400" b="1" dirty="0">
                <a:solidFill>
                  <a:schemeClr val="tx2"/>
                </a:solidFill>
                <a:latin typeface="Arial" panose="020B0604020202020204" pitchFamily="34" charset="0"/>
              </a:rPr>
              <a:t>Office </a:t>
            </a:r>
            <a:br>
              <a:rPr lang="en-US" altLang="zh-CN" sz="2400" b="1" dirty="0">
                <a:solidFill>
                  <a:schemeClr val="tx2"/>
                </a:solidFill>
                <a:latin typeface="Arial" panose="020B0604020202020204" pitchFamily="34" charset="0"/>
              </a:rPr>
            </a:br>
            <a:r>
              <a:rPr lang="en-US" altLang="zh-CN" sz="2400" b="1" dirty="0">
                <a:solidFill>
                  <a:schemeClr val="tx2"/>
                </a:solidFill>
                <a:latin typeface="Arial" panose="020B0604020202020204" pitchFamily="34" charset="0"/>
              </a:rPr>
              <a:t>Automation</a:t>
            </a:r>
            <a:endParaRPr lang="en-US" altLang="zh-CN" sz="2400" b="1" dirty="0">
              <a:solidFill>
                <a:schemeClr val="tx2"/>
              </a:solidFill>
              <a:latin typeface="Arial" panose="020B0604020202020204" pitchFamily="34" charset="0"/>
            </a:endParaRPr>
          </a:p>
        </p:txBody>
      </p:sp>
      <p:sp>
        <p:nvSpPr>
          <p:cNvPr id="44057" name="Text Box 25"/>
          <p:cNvSpPr txBox="1"/>
          <p:nvPr/>
        </p:nvSpPr>
        <p:spPr>
          <a:xfrm>
            <a:off x="584200" y="3530600"/>
            <a:ext cx="1752600" cy="4619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r>
              <a:rPr lang="en-US" altLang="zh-CN" sz="2400" b="1" dirty="0">
                <a:solidFill>
                  <a:schemeClr val="tx2"/>
                </a:solidFill>
                <a:latin typeface="Arial" panose="020B0604020202020204" pitchFamily="34" charset="0"/>
              </a:rPr>
              <a:t>Kiosk/ATM</a:t>
            </a:r>
            <a:endParaRPr lang="en-US" altLang="zh-CN" sz="2400" b="1" dirty="0">
              <a:solidFill>
                <a:schemeClr val="tx2"/>
              </a:solidFill>
              <a:latin typeface="Arial" panose="020B0604020202020204" pitchFamily="34" charset="0"/>
            </a:endParaRPr>
          </a:p>
        </p:txBody>
      </p:sp>
      <p:sp>
        <p:nvSpPr>
          <p:cNvPr id="44058" name="Text Box 26"/>
          <p:cNvSpPr txBox="1"/>
          <p:nvPr/>
        </p:nvSpPr>
        <p:spPr>
          <a:xfrm>
            <a:off x="6660515" y="4653280"/>
            <a:ext cx="2546350" cy="4619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r>
              <a:rPr lang="en-US" altLang="zh-CN" sz="2400" b="1" dirty="0">
                <a:solidFill>
                  <a:schemeClr val="tx2"/>
                </a:solidFill>
                <a:latin typeface="Arial" panose="020B0604020202020204" pitchFamily="34" charset="0"/>
              </a:rPr>
              <a:t>Game Platforms</a:t>
            </a:r>
            <a:endParaRPr lang="en-US" altLang="zh-CN" sz="2400" b="1" dirty="0">
              <a:solidFill>
                <a:schemeClr val="tx2"/>
              </a:solidFill>
              <a:latin typeface="Arial" panose="020B0604020202020204" pitchFamily="34" charset="0"/>
            </a:endParaRPr>
          </a:p>
        </p:txBody>
      </p:sp>
      <p:sp>
        <p:nvSpPr>
          <p:cNvPr id="44059" name="Text Box 27"/>
          <p:cNvSpPr txBox="1"/>
          <p:nvPr/>
        </p:nvSpPr>
        <p:spPr>
          <a:xfrm>
            <a:off x="5024120" y="5140643"/>
            <a:ext cx="1893888" cy="83026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r>
              <a:rPr lang="en-US" altLang="zh-CN" sz="2400" b="1" dirty="0">
                <a:solidFill>
                  <a:schemeClr val="tx2"/>
                </a:solidFill>
                <a:latin typeface="Arial" panose="020B0604020202020204" pitchFamily="34" charset="0"/>
              </a:rPr>
              <a:t>Industrial</a:t>
            </a:r>
            <a:br>
              <a:rPr lang="en-US" altLang="zh-CN" sz="2400" b="1" dirty="0">
                <a:solidFill>
                  <a:schemeClr val="tx2"/>
                </a:solidFill>
                <a:latin typeface="Arial" panose="020B0604020202020204" pitchFamily="34" charset="0"/>
              </a:rPr>
            </a:br>
            <a:r>
              <a:rPr lang="en-US" altLang="zh-CN" sz="2400" b="1" dirty="0">
                <a:solidFill>
                  <a:schemeClr val="tx2"/>
                </a:solidFill>
                <a:latin typeface="Arial" panose="020B0604020202020204" pitchFamily="34" charset="0"/>
              </a:rPr>
              <a:t>Automation</a:t>
            </a:r>
            <a:endParaRPr lang="en-US" altLang="zh-CN" sz="2400" b="1" dirty="0">
              <a:solidFill>
                <a:schemeClr val="tx2"/>
              </a:solidFill>
              <a:latin typeface="Arial" panose="020B0604020202020204" pitchFamily="34" charset="0"/>
            </a:endParaRPr>
          </a:p>
        </p:txBody>
      </p:sp>
      <p:sp>
        <p:nvSpPr>
          <p:cNvPr id="67604" name="AutoShape 28"/>
          <p:cNvSpPr/>
          <p:nvPr/>
        </p:nvSpPr>
        <p:spPr>
          <a:xfrm flipH="1">
            <a:off x="7908925" y="4324350"/>
            <a:ext cx="254000" cy="138113"/>
          </a:xfrm>
          <a:prstGeom prst="rtTriangle">
            <a:avLst/>
          </a:prstGeom>
          <a:solidFill>
            <a:schemeClr val="bg1"/>
          </a:solidFill>
          <a:ln w="9525">
            <a:noFill/>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ClrTx/>
              <a:buFontTx/>
              <a:buNone/>
            </a:pPr>
            <a:endParaRPr lang="zh-CN" altLang="en-US" sz="1800" b="1" dirty="0">
              <a:latin typeface="Garamond" panose="02020404030301010803" pitchFamily="18" charset="0"/>
            </a:endParaRPr>
          </a:p>
        </p:txBody>
      </p:sp>
      <p:sp>
        <p:nvSpPr>
          <p:cNvPr id="44061" name="Text Box 29"/>
          <p:cNvSpPr txBox="1"/>
          <p:nvPr/>
        </p:nvSpPr>
        <p:spPr>
          <a:xfrm>
            <a:off x="2392363" y="509588"/>
            <a:ext cx="1757362" cy="46196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r>
              <a:rPr lang="en-US" altLang="zh-CN" sz="2400" b="1" dirty="0">
                <a:solidFill>
                  <a:schemeClr val="tx2"/>
                </a:solidFill>
                <a:latin typeface="Arial" panose="020B0604020202020204" pitchFamily="34" charset="0"/>
              </a:rPr>
              <a:t>Retail POS</a:t>
            </a:r>
            <a:endParaRPr lang="en-US" altLang="zh-CN" sz="2400" b="1" dirty="0">
              <a:solidFill>
                <a:schemeClr val="tx2"/>
              </a:solidFill>
              <a:latin typeface="Arial" panose="020B0604020202020204" pitchFamily="34" charset="0"/>
            </a:endParaRPr>
          </a:p>
        </p:txBody>
      </p:sp>
      <p:sp>
        <p:nvSpPr>
          <p:cNvPr id="44062" name="Text Box 30"/>
          <p:cNvSpPr txBox="1"/>
          <p:nvPr/>
        </p:nvSpPr>
        <p:spPr>
          <a:xfrm>
            <a:off x="227013" y="1739900"/>
            <a:ext cx="1990725" cy="4619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r>
              <a:rPr lang="en-US" altLang="zh-CN" sz="2400" b="1" dirty="0">
                <a:solidFill>
                  <a:schemeClr val="tx2"/>
                </a:solidFill>
                <a:latin typeface="Arial" panose="020B0604020202020204" pitchFamily="34" charset="0"/>
              </a:rPr>
              <a:t>Set-Top-Box</a:t>
            </a:r>
            <a:endParaRPr lang="en-US" altLang="zh-CN" sz="2400" b="1" dirty="0">
              <a:solidFill>
                <a:schemeClr val="tx2"/>
              </a:solidFill>
              <a:latin typeface="Arial" panose="020B0604020202020204" pitchFamily="34" charset="0"/>
            </a:endParaRPr>
          </a:p>
        </p:txBody>
      </p:sp>
      <p:sp>
        <p:nvSpPr>
          <p:cNvPr id="44063" name="Text Box 31"/>
          <p:cNvSpPr txBox="1"/>
          <p:nvPr/>
        </p:nvSpPr>
        <p:spPr>
          <a:xfrm>
            <a:off x="5969000" y="1166813"/>
            <a:ext cx="3279775" cy="46196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r>
              <a:rPr lang="en-US" altLang="zh-CN" sz="2400" b="1" dirty="0">
                <a:solidFill>
                  <a:schemeClr val="tx2"/>
                </a:solidFill>
                <a:latin typeface="Arial" panose="020B0604020202020204" pitchFamily="34" charset="0"/>
              </a:rPr>
              <a:t>Gateway/Media Store</a:t>
            </a:r>
            <a:endParaRPr lang="en-US" altLang="zh-CN" sz="2400" b="1" dirty="0">
              <a:solidFill>
                <a:schemeClr val="tx2"/>
              </a:solidFill>
              <a:latin typeface="Arial" panose="020B0604020202020204" pitchFamily="34" charset="0"/>
            </a:endParaRPr>
          </a:p>
        </p:txBody>
      </p:sp>
      <p:sp>
        <p:nvSpPr>
          <p:cNvPr id="67608" name="Rectangle 32"/>
          <p:cNvSpPr/>
          <p:nvPr/>
        </p:nvSpPr>
        <p:spPr>
          <a:xfrm>
            <a:off x="2936875" y="3011488"/>
            <a:ext cx="2743200" cy="762000"/>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r>
              <a:rPr lang="en-US" altLang="zh-TW" sz="2000" b="1" dirty="0">
                <a:latin typeface="Helvetica" pitchFamily="34" charset="0"/>
              </a:rPr>
              <a:t>Intel® Architecture</a:t>
            </a:r>
            <a:endParaRPr lang="en-US" altLang="zh-TW" sz="2000" b="1" dirty="0">
              <a:latin typeface="Helvetica" pitchFamily="34" charset="0"/>
            </a:endParaRPr>
          </a:p>
          <a:p>
            <a:pPr marL="0" lvl="0" indent="0">
              <a:spcBef>
                <a:spcPct val="0"/>
              </a:spcBef>
              <a:buClrTx/>
              <a:buFontTx/>
              <a:buNone/>
            </a:pPr>
            <a:r>
              <a:rPr lang="en-US" altLang="zh-TW" sz="2000" b="1" dirty="0">
                <a:latin typeface="Helvetica" pitchFamily="34" charset="0"/>
              </a:rPr>
              <a:t>Intel® XScale™</a:t>
            </a:r>
            <a:endParaRPr lang="en-US" altLang="zh-CN" sz="2000" b="1" dirty="0">
              <a:latin typeface="Helvetica"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nodePh="1">
                                  <p:stCondLst>
                                    <p:cond delay="0"/>
                                  </p:stCondLst>
                                  <p:endCondLst>
                                    <p:cond evt="begin" delay="0">
                                      <p:tn val="8"/>
                                    </p:cond>
                                  </p:endCondLst>
                                  <p:childTnLst>
                                    <p:set>
                                      <p:cBhvr>
                                        <p:cTn id="9" dur="1" fill="hold">
                                          <p:stCondLst>
                                            <p:cond delay="499"/>
                                          </p:stCondLst>
                                        </p:cTn>
                                        <p:tgtEl>
                                          <p:spTgt spid="44047"/>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44062"/>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44061"/>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44054"/>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44063"/>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44055"/>
                                        </p:tgtEl>
                                        <p:attrNameLst>
                                          <p:attrName>style.visibility</p:attrName>
                                        </p:attrNameLst>
                                      </p:cBhvr>
                                      <p:to>
                                        <p:strVal val="visible"/>
                                      </p:to>
                                    </p:set>
                                  </p:childTnLst>
                                </p:cTn>
                              </p:par>
                            </p:childTnLst>
                          </p:cTn>
                        </p:par>
                        <p:par>
                          <p:cTn id="25" fill="hold">
                            <p:stCondLst>
                              <p:cond delay="3500"/>
                            </p:stCondLst>
                            <p:childTnLst>
                              <p:par>
                                <p:cTn id="26" presetID="1" presetClass="entr" presetSubtype="0" fill="hold" grpId="0" nodeType="afterEffect">
                                  <p:stCondLst>
                                    <p:cond delay="0"/>
                                  </p:stCondLst>
                                  <p:childTnLst>
                                    <p:set>
                                      <p:cBhvr>
                                        <p:cTn id="27" dur="1" fill="hold">
                                          <p:stCondLst>
                                            <p:cond delay="499"/>
                                          </p:stCondLst>
                                        </p:cTn>
                                        <p:tgtEl>
                                          <p:spTgt spid="44058"/>
                                        </p:tgtEl>
                                        <p:attrNameLst>
                                          <p:attrName>style.visibility</p:attrName>
                                        </p:attrNameLst>
                                      </p:cBhvr>
                                      <p:to>
                                        <p:strVal val="visible"/>
                                      </p:to>
                                    </p:set>
                                  </p:childTnLst>
                                </p:cTn>
                              </p:par>
                            </p:childTnLst>
                          </p:cTn>
                        </p:par>
                        <p:par>
                          <p:cTn id="28" fill="hold">
                            <p:stCondLst>
                              <p:cond delay="4000"/>
                            </p:stCondLst>
                            <p:childTnLst>
                              <p:par>
                                <p:cTn id="29" presetID="1" presetClass="entr" presetSubtype="0" fill="hold" grpId="0" nodeType="afterEffect">
                                  <p:stCondLst>
                                    <p:cond delay="0"/>
                                  </p:stCondLst>
                                  <p:childTnLst>
                                    <p:set>
                                      <p:cBhvr>
                                        <p:cTn id="30" dur="1" fill="hold">
                                          <p:stCondLst>
                                            <p:cond delay="499"/>
                                          </p:stCondLst>
                                        </p:cTn>
                                        <p:tgtEl>
                                          <p:spTgt spid="44059"/>
                                        </p:tgtEl>
                                        <p:attrNameLst>
                                          <p:attrName>style.visibility</p:attrName>
                                        </p:attrNameLst>
                                      </p:cBhvr>
                                      <p:to>
                                        <p:strVal val="visible"/>
                                      </p:to>
                                    </p:set>
                                  </p:childTnLst>
                                </p:cTn>
                              </p:par>
                            </p:childTnLst>
                          </p:cTn>
                        </p:par>
                        <p:par>
                          <p:cTn id="31" fill="hold">
                            <p:stCondLst>
                              <p:cond delay="4500"/>
                            </p:stCondLst>
                            <p:childTnLst>
                              <p:par>
                                <p:cTn id="32" presetID="1" presetClass="entr" presetSubtype="0" fill="hold" grpId="0" nodeType="afterEffect">
                                  <p:stCondLst>
                                    <p:cond delay="0"/>
                                  </p:stCondLst>
                                  <p:childTnLst>
                                    <p:set>
                                      <p:cBhvr>
                                        <p:cTn id="33" dur="1" fill="hold">
                                          <p:stCondLst>
                                            <p:cond delay="499"/>
                                          </p:stCondLst>
                                        </p:cTn>
                                        <p:tgtEl>
                                          <p:spTgt spid="44056"/>
                                        </p:tgtEl>
                                        <p:attrNameLst>
                                          <p:attrName>style.visibility</p:attrName>
                                        </p:attrNameLst>
                                      </p:cBhvr>
                                      <p:to>
                                        <p:strVal val="visible"/>
                                      </p:to>
                                    </p:set>
                                  </p:childTnLst>
                                </p:cTn>
                              </p:par>
                            </p:childTnLst>
                          </p:cTn>
                        </p:par>
                        <p:par>
                          <p:cTn id="34" fill="hold">
                            <p:stCondLst>
                              <p:cond delay="5000"/>
                            </p:stCondLst>
                            <p:childTnLst>
                              <p:par>
                                <p:cTn id="35" presetID="1" presetClass="entr" presetSubtype="0" fill="hold" grpId="0" nodeType="afterEffect">
                                  <p:stCondLst>
                                    <p:cond delay="0"/>
                                  </p:stCondLst>
                                  <p:childTnLst>
                                    <p:set>
                                      <p:cBhvr>
                                        <p:cTn id="36" dur="1" fill="hold">
                                          <p:stCondLst>
                                            <p:cond delay="499"/>
                                          </p:stCondLst>
                                        </p:cTn>
                                        <p:tgtEl>
                                          <p:spTgt spid="44057"/>
                                        </p:tgtEl>
                                        <p:attrNameLst>
                                          <p:attrName>style.visibility</p:attrName>
                                        </p:attrNameLst>
                                      </p:cBhvr>
                                      <p:to>
                                        <p:strVal val="visible"/>
                                      </p:to>
                                    </p:set>
                                  </p:childTnLst>
                                </p:cTn>
                              </p:par>
                            </p:childTnLst>
                          </p:cTn>
                        </p:par>
                        <p:par>
                          <p:cTn id="37" fill="hold">
                            <p:stCondLst>
                              <p:cond delay="5500"/>
                            </p:stCondLst>
                            <p:childTnLst>
                              <p:par>
                                <p:cTn id="38" presetID="1" presetClass="entr" presetSubtype="0" fill="hold" grpId="0" nodeType="afterEffect" nodePh="1">
                                  <p:stCondLst>
                                    <p:cond delay="0"/>
                                  </p:stCondLst>
                                  <p:endCondLst>
                                    <p:cond evt="begin" delay="0">
                                      <p:tn val="38"/>
                                    </p:cond>
                                  </p:endCondLst>
                                  <p:childTnLst>
                                    <p:set>
                                      <p:cBhvr>
                                        <p:cTn id="39" dur="1" fill="hold">
                                          <p:stCondLst>
                                            <p:cond delay="499"/>
                                          </p:stCondLst>
                                        </p:cTn>
                                        <p:tgtEl>
                                          <p:spTgt spid="44046"/>
                                        </p:tgtEl>
                                        <p:attrNameLst>
                                          <p:attrName>style.visibility</p:attrName>
                                        </p:attrNameLst>
                                      </p:cBhvr>
                                      <p:to>
                                        <p:strVal val="visible"/>
                                      </p:to>
                                    </p:set>
                                  </p:childTnLst>
                                </p:cTn>
                              </p:par>
                            </p:childTnLst>
                          </p:cTn>
                        </p:par>
                        <p:par>
                          <p:cTn id="40" fill="hold">
                            <p:stCondLst>
                              <p:cond delay="6000"/>
                            </p:stCondLst>
                            <p:childTnLst>
                              <p:par>
                                <p:cTn id="41" presetID="1" presetClass="entr" presetSubtype="0" fill="hold" nodeType="afterEffect">
                                  <p:stCondLst>
                                    <p:cond delay="0"/>
                                  </p:stCondLst>
                                  <p:childTnLst>
                                    <p:set>
                                      <p:cBhvr>
                                        <p:cTn id="42" dur="1" fill="hold">
                                          <p:stCondLst>
                                            <p:cond delay="499"/>
                                          </p:stCondLst>
                                        </p:cTn>
                                        <p:tgtEl>
                                          <p:spTgt spid="44051"/>
                                        </p:tgtEl>
                                        <p:attrNameLst>
                                          <p:attrName>style.visibility</p:attrName>
                                        </p:attrNameLst>
                                      </p:cBhvr>
                                      <p:to>
                                        <p:strVal val="visible"/>
                                      </p:to>
                                    </p:set>
                                  </p:childTnLst>
                                </p:cTn>
                              </p:par>
                            </p:childTnLst>
                          </p:cTn>
                        </p:par>
                        <p:par>
                          <p:cTn id="43" fill="hold">
                            <p:stCondLst>
                              <p:cond delay="6500"/>
                            </p:stCondLst>
                            <p:childTnLst>
                              <p:par>
                                <p:cTn id="44" presetID="1" presetClass="entr" presetSubtype="0" fill="hold" nodeType="afterEffect">
                                  <p:stCondLst>
                                    <p:cond delay="0"/>
                                  </p:stCondLst>
                                  <p:childTnLst>
                                    <p:set>
                                      <p:cBhvr>
                                        <p:cTn id="45" dur="1" fill="hold">
                                          <p:stCondLst>
                                            <p:cond delay="499"/>
                                          </p:stCondLst>
                                        </p:cTn>
                                        <p:tgtEl>
                                          <p:spTgt spid="44052"/>
                                        </p:tgtEl>
                                        <p:attrNameLst>
                                          <p:attrName>style.visibility</p:attrName>
                                        </p:attrNameLst>
                                      </p:cBhvr>
                                      <p:to>
                                        <p:strVal val="visible"/>
                                      </p:to>
                                    </p:set>
                                  </p:childTnLst>
                                </p:cTn>
                              </p:par>
                            </p:childTnLst>
                          </p:cTn>
                        </p:par>
                        <p:par>
                          <p:cTn id="46" fill="hold">
                            <p:stCondLst>
                              <p:cond delay="7000"/>
                            </p:stCondLst>
                            <p:childTnLst>
                              <p:par>
                                <p:cTn id="47" presetID="1" presetClass="entr" presetSubtype="0" fill="hold" nodeType="afterEffect">
                                  <p:stCondLst>
                                    <p:cond delay="0"/>
                                  </p:stCondLst>
                                  <p:childTnLst>
                                    <p:set>
                                      <p:cBhvr>
                                        <p:cTn id="48" dur="1" fill="hold">
                                          <p:stCondLst>
                                            <p:cond delay="499"/>
                                          </p:stCondLst>
                                        </p:cTn>
                                        <p:tgtEl>
                                          <p:spTgt spid="44048"/>
                                        </p:tgtEl>
                                        <p:attrNameLst>
                                          <p:attrName>style.visibility</p:attrName>
                                        </p:attrNameLst>
                                      </p:cBhvr>
                                      <p:to>
                                        <p:strVal val="visible"/>
                                      </p:to>
                                    </p:set>
                                  </p:childTnLst>
                                </p:cTn>
                              </p:par>
                            </p:childTnLst>
                          </p:cTn>
                        </p:par>
                        <p:par>
                          <p:cTn id="49" fill="hold">
                            <p:stCondLst>
                              <p:cond delay="7500"/>
                            </p:stCondLst>
                            <p:childTnLst>
                              <p:par>
                                <p:cTn id="50" presetID="1" presetClass="entr" presetSubtype="0" fill="hold" nodeType="afterEffect">
                                  <p:stCondLst>
                                    <p:cond delay="0"/>
                                  </p:stCondLst>
                                  <p:childTnLst>
                                    <p:set>
                                      <p:cBhvr>
                                        <p:cTn id="51" dur="1" fill="hold">
                                          <p:stCondLst>
                                            <p:cond delay="499"/>
                                          </p:stCondLst>
                                        </p:cTn>
                                        <p:tgtEl>
                                          <p:spTgt spid="44049"/>
                                        </p:tgtEl>
                                        <p:attrNameLst>
                                          <p:attrName>style.visibility</p:attrName>
                                        </p:attrNameLst>
                                      </p:cBhvr>
                                      <p:to>
                                        <p:strVal val="visible"/>
                                      </p:to>
                                    </p:set>
                                  </p:childTnLst>
                                </p:cTn>
                              </p:par>
                            </p:childTnLst>
                          </p:cTn>
                        </p:par>
                        <p:par>
                          <p:cTn id="52" fill="hold">
                            <p:stCondLst>
                              <p:cond delay="8000"/>
                            </p:stCondLst>
                            <p:childTnLst>
                              <p:par>
                                <p:cTn id="53" presetID="1" presetClass="entr" presetSubtype="0" fill="hold" nodeType="afterEffect">
                                  <p:stCondLst>
                                    <p:cond delay="0"/>
                                  </p:stCondLst>
                                  <p:childTnLst>
                                    <p:set>
                                      <p:cBhvr>
                                        <p:cTn id="54" dur="1" fill="hold">
                                          <p:stCondLst>
                                            <p:cond delay="499"/>
                                          </p:stCondLst>
                                        </p:cTn>
                                        <p:tgtEl>
                                          <p:spTgt spid="44065"/>
                                        </p:tgtEl>
                                        <p:attrNameLst>
                                          <p:attrName>style.visibility</p:attrName>
                                        </p:attrNameLst>
                                      </p:cBhvr>
                                      <p:to>
                                        <p:strVal val="visible"/>
                                      </p:to>
                                    </p:set>
                                  </p:childTnLst>
                                </p:cTn>
                              </p:par>
                            </p:childTnLst>
                          </p:cTn>
                        </p:par>
                        <p:par>
                          <p:cTn id="55" fill="hold">
                            <p:stCondLst>
                              <p:cond delay="8500"/>
                            </p:stCondLst>
                            <p:childTnLst>
                              <p:par>
                                <p:cTn id="56" presetID="1" presetClass="entr" presetSubtype="0" fill="hold" grpId="0" nodeType="afterEffect" nodePh="1">
                                  <p:stCondLst>
                                    <p:cond delay="0"/>
                                  </p:stCondLst>
                                  <p:endCondLst>
                                    <p:cond evt="begin" delay="0">
                                      <p:tn val="56"/>
                                    </p:cond>
                                  </p:endCondLst>
                                  <p:childTnLst>
                                    <p:set>
                                      <p:cBhvr>
                                        <p:cTn id="57" dur="1" fill="hold">
                                          <p:stCondLst>
                                            <p:cond delay="499"/>
                                          </p:stCondLst>
                                        </p:cTn>
                                        <p:tgtEl>
                                          <p:spTgt spid="44045"/>
                                        </p:tgtEl>
                                        <p:attrNameLst>
                                          <p:attrName>style.visibility</p:attrName>
                                        </p:attrNameLst>
                                      </p:cBhvr>
                                      <p:to>
                                        <p:strVal val="visible"/>
                                      </p:to>
                                    </p:set>
                                  </p:childTnLst>
                                </p:cTn>
                              </p:par>
                            </p:childTnLst>
                          </p:cTn>
                        </p:par>
                        <p:par>
                          <p:cTn id="58" fill="hold">
                            <p:stCondLst>
                              <p:cond delay="9000"/>
                            </p:stCondLst>
                            <p:childTnLst>
                              <p:par>
                                <p:cTn id="59" presetID="1" presetClass="entr" presetSubtype="0" fill="hold" grpId="0" nodeType="afterEffect" nodePh="1">
                                  <p:stCondLst>
                                    <p:cond delay="0"/>
                                  </p:stCondLst>
                                  <p:endCondLst>
                                    <p:cond evt="begin" delay="0">
                                      <p:tn val="59"/>
                                    </p:cond>
                                  </p:endCondLst>
                                  <p:childTnLst>
                                    <p:set>
                                      <p:cBhvr>
                                        <p:cTn id="60" dur="1" fill="hold">
                                          <p:stCondLst>
                                            <p:cond delay="499"/>
                                          </p:stCondLst>
                                        </p:cTn>
                                        <p:tgtEl>
                                          <p:spTgt spid="44053"/>
                                        </p:tgtEl>
                                        <p:attrNameLst>
                                          <p:attrName>style.visibility</p:attrName>
                                        </p:attrNameLst>
                                      </p:cBhvr>
                                      <p:to>
                                        <p:strVal val="visible"/>
                                      </p:to>
                                    </p:set>
                                  </p:childTnLst>
                                </p:cTn>
                              </p:par>
                            </p:childTnLst>
                          </p:cTn>
                        </p:par>
                        <p:par>
                          <p:cTn id="61" fill="hold">
                            <p:stCondLst>
                              <p:cond delay="9500"/>
                            </p:stCondLst>
                            <p:childTnLst>
                              <p:par>
                                <p:cTn id="62" presetID="1" presetClass="entr" presetSubtype="0" fill="hold" nodeType="afterEffect">
                                  <p:stCondLst>
                                    <p:cond delay="0"/>
                                  </p:stCondLst>
                                  <p:childTnLst>
                                    <p:set>
                                      <p:cBhvr>
                                        <p:cTn id="63" dur="1" fill="hold">
                                          <p:stCondLst>
                                            <p:cond delay="499"/>
                                          </p:stCondLst>
                                        </p:cTn>
                                        <p:tgtEl>
                                          <p:spTgt spid="44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45" grpId="0" animBg="1"/>
      <p:bldP spid="44046" grpId="0" animBg="1"/>
      <p:bldP spid="44047" grpId="0" animBg="1"/>
      <p:bldP spid="44053" grpId="0" animBg="1"/>
      <p:bldP spid="44054" grpId="0"/>
      <p:bldP spid="44055" grpId="0"/>
      <p:bldP spid="44056" grpId="0"/>
      <p:bldP spid="44057" grpId="0"/>
      <p:bldP spid="44058" grpId="0"/>
      <p:bldP spid="44059" grpId="0"/>
      <p:bldP spid="44061" grpId="0"/>
      <p:bldP spid="44062" grpId="0"/>
      <p:bldP spid="44063"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vert="horz" wrap="square" lIns="91440" tIns="45720" rIns="91440" bIns="45720" numCol="1" anchor="ctr" anchorCtr="0" compatLnSpc="1"/>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0" cap="none" spc="0" normalizeH="0" baseline="0" noProof="0" dirty="0" smtClean="0">
                <a:ln>
                  <a:noFill/>
                </a:ln>
                <a:solidFill>
                  <a:schemeClr val="tx2"/>
                </a:solidFill>
                <a:effectLst/>
                <a:uLnTx/>
                <a:uFillTx/>
                <a:latin typeface="+mj-lt"/>
                <a:ea typeface="+mj-ea"/>
                <a:cs typeface="+mj-cs"/>
              </a:rPr>
              <a:t>嵌入式与非嵌入式的区别</a:t>
            </a:r>
            <a:endParaRPr kumimoji="0" lang="zh-CN" altLang="en-US" sz="3600" b="1" i="0" u="none" strike="noStrike" kern="0" cap="none" spc="0" normalizeH="0" baseline="0" noProof="0" dirty="0" smtClean="0">
              <a:ln>
                <a:noFill/>
              </a:ln>
              <a:solidFill>
                <a:schemeClr val="tx2"/>
              </a:solidFill>
              <a:effectLst/>
              <a:uLnTx/>
              <a:uFillTx/>
              <a:latin typeface="+mj-lt"/>
              <a:ea typeface="+mj-ea"/>
              <a:cs typeface="+mj-cs"/>
            </a:endParaRPr>
          </a:p>
        </p:txBody>
      </p:sp>
      <p:sp>
        <p:nvSpPr>
          <p:cNvPr id="5" name="内容占位符 4"/>
          <p:cNvSpPr>
            <a:spLocks noGrp="1"/>
          </p:cNvSpPr>
          <p:nvPr>
            <p:ph idx="1"/>
          </p:nvPr>
        </p:nvSpPr>
        <p:spPr/>
        <p:txBody>
          <a:bodyPr vert="horz" wrap="square" lIns="91440" tIns="45720" rIns="91440" bIns="45720" numCol="1" anchor="t" anchorCtr="0" compatLnSpc="1"/>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0" cap="none" spc="0" normalizeH="0" baseline="0" noProof="0" dirty="0" smtClean="0">
                <a:ln>
                  <a:noFill/>
                </a:ln>
                <a:solidFill>
                  <a:srgbClr val="C00000"/>
                </a:solidFill>
                <a:effectLst/>
                <a:uLnTx/>
                <a:uFillTx/>
                <a:latin typeface="+mn-lt"/>
                <a:ea typeface="+mn-ea"/>
                <a:cs typeface="+mn-cs"/>
              </a:rPr>
              <a:t>能否运行第三方软件。</a:t>
            </a:r>
            <a:endParaRPr kumimoji="0" lang="en-US" altLang="zh-CN" sz="3200" b="1" i="0" u="none" strike="noStrike" kern="0" cap="none" spc="0" normalizeH="0" baseline="0" noProof="0" dirty="0" smtClean="0">
              <a:ln>
                <a:noFill/>
              </a:ln>
              <a:solidFill>
                <a:srgbClr val="FFFF00"/>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Char char="n"/>
              <a:defRPr/>
            </a:pPr>
            <a:endParaRPr kumimoji="0" lang="en-US" altLang="zh-CN" sz="3200" b="1"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zh-CN" altLang="en-US" sz="3200" b="1" i="0" u="none" strike="noStrike" kern="0" cap="none" spc="0" normalizeH="0" baseline="0" noProof="0" dirty="0" smtClean="0">
                <a:ln>
                  <a:noFill/>
                </a:ln>
                <a:solidFill>
                  <a:schemeClr val="tx1"/>
                </a:solidFill>
                <a:effectLst/>
                <a:uLnTx/>
                <a:uFillTx/>
                <a:latin typeface="+mn-lt"/>
                <a:ea typeface="+mn-ea"/>
                <a:cs typeface="+mn-cs"/>
              </a:rPr>
              <a:t>例如：手机可以随时下载</a:t>
            </a:r>
            <a:r>
              <a:rPr kumimoji="0" lang="en-US" altLang="zh-CN" sz="3200" b="1" i="0" u="none" strike="noStrike" kern="0" cap="none" spc="0" normalizeH="0" baseline="0" noProof="0" dirty="0" smtClean="0">
                <a:ln>
                  <a:noFill/>
                </a:ln>
                <a:solidFill>
                  <a:schemeClr val="tx1"/>
                </a:solidFill>
                <a:effectLst/>
                <a:uLnTx/>
                <a:uFillTx/>
                <a:latin typeface="+mn-lt"/>
                <a:ea typeface="+mn-ea"/>
                <a:cs typeface="+mn-cs"/>
              </a:rPr>
              <a:t>APP</a:t>
            </a:r>
            <a:r>
              <a:rPr kumimoji="0" lang="zh-CN" altLang="en-US" sz="3200" b="1" i="0" u="none" strike="noStrike" kern="0" cap="none" spc="0" normalizeH="0" baseline="0" noProof="0" dirty="0" smtClean="0">
                <a:ln>
                  <a:noFill/>
                </a:ln>
                <a:solidFill>
                  <a:schemeClr val="tx1"/>
                </a:solidFill>
                <a:effectLst/>
                <a:uLnTx/>
                <a:uFillTx/>
                <a:latin typeface="+mn-lt"/>
                <a:ea typeface="+mn-ea"/>
                <a:cs typeface="+mn-cs"/>
              </a:rPr>
              <a:t>运行；</a:t>
            </a:r>
            <a:endParaRPr kumimoji="0" lang="en-US" altLang="zh-CN" sz="3200" b="1"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r>
              <a:rPr kumimoji="0" lang="en-US" altLang="zh-CN" sz="3200" b="1" i="0" u="none" strike="noStrike" kern="0" cap="none" spc="0" normalizeH="0" baseline="0" noProof="0" dirty="0">
                <a:ln>
                  <a:noFill/>
                </a:ln>
                <a:solidFill>
                  <a:schemeClr val="tx1"/>
                </a:solidFill>
                <a:effectLst/>
                <a:uLnTx/>
                <a:uFillTx/>
                <a:latin typeface="+mn-lt"/>
                <a:ea typeface="+mn-ea"/>
                <a:cs typeface="+mn-cs"/>
              </a:rPr>
              <a:t> </a:t>
            </a:r>
            <a:r>
              <a:rPr kumimoji="0" lang="en-US" altLang="zh-CN" sz="3200" b="1" i="0" u="none" strike="noStrike" kern="0" cap="none" spc="0" normalizeH="0" baseline="0" noProof="0" dirty="0" smtClean="0">
                <a:ln>
                  <a:noFill/>
                </a:ln>
                <a:solidFill>
                  <a:schemeClr val="tx1"/>
                </a:solidFill>
                <a:effectLst/>
                <a:uLnTx/>
                <a:uFillTx/>
                <a:latin typeface="+mn-lt"/>
                <a:ea typeface="+mn-ea"/>
                <a:cs typeface="+mn-cs"/>
              </a:rPr>
              <a:t>          </a:t>
            </a:r>
            <a:r>
              <a:rPr kumimoji="0" lang="zh-CN" altLang="en-US" sz="3200" b="1" i="0" u="none" strike="noStrike" kern="0" cap="none" spc="0" normalizeH="0" baseline="0" noProof="0" dirty="0" smtClean="0">
                <a:ln>
                  <a:noFill/>
                </a:ln>
                <a:solidFill>
                  <a:schemeClr val="tx1"/>
                </a:solidFill>
                <a:effectLst/>
                <a:uLnTx/>
                <a:uFillTx/>
                <a:latin typeface="+mn-lt"/>
                <a:ea typeface="+mn-ea"/>
                <a:cs typeface="+mn-cs"/>
              </a:rPr>
              <a:t>路由器只能运行已经固化的软件。</a:t>
            </a:r>
            <a:endParaRPr kumimoji="0" lang="zh-CN" altLang="en-US" sz="32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spd="slow">
    <p:zoom dir="in"/>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spcBef>
                <a:spcPct val="50000"/>
              </a:spcBef>
              <a:buNone/>
            </a:pPr>
            <a:fld id="{9A0DB2DC-4C9A-4742-B13C-FB6460FD3503}" type="slidenum">
              <a:rPr lang="zh-CN" altLang="en-US" b="0" dirty="0">
                <a:solidFill>
                  <a:schemeClr val="bg2"/>
                </a:solidFill>
                <a:latin typeface="宋体" panose="02010600030101010101" pitchFamily="2" charset="-122"/>
              </a:rPr>
            </a:fld>
            <a:endParaRPr lang="zh-CN" altLang="en-US" b="0" dirty="0">
              <a:solidFill>
                <a:schemeClr val="bg2"/>
              </a:solidFill>
              <a:latin typeface="宋体" panose="02010600030101010101" pitchFamily="2" charset="-122"/>
            </a:endParaRPr>
          </a:p>
        </p:txBody>
      </p:sp>
      <p:sp>
        <p:nvSpPr>
          <p:cNvPr id="5" name="Rectangle 1"/>
          <p:cNvSpPr>
            <a:spLocks noChangeArrowheads="1"/>
          </p:cNvSpPr>
          <p:nvPr/>
        </p:nvSpPr>
        <p:spPr bwMode="auto">
          <a:xfrm>
            <a:off x="74930" y="116523"/>
            <a:ext cx="8893175" cy="817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01568" bIns="101568" anchor="ctr">
            <a:spAutoFit/>
          </a:bodyPr>
          <a:lstStyle/>
          <a:p>
            <a:pPr marL="0" marR="0" lvl="0" algn="l" defTabSz="914400" rtl="0" eaLnBrk="0" fontAlgn="base" latinLnBrk="0" hangingPunct="0">
              <a:lnSpc>
                <a:spcPct val="100000"/>
              </a:lnSpc>
              <a:buClrTx/>
              <a:buSzTx/>
              <a:buFontTx/>
              <a:buNone/>
              <a:defRPr/>
            </a:pPr>
            <a:r>
              <a:rPr kumimoji="0" lang="en-US" altLang="zh-CN" sz="4000" b="1" i="0" u="none" strike="noStrike" kern="1200" cap="none" spc="0" normalizeH="0" baseline="0" noProof="0" dirty="0">
                <a:ln>
                  <a:noFill/>
                </a:ln>
                <a:solidFill>
                  <a:srgbClr val="000000"/>
                </a:solidFill>
                <a:effectLst/>
                <a:uLnTx/>
                <a:uFillTx/>
                <a:latin typeface="+mn-ea"/>
                <a:ea typeface="+mn-ea"/>
                <a:cs typeface="Times New Roman" panose="02020603050405020304" pitchFamily="18" charset="0"/>
              </a:rPr>
              <a:t>1.6.3  计算机性能</a:t>
            </a:r>
            <a:r>
              <a:rPr kumimoji="0" lang="zh-CN" altLang="en-US" sz="4000" b="1" i="0" u="none" strike="noStrike" kern="1200" cap="none" spc="0" normalizeH="0" baseline="0" noProof="0" dirty="0">
                <a:ln>
                  <a:noFill/>
                </a:ln>
                <a:solidFill>
                  <a:srgbClr val="000000"/>
                </a:solidFill>
                <a:effectLst/>
                <a:uLnTx/>
                <a:uFillTx/>
                <a:latin typeface="+mn-ea"/>
                <a:ea typeface="+mn-ea"/>
                <a:cs typeface="Times New Roman" panose="02020603050405020304" pitchFamily="18" charset="0"/>
              </a:rPr>
              <a:t>提高</a:t>
            </a:r>
            <a:r>
              <a:rPr kumimoji="0" lang="en-US" altLang="zh-CN" sz="4000" b="1" i="0" u="none" strike="noStrike" kern="1200" cap="none" spc="0" normalizeH="0" baseline="0" noProof="0" dirty="0">
                <a:ln>
                  <a:noFill/>
                </a:ln>
                <a:solidFill>
                  <a:srgbClr val="000000"/>
                </a:solidFill>
                <a:effectLst/>
                <a:uLnTx/>
                <a:uFillTx/>
                <a:latin typeface="+mn-ea"/>
                <a:ea typeface="+mn-ea"/>
                <a:cs typeface="Times New Roman" panose="02020603050405020304" pitchFamily="18" charset="0"/>
              </a:rPr>
              <a:t>的技术</a:t>
            </a:r>
            <a:endParaRPr kumimoji="0" lang="en-US" altLang="zh-CN" sz="4000" b="1" i="0" u="none" strike="noStrike" kern="1200" cap="none" spc="0" normalizeH="0" baseline="0" noProof="0" dirty="0">
              <a:ln>
                <a:noFill/>
              </a:ln>
              <a:solidFill>
                <a:srgbClr val="000000"/>
              </a:solidFill>
              <a:effectLst/>
              <a:uLnTx/>
              <a:uFillTx/>
              <a:latin typeface="+mn-ea"/>
              <a:ea typeface="+mn-ea"/>
              <a:cs typeface="Times New Roman" panose="02020603050405020304" pitchFamily="18" charset="0"/>
            </a:endParaRPr>
          </a:p>
        </p:txBody>
      </p:sp>
      <p:sp>
        <p:nvSpPr>
          <p:cNvPr id="6" name="矩形 5"/>
          <p:cNvSpPr/>
          <p:nvPr/>
        </p:nvSpPr>
        <p:spPr>
          <a:xfrm>
            <a:off x="263525" y="3284538"/>
            <a:ext cx="8704263" cy="3046095"/>
          </a:xfrm>
          <a:prstGeom prst="rect">
            <a:avLst/>
          </a:prstGeom>
        </p:spPr>
        <p:txBody>
          <a:bodyPr>
            <a:spAutoFit/>
          </a:bodyPr>
          <a:lstStyle/>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n-ea"/>
                <a:ea typeface="+mn-ea"/>
                <a:cs typeface="+mn-cs"/>
              </a:rPr>
              <a:t>  </a:t>
            </a:r>
            <a:r>
              <a:rPr kumimoji="0" lang="zh-CN" altLang="zh-CN" sz="2800" b="1" i="0" u="none" strike="noStrike" kern="1200" cap="none" spc="0" normalizeH="0" baseline="0" noProof="0" dirty="0">
                <a:ln>
                  <a:noFill/>
                </a:ln>
                <a:solidFill>
                  <a:srgbClr val="C00000"/>
                </a:solidFill>
                <a:effectLst/>
                <a:uLnTx/>
                <a:uFillTx/>
                <a:latin typeface="+mn-ea"/>
                <a:ea typeface="+mn-ea"/>
                <a:cs typeface="+mn-cs"/>
              </a:rPr>
              <a:t>计算机性能大幅提高的</a:t>
            </a:r>
            <a:r>
              <a:rPr kumimoji="0" lang="zh-CN" altLang="en-US" sz="2800" b="1" i="0" u="none" strike="noStrike" kern="1200" cap="none" spc="0" normalizeH="0" baseline="0" noProof="0" dirty="0">
                <a:ln>
                  <a:noFill/>
                </a:ln>
                <a:solidFill>
                  <a:srgbClr val="C00000"/>
                </a:solidFill>
                <a:effectLst/>
                <a:uLnTx/>
                <a:uFillTx/>
                <a:latin typeface="+mn-ea"/>
                <a:ea typeface="+mn-ea"/>
                <a:cs typeface="+mn-cs"/>
              </a:rPr>
              <a:t>一个重要因素是对</a:t>
            </a:r>
            <a:r>
              <a:rPr kumimoji="0" lang="zh-CN" altLang="zh-CN" sz="2800" b="1" i="0" u="none" strike="noStrike" kern="1200" cap="none" spc="0" normalizeH="0" baseline="0" noProof="0" dirty="0">
                <a:ln>
                  <a:noFill/>
                </a:ln>
                <a:solidFill>
                  <a:srgbClr val="C00000"/>
                </a:solidFill>
                <a:effectLst/>
                <a:uLnTx/>
                <a:uFillTx/>
                <a:latin typeface="+mn-ea"/>
                <a:ea typeface="+mn-ea"/>
                <a:cs typeface="+mn-cs"/>
              </a:rPr>
              <a:t>传统冯·诺依曼机系统结构的改进</a:t>
            </a:r>
            <a:r>
              <a:rPr kumimoji="0" lang="zh-CN" altLang="en-US" sz="2800" b="1" i="0" u="none" strike="noStrike" kern="1200" cap="none" spc="0" normalizeH="0" baseline="0" noProof="0" dirty="0">
                <a:ln>
                  <a:noFill/>
                </a:ln>
                <a:solidFill>
                  <a:srgbClr val="C00000"/>
                </a:solidFill>
                <a:effectLst/>
                <a:uLnTx/>
                <a:uFillTx/>
                <a:latin typeface="+mn-ea"/>
                <a:ea typeface="+mn-ea"/>
                <a:cs typeface="+mn-cs"/>
              </a:rPr>
              <a:t>：</a:t>
            </a:r>
            <a:endParaRPr kumimoji="0" lang="en-US" altLang="zh-CN" sz="2800" b="1" i="0" u="none" strike="noStrike" kern="1200" cap="none" spc="0" normalizeH="0" baseline="0" noProof="0" dirty="0">
              <a:ln>
                <a:noFill/>
              </a:ln>
              <a:solidFill>
                <a:srgbClr val="C00000"/>
              </a:solidFill>
              <a:effectLst/>
              <a:uLnTx/>
              <a:uFillTx/>
              <a:latin typeface="+mn-ea"/>
              <a:ea typeface="+mn-ea"/>
              <a:cs typeface="+mn-cs"/>
            </a:endParaRP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mn-ea"/>
                <a:ea typeface="+mn-ea"/>
                <a:cs typeface="+mn-cs"/>
              </a:rPr>
              <a:t>一是在单</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CPU</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芯片中采用流水线、集成</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Cache</a:t>
            </a:r>
            <a:r>
              <a:rPr kumimoji="0" lang="zh-CN" altLang="en-US" sz="2400" b="1" i="0" u="none" strike="noStrike" kern="1200" cap="none" spc="0" normalizeH="0" baseline="0" noProof="0" dirty="0">
                <a:ln>
                  <a:noFill/>
                </a:ln>
                <a:solidFill>
                  <a:schemeClr val="tx1"/>
                </a:solidFill>
                <a:effectLst/>
                <a:uLnTx/>
                <a:uFillTx/>
                <a:latin typeface="+mn-ea"/>
                <a:ea typeface="+mn-ea"/>
                <a:cs typeface="+mn-cs"/>
              </a:rPr>
              <a:t>、</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RISC</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（精简指令系统计算机）技术、超标量技术等；</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mn-ea"/>
                <a:ea typeface="+mn-ea"/>
                <a:cs typeface="+mn-cs"/>
              </a:rPr>
              <a:t>二是用多个</a:t>
            </a:r>
            <a:r>
              <a:rPr kumimoji="0" lang="en-US" altLang="zh-CN" sz="2400" b="1" i="0" u="none" strike="noStrike" kern="1200" cap="none" spc="0" normalizeH="0" baseline="0" noProof="0" dirty="0">
                <a:ln>
                  <a:noFill/>
                </a:ln>
                <a:solidFill>
                  <a:schemeClr val="tx1"/>
                </a:solidFill>
                <a:effectLst/>
                <a:uLnTx/>
                <a:uFillTx/>
                <a:latin typeface="+mn-ea"/>
                <a:ea typeface="+mn-ea"/>
                <a:cs typeface="+mn-cs"/>
              </a:rPr>
              <a:t>CPU</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或计算机构成并行计算机系统。</a:t>
            </a:r>
            <a:endParaRPr kumimoji="0" lang="zh-CN" altLang="en-US" sz="2400" b="1" i="0" u="none" strike="noStrike" kern="1200" cap="none" spc="0" normalizeH="0" baseline="0" noProof="0" dirty="0">
              <a:ln>
                <a:noFill/>
              </a:ln>
              <a:solidFill>
                <a:schemeClr val="tx1"/>
              </a:solidFill>
              <a:effectLst/>
              <a:uLnTx/>
              <a:uFillTx/>
              <a:latin typeface="+mn-ea"/>
              <a:ea typeface="+mn-ea"/>
              <a:cs typeface="+mn-cs"/>
            </a:endParaRPr>
          </a:p>
        </p:txBody>
      </p:sp>
      <p:sp>
        <p:nvSpPr>
          <p:cNvPr id="7" name="矩形 6"/>
          <p:cNvSpPr/>
          <p:nvPr/>
        </p:nvSpPr>
        <p:spPr>
          <a:xfrm>
            <a:off x="35243" y="980440"/>
            <a:ext cx="8712200" cy="2400300"/>
          </a:xfrm>
          <a:prstGeom prst="rect">
            <a:avLst/>
          </a:prstGeom>
        </p:spPr>
        <p:txBody>
          <a:bodyPr>
            <a:spAutoFit/>
          </a:bodyPr>
          <a:lstStyle/>
          <a:p>
            <a:pPr marL="0" marR="0" lvl="0" indent="0" algn="l" defTabSz="914400" rtl="0" eaLnBrk="0" fontAlgn="base" latinLnBrk="0" hangingPunct="0">
              <a:lnSpc>
                <a:spcPct val="150000"/>
              </a:lnSpc>
              <a:spcBef>
                <a:spcPct val="0"/>
              </a:spcBef>
              <a:spcAft>
                <a:spcPct val="0"/>
              </a:spcAft>
              <a:buClrTx/>
              <a:buSzTx/>
              <a:buFontTx/>
              <a:buNone/>
              <a:defRPr/>
            </a:pPr>
            <a:r>
              <a:rPr kumimoji="0" lang="zh-CN" altLang="zh-CN" sz="2800" b="1" i="0" u="none" strike="noStrike" kern="1200" cap="none" spc="0" normalizeH="0" baseline="0" noProof="0" dirty="0">
                <a:ln>
                  <a:noFill/>
                </a:ln>
                <a:solidFill>
                  <a:srgbClr val="C00000"/>
                </a:solidFill>
                <a:effectLst/>
                <a:uLnTx/>
                <a:uFillTx/>
                <a:latin typeface="+mn-ea"/>
                <a:ea typeface="+mn-ea"/>
                <a:cs typeface="+mn-cs"/>
              </a:rPr>
              <a:t>计算机性能的提高主要有两个方面的因素：</a:t>
            </a:r>
            <a:endParaRPr kumimoji="0" lang="en-US" altLang="zh-CN" sz="2800" b="1" i="0" u="none" strike="noStrike" kern="1200" cap="none" spc="0" normalizeH="0" baseline="0" noProof="0" dirty="0">
              <a:ln>
                <a:noFill/>
              </a:ln>
              <a:solidFill>
                <a:srgbClr val="C00000"/>
              </a:solidFill>
              <a:effectLst/>
              <a:uLnTx/>
              <a:uFillTx/>
              <a:latin typeface="+mn-ea"/>
              <a:ea typeface="+mn-ea"/>
              <a:cs typeface="+mn-cs"/>
            </a:endParaRP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mn-ea"/>
                <a:ea typeface="+mn-ea"/>
                <a:cs typeface="+mn-cs"/>
              </a:rPr>
              <a:t>一是改进芯片，包括电子器件和电路的制造工艺，提高芯片的集成度与工作频率；</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mn-ea"/>
                <a:ea typeface="+mn-ea"/>
                <a:cs typeface="+mn-cs"/>
              </a:rPr>
              <a:t>更重要的手段是改进计算机的系统结构。</a:t>
            </a:r>
            <a:endParaRPr kumimoji="0" lang="zh-CN" altLang="zh-CN" sz="2400" b="1"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transition spd="slow">
    <p:zoom dir="in"/>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灯片编号占位符 3"/>
          <p:cNvSpPr txBox="1">
            <a:spLocks noGrp="1"/>
          </p:cNvSpPr>
          <p:nvPr>
            <p:ph type="sldNum" sz="quarter" idx="12"/>
          </p:nvPr>
        </p:nvSpPr>
        <p:spPr/>
        <p:txBody>
          <a:bodyPr/>
          <a:p>
            <a:pPr marL="0" indent="0" algn="r" eaLnBrk="1" hangingPunct="1">
              <a:spcBef>
                <a:spcPct val="50000"/>
              </a:spcBef>
              <a:buClrTx/>
              <a:buFontTx/>
              <a:buNone/>
            </a:pPr>
            <a:fld id="{9A0DB2DC-4C9A-4742-B13C-FB6460FD3503}" type="slidenum">
              <a:rPr lang="zh-CN" altLang="en-US" sz="1400" dirty="0">
                <a:solidFill>
                  <a:schemeClr val="bg2"/>
                </a:solidFill>
              </a:rPr>
            </a:fld>
            <a:endParaRPr lang="zh-CN" altLang="en-US" sz="1400" dirty="0">
              <a:solidFill>
                <a:schemeClr val="bg2"/>
              </a:solidFill>
            </a:endParaRPr>
          </a:p>
        </p:txBody>
      </p:sp>
      <p:sp>
        <p:nvSpPr>
          <p:cNvPr id="70659" name="矩形 4"/>
          <p:cNvSpPr/>
          <p:nvPr/>
        </p:nvSpPr>
        <p:spPr>
          <a:xfrm>
            <a:off x="323850" y="260350"/>
            <a:ext cx="6120765" cy="58356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r>
              <a:rPr lang="en-US" altLang="zh-CN" b="1" dirty="0"/>
              <a:t>1</a:t>
            </a:r>
            <a:r>
              <a:rPr lang="zh-CN" altLang="zh-CN" b="1" dirty="0"/>
              <a:t>．提高和</a:t>
            </a:r>
            <a:r>
              <a:rPr lang="zh-CN" altLang="zh-CN" b="1" dirty="0"/>
              <a:t>发挥单</a:t>
            </a:r>
            <a:r>
              <a:rPr lang="en-US" altLang="zh-CN" b="1" dirty="0"/>
              <a:t>CPU</a:t>
            </a:r>
            <a:r>
              <a:rPr lang="zh-CN" altLang="zh-CN" b="1" dirty="0"/>
              <a:t>性能的技术</a:t>
            </a:r>
            <a:endParaRPr lang="zh-CN" altLang="zh-CN" b="1" dirty="0"/>
          </a:p>
        </p:txBody>
      </p:sp>
      <p:sp>
        <p:nvSpPr>
          <p:cNvPr id="70660" name="矩形 5"/>
          <p:cNvSpPr/>
          <p:nvPr/>
        </p:nvSpPr>
        <p:spPr>
          <a:xfrm>
            <a:off x="300038" y="846138"/>
            <a:ext cx="8280400" cy="206216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r>
              <a:rPr lang="zh-CN" altLang="zh-CN" sz="2800" b="1" dirty="0"/>
              <a:t>（</a:t>
            </a:r>
            <a:r>
              <a:rPr lang="en-US" altLang="zh-CN" sz="2800" b="1" dirty="0"/>
              <a:t>1</a:t>
            </a:r>
            <a:r>
              <a:rPr lang="zh-CN" altLang="zh-CN" sz="2800" b="1" dirty="0"/>
              <a:t>）流水线处理技术</a:t>
            </a:r>
            <a:endParaRPr lang="zh-CN" altLang="zh-CN" sz="2800" b="1" dirty="0"/>
          </a:p>
          <a:p>
            <a:pPr marL="0" lvl="0" indent="0">
              <a:spcBef>
                <a:spcPct val="0"/>
              </a:spcBef>
              <a:buClrTx/>
              <a:buFontTx/>
              <a:buNone/>
            </a:pPr>
            <a:r>
              <a:rPr lang="en-US" altLang="zh-CN" sz="2400" b="1" dirty="0"/>
              <a:t>       </a:t>
            </a:r>
            <a:endParaRPr lang="en-US" altLang="zh-CN" sz="2400" b="1" dirty="0"/>
          </a:p>
          <a:p>
            <a:pPr marL="0" lvl="0" indent="0">
              <a:spcBef>
                <a:spcPct val="0"/>
              </a:spcBef>
              <a:buClrTx/>
              <a:buFontTx/>
              <a:buNone/>
            </a:pPr>
            <a:r>
              <a:rPr lang="zh-CN" altLang="en-US" sz="2800" b="1" dirty="0">
                <a:solidFill>
                  <a:srgbClr val="FF0000"/>
                </a:solidFill>
              </a:rPr>
              <a:t>流水线：</a:t>
            </a:r>
            <a:r>
              <a:rPr lang="zh-CN" altLang="en-US" sz="2400" b="1" dirty="0"/>
              <a:t>利用执行指令操作之间的并行性，实现</a:t>
            </a:r>
            <a:r>
              <a:rPr lang="zh-CN" altLang="en-US" sz="2400" b="1" i="1" dirty="0">
                <a:solidFill>
                  <a:srgbClr val="C00000"/>
                </a:solidFill>
              </a:rPr>
              <a:t>多条指令重叠执行</a:t>
            </a:r>
            <a:r>
              <a:rPr lang="zh-CN" altLang="en-US" sz="2400" b="1" dirty="0"/>
              <a:t>的技术。</a:t>
            </a:r>
            <a:endParaRPr lang="en-US" altLang="zh-CN" sz="2400" b="1" dirty="0"/>
          </a:p>
          <a:p>
            <a:pPr marL="0" lvl="0" indent="0">
              <a:spcBef>
                <a:spcPct val="0"/>
              </a:spcBef>
              <a:buClrTx/>
              <a:buFontTx/>
              <a:buNone/>
            </a:pPr>
            <a:endParaRPr lang="en-US" altLang="zh-CN" sz="2400" b="1" dirty="0"/>
          </a:p>
        </p:txBody>
      </p:sp>
      <p:sp>
        <p:nvSpPr>
          <p:cNvPr id="70661" name="TextBox 6"/>
          <p:cNvSpPr txBox="1"/>
          <p:nvPr/>
        </p:nvSpPr>
        <p:spPr>
          <a:xfrm>
            <a:off x="214313" y="2798763"/>
            <a:ext cx="8501062" cy="11366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ct val="150000"/>
              </a:lnSpc>
              <a:spcBef>
                <a:spcPct val="0"/>
              </a:spcBef>
              <a:buClrTx/>
              <a:buFontTx/>
              <a:buNone/>
            </a:pPr>
            <a:r>
              <a:rPr lang="zh-CN" altLang="en-US" sz="2400" b="1" dirty="0"/>
              <a:t>例：假定一条指令的执行分为三个阶段：</a:t>
            </a:r>
            <a:r>
              <a:rPr lang="zh-CN" altLang="en-US" sz="2400" b="1" dirty="0">
                <a:solidFill>
                  <a:srgbClr val="C00000"/>
                </a:solidFill>
              </a:rPr>
              <a:t>取指令、分析、执行</a:t>
            </a:r>
            <a:r>
              <a:rPr lang="zh-CN" altLang="en-US" sz="2400" b="1" dirty="0"/>
              <a:t>。下图是串行指令执行的时序关系。</a:t>
            </a:r>
            <a:endParaRPr lang="zh-CN" altLang="en-US" sz="2400" b="1" dirty="0"/>
          </a:p>
        </p:txBody>
      </p:sp>
      <p:pic>
        <p:nvPicPr>
          <p:cNvPr id="70662" name="图片 7"/>
          <p:cNvPicPr>
            <a:picLocks noChangeAspect="1"/>
          </p:cNvPicPr>
          <p:nvPr/>
        </p:nvPicPr>
        <p:blipFill>
          <a:blip r:embed="rId1"/>
          <a:srcRect b="75916"/>
          <a:stretch>
            <a:fillRect/>
          </a:stretch>
        </p:blipFill>
        <p:spPr>
          <a:xfrm>
            <a:off x="34925" y="5095875"/>
            <a:ext cx="9144000" cy="1422400"/>
          </a:xfrm>
          <a:prstGeom prst="rect">
            <a:avLst/>
          </a:prstGeom>
          <a:blipFill rotWithShape="0">
            <a:blip r:embed="rId2"/>
          </a:blipFill>
          <a:ln w="9525">
            <a:noFill/>
          </a:ln>
        </p:spPr>
      </p:pic>
      <p:sp>
        <p:nvSpPr>
          <p:cNvPr id="9" name="矩形标注 8"/>
          <p:cNvSpPr/>
          <p:nvPr/>
        </p:nvSpPr>
        <p:spPr>
          <a:xfrm>
            <a:off x="4479925" y="4141788"/>
            <a:ext cx="1350963" cy="954088"/>
          </a:xfrm>
          <a:prstGeom prst="wedgeRectCallout">
            <a:avLst>
              <a:gd name="adj1" fmla="val -42263"/>
              <a:gd name="adj2" fmla="val 68725"/>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lt1"/>
              </a:solidFill>
              <a:effectLst/>
              <a:uLnTx/>
              <a:uFillTx/>
              <a:latin typeface="+mn-lt"/>
              <a:ea typeface="+mn-ea"/>
              <a:cs typeface="+mn-cs"/>
            </a:endParaRPr>
          </a:p>
        </p:txBody>
      </p:sp>
      <p:sp>
        <p:nvSpPr>
          <p:cNvPr id="70664" name="TextBox 9"/>
          <p:cNvSpPr txBox="1"/>
          <p:nvPr/>
        </p:nvSpPr>
        <p:spPr>
          <a:xfrm>
            <a:off x="4606925" y="4241800"/>
            <a:ext cx="1223963" cy="7080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r>
              <a:rPr lang="zh-CN" altLang="en-US" sz="2000" b="1" dirty="0"/>
              <a:t>指令</a:t>
            </a:r>
            <a:r>
              <a:rPr lang="en-US" altLang="zh-CN" sz="2000" b="1" dirty="0"/>
              <a:t>k</a:t>
            </a:r>
            <a:endParaRPr lang="en-US" altLang="zh-CN" sz="2000" b="1" dirty="0"/>
          </a:p>
          <a:p>
            <a:pPr marL="0" lvl="0" indent="0">
              <a:spcBef>
                <a:spcPct val="0"/>
              </a:spcBef>
              <a:buClrTx/>
              <a:buFontTx/>
              <a:buNone/>
            </a:pPr>
            <a:r>
              <a:rPr lang="zh-CN" altLang="en-US" sz="2000" b="1" dirty="0"/>
              <a:t>执行结束</a:t>
            </a:r>
            <a:endParaRPr lang="zh-CN" altLang="en-US" sz="2000" b="1" dirty="0"/>
          </a:p>
        </p:txBody>
      </p:sp>
      <p:sp>
        <p:nvSpPr>
          <p:cNvPr id="11" name="矩形标注 10"/>
          <p:cNvSpPr/>
          <p:nvPr/>
        </p:nvSpPr>
        <p:spPr>
          <a:xfrm>
            <a:off x="7631113" y="3997325"/>
            <a:ext cx="1350963" cy="952500"/>
          </a:xfrm>
          <a:prstGeom prst="wedgeRectCallout">
            <a:avLst>
              <a:gd name="adj1" fmla="val 46839"/>
              <a:gd name="adj2" fmla="val 8951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lt1"/>
              </a:solidFill>
              <a:effectLst/>
              <a:uLnTx/>
              <a:uFillTx/>
              <a:latin typeface="+mn-lt"/>
              <a:ea typeface="+mn-ea"/>
              <a:cs typeface="+mn-cs"/>
            </a:endParaRPr>
          </a:p>
        </p:txBody>
      </p:sp>
      <p:sp>
        <p:nvSpPr>
          <p:cNvPr id="70666" name="TextBox 11"/>
          <p:cNvSpPr txBox="1"/>
          <p:nvPr/>
        </p:nvSpPr>
        <p:spPr>
          <a:xfrm>
            <a:off x="7758113" y="4097338"/>
            <a:ext cx="1223962" cy="7080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r>
              <a:rPr lang="zh-CN" altLang="en-US" sz="2000" b="1" dirty="0"/>
              <a:t>指令</a:t>
            </a:r>
            <a:r>
              <a:rPr lang="en-US" altLang="zh-CN" sz="2000" b="1" dirty="0"/>
              <a:t>k+1</a:t>
            </a:r>
            <a:r>
              <a:rPr lang="zh-CN" altLang="en-US" sz="2000" b="1" dirty="0"/>
              <a:t>执行结束</a:t>
            </a:r>
            <a:endParaRPr lang="zh-CN" altLang="en-US" sz="2000" b="1" dirty="0"/>
          </a:p>
        </p:txBody>
      </p:sp>
    </p:spTree>
  </p:cSld>
  <p:clrMapOvr>
    <a:masterClrMapping/>
  </p:clrMapOvr>
  <p:transition spd="slow">
    <p:zoom dir="in"/>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71682" name="Object 1"/>
          <p:cNvGraphicFramePr>
            <a:graphicFrameLocks noChangeAspect="1"/>
          </p:cNvGraphicFramePr>
          <p:nvPr/>
        </p:nvGraphicFramePr>
        <p:xfrm>
          <a:off x="501650" y="1228725"/>
          <a:ext cx="8001000" cy="5029200"/>
        </p:xfrm>
        <a:graphic>
          <a:graphicData uri="http://schemas.openxmlformats.org/presentationml/2006/ole">
            <mc:AlternateContent xmlns:mc="http://schemas.openxmlformats.org/markup-compatibility/2006">
              <mc:Choice xmlns:v="urn:schemas-microsoft-com:vml" Requires="v">
                <p:oleObj spid="_x0000_s3076" name="" r:id="rId1" imgW="30243780" imgH="17000220" progId="">
                  <p:embed/>
                </p:oleObj>
              </mc:Choice>
              <mc:Fallback>
                <p:oleObj name="" r:id="rId1" imgW="30243780" imgH="17000220" progId="">
                  <p:embed/>
                  <p:pic>
                    <p:nvPicPr>
                      <p:cNvPr id="0" name="图片 3075"/>
                      <p:cNvPicPr/>
                      <p:nvPr/>
                    </p:nvPicPr>
                    <p:blipFill>
                      <a:blip r:embed="rId2"/>
                      <a:stretch>
                        <a:fillRect/>
                      </a:stretch>
                    </p:blipFill>
                    <p:spPr>
                      <a:xfrm>
                        <a:off x="501650" y="1228725"/>
                        <a:ext cx="8001000" cy="5029200"/>
                      </a:xfrm>
                      <a:prstGeom prst="rect">
                        <a:avLst/>
                      </a:prstGeom>
                      <a:blipFill rotWithShape="0">
                        <a:blip r:embed="rId3"/>
                      </a:blipFill>
                      <a:ln w="38100">
                        <a:noFill/>
                        <a:miter/>
                      </a:ln>
                    </p:spPr>
                  </p:pic>
                </p:oleObj>
              </mc:Fallback>
            </mc:AlternateContent>
          </a:graphicData>
        </a:graphic>
      </p:graphicFrame>
      <p:sp>
        <p:nvSpPr>
          <p:cNvPr id="71683" name="TextBox 6"/>
          <p:cNvSpPr txBox="1"/>
          <p:nvPr/>
        </p:nvSpPr>
        <p:spPr>
          <a:xfrm>
            <a:off x="250825" y="28575"/>
            <a:ext cx="8501063" cy="12001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r>
              <a:rPr lang="zh-CN" altLang="en-US" sz="2400" b="1" dirty="0"/>
              <a:t>例：下面（</a:t>
            </a:r>
            <a:r>
              <a:rPr lang="en-US" altLang="zh-CN" sz="2400" b="1" dirty="0"/>
              <a:t>b</a:t>
            </a:r>
            <a:r>
              <a:rPr lang="zh-CN" altLang="en-US" sz="2400" b="1" dirty="0"/>
              <a:t>）是一条指令执行与下一条指令取指令重叠的二级流水线时空图。</a:t>
            </a:r>
            <a:endParaRPr lang="en-US" altLang="zh-CN" sz="2400" b="1" dirty="0"/>
          </a:p>
          <a:p>
            <a:pPr marL="0" lvl="0" indent="0">
              <a:spcBef>
                <a:spcPct val="0"/>
              </a:spcBef>
              <a:buClrTx/>
              <a:buFontTx/>
              <a:buNone/>
            </a:pPr>
            <a:r>
              <a:rPr lang="zh-CN" altLang="en-US" sz="2400" b="1" dirty="0"/>
              <a:t>（</a:t>
            </a:r>
            <a:r>
              <a:rPr lang="en-US" altLang="zh-CN" sz="2400" b="1" dirty="0"/>
              <a:t>c</a:t>
            </a:r>
            <a:r>
              <a:rPr lang="zh-CN" altLang="en-US" sz="2400" b="1" dirty="0"/>
              <a:t>）是三条指令不同阶段重叠执行的三级流水线时空图。</a:t>
            </a:r>
            <a:endParaRPr lang="zh-CN" altLang="en-US" sz="2400" b="1" dirty="0"/>
          </a:p>
        </p:txBody>
      </p:sp>
      <p:sp>
        <p:nvSpPr>
          <p:cNvPr id="71684" name="TextBox 36"/>
          <p:cNvSpPr txBox="1"/>
          <p:nvPr/>
        </p:nvSpPr>
        <p:spPr>
          <a:xfrm>
            <a:off x="395288" y="6381750"/>
            <a:ext cx="7993062" cy="4603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r>
              <a:rPr lang="zh-CN" altLang="en-US" sz="2400" b="1" dirty="0"/>
              <a:t>显然，流水线可以</a:t>
            </a:r>
            <a:r>
              <a:rPr lang="zh-CN" altLang="zh-CN" sz="2400" b="1" dirty="0"/>
              <a:t>使</a:t>
            </a:r>
            <a:r>
              <a:rPr lang="zh-CN" altLang="zh-CN" sz="2400" b="1" dirty="0">
                <a:sym typeface="+mn-ea"/>
              </a:rPr>
              <a:t>平均</a:t>
            </a:r>
            <a:r>
              <a:rPr lang="zh-CN" altLang="zh-CN" sz="2400" b="1" dirty="0"/>
              <a:t>每秒执行指令数大大增加。</a:t>
            </a:r>
            <a:endParaRPr lang="zh-CN" altLang="en-US" sz="2400" b="1" dirty="0"/>
          </a:p>
        </p:txBody>
      </p:sp>
    </p:spTree>
  </p:cSld>
  <p:clrMapOvr>
    <a:masterClrMapping/>
  </p:clrMapOvr>
  <p:transition spd="slow">
    <p:zoom dir="in"/>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灯片编号占位符 3"/>
          <p:cNvSpPr txBox="1">
            <a:spLocks noGrp="1"/>
          </p:cNvSpPr>
          <p:nvPr>
            <p:ph type="sldNum" sz="quarter" idx="12"/>
          </p:nvPr>
        </p:nvSpPr>
        <p:spPr/>
        <p:txBody>
          <a:bodyPr/>
          <a:p>
            <a:pPr marL="0" indent="0" algn="r" eaLnBrk="1" hangingPunct="1">
              <a:spcBef>
                <a:spcPct val="50000"/>
              </a:spcBef>
              <a:buClrTx/>
              <a:buFontTx/>
              <a:buNone/>
            </a:pPr>
            <a:fld id="{9A0DB2DC-4C9A-4742-B13C-FB6460FD3503}" type="slidenum">
              <a:rPr lang="zh-CN" altLang="en-US" sz="1400" dirty="0">
                <a:solidFill>
                  <a:schemeClr val="bg2"/>
                </a:solidFill>
              </a:rPr>
            </a:fld>
            <a:endParaRPr lang="zh-CN" altLang="en-US" sz="1400" dirty="0">
              <a:solidFill>
                <a:schemeClr val="bg2"/>
              </a:solidFill>
            </a:endParaRPr>
          </a:p>
        </p:txBody>
      </p:sp>
      <p:sp>
        <p:nvSpPr>
          <p:cNvPr id="63495" name="Text Box 7"/>
          <p:cNvSpPr txBox="1"/>
          <p:nvPr/>
        </p:nvSpPr>
        <p:spPr>
          <a:xfrm>
            <a:off x="533400" y="228600"/>
            <a:ext cx="5715000" cy="64516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3600" b="1" dirty="0"/>
              <a:t>例2：用数字代码表示字符</a:t>
            </a:r>
            <a:r>
              <a:rPr lang="zh-CN" altLang="en-US" sz="2400" dirty="0"/>
              <a:t> </a:t>
            </a:r>
            <a:endParaRPr lang="zh-CN" altLang="en-US" sz="2400" dirty="0"/>
          </a:p>
        </p:txBody>
      </p:sp>
      <p:sp>
        <p:nvSpPr>
          <p:cNvPr id="63496" name="Text Box 8"/>
          <p:cNvSpPr txBox="1"/>
          <p:nvPr/>
        </p:nvSpPr>
        <p:spPr>
          <a:xfrm>
            <a:off x="914400" y="990600"/>
            <a:ext cx="1524000" cy="6413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en-US" altLang="zh-CN" sz="3600" b="1" dirty="0">
                <a:solidFill>
                  <a:srgbClr val="FF0000"/>
                </a:solidFill>
              </a:rPr>
              <a:t>A</a:t>
            </a:r>
            <a:r>
              <a:rPr lang="en-US" altLang="zh-CN" sz="2400" dirty="0">
                <a:solidFill>
                  <a:srgbClr val="FF0000"/>
                </a:solidFill>
              </a:rPr>
              <a:t> </a:t>
            </a:r>
            <a:endParaRPr lang="en-US" altLang="zh-CN" sz="2400" dirty="0">
              <a:solidFill>
                <a:srgbClr val="FF0000"/>
              </a:solidFill>
            </a:endParaRPr>
          </a:p>
        </p:txBody>
      </p:sp>
      <p:sp>
        <p:nvSpPr>
          <p:cNvPr id="63497" name="Text Box 9"/>
          <p:cNvSpPr txBox="1"/>
          <p:nvPr/>
        </p:nvSpPr>
        <p:spPr>
          <a:xfrm>
            <a:off x="914400" y="1752600"/>
            <a:ext cx="1219200" cy="6413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en-US" altLang="zh-CN" sz="3600" b="1" dirty="0">
                <a:solidFill>
                  <a:srgbClr val="FF0000"/>
                </a:solidFill>
              </a:rPr>
              <a:t>B</a:t>
            </a:r>
            <a:r>
              <a:rPr lang="en-US" altLang="zh-CN" sz="2400" dirty="0">
                <a:solidFill>
                  <a:srgbClr val="FF0000"/>
                </a:solidFill>
              </a:rPr>
              <a:t> </a:t>
            </a:r>
            <a:endParaRPr lang="en-US" altLang="zh-CN" sz="2400" dirty="0">
              <a:solidFill>
                <a:srgbClr val="FF0000"/>
              </a:solidFill>
            </a:endParaRPr>
          </a:p>
        </p:txBody>
      </p:sp>
      <p:sp>
        <p:nvSpPr>
          <p:cNvPr id="63498" name="Text Box 10"/>
          <p:cNvSpPr txBox="1"/>
          <p:nvPr/>
        </p:nvSpPr>
        <p:spPr>
          <a:xfrm>
            <a:off x="2057400" y="990600"/>
            <a:ext cx="4800600" cy="6413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3600" b="1" dirty="0"/>
              <a:t>表示为  </a:t>
            </a:r>
            <a:r>
              <a:rPr lang="zh-CN" altLang="en-US" sz="3600" b="1" dirty="0">
                <a:solidFill>
                  <a:srgbClr val="3333FF"/>
                </a:solidFill>
              </a:rPr>
              <a:t>1000001</a:t>
            </a:r>
            <a:r>
              <a:rPr lang="zh-CN" altLang="en-US" sz="2400" dirty="0"/>
              <a:t> </a:t>
            </a:r>
            <a:endParaRPr lang="zh-CN" altLang="en-US" sz="2400" dirty="0"/>
          </a:p>
        </p:txBody>
      </p:sp>
      <p:sp>
        <p:nvSpPr>
          <p:cNvPr id="63499" name="Text Box 11"/>
          <p:cNvSpPr txBox="1"/>
          <p:nvPr/>
        </p:nvSpPr>
        <p:spPr>
          <a:xfrm>
            <a:off x="2057400" y="1752600"/>
            <a:ext cx="4648200" cy="6413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3600" b="1" dirty="0"/>
              <a:t>表示为  </a:t>
            </a:r>
            <a:r>
              <a:rPr lang="zh-CN" altLang="en-US" sz="3600" b="1" dirty="0">
                <a:solidFill>
                  <a:srgbClr val="3333FF"/>
                </a:solidFill>
              </a:rPr>
              <a:t>1000010</a:t>
            </a:r>
            <a:r>
              <a:rPr lang="zh-CN" altLang="en-US" sz="2400" dirty="0"/>
              <a:t> </a:t>
            </a:r>
            <a:endParaRPr lang="zh-CN" altLang="en-US" sz="2400" dirty="0"/>
          </a:p>
        </p:txBody>
      </p:sp>
      <p:sp>
        <p:nvSpPr>
          <p:cNvPr id="63501" name="Text Box 13"/>
          <p:cNvSpPr txBox="1"/>
          <p:nvPr/>
        </p:nvSpPr>
        <p:spPr>
          <a:xfrm>
            <a:off x="565150" y="3052763"/>
            <a:ext cx="6934200" cy="64516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3600" b="1" dirty="0"/>
              <a:t>例3：用数字代码表示操作</a:t>
            </a:r>
            <a:endParaRPr lang="zh-CN" altLang="en-US" sz="2400" dirty="0"/>
          </a:p>
        </p:txBody>
      </p:sp>
      <p:sp>
        <p:nvSpPr>
          <p:cNvPr id="63502" name="Text Box 14"/>
          <p:cNvSpPr txBox="1"/>
          <p:nvPr/>
        </p:nvSpPr>
        <p:spPr>
          <a:xfrm>
            <a:off x="985520" y="3934460"/>
            <a:ext cx="1524000" cy="646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3600" b="1" dirty="0">
                <a:solidFill>
                  <a:srgbClr val="FF0000"/>
                </a:solidFill>
              </a:rPr>
              <a:t>加法 </a:t>
            </a:r>
            <a:endParaRPr lang="zh-CN" altLang="en-US" sz="3600" b="1" dirty="0">
              <a:solidFill>
                <a:srgbClr val="FF0000"/>
              </a:solidFill>
            </a:endParaRPr>
          </a:p>
        </p:txBody>
      </p:sp>
      <p:sp>
        <p:nvSpPr>
          <p:cNvPr id="63504" name="Text Box 16"/>
          <p:cNvSpPr txBox="1"/>
          <p:nvPr/>
        </p:nvSpPr>
        <p:spPr>
          <a:xfrm>
            <a:off x="985520" y="4580573"/>
            <a:ext cx="1354138" cy="6461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3600" b="1" dirty="0">
                <a:solidFill>
                  <a:srgbClr val="FF0000"/>
                </a:solidFill>
              </a:rPr>
              <a:t>减法</a:t>
            </a:r>
            <a:endParaRPr lang="zh-CN" altLang="en-US" sz="2400" dirty="0">
              <a:solidFill>
                <a:srgbClr val="FF0000"/>
              </a:solidFill>
            </a:endParaRPr>
          </a:p>
        </p:txBody>
      </p:sp>
      <p:sp>
        <p:nvSpPr>
          <p:cNvPr id="63506" name="Text Box 18"/>
          <p:cNvSpPr txBox="1"/>
          <p:nvPr/>
        </p:nvSpPr>
        <p:spPr>
          <a:xfrm>
            <a:off x="2700020" y="3894773"/>
            <a:ext cx="3352800" cy="6413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3600" b="1" dirty="0"/>
              <a:t>表示为  </a:t>
            </a:r>
            <a:r>
              <a:rPr lang="zh-CN" altLang="en-US" sz="3600" b="1" dirty="0">
                <a:solidFill>
                  <a:srgbClr val="3333FF"/>
                </a:solidFill>
              </a:rPr>
              <a:t>00</a:t>
            </a:r>
            <a:r>
              <a:rPr lang="en-US" altLang="zh-CN" sz="3600" b="1" dirty="0">
                <a:solidFill>
                  <a:srgbClr val="3333FF"/>
                </a:solidFill>
              </a:rPr>
              <a:t>0000</a:t>
            </a:r>
            <a:r>
              <a:rPr lang="zh-CN" altLang="en-US" sz="2400" dirty="0">
                <a:solidFill>
                  <a:srgbClr val="3333FF"/>
                </a:solidFill>
              </a:rPr>
              <a:t> </a:t>
            </a:r>
            <a:endParaRPr lang="zh-CN" altLang="en-US" sz="2400" dirty="0">
              <a:solidFill>
                <a:srgbClr val="3333FF"/>
              </a:solidFill>
            </a:endParaRPr>
          </a:p>
        </p:txBody>
      </p:sp>
      <p:sp>
        <p:nvSpPr>
          <p:cNvPr id="63507" name="Text Box 19"/>
          <p:cNvSpPr txBox="1"/>
          <p:nvPr/>
        </p:nvSpPr>
        <p:spPr>
          <a:xfrm>
            <a:off x="2700020" y="4580573"/>
            <a:ext cx="3352800" cy="6413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50000"/>
              </a:spcBef>
              <a:buClrTx/>
              <a:buFontTx/>
              <a:buNone/>
            </a:pPr>
            <a:r>
              <a:rPr lang="zh-CN" altLang="en-US" sz="3600" b="1" dirty="0"/>
              <a:t>表示为  </a:t>
            </a:r>
            <a:r>
              <a:rPr lang="zh-CN" altLang="en-US" sz="3600" b="1" dirty="0">
                <a:solidFill>
                  <a:srgbClr val="3333FF"/>
                </a:solidFill>
              </a:rPr>
              <a:t>0</a:t>
            </a:r>
            <a:r>
              <a:rPr lang="en-US" altLang="zh-CN" sz="3600" b="1" dirty="0">
                <a:solidFill>
                  <a:srgbClr val="3333FF"/>
                </a:solidFill>
              </a:rPr>
              <a:t>0</a:t>
            </a:r>
            <a:r>
              <a:rPr lang="zh-CN" altLang="en-US" sz="3600" b="1" dirty="0">
                <a:solidFill>
                  <a:srgbClr val="3333FF"/>
                </a:solidFill>
              </a:rPr>
              <a:t>1</a:t>
            </a:r>
            <a:r>
              <a:rPr lang="en-US" altLang="zh-CN" sz="3600" b="1" dirty="0">
                <a:solidFill>
                  <a:srgbClr val="3333FF"/>
                </a:solidFill>
              </a:rPr>
              <a:t>010</a:t>
            </a:r>
            <a:r>
              <a:rPr lang="zh-CN" altLang="en-US" sz="2400" dirty="0">
                <a:solidFill>
                  <a:srgbClr val="3333FF"/>
                </a:solidFill>
              </a:rPr>
              <a:t> </a:t>
            </a:r>
            <a:endParaRPr lang="zh-CN" altLang="en-US" sz="2400" dirty="0">
              <a:solidFill>
                <a:srgbClr val="3333FF"/>
              </a:solidFill>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495"/>
                                        </p:tgtEl>
                                        <p:attrNameLst>
                                          <p:attrName>style.visibility</p:attrName>
                                        </p:attrNameLst>
                                      </p:cBhvr>
                                      <p:to>
                                        <p:strVal val="visible"/>
                                      </p:to>
                                    </p:set>
                                    <p:animEffect transition="in" filter="wipe(left)">
                                      <p:cBhvr>
                                        <p:cTn id="7" dur="500"/>
                                        <p:tgtEl>
                                          <p:spTgt spid="6349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3496"/>
                                        </p:tgtEl>
                                        <p:attrNameLst>
                                          <p:attrName>style.visibility</p:attrName>
                                        </p:attrNameLst>
                                      </p:cBhvr>
                                      <p:to>
                                        <p:strVal val="visible"/>
                                      </p:to>
                                    </p:set>
                                    <p:animEffect transition="in" filter="dissolve">
                                      <p:cBhvr>
                                        <p:cTn id="12" dur="500"/>
                                        <p:tgtEl>
                                          <p:spTgt spid="6349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3497"/>
                                        </p:tgtEl>
                                        <p:attrNameLst>
                                          <p:attrName>style.visibility</p:attrName>
                                        </p:attrNameLst>
                                      </p:cBhvr>
                                      <p:to>
                                        <p:strVal val="visible"/>
                                      </p:to>
                                    </p:set>
                                    <p:animEffect transition="in" filter="dissolve">
                                      <p:cBhvr>
                                        <p:cTn id="17" dur="500"/>
                                        <p:tgtEl>
                                          <p:spTgt spid="6349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3498"/>
                                        </p:tgtEl>
                                        <p:attrNameLst>
                                          <p:attrName>style.visibility</p:attrName>
                                        </p:attrNameLst>
                                      </p:cBhvr>
                                      <p:to>
                                        <p:strVal val="visible"/>
                                      </p:to>
                                    </p:set>
                                    <p:animEffect transition="in" filter="wipe(left)">
                                      <p:cBhvr>
                                        <p:cTn id="22" dur="500"/>
                                        <p:tgtEl>
                                          <p:spTgt spid="6349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3499"/>
                                        </p:tgtEl>
                                        <p:attrNameLst>
                                          <p:attrName>style.visibility</p:attrName>
                                        </p:attrNameLst>
                                      </p:cBhvr>
                                      <p:to>
                                        <p:strVal val="visible"/>
                                      </p:to>
                                    </p:set>
                                    <p:animEffect transition="in" filter="wipe(left)">
                                      <p:cBhvr>
                                        <p:cTn id="27" dur="500"/>
                                        <p:tgtEl>
                                          <p:spTgt spid="6349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3501"/>
                                        </p:tgtEl>
                                        <p:attrNameLst>
                                          <p:attrName>style.visibility</p:attrName>
                                        </p:attrNameLst>
                                      </p:cBhvr>
                                      <p:to>
                                        <p:strVal val="visible"/>
                                      </p:to>
                                    </p:set>
                                    <p:animEffect transition="in" filter="wipe(left)">
                                      <p:cBhvr>
                                        <p:cTn id="32" dur="500"/>
                                        <p:tgtEl>
                                          <p:spTgt spid="63501"/>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63502"/>
                                        </p:tgtEl>
                                        <p:attrNameLst>
                                          <p:attrName>style.visibility</p:attrName>
                                        </p:attrNameLst>
                                      </p:cBhvr>
                                      <p:to>
                                        <p:strVal val="visible"/>
                                      </p:to>
                                    </p:set>
                                    <p:animEffect transition="in" filter="dissolve">
                                      <p:cBhvr>
                                        <p:cTn id="37" dur="500"/>
                                        <p:tgtEl>
                                          <p:spTgt spid="63502"/>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63504"/>
                                        </p:tgtEl>
                                        <p:attrNameLst>
                                          <p:attrName>style.visibility</p:attrName>
                                        </p:attrNameLst>
                                      </p:cBhvr>
                                      <p:to>
                                        <p:strVal val="visible"/>
                                      </p:to>
                                    </p:set>
                                    <p:animEffect transition="in" filter="dissolve">
                                      <p:cBhvr>
                                        <p:cTn id="42" dur="500"/>
                                        <p:tgtEl>
                                          <p:spTgt spid="6350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3506"/>
                                        </p:tgtEl>
                                        <p:attrNameLst>
                                          <p:attrName>style.visibility</p:attrName>
                                        </p:attrNameLst>
                                      </p:cBhvr>
                                      <p:to>
                                        <p:strVal val="visible"/>
                                      </p:to>
                                    </p:set>
                                    <p:animEffect transition="in" filter="wipe(left)">
                                      <p:cBhvr>
                                        <p:cTn id="47" dur="500"/>
                                        <p:tgtEl>
                                          <p:spTgt spid="6350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3507"/>
                                        </p:tgtEl>
                                        <p:attrNameLst>
                                          <p:attrName>style.visibility</p:attrName>
                                        </p:attrNameLst>
                                      </p:cBhvr>
                                      <p:to>
                                        <p:strVal val="visible"/>
                                      </p:to>
                                    </p:set>
                                    <p:animEffect transition="in" filter="wipe(left)">
                                      <p:cBhvr>
                                        <p:cTn id="52" dur="500"/>
                                        <p:tgtEl>
                                          <p:spTgt spid="635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5" grpId="0"/>
      <p:bldP spid="63496" grpId="0"/>
      <p:bldP spid="63497" grpId="0"/>
      <p:bldP spid="63498" grpId="0"/>
      <p:bldP spid="63499" grpId="0"/>
      <p:bldP spid="63501" grpId="0"/>
      <p:bldP spid="63502" grpId="0"/>
      <p:bldP spid="63504" grpId="0"/>
      <p:bldP spid="63506" grpId="0"/>
      <p:bldP spid="63507"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灯片编号占位符 3"/>
          <p:cNvSpPr txBox="1">
            <a:spLocks noGrp="1"/>
          </p:cNvSpPr>
          <p:nvPr>
            <p:ph type="sldNum" sz="quarter" idx="12"/>
          </p:nvPr>
        </p:nvSpPr>
        <p:spPr/>
        <p:txBody>
          <a:bodyPr/>
          <a:p>
            <a:pPr marL="0" indent="0" algn="r" eaLnBrk="1" hangingPunct="1">
              <a:spcBef>
                <a:spcPct val="50000"/>
              </a:spcBef>
              <a:buClrTx/>
              <a:buFontTx/>
              <a:buNone/>
            </a:pPr>
            <a:fld id="{9A0DB2DC-4C9A-4742-B13C-FB6460FD3503}" type="slidenum">
              <a:rPr lang="zh-CN" altLang="en-US" sz="1400" dirty="0">
                <a:solidFill>
                  <a:schemeClr val="bg2"/>
                </a:solidFill>
              </a:rPr>
            </a:fld>
            <a:endParaRPr lang="zh-CN" altLang="en-US" sz="1400" dirty="0">
              <a:solidFill>
                <a:schemeClr val="bg2"/>
              </a:solidFill>
            </a:endParaRPr>
          </a:p>
        </p:txBody>
      </p:sp>
      <p:sp>
        <p:nvSpPr>
          <p:cNvPr id="5" name="矩形 4"/>
          <p:cNvSpPr/>
          <p:nvPr/>
        </p:nvSpPr>
        <p:spPr>
          <a:xfrm>
            <a:off x="323215" y="260350"/>
            <a:ext cx="8642350" cy="1383665"/>
          </a:xfrm>
          <a:prstGeom prst="rect">
            <a:avLst/>
          </a:prstGeom>
        </p:spPr>
        <p:txBody>
          <a:bodyPr>
            <a:spAutoFit/>
          </a:bodyPr>
          <a:lstStyle/>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rgbClr val="C00000"/>
                </a:solidFill>
                <a:effectLst/>
                <a:uLnTx/>
                <a:uFillTx/>
                <a:latin typeface="+mn-ea"/>
                <a:ea typeface="+mn-ea"/>
                <a:cs typeface="+mn-cs"/>
              </a:rPr>
              <a:t>    </a:t>
            </a:r>
            <a:r>
              <a:rPr kumimoji="0" lang="zh-CN" altLang="zh-CN" b="1" i="0" u="none" strike="noStrike" kern="1200" cap="none" spc="0" normalizeH="0" baseline="0" noProof="0" dirty="0">
                <a:ln>
                  <a:noFill/>
                </a:ln>
                <a:solidFill>
                  <a:srgbClr val="C00000"/>
                </a:solidFill>
                <a:effectLst/>
                <a:uLnTx/>
                <a:uFillTx/>
                <a:latin typeface="+mn-ea"/>
                <a:ea typeface="+mn-ea"/>
                <a:cs typeface="+mn-cs"/>
              </a:rPr>
              <a:t>流水线已成为现代</a:t>
            </a:r>
            <a:r>
              <a:rPr kumimoji="0" lang="en-US" altLang="zh-CN" b="1" i="0" u="none" strike="noStrike" kern="1200" cap="none" spc="0" normalizeH="0" baseline="0" noProof="0" dirty="0">
                <a:ln>
                  <a:noFill/>
                </a:ln>
                <a:solidFill>
                  <a:srgbClr val="C00000"/>
                </a:solidFill>
                <a:effectLst/>
                <a:uLnTx/>
                <a:uFillTx/>
                <a:latin typeface="+mn-ea"/>
                <a:ea typeface="+mn-ea"/>
                <a:cs typeface="+mn-cs"/>
              </a:rPr>
              <a:t>CPU</a:t>
            </a:r>
            <a:r>
              <a:rPr kumimoji="0" lang="zh-CN" altLang="zh-CN" b="1" i="0" u="none" strike="noStrike" kern="1200" cap="none" spc="0" normalizeH="0" baseline="0" noProof="0" dirty="0">
                <a:ln>
                  <a:noFill/>
                </a:ln>
                <a:solidFill>
                  <a:srgbClr val="C00000"/>
                </a:solidFill>
                <a:effectLst/>
                <a:uLnTx/>
                <a:uFillTx/>
                <a:latin typeface="+mn-ea"/>
                <a:ea typeface="+mn-ea"/>
                <a:cs typeface="+mn-cs"/>
              </a:rPr>
              <a:t>采用</a:t>
            </a:r>
            <a:r>
              <a:rPr kumimoji="0" lang="zh-CN" altLang="zh-CN" b="1" i="0" u="none" strike="noStrike" kern="1200" cap="none" spc="0" normalizeH="0" baseline="0" noProof="0" dirty="0">
                <a:ln>
                  <a:noFill/>
                </a:ln>
                <a:solidFill>
                  <a:srgbClr val="C00000"/>
                </a:solidFill>
                <a:effectLst/>
                <a:uLnTx/>
                <a:uFillTx/>
                <a:latin typeface="+mn-ea"/>
                <a:ea typeface="+mn-ea"/>
                <a:cs typeface="+mn-cs"/>
              </a:rPr>
              <a:t>的一种基本技术。</a:t>
            </a:r>
            <a:r>
              <a:rPr kumimoji="0" lang="zh-CN" altLang="zh-CN" b="1" i="0" u="none" strike="noStrike" kern="1200" cap="none" spc="0" normalizeH="0" baseline="0" noProof="0" dirty="0">
                <a:ln>
                  <a:noFill/>
                </a:ln>
                <a:solidFill>
                  <a:schemeClr val="tx1"/>
                </a:solidFill>
                <a:effectLst/>
                <a:uLnTx/>
                <a:uFillTx/>
                <a:latin typeface="+mn-ea"/>
                <a:ea typeface="+mn-ea"/>
                <a:cs typeface="+mn-cs"/>
              </a:rPr>
              <a:t>通常一条指令流水线</a:t>
            </a:r>
            <a:r>
              <a:rPr lang="zh-CN">
                <a:solidFill>
                  <a:schemeClr val="tx1"/>
                </a:solidFill>
                <a:sym typeface="+mn-ea"/>
              </a:rPr>
              <a:t>具</a:t>
            </a:r>
            <a:r>
              <a:rPr lang="zh-CN">
                <a:sym typeface="+mn-ea"/>
              </a:rPr>
              <a:t>有平均每个时钟周期执行</a:t>
            </a:r>
            <a:r>
              <a:rPr lang="en-US">
                <a:sym typeface="+mn-ea"/>
              </a:rPr>
              <a:t>1</a:t>
            </a:r>
            <a:r>
              <a:rPr lang="zh-CN">
                <a:sym typeface="+mn-ea"/>
              </a:rPr>
              <a:t>条常用指令的功能。</a:t>
            </a:r>
            <a:r>
              <a:rPr kumimoji="0" lang="en-US" altLang="zh-CN" b="1" i="0" u="none" strike="noStrike" kern="1200" cap="none" spc="0" normalizeH="0" baseline="0" noProof="0" dirty="0">
                <a:ln>
                  <a:noFill/>
                </a:ln>
                <a:solidFill>
                  <a:schemeClr val="tx1"/>
                </a:solidFill>
                <a:effectLst/>
                <a:uLnTx/>
                <a:uFillTx/>
                <a:latin typeface="+mn-ea"/>
                <a:ea typeface="+mn-ea"/>
                <a:cs typeface="+mn-cs"/>
              </a:rPr>
              <a:t> </a:t>
            </a:r>
            <a:r>
              <a:rPr kumimoji="0" lang="en-US" altLang="zh-CN" sz="2800" b="1" i="0" u="none" strike="noStrike" kern="1200" cap="none" spc="0" normalizeH="0" baseline="0" noProof="0" dirty="0">
                <a:ln>
                  <a:noFill/>
                </a:ln>
                <a:solidFill>
                  <a:schemeClr val="tx1"/>
                </a:solidFill>
                <a:effectLst/>
                <a:uLnTx/>
                <a:uFillTx/>
                <a:latin typeface="+mn-ea"/>
                <a:ea typeface="+mn-ea"/>
                <a:cs typeface="+mn-cs"/>
              </a:rPr>
              <a:t>  </a:t>
            </a:r>
            <a:endParaRPr kumimoji="0" lang="zh-CN" altLang="zh-CN" sz="2800" b="1" i="0" u="none" strike="noStrike" kern="1200" cap="none" spc="0" normalizeH="0" baseline="0" noProof="0" dirty="0">
              <a:ln>
                <a:noFill/>
              </a:ln>
              <a:solidFill>
                <a:schemeClr val="tx1"/>
              </a:solidFill>
              <a:effectLst/>
              <a:uLnTx/>
              <a:uFillTx/>
              <a:latin typeface="+mn-ea"/>
              <a:ea typeface="+mn-ea"/>
              <a:cs typeface="+mn-cs"/>
            </a:endParaRPr>
          </a:p>
        </p:txBody>
      </p:sp>
      <p:sp>
        <p:nvSpPr>
          <p:cNvPr id="100" name="文本框 99"/>
          <p:cNvSpPr txBox="1"/>
          <p:nvPr/>
        </p:nvSpPr>
        <p:spPr>
          <a:xfrm>
            <a:off x="251460" y="1644015"/>
            <a:ext cx="8674735" cy="4521835"/>
          </a:xfrm>
          <a:prstGeom prst="rect">
            <a:avLst/>
          </a:prstGeom>
          <a:noFill/>
          <a:ln w="9525">
            <a:noFill/>
          </a:ln>
        </p:spPr>
        <p:txBody>
          <a:bodyPr wrap="square">
            <a:spAutoFit/>
          </a:bodyPr>
          <a:p>
            <a:pPr indent="269875">
              <a:lnSpc>
                <a:spcPct val="120000"/>
              </a:lnSpc>
              <a:spcBef>
                <a:spcPts val="0"/>
              </a:spcBef>
              <a:spcAft>
                <a:spcPts val="0"/>
              </a:spcAft>
            </a:pPr>
            <a:r>
              <a:rPr lang="en-US" altLang="zh-CN">
                <a:solidFill>
                  <a:schemeClr val="tx1"/>
                </a:solidFill>
                <a:latin typeface="Times New Roman" panose="02020603050405020304" pitchFamily="18" charset="0"/>
                <a:ea typeface="宋体" panose="02010600030101010101" pitchFamily="2" charset="-122"/>
              </a:rPr>
              <a:t>     </a:t>
            </a:r>
            <a:r>
              <a:rPr lang="zh-CN">
                <a:solidFill>
                  <a:schemeClr val="tx1"/>
                </a:solidFill>
                <a:latin typeface="Times New Roman" panose="02020603050405020304" pitchFamily="18" charset="0"/>
                <a:ea typeface="宋体" panose="02010600030101010101" pitchFamily="2" charset="-122"/>
              </a:rPr>
              <a:t>但是，除非以指令形式源源不断地向</a:t>
            </a:r>
            <a:r>
              <a:rPr lang="en-US">
                <a:solidFill>
                  <a:schemeClr val="tx1"/>
                </a:solidFill>
                <a:latin typeface="Times New Roman" panose="02020603050405020304" pitchFamily="18" charset="0"/>
                <a:ea typeface="宋体" panose="02010600030101010101" pitchFamily="2" charset="-122"/>
              </a:rPr>
              <a:t>CPU</a:t>
            </a:r>
            <a:r>
              <a:rPr lang="zh-CN">
                <a:solidFill>
                  <a:schemeClr val="tx1"/>
                </a:solidFill>
                <a:latin typeface="Times New Roman" panose="02020603050405020304" pitchFamily="18" charset="0"/>
                <a:ea typeface="宋体" panose="02010600030101010101" pitchFamily="2" charset="-122"/>
              </a:rPr>
              <a:t>流水线提供工作流，否则</a:t>
            </a:r>
            <a:r>
              <a:rPr lang="en-US">
                <a:solidFill>
                  <a:schemeClr val="tx1"/>
                </a:solidFill>
                <a:latin typeface="Times New Roman" panose="02020603050405020304" pitchFamily="18" charset="0"/>
                <a:ea typeface="宋体" panose="02010600030101010101" pitchFamily="2" charset="-122"/>
              </a:rPr>
              <a:t>CPU</a:t>
            </a:r>
            <a:r>
              <a:rPr lang="zh-CN">
                <a:solidFill>
                  <a:schemeClr val="tx1"/>
                </a:solidFill>
                <a:latin typeface="Times New Roman" panose="02020603050405020304" pitchFamily="18" charset="0"/>
                <a:ea typeface="宋体" panose="02010600030101010101" pitchFamily="2" charset="-122"/>
              </a:rPr>
              <a:t>将达不到它的潜在速度。任何阻碍工作流的事件都会降低</a:t>
            </a:r>
            <a:r>
              <a:rPr lang="en-US">
                <a:solidFill>
                  <a:schemeClr val="tx1"/>
                </a:solidFill>
                <a:latin typeface="Times New Roman" panose="02020603050405020304" pitchFamily="18" charset="0"/>
                <a:ea typeface="宋体" panose="02010600030101010101" pitchFamily="2" charset="-122"/>
              </a:rPr>
              <a:t>CPU</a:t>
            </a:r>
            <a:r>
              <a:rPr lang="zh-CN">
                <a:solidFill>
                  <a:schemeClr val="tx1"/>
                </a:solidFill>
                <a:latin typeface="Times New Roman" panose="02020603050405020304" pitchFamily="18" charset="0"/>
                <a:ea typeface="宋体" panose="02010600030101010101" pitchFamily="2" charset="-122"/>
              </a:rPr>
              <a:t>的性能：</a:t>
            </a:r>
            <a:endParaRPr lang="zh-CN">
              <a:solidFill>
                <a:schemeClr val="tx1"/>
              </a:solidFill>
              <a:latin typeface="Times New Roman" panose="02020603050405020304" pitchFamily="18" charset="0"/>
              <a:ea typeface="宋体" panose="02010600030101010101" pitchFamily="2" charset="-122"/>
            </a:endParaRPr>
          </a:p>
          <a:p>
            <a:pPr marL="342900" indent="-342900">
              <a:lnSpc>
                <a:spcPct val="120000"/>
              </a:lnSpc>
              <a:spcBef>
                <a:spcPts val="0"/>
              </a:spcBef>
              <a:spcAft>
                <a:spcPts val="0"/>
              </a:spcAft>
              <a:buFont typeface="Arial" panose="020B0604020202020204" pitchFamily="34" charset="0"/>
              <a:buChar char="•"/>
            </a:pPr>
            <a:r>
              <a:rPr lang="zh-CN">
                <a:solidFill>
                  <a:schemeClr val="tx1"/>
                </a:solidFill>
                <a:latin typeface="Times New Roman" panose="02020603050405020304" pitchFamily="18" charset="0"/>
                <a:ea typeface="宋体" panose="02010600030101010101" pitchFamily="2" charset="-122"/>
              </a:rPr>
              <a:t>指令间的数据相关（流水线上指令重叠执行会出现：前面一条指令还未执行结束，其后指令就需要使用该指令结果）</a:t>
            </a:r>
            <a:endParaRPr lang="zh-CN">
              <a:solidFill>
                <a:schemeClr val="tx1"/>
              </a:solidFill>
              <a:latin typeface="Times New Roman" panose="02020603050405020304" pitchFamily="18" charset="0"/>
              <a:ea typeface="宋体" panose="02010600030101010101" pitchFamily="2" charset="-122"/>
            </a:endParaRPr>
          </a:p>
          <a:p>
            <a:pPr marL="342900" indent="-342900">
              <a:lnSpc>
                <a:spcPct val="120000"/>
              </a:lnSpc>
              <a:spcBef>
                <a:spcPts val="0"/>
              </a:spcBef>
              <a:spcAft>
                <a:spcPts val="0"/>
              </a:spcAft>
              <a:buFont typeface="Arial" panose="020B0604020202020204" pitchFamily="34" charset="0"/>
              <a:buChar char="•"/>
            </a:pPr>
            <a:r>
              <a:rPr lang="zh-CN">
                <a:solidFill>
                  <a:schemeClr val="tx1"/>
                </a:solidFill>
                <a:latin typeface="Times New Roman" panose="02020603050405020304" pitchFamily="18" charset="0"/>
                <a:ea typeface="宋体" panose="02010600030101010101" pitchFamily="2" charset="-122"/>
              </a:rPr>
              <a:t>控制相关（流水线上执行转移指令）会引起流水线停顿。</a:t>
            </a:r>
            <a:endParaRPr lang="zh-CN">
              <a:solidFill>
                <a:schemeClr val="tx1"/>
              </a:solidFill>
              <a:latin typeface="Times New Roman" panose="02020603050405020304" pitchFamily="18" charset="0"/>
              <a:ea typeface="宋体" panose="02010600030101010101" pitchFamily="2" charset="-122"/>
            </a:endParaRPr>
          </a:p>
          <a:p>
            <a:pPr>
              <a:lnSpc>
                <a:spcPct val="120000"/>
              </a:lnSpc>
              <a:spcBef>
                <a:spcPts val="0"/>
              </a:spcBef>
              <a:spcAft>
                <a:spcPts val="0"/>
              </a:spcAft>
              <a:buFont typeface="Arial" panose="020B0604020202020204" pitchFamily="34" charset="0"/>
            </a:pPr>
            <a:r>
              <a:rPr lang="en-US" altLang="zh-CN">
                <a:solidFill>
                  <a:schemeClr val="tx1"/>
                </a:solidFill>
                <a:latin typeface="Times New Roman" panose="02020603050405020304" pitchFamily="18" charset="0"/>
                <a:ea typeface="宋体" panose="02010600030101010101" pitchFamily="2" charset="-122"/>
              </a:rPr>
              <a:t>    </a:t>
            </a:r>
            <a:r>
              <a:rPr lang="zh-CN">
                <a:solidFill>
                  <a:schemeClr val="tx1"/>
                </a:solidFill>
                <a:latin typeface="Times New Roman" panose="02020603050405020304" pitchFamily="18" charset="0"/>
                <a:ea typeface="宋体" panose="02010600030101010101" pitchFamily="2" charset="-122"/>
              </a:rPr>
              <a:t>为了保证流水线能被充分利用，一些相关处理技术，如</a:t>
            </a:r>
            <a:r>
              <a:rPr lang="en-US">
                <a:solidFill>
                  <a:schemeClr val="tx1"/>
                </a:solidFill>
                <a:latin typeface="Times New Roman" panose="02020603050405020304" pitchFamily="18" charset="0"/>
                <a:ea typeface="宋体" panose="02010600030101010101" pitchFamily="2" charset="-122"/>
              </a:rPr>
              <a:t>Forwarding</a:t>
            </a:r>
            <a:r>
              <a:rPr lang="zh-CN">
                <a:solidFill>
                  <a:schemeClr val="tx1"/>
                </a:solidFill>
                <a:latin typeface="Times New Roman" panose="02020603050405020304" pitchFamily="18" charset="0"/>
                <a:ea typeface="宋体" panose="02010600030101010101" pitchFamily="2" charset="-122"/>
              </a:rPr>
              <a:t>、转移预测、静态调度（由编译器判断相关后，对有相关的目标代码重新排序以减少流水线停顿的技术）等，已应用到</a:t>
            </a:r>
            <a:r>
              <a:rPr lang="en-US">
                <a:solidFill>
                  <a:schemeClr val="tx1"/>
                </a:solidFill>
                <a:latin typeface="Times New Roman" panose="02020603050405020304" pitchFamily="18" charset="0"/>
                <a:ea typeface="宋体" panose="02010600030101010101" pitchFamily="2" charset="-122"/>
              </a:rPr>
              <a:t>CPU</a:t>
            </a:r>
            <a:r>
              <a:rPr lang="zh-CN">
                <a:solidFill>
                  <a:schemeClr val="tx1"/>
                </a:solidFill>
                <a:latin typeface="Times New Roman" panose="02020603050405020304" pitchFamily="18" charset="0"/>
                <a:ea typeface="宋体" panose="02010600030101010101" pitchFamily="2" charset="-122"/>
              </a:rPr>
              <a:t>（如</a:t>
            </a:r>
            <a:r>
              <a:rPr lang="en-US">
                <a:solidFill>
                  <a:schemeClr val="tx1"/>
                </a:solidFill>
                <a:latin typeface="Times New Roman" panose="02020603050405020304" pitchFamily="18" charset="0"/>
                <a:ea typeface="宋体" panose="02010600030101010101" pitchFamily="2" charset="-122"/>
              </a:rPr>
              <a:t>Pentium</a:t>
            </a:r>
            <a:r>
              <a:rPr lang="en-US">
                <a:solidFill>
                  <a:schemeClr val="tx1"/>
                </a:solidFill>
                <a:latin typeface="宋体" panose="02010600030101010101" pitchFamily="2" charset="-122"/>
                <a:ea typeface="宋体" panose="02010600030101010101" pitchFamily="2" charset="-122"/>
              </a:rPr>
              <a:t>Ⅱ</a:t>
            </a:r>
            <a:r>
              <a:rPr lang="zh-CN">
                <a:solidFill>
                  <a:schemeClr val="tx1"/>
                </a:solidFill>
                <a:latin typeface="Times New Roman" panose="02020603050405020304" pitchFamily="18" charset="0"/>
                <a:ea typeface="宋体" panose="02010600030101010101" pitchFamily="2" charset="-122"/>
              </a:rPr>
              <a:t>）的设计中。</a:t>
            </a:r>
            <a:endParaRPr lang="zh-CN" altLang="en-US">
              <a:solidFill>
                <a:schemeClr val="tx1"/>
              </a:solidFill>
              <a:latin typeface="Times New Roman" panose="02020603050405020304" pitchFamily="18" charset="0"/>
              <a:ea typeface="宋体" panose="02010600030101010101" pitchFamily="2" charset="-122"/>
            </a:endParaRPr>
          </a:p>
        </p:txBody>
      </p:sp>
    </p:spTree>
  </p:cSld>
  <p:clrMapOvr>
    <a:masterClrMapping/>
  </p:clrMapOvr>
  <p:transition spd="slow">
    <p:zoom dir="in"/>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灯片编号占位符 3"/>
          <p:cNvSpPr txBox="1">
            <a:spLocks noGrp="1"/>
          </p:cNvSpPr>
          <p:nvPr>
            <p:ph type="sldNum" sz="quarter" idx="12"/>
          </p:nvPr>
        </p:nvSpPr>
        <p:spPr/>
        <p:txBody>
          <a:bodyPr/>
          <a:p>
            <a:pPr marL="0" indent="0" algn="r" eaLnBrk="1" hangingPunct="1">
              <a:spcBef>
                <a:spcPct val="50000"/>
              </a:spcBef>
              <a:buClrTx/>
              <a:buFontTx/>
              <a:buNone/>
            </a:pPr>
            <a:fld id="{9A0DB2DC-4C9A-4742-B13C-FB6460FD3503}" type="slidenum">
              <a:rPr lang="zh-CN" altLang="en-US" sz="1400" dirty="0">
                <a:solidFill>
                  <a:schemeClr val="bg2"/>
                </a:solidFill>
              </a:rPr>
            </a:fld>
            <a:endParaRPr lang="zh-CN" altLang="en-US" sz="1400" dirty="0">
              <a:solidFill>
                <a:schemeClr val="bg2"/>
              </a:solidFill>
            </a:endParaRPr>
          </a:p>
        </p:txBody>
      </p:sp>
      <p:sp>
        <p:nvSpPr>
          <p:cNvPr id="73731" name="矩形 4"/>
          <p:cNvSpPr/>
          <p:nvPr/>
        </p:nvSpPr>
        <p:spPr>
          <a:xfrm>
            <a:off x="161925" y="404813"/>
            <a:ext cx="6696075" cy="52228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r>
              <a:rPr lang="en-US" altLang="zh-CN" sz="2400" b="1" dirty="0"/>
              <a:t> </a:t>
            </a:r>
            <a:r>
              <a:rPr lang="zh-CN" altLang="zh-CN" sz="2800" b="1" dirty="0"/>
              <a:t>（</a:t>
            </a:r>
            <a:r>
              <a:rPr lang="en-US" altLang="zh-CN" sz="2800" b="1" dirty="0"/>
              <a:t>2</a:t>
            </a:r>
            <a:r>
              <a:rPr lang="zh-CN" altLang="zh-CN" sz="2800" b="1" dirty="0"/>
              <a:t>）</a:t>
            </a:r>
            <a:r>
              <a:rPr lang="en-US" altLang="zh-CN" sz="2800" b="1" dirty="0"/>
              <a:t>RISC</a:t>
            </a:r>
            <a:r>
              <a:rPr lang="zh-CN" altLang="zh-CN" sz="2800" b="1" dirty="0"/>
              <a:t>（精简指令系统计算机）技术</a:t>
            </a:r>
            <a:endParaRPr lang="zh-CN" altLang="zh-CN" sz="2800" b="1" dirty="0"/>
          </a:p>
        </p:txBody>
      </p:sp>
      <p:sp>
        <p:nvSpPr>
          <p:cNvPr id="73732" name="矩形 5"/>
          <p:cNvSpPr/>
          <p:nvPr/>
        </p:nvSpPr>
        <p:spPr>
          <a:xfrm>
            <a:off x="252095" y="980123"/>
            <a:ext cx="8424863" cy="60007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ct val="150000"/>
              </a:lnSpc>
              <a:spcBef>
                <a:spcPct val="0"/>
              </a:spcBef>
              <a:buClrTx/>
              <a:buFontTx/>
              <a:buNone/>
            </a:pPr>
            <a:r>
              <a:rPr lang="en-US" altLang="zh-CN" sz="2400" b="1" dirty="0"/>
              <a:t>       </a:t>
            </a:r>
            <a:r>
              <a:rPr lang="zh-CN" sz="2400" b="1">
                <a:ea typeface="宋体" panose="02010600030101010101" pitchFamily="2" charset="-122"/>
                <a:sym typeface="+mn-ea"/>
              </a:rPr>
              <a:t>精简指令系统计算机主要通过</a:t>
            </a:r>
            <a:r>
              <a:rPr lang="zh-CN" sz="2400" b="1">
                <a:solidFill>
                  <a:srgbClr val="C00000"/>
                </a:solidFill>
                <a:ea typeface="宋体" panose="02010600030101010101" pitchFamily="2" charset="-122"/>
                <a:sym typeface="+mn-ea"/>
              </a:rPr>
              <a:t>减少指令条数</a:t>
            </a:r>
            <a:r>
              <a:rPr lang="zh-CN" sz="2400" b="1">
                <a:ea typeface="宋体" panose="02010600030101010101" pitchFamily="2" charset="-122"/>
                <a:sym typeface="+mn-ea"/>
              </a:rPr>
              <a:t>、</a:t>
            </a:r>
            <a:r>
              <a:rPr lang="zh-CN" sz="2400" b="1">
                <a:solidFill>
                  <a:srgbClr val="C00000"/>
                </a:solidFill>
                <a:ea typeface="宋体" panose="02010600030101010101" pitchFamily="2" charset="-122"/>
                <a:sym typeface="+mn-ea"/>
              </a:rPr>
              <a:t>简化指令寻址方式</a:t>
            </a:r>
            <a:r>
              <a:rPr lang="zh-CN" sz="2400" b="1">
                <a:ea typeface="宋体" panose="02010600030101010101" pitchFamily="2" charset="-122"/>
                <a:sym typeface="+mn-ea"/>
              </a:rPr>
              <a:t>、采用</a:t>
            </a:r>
            <a:r>
              <a:rPr lang="zh-CN" sz="2400" b="1">
                <a:solidFill>
                  <a:srgbClr val="C00000"/>
                </a:solidFill>
                <a:ea typeface="宋体" panose="02010600030101010101" pitchFamily="2" charset="-122"/>
                <a:sym typeface="+mn-ea"/>
              </a:rPr>
              <a:t>相同长度的指令格式</a:t>
            </a:r>
            <a:r>
              <a:rPr lang="zh-CN" sz="2400" b="1">
                <a:ea typeface="宋体" panose="02010600030101010101" pitchFamily="2" charset="-122"/>
                <a:sym typeface="+mn-ea"/>
              </a:rPr>
              <a:t>和</a:t>
            </a:r>
            <a:r>
              <a:rPr lang="zh-CN" sz="2400" b="1">
                <a:solidFill>
                  <a:srgbClr val="C00000"/>
                </a:solidFill>
                <a:ea typeface="宋体" panose="02010600030101010101" pitchFamily="2" charset="-122"/>
                <a:sym typeface="+mn-ea"/>
              </a:rPr>
              <a:t>LOAD/STORE结构</a:t>
            </a:r>
            <a:r>
              <a:rPr lang="zh-CN" sz="2400" b="1">
                <a:ea typeface="宋体" panose="02010600030101010101" pitchFamily="2" charset="-122"/>
                <a:sym typeface="+mn-ea"/>
              </a:rPr>
              <a:t>等技术来简化指令系统。RISC的不同类型指令的执行时间接近，使流水线的结构简化，提高了流水线的使用效率，从而提高了指令执行速度。</a:t>
            </a:r>
            <a:endParaRPr lang="zh-CN" altLang="en-US" sz="2400" b="1">
              <a:solidFill>
                <a:schemeClr val="tx1"/>
              </a:solidFill>
              <a:ea typeface="宋体" panose="02010600030101010101" pitchFamily="2" charset="-122"/>
            </a:endParaRPr>
          </a:p>
          <a:p>
            <a:pPr marL="0" lvl="0" indent="0">
              <a:lnSpc>
                <a:spcPct val="150000"/>
              </a:lnSpc>
              <a:spcBef>
                <a:spcPct val="0"/>
              </a:spcBef>
              <a:buClrTx/>
              <a:buFontTx/>
              <a:buNone/>
            </a:pPr>
            <a:r>
              <a:rPr lang="en-US" altLang="zh-CN" sz="2400" b="1" dirty="0"/>
              <a:t>        RISC</a:t>
            </a:r>
            <a:r>
              <a:rPr lang="zh-CN" altLang="zh-CN" sz="2400" b="1" dirty="0"/>
              <a:t>的设计思想不仅为</a:t>
            </a:r>
            <a:r>
              <a:rPr lang="en-US" altLang="zh-CN" sz="2400" b="1" dirty="0"/>
              <a:t>RISC</a:t>
            </a:r>
            <a:r>
              <a:rPr lang="zh-CN" altLang="zh-CN" sz="2400" b="1" dirty="0"/>
              <a:t>机所采用，传统的</a:t>
            </a:r>
            <a:r>
              <a:rPr lang="en-US" altLang="zh-CN" sz="2400" b="1" dirty="0"/>
              <a:t>CISC</a:t>
            </a:r>
            <a:r>
              <a:rPr lang="zh-CN" altLang="zh-CN" sz="2400" b="1" dirty="0"/>
              <a:t>（复杂指令系统集计算机）也可以采用这种思想。例如</a:t>
            </a:r>
            <a:r>
              <a:rPr lang="en-US" altLang="zh-CN" sz="2400" b="1" dirty="0"/>
              <a:t>Intel 80486</a:t>
            </a:r>
            <a:r>
              <a:rPr lang="zh-CN" altLang="zh-CN" sz="2400" b="1" dirty="0"/>
              <a:t>与以前的</a:t>
            </a:r>
            <a:r>
              <a:rPr lang="en-US" altLang="zh-CN" sz="2400" b="1" dirty="0"/>
              <a:t>80286</a:t>
            </a:r>
            <a:r>
              <a:rPr lang="zh-CN" altLang="zh-CN" sz="2400" b="1" dirty="0"/>
              <a:t>及</a:t>
            </a:r>
            <a:r>
              <a:rPr lang="en-US" altLang="zh-CN" sz="2400" b="1" dirty="0"/>
              <a:t>80386</a:t>
            </a:r>
            <a:r>
              <a:rPr lang="zh-CN" altLang="zh-CN" sz="2400" b="1" dirty="0"/>
              <a:t>相比，已经吸收了很多</a:t>
            </a:r>
            <a:r>
              <a:rPr lang="en-US" altLang="zh-CN" sz="2400" b="1" dirty="0"/>
              <a:t>RISC</a:t>
            </a:r>
            <a:r>
              <a:rPr lang="zh-CN" altLang="zh-CN" sz="2400" b="1" dirty="0"/>
              <a:t>中的思想，其中很重要的一点就是注重常用指令的执行效率，减少常用指令执行所需的周期数。</a:t>
            </a:r>
            <a:endParaRPr lang="zh-CN" altLang="zh-CN" sz="2400" b="1" dirty="0"/>
          </a:p>
          <a:p>
            <a:pPr marL="0" lvl="0" indent="0">
              <a:spcBef>
                <a:spcPct val="0"/>
              </a:spcBef>
              <a:buClrTx/>
              <a:buFontTx/>
              <a:buNone/>
            </a:pPr>
            <a:endParaRPr lang="zh-CN" altLang="en-US" sz="2400" b="1" dirty="0"/>
          </a:p>
        </p:txBody>
      </p:sp>
    </p:spTree>
  </p:cSld>
  <p:clrMapOvr>
    <a:masterClrMapping/>
  </p:clrMapOvr>
  <p:transition spd="slow">
    <p:zoom dir="in"/>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灯片编号占位符 3"/>
          <p:cNvSpPr txBox="1">
            <a:spLocks noGrp="1"/>
          </p:cNvSpPr>
          <p:nvPr>
            <p:ph type="sldNum" sz="quarter" idx="12"/>
          </p:nvPr>
        </p:nvSpPr>
        <p:spPr/>
        <p:txBody>
          <a:bodyPr/>
          <a:p>
            <a:pPr marL="0" indent="0" algn="r" eaLnBrk="1" hangingPunct="1">
              <a:spcBef>
                <a:spcPct val="50000"/>
              </a:spcBef>
              <a:buClrTx/>
              <a:buFontTx/>
              <a:buNone/>
            </a:pPr>
            <a:fld id="{9A0DB2DC-4C9A-4742-B13C-FB6460FD3503}" type="slidenum">
              <a:rPr lang="zh-CN" altLang="en-US" sz="1400" dirty="0">
                <a:solidFill>
                  <a:schemeClr val="bg2"/>
                </a:solidFill>
              </a:rPr>
            </a:fld>
            <a:endParaRPr lang="zh-CN" altLang="en-US" sz="1400" dirty="0">
              <a:solidFill>
                <a:schemeClr val="bg2"/>
              </a:solidFill>
            </a:endParaRPr>
          </a:p>
        </p:txBody>
      </p:sp>
      <p:sp>
        <p:nvSpPr>
          <p:cNvPr id="72707" name="矩形 4"/>
          <p:cNvSpPr>
            <a:spLocks noChangeArrowheads="1"/>
          </p:cNvSpPr>
          <p:nvPr/>
        </p:nvSpPr>
        <p:spPr bwMode="auto">
          <a:xfrm>
            <a:off x="106998" y="116840"/>
            <a:ext cx="28892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2800" b="1" i="0" u="none" strike="noStrike" kern="1200" cap="none" spc="0" normalizeH="0" baseline="0" noProof="0" dirty="0" smtClean="0">
                <a:ln>
                  <a:noFill/>
                </a:ln>
                <a:solidFill>
                  <a:schemeClr val="tx1"/>
                </a:solidFill>
                <a:effectLst/>
                <a:uLnTx/>
                <a:uFillTx/>
                <a:latin typeface="+mn-ea"/>
                <a:ea typeface="+mn-ea"/>
                <a:cs typeface="+mn-cs"/>
              </a:rPr>
              <a:t>（</a:t>
            </a:r>
            <a:r>
              <a:rPr kumimoji="0" lang="en-US" altLang="zh-CN" sz="2800" b="1" i="0" u="none" strike="noStrike" kern="1200" cap="none" spc="0" normalizeH="0" baseline="0" noProof="0" dirty="0" smtClean="0">
                <a:ln>
                  <a:noFill/>
                </a:ln>
                <a:solidFill>
                  <a:schemeClr val="tx1"/>
                </a:solidFill>
                <a:effectLst/>
                <a:uLnTx/>
                <a:uFillTx/>
                <a:latin typeface="+mn-ea"/>
                <a:ea typeface="+mn-ea"/>
                <a:cs typeface="+mn-cs"/>
              </a:rPr>
              <a:t>3</a:t>
            </a:r>
            <a:r>
              <a:rPr kumimoji="0" lang="zh-CN" altLang="zh-CN" sz="2800" b="1" i="0" u="none" strike="noStrike" kern="1200" cap="none" spc="0" normalizeH="0" baseline="0" noProof="0" dirty="0" smtClean="0">
                <a:ln>
                  <a:noFill/>
                </a:ln>
                <a:solidFill>
                  <a:schemeClr val="tx1"/>
                </a:solidFill>
                <a:effectLst/>
                <a:uLnTx/>
                <a:uFillTx/>
                <a:latin typeface="+mn-ea"/>
                <a:ea typeface="+mn-ea"/>
                <a:cs typeface="+mn-cs"/>
              </a:rPr>
              <a:t>）超标量技术</a:t>
            </a:r>
            <a:endParaRPr kumimoji="0" lang="zh-CN" altLang="zh-CN" sz="2800" b="1" i="0" u="none" strike="noStrike" kern="1200" cap="none" spc="0" normalizeH="0" baseline="0" noProof="0" dirty="0" smtClean="0">
              <a:ln>
                <a:noFill/>
              </a:ln>
              <a:solidFill>
                <a:schemeClr val="tx1"/>
              </a:solidFill>
              <a:effectLst/>
              <a:uLnTx/>
              <a:uFillTx/>
              <a:latin typeface="+mn-ea"/>
              <a:ea typeface="+mn-ea"/>
              <a:cs typeface="+mn-cs"/>
            </a:endParaRPr>
          </a:p>
        </p:txBody>
      </p:sp>
      <p:sp>
        <p:nvSpPr>
          <p:cNvPr id="72708" name="矩形 5"/>
          <p:cNvSpPr>
            <a:spLocks noChangeArrowheads="1"/>
          </p:cNvSpPr>
          <p:nvPr/>
        </p:nvSpPr>
        <p:spPr bwMode="auto">
          <a:xfrm>
            <a:off x="179070" y="764540"/>
            <a:ext cx="8479790" cy="5077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50000"/>
              </a:lnSpc>
              <a:spcBef>
                <a:spcPct val="0"/>
              </a:spcBef>
              <a:spcAft>
                <a:spcPct val="0"/>
              </a:spcAft>
              <a:buClrTx/>
              <a:buSzTx/>
              <a:buFontTx/>
              <a:buNone/>
              <a:defRPr/>
            </a:pPr>
            <a:r>
              <a:rPr lang="zh-CN">
                <a:solidFill>
                  <a:srgbClr val="C00000"/>
                </a:solidFill>
                <a:sym typeface="+mn-ea"/>
              </a:rPr>
              <a:t>标量（也称为单发射）</a:t>
            </a:r>
            <a:r>
              <a:rPr lang="en-US">
                <a:solidFill>
                  <a:srgbClr val="C00000"/>
                </a:solidFill>
                <a:sym typeface="+mn-ea"/>
              </a:rPr>
              <a:t>CPU</a:t>
            </a:r>
            <a:r>
              <a:rPr lang="zh-CN" altLang="en-US">
                <a:solidFill>
                  <a:srgbClr val="C00000"/>
                </a:solidFill>
                <a:sym typeface="+mn-ea"/>
              </a:rPr>
              <a:t>：</a:t>
            </a:r>
            <a:r>
              <a:rPr lang="zh-CN">
                <a:solidFill>
                  <a:srgbClr val="000000"/>
                </a:solidFill>
                <a:sym typeface="+mn-ea"/>
              </a:rPr>
              <a:t>具有一条指令执行流水线的处理机</a:t>
            </a:r>
            <a:r>
              <a:rPr lang="zh-CN">
                <a:solidFill>
                  <a:schemeClr val="tx1"/>
                </a:solidFill>
                <a:sym typeface="+mn-ea"/>
              </a:rPr>
              <a:t>，其设计目标是做到平均每个时钟周期执行一条指令。</a:t>
            </a:r>
            <a:endParaRPr lang="zh-CN">
              <a:solidFill>
                <a:schemeClr val="tx1"/>
              </a:solidFill>
              <a:sym typeface="+mn-ea"/>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zh-CN" altLang="zh-CN" sz="2400" b="1" i="0" u="none" strike="noStrike" kern="1200" cap="none" spc="0" normalizeH="0" baseline="0" noProof="0" dirty="0" smtClean="0">
                <a:ln>
                  <a:noFill/>
                </a:ln>
                <a:solidFill>
                  <a:srgbClr val="C00000"/>
                </a:solidFill>
                <a:effectLst/>
                <a:uLnTx/>
                <a:uFillTx/>
                <a:latin typeface="+mn-ea"/>
                <a:ea typeface="+mn-ea"/>
                <a:cs typeface="+mn-cs"/>
              </a:rPr>
              <a:t>超标量</a:t>
            </a:r>
            <a:r>
              <a:rPr lang="zh-CN">
                <a:solidFill>
                  <a:srgbClr val="C00000"/>
                </a:solidFill>
                <a:sym typeface="+mn-ea"/>
              </a:rPr>
              <a:t>（多发射）</a:t>
            </a:r>
            <a:r>
              <a:rPr kumimoji="0" lang="en-US" altLang="zh-CN" sz="2400" b="1" i="0" u="none" strike="noStrike" kern="1200" cap="none" spc="0" normalizeH="0" baseline="0" noProof="0" dirty="0" smtClean="0">
                <a:ln>
                  <a:noFill/>
                </a:ln>
                <a:solidFill>
                  <a:srgbClr val="C00000"/>
                </a:solidFill>
                <a:effectLst/>
                <a:uLnTx/>
                <a:uFillTx/>
                <a:latin typeface="+mn-ea"/>
                <a:ea typeface="+mn-ea"/>
                <a:cs typeface="+mn-cs"/>
              </a:rPr>
              <a:t>CPU</a:t>
            </a:r>
            <a:r>
              <a:rPr kumimoji="0" lang="zh-CN" altLang="en-US" sz="2400" b="1" i="0" u="none" strike="noStrike" kern="1200" cap="none" spc="0" normalizeH="0" baseline="0" noProof="0" dirty="0" smtClean="0">
                <a:ln>
                  <a:noFill/>
                </a:ln>
                <a:solidFill>
                  <a:srgbClr val="C00000"/>
                </a:solidFill>
                <a:effectLst/>
                <a:uLnTx/>
                <a:uFillTx/>
                <a:latin typeface="+mn-ea"/>
                <a:ea typeface="+mn-ea"/>
                <a:cs typeface="+mn-cs"/>
              </a:rPr>
              <a:t>：</a:t>
            </a:r>
            <a:r>
              <a:rPr lang="zh-CN">
                <a:solidFill>
                  <a:schemeClr val="tx1"/>
                </a:solidFill>
                <a:sym typeface="+mn-ea"/>
              </a:rPr>
              <a:t>具有</a:t>
            </a:r>
            <a:r>
              <a:rPr lang="en-US">
                <a:solidFill>
                  <a:schemeClr val="tx1"/>
                </a:solidFill>
                <a:sym typeface="+mn-ea"/>
              </a:rPr>
              <a:t>2</a:t>
            </a:r>
            <a:r>
              <a:rPr lang="zh-CN">
                <a:solidFill>
                  <a:schemeClr val="tx1"/>
                </a:solidFill>
                <a:sym typeface="+mn-ea"/>
              </a:rPr>
              <a:t>条或</a:t>
            </a:r>
            <a:r>
              <a:rPr lang="en-US">
                <a:solidFill>
                  <a:schemeClr val="tx1"/>
                </a:solidFill>
                <a:sym typeface="+mn-ea"/>
              </a:rPr>
              <a:t>2</a:t>
            </a:r>
            <a:r>
              <a:rPr lang="zh-CN">
                <a:solidFill>
                  <a:schemeClr val="tx1"/>
                </a:solidFill>
                <a:sym typeface="+mn-ea"/>
              </a:rPr>
              <a:t>条以上相互独立的指令执行流水线，可在一个时钟周期同时发射执行</a:t>
            </a:r>
            <a:r>
              <a:rPr lang="en-US">
                <a:solidFill>
                  <a:schemeClr val="tx1"/>
                </a:solidFill>
                <a:sym typeface="+mn-ea"/>
              </a:rPr>
              <a:t>2</a:t>
            </a:r>
            <a:r>
              <a:rPr lang="zh-CN">
                <a:solidFill>
                  <a:schemeClr val="tx1"/>
                </a:solidFill>
                <a:sym typeface="+mn-ea"/>
              </a:rPr>
              <a:t>条或</a:t>
            </a:r>
            <a:r>
              <a:rPr lang="en-US">
                <a:solidFill>
                  <a:schemeClr val="tx1"/>
                </a:solidFill>
                <a:sym typeface="+mn-ea"/>
              </a:rPr>
              <a:t>2</a:t>
            </a:r>
            <a:r>
              <a:rPr lang="zh-CN">
                <a:solidFill>
                  <a:schemeClr val="tx1"/>
                </a:solidFill>
                <a:sym typeface="+mn-ea"/>
              </a:rPr>
              <a:t>条以上指令的处理器。</a:t>
            </a:r>
            <a:endParaRPr kumimoji="0" lang="zh-CN" altLang="zh-CN" sz="240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zh-CN" altLang="zh-CN" sz="2400" b="1" i="0" u="none" strike="noStrike" kern="1200" cap="none" spc="0" normalizeH="0" baseline="0" noProof="0" dirty="0" smtClean="0">
                <a:ln>
                  <a:noFill/>
                </a:ln>
                <a:solidFill>
                  <a:srgbClr val="C00000"/>
                </a:solidFill>
                <a:effectLst/>
                <a:uLnTx/>
                <a:uFillTx/>
                <a:latin typeface="+mn-ea"/>
                <a:ea typeface="+mn-ea"/>
                <a:cs typeface="+mn-cs"/>
              </a:rPr>
              <a:t>例如，</a:t>
            </a:r>
            <a:r>
              <a:rPr kumimoji="0" lang="en-US" altLang="zh-CN" sz="2400" b="1" i="0" u="none" strike="noStrike" kern="1200" cap="none" spc="0" normalizeH="0" baseline="0" noProof="0" dirty="0" smtClean="0">
                <a:ln>
                  <a:noFill/>
                </a:ln>
                <a:solidFill>
                  <a:schemeClr val="tx1"/>
                </a:solidFill>
                <a:effectLst/>
                <a:uLnTx/>
                <a:uFillTx/>
                <a:latin typeface="+mn-ea"/>
                <a:ea typeface="+mn-ea"/>
                <a:cs typeface="+mn-cs"/>
              </a:rPr>
              <a:t>Pentium</a:t>
            </a:r>
            <a:r>
              <a:rPr kumimoji="0" lang="zh-CN" altLang="zh-CN" sz="2400" b="1" i="0" u="none" strike="noStrike" kern="1200" cap="none" spc="0" normalizeH="0" baseline="0" noProof="0" dirty="0" smtClean="0">
                <a:ln>
                  <a:noFill/>
                </a:ln>
                <a:solidFill>
                  <a:schemeClr val="tx1"/>
                </a:solidFill>
                <a:effectLst/>
                <a:uLnTx/>
                <a:uFillTx/>
                <a:latin typeface="+mn-ea"/>
                <a:ea typeface="+mn-ea"/>
                <a:cs typeface="+mn-cs"/>
              </a:rPr>
              <a:t>微处理器采用超标量结构，有两条独立的整数指令流水线与一条浮点指令流水线。每个时钟周期可以同时</a:t>
            </a:r>
            <a:r>
              <a:rPr kumimoji="0" lang="zh-CN" altLang="zh-CN" sz="2400" b="1" i="0" u="none" strike="noStrike" kern="1200" cap="none" spc="0" normalizeH="0" baseline="0" noProof="0" dirty="0" smtClean="0">
                <a:ln>
                  <a:noFill/>
                </a:ln>
                <a:solidFill>
                  <a:schemeClr val="tx1"/>
                </a:solidFill>
                <a:effectLst/>
                <a:uLnTx/>
                <a:uFillTx/>
                <a:latin typeface="+mn-ea"/>
                <a:ea typeface="+mn-ea"/>
                <a:cs typeface="+mn-cs"/>
              </a:rPr>
              <a:t>发射执行两条整数指令，因而相对同一频率下工作的</a:t>
            </a:r>
            <a:r>
              <a:rPr kumimoji="0" lang="en-US" altLang="zh-CN" sz="2400" b="1" i="0" u="none" strike="noStrike" kern="1200" cap="none" spc="0" normalizeH="0" baseline="0" noProof="0" dirty="0" smtClean="0">
                <a:ln>
                  <a:noFill/>
                </a:ln>
                <a:solidFill>
                  <a:schemeClr val="tx1"/>
                </a:solidFill>
                <a:effectLst/>
                <a:uLnTx/>
                <a:uFillTx/>
                <a:latin typeface="+mn-ea"/>
                <a:ea typeface="+mn-ea"/>
                <a:cs typeface="+mn-cs"/>
              </a:rPr>
              <a:t>80486</a:t>
            </a:r>
            <a:r>
              <a:rPr kumimoji="0" lang="zh-CN" altLang="zh-CN" sz="2400" b="1" i="0" u="none" strike="noStrike" kern="1200" cap="none" spc="0" normalizeH="0" baseline="0" noProof="0" dirty="0" smtClean="0">
                <a:ln>
                  <a:noFill/>
                </a:ln>
                <a:solidFill>
                  <a:schemeClr val="tx1"/>
                </a:solidFill>
                <a:effectLst/>
                <a:uLnTx/>
                <a:uFillTx/>
                <a:latin typeface="+mn-ea"/>
                <a:ea typeface="+mn-ea"/>
                <a:cs typeface="+mn-cs"/>
              </a:rPr>
              <a:t>来说，其性能几乎提高了一倍。</a:t>
            </a:r>
            <a:endParaRPr kumimoji="0" lang="zh-CN" altLang="zh-CN" sz="2400" b="1" i="0" u="none" strike="noStrike" kern="120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transition spd="slow">
    <p:zoom dir="in"/>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576580" y="390525"/>
            <a:ext cx="8055610" cy="4965065"/>
          </a:xfrm>
          <a:prstGeom prst="rect">
            <a:avLst/>
          </a:prstGeom>
          <a:noFill/>
          <a:ln w="9525">
            <a:noFill/>
          </a:ln>
        </p:spPr>
        <p:txBody>
          <a:bodyPr wrap="square">
            <a:spAutoFit/>
          </a:bodyPr>
          <a:p>
            <a:pPr indent="269875">
              <a:lnSpc>
                <a:spcPct val="120000"/>
              </a:lnSpc>
              <a:spcBef>
                <a:spcPts val="0"/>
              </a:spcBef>
              <a:spcAft>
                <a:spcPts val="0"/>
              </a:spcAft>
            </a:pPr>
            <a:endParaRPr lang="zh-CN" b="0">
              <a:solidFill>
                <a:srgbClr val="FF0000"/>
              </a:solidFill>
              <a:ea typeface="宋体" panose="02010600030101010101" pitchFamily="2" charset="-122"/>
            </a:endParaRPr>
          </a:p>
          <a:p>
            <a:pPr indent="269875">
              <a:lnSpc>
                <a:spcPct val="120000"/>
              </a:lnSpc>
              <a:spcBef>
                <a:spcPts val="0"/>
              </a:spcBef>
              <a:spcAft>
                <a:spcPts val="0"/>
              </a:spcAft>
            </a:pPr>
            <a:r>
              <a:rPr lang="en-US" altLang="zh-CN">
                <a:solidFill>
                  <a:schemeClr val="tx1"/>
                </a:solidFill>
                <a:ea typeface="宋体" panose="02010600030101010101" pitchFamily="2" charset="-122"/>
              </a:rPr>
              <a:t>       </a:t>
            </a:r>
            <a:r>
              <a:rPr lang="zh-CN">
                <a:solidFill>
                  <a:schemeClr val="tx1"/>
                </a:solidFill>
                <a:ea typeface="宋体" panose="02010600030101010101" pitchFamily="2" charset="-122"/>
              </a:rPr>
              <a:t>超标量微处理器中</a:t>
            </a:r>
            <a:r>
              <a:rPr lang="zh-CN">
                <a:solidFill>
                  <a:schemeClr val="tx1"/>
                </a:solidFill>
                <a:latin typeface="Times New Roman" panose="02020603050405020304" pitchFamily="18" charset="0"/>
                <a:ea typeface="宋体" panose="02010600030101010101" pitchFamily="2" charset="-122"/>
              </a:rPr>
              <a:t>，</a:t>
            </a:r>
            <a:r>
              <a:rPr lang="zh-CN">
                <a:solidFill>
                  <a:schemeClr val="tx1"/>
                </a:solidFill>
                <a:ea typeface="宋体" panose="02010600030101010101" pitchFamily="2" charset="-122"/>
              </a:rPr>
              <a:t>每个</a:t>
            </a:r>
            <a:r>
              <a:rPr lang="zh-CN">
                <a:solidFill>
                  <a:schemeClr val="tx1"/>
                </a:solidFill>
                <a:latin typeface="Times New Roman" panose="02020603050405020304" pitchFamily="18" charset="0"/>
                <a:ea typeface="宋体" panose="02010600030101010101" pitchFamily="2" charset="-122"/>
              </a:rPr>
              <a:t>时钟</a:t>
            </a:r>
            <a:r>
              <a:rPr lang="zh-CN">
                <a:solidFill>
                  <a:schemeClr val="tx1"/>
                </a:solidFill>
                <a:ea typeface="宋体" panose="02010600030101010101" pitchFamily="2" charset="-122"/>
              </a:rPr>
              <a:t>周期可同时发射执行多条指令</a:t>
            </a:r>
            <a:r>
              <a:rPr lang="zh-CN">
                <a:solidFill>
                  <a:schemeClr val="tx1"/>
                </a:solidFill>
                <a:latin typeface="Times New Roman" panose="02020603050405020304" pitchFamily="18" charset="0"/>
                <a:ea typeface="宋体" panose="02010600030101010101" pitchFamily="2" charset="-122"/>
              </a:rPr>
              <a:t>，</a:t>
            </a:r>
            <a:r>
              <a:rPr lang="zh-CN">
                <a:solidFill>
                  <a:schemeClr val="tx1"/>
                </a:solidFill>
                <a:ea typeface="宋体" panose="02010600030101010101" pitchFamily="2" charset="-122"/>
              </a:rPr>
              <a:t>但指令的高发射率也意味着相关发生的频率</a:t>
            </a:r>
            <a:r>
              <a:rPr lang="zh-CN">
                <a:solidFill>
                  <a:schemeClr val="tx1"/>
                </a:solidFill>
                <a:latin typeface="Times New Roman" panose="02020603050405020304" pitchFamily="18" charset="0"/>
                <a:ea typeface="宋体" panose="02010600030101010101" pitchFamily="2" charset="-122"/>
              </a:rPr>
              <a:t>增加，</a:t>
            </a:r>
            <a:r>
              <a:rPr lang="zh-CN">
                <a:solidFill>
                  <a:schemeClr val="tx1"/>
                </a:solidFill>
                <a:ea typeface="宋体" panose="02010600030101010101" pitchFamily="2" charset="-122"/>
              </a:rPr>
              <a:t>而且</a:t>
            </a:r>
            <a:r>
              <a:rPr lang="zh-CN">
                <a:solidFill>
                  <a:schemeClr val="tx1"/>
                </a:solidFill>
                <a:latin typeface="Times New Roman" panose="02020603050405020304" pitchFamily="18" charset="0"/>
                <a:ea typeface="宋体" panose="02010600030101010101" pitchFamily="2" charset="-122"/>
              </a:rPr>
              <a:t>多发射的</a:t>
            </a:r>
            <a:r>
              <a:rPr lang="zh-CN">
                <a:solidFill>
                  <a:schemeClr val="tx1"/>
                </a:solidFill>
                <a:ea typeface="宋体" panose="02010600030101010101" pitchFamily="2" charset="-122"/>
              </a:rPr>
              <a:t>结构决定了相关的复杂性</a:t>
            </a:r>
            <a:r>
              <a:rPr lang="zh-CN">
                <a:solidFill>
                  <a:schemeClr val="tx1"/>
                </a:solidFill>
                <a:latin typeface="Times New Roman" panose="02020603050405020304" pitchFamily="18" charset="0"/>
                <a:ea typeface="宋体" panose="02010600030101010101" pitchFamily="2" charset="-122"/>
              </a:rPr>
              <a:t>。</a:t>
            </a:r>
            <a:r>
              <a:rPr lang="zh-CN">
                <a:solidFill>
                  <a:schemeClr val="tx1"/>
                </a:solidFill>
                <a:ea typeface="宋体" panose="02010600030101010101" pitchFamily="2" charset="-122"/>
              </a:rPr>
              <a:t>因此</a:t>
            </a:r>
            <a:r>
              <a:rPr lang="zh-CN">
                <a:solidFill>
                  <a:schemeClr val="tx1"/>
                </a:solidFill>
                <a:latin typeface="Times New Roman" panose="02020603050405020304" pitchFamily="18" charset="0"/>
                <a:ea typeface="宋体" panose="02010600030101010101" pitchFamily="2" charset="-122"/>
              </a:rPr>
              <a:t>，</a:t>
            </a:r>
            <a:r>
              <a:rPr lang="zh-CN">
                <a:solidFill>
                  <a:schemeClr val="tx1"/>
                </a:solidFill>
                <a:ea typeface="宋体" panose="02010600030101010101" pitchFamily="2" charset="-122"/>
              </a:rPr>
              <a:t>为了有效地</a:t>
            </a:r>
            <a:r>
              <a:rPr lang="zh-CN">
                <a:solidFill>
                  <a:schemeClr val="tx1"/>
                </a:solidFill>
                <a:latin typeface="Times New Roman" panose="02020603050405020304" pitchFamily="18" charset="0"/>
                <a:ea typeface="宋体" panose="02010600030101010101" pitchFamily="2" charset="-122"/>
              </a:rPr>
              <a:t>处理相关，需要</a:t>
            </a:r>
            <a:r>
              <a:rPr lang="zh-CN">
                <a:solidFill>
                  <a:schemeClr val="tx1"/>
                </a:solidFill>
                <a:ea typeface="宋体" panose="02010600030101010101" pitchFamily="2" charset="-122"/>
              </a:rPr>
              <a:t>采用静态和动态调度</a:t>
            </a:r>
            <a:r>
              <a:rPr lang="zh-CN">
                <a:solidFill>
                  <a:schemeClr val="tx1"/>
                </a:solidFill>
                <a:latin typeface="Times New Roman" panose="02020603050405020304" pitchFamily="18" charset="0"/>
                <a:ea typeface="宋体" panose="02010600030101010101" pitchFamily="2" charset="-122"/>
              </a:rPr>
              <a:t>（即在流水线上执行指令时，由硬件检测指令间的相关性，然后对相关指令重新排序执行，这也称为乱序执行）</a:t>
            </a:r>
            <a:r>
              <a:rPr lang="zh-CN">
                <a:solidFill>
                  <a:schemeClr val="tx1"/>
                </a:solidFill>
                <a:ea typeface="宋体" panose="02010600030101010101" pitchFamily="2" charset="-122"/>
              </a:rPr>
              <a:t>技术相结合的方法</a:t>
            </a:r>
            <a:r>
              <a:rPr lang="zh-CN">
                <a:solidFill>
                  <a:schemeClr val="tx1"/>
                </a:solidFill>
                <a:latin typeface="Times New Roman" panose="02020603050405020304" pitchFamily="18" charset="0"/>
                <a:ea typeface="宋体" panose="02010600030101010101" pitchFamily="2" charset="-122"/>
              </a:rPr>
              <a:t>。</a:t>
            </a:r>
            <a:r>
              <a:rPr lang="zh-CN">
                <a:solidFill>
                  <a:schemeClr val="tx1"/>
                </a:solidFill>
                <a:ea typeface="宋体" panose="02010600030101010101" pitchFamily="2" charset="-122"/>
              </a:rPr>
              <a:t>静态调度可在编译过程中减少相关的产生</a:t>
            </a:r>
            <a:r>
              <a:rPr lang="zh-CN">
                <a:solidFill>
                  <a:schemeClr val="tx1"/>
                </a:solidFill>
                <a:latin typeface="Times New Roman" panose="02020603050405020304" pitchFamily="18" charset="0"/>
                <a:ea typeface="宋体" panose="02010600030101010101" pitchFamily="2" charset="-122"/>
              </a:rPr>
              <a:t>；</a:t>
            </a:r>
            <a:r>
              <a:rPr lang="zh-CN">
                <a:solidFill>
                  <a:schemeClr val="tx1"/>
                </a:solidFill>
                <a:ea typeface="宋体" panose="02010600030101010101" pitchFamily="2" charset="-122"/>
              </a:rPr>
              <a:t>而动态调度可根据处理器的动态信息发掘出更多的</a:t>
            </a:r>
            <a:r>
              <a:rPr lang="zh-CN">
                <a:solidFill>
                  <a:schemeClr val="tx1"/>
                </a:solidFill>
                <a:latin typeface="Times New Roman" panose="02020603050405020304" pitchFamily="18" charset="0"/>
                <a:ea typeface="宋体" panose="02010600030101010101" pitchFamily="2" charset="-122"/>
              </a:rPr>
              <a:t>指令级并行，</a:t>
            </a:r>
            <a:r>
              <a:rPr lang="zh-CN">
                <a:solidFill>
                  <a:schemeClr val="tx1"/>
                </a:solidFill>
                <a:ea typeface="宋体" panose="02010600030101010101" pitchFamily="2" charset="-122"/>
              </a:rPr>
              <a:t>动态调度简化了编译器的设计</a:t>
            </a:r>
            <a:r>
              <a:rPr lang="zh-CN">
                <a:solidFill>
                  <a:schemeClr val="tx1"/>
                </a:solidFill>
                <a:latin typeface="Times New Roman" panose="02020603050405020304" pitchFamily="18" charset="0"/>
                <a:ea typeface="宋体" panose="02010600030101010101" pitchFamily="2" charset="-122"/>
              </a:rPr>
              <a:t>，</a:t>
            </a:r>
            <a:r>
              <a:rPr lang="zh-CN">
                <a:solidFill>
                  <a:schemeClr val="tx1"/>
                </a:solidFill>
                <a:ea typeface="宋体" panose="02010600030101010101" pitchFamily="2" charset="-122"/>
              </a:rPr>
              <a:t>减小了编译代码对硬件的依赖</a:t>
            </a:r>
            <a:r>
              <a:rPr lang="zh-CN">
                <a:solidFill>
                  <a:schemeClr val="tx1"/>
                </a:solidFill>
                <a:latin typeface="Times New Roman" panose="02020603050405020304" pitchFamily="18" charset="0"/>
                <a:ea typeface="宋体" panose="02010600030101010101" pitchFamily="2" charset="-122"/>
              </a:rPr>
              <a:t>，</a:t>
            </a:r>
            <a:r>
              <a:rPr lang="zh-CN">
                <a:solidFill>
                  <a:schemeClr val="tx1"/>
                </a:solidFill>
                <a:ea typeface="宋体" panose="02010600030101010101" pitchFamily="2" charset="-122"/>
              </a:rPr>
              <a:t>但</a:t>
            </a:r>
            <a:r>
              <a:rPr lang="zh-CN">
                <a:solidFill>
                  <a:schemeClr val="tx1"/>
                </a:solidFill>
                <a:latin typeface="Times New Roman" panose="02020603050405020304" pitchFamily="18" charset="0"/>
                <a:ea typeface="宋体" panose="02010600030101010101" pitchFamily="2" charset="-122"/>
              </a:rPr>
              <a:t>代价是</a:t>
            </a:r>
            <a:r>
              <a:rPr lang="zh-CN">
                <a:solidFill>
                  <a:schemeClr val="tx1"/>
                </a:solidFill>
                <a:ea typeface="宋体" panose="02010600030101010101" pitchFamily="2" charset="-122"/>
              </a:rPr>
              <a:t>大量的硬件开销</a:t>
            </a:r>
            <a:r>
              <a:rPr lang="zh-CN">
                <a:solidFill>
                  <a:schemeClr val="tx1"/>
                </a:solidFill>
                <a:latin typeface="Times New Roman" panose="02020603050405020304" pitchFamily="18" charset="0"/>
                <a:ea typeface="宋体" panose="02010600030101010101" pitchFamily="2" charset="-122"/>
              </a:rPr>
              <a:t>。</a:t>
            </a:r>
            <a:endParaRPr lang="zh-CN" altLang="en-US">
              <a:solidFill>
                <a:schemeClr val="tx1"/>
              </a:solidFill>
              <a:latin typeface="Times New Roman" panose="02020603050405020304" pitchFamily="18" charset="0"/>
              <a:ea typeface="宋体" panose="02010600030101010101" pitchFamily="2" charset="-122"/>
            </a:endParaRPr>
          </a:p>
        </p:txBody>
      </p:sp>
    </p:spTree>
  </p:cSld>
  <p:clrMapOvr>
    <a:masterClrMapping/>
  </p:clrMapOvr>
  <p:transition spd="slow">
    <p:zoom dir="in"/>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179705" y="980440"/>
            <a:ext cx="8746490" cy="2861310"/>
          </a:xfrm>
          <a:prstGeom prst="rect">
            <a:avLst/>
          </a:prstGeom>
          <a:noFill/>
          <a:ln w="9525">
            <a:noFill/>
          </a:ln>
        </p:spPr>
        <p:txBody>
          <a:bodyPr wrap="square">
            <a:spAutoFit/>
          </a:bodyPr>
          <a:p>
            <a:pPr indent="215900">
              <a:lnSpc>
                <a:spcPct val="150000"/>
              </a:lnSpc>
              <a:spcBef>
                <a:spcPts val="0"/>
              </a:spcBef>
              <a:spcAft>
                <a:spcPts val="0"/>
              </a:spcAft>
            </a:pPr>
            <a:r>
              <a:rPr lang="en-US" altLang="zh-CN">
                <a:solidFill>
                  <a:schemeClr val="tx1"/>
                </a:solidFill>
                <a:latin typeface="Times New Roman" panose="02020603050405020304" pitchFamily="18" charset="0"/>
                <a:ea typeface="宋体" panose="02010600030101010101" pitchFamily="2" charset="-122"/>
              </a:rPr>
              <a:t>    </a:t>
            </a:r>
            <a:r>
              <a:rPr lang="zh-CN">
                <a:solidFill>
                  <a:schemeClr val="tx1"/>
                </a:solidFill>
                <a:latin typeface="Times New Roman" panose="02020603050405020304" pitchFamily="18" charset="0"/>
                <a:ea typeface="宋体" panose="02010600030101010101" pitchFamily="2" charset="-122"/>
              </a:rPr>
              <a:t>流水线和超标量技术可以有效地提高单线程</a:t>
            </a:r>
            <a:r>
              <a:rPr lang="en-US">
                <a:solidFill>
                  <a:schemeClr val="tx1"/>
                </a:solidFill>
                <a:latin typeface="Times New Roman" panose="02020603050405020304" pitchFamily="18" charset="0"/>
                <a:ea typeface="宋体" panose="02010600030101010101" pitchFamily="2" charset="-122"/>
              </a:rPr>
              <a:t>CPU</a:t>
            </a:r>
            <a:r>
              <a:rPr lang="zh-CN">
                <a:solidFill>
                  <a:schemeClr val="tx1"/>
                </a:solidFill>
                <a:latin typeface="Times New Roman" panose="02020603050405020304" pitchFamily="18" charset="0"/>
                <a:ea typeface="宋体" panose="02010600030101010101" pitchFamily="2" charset="-122"/>
              </a:rPr>
              <a:t>的指令执行效率，但是当单线程指令执行遇到阻塞（如相关、</a:t>
            </a:r>
            <a:r>
              <a:rPr lang="en-US">
                <a:solidFill>
                  <a:schemeClr val="tx1"/>
                </a:solidFill>
                <a:latin typeface="Times New Roman" panose="02020603050405020304" pitchFamily="18" charset="0"/>
                <a:ea typeface="宋体" panose="02010600030101010101" pitchFamily="2" charset="-122"/>
              </a:rPr>
              <a:t>Cache</a:t>
            </a:r>
            <a:r>
              <a:rPr lang="zh-CN">
                <a:solidFill>
                  <a:schemeClr val="tx1"/>
                </a:solidFill>
                <a:latin typeface="Times New Roman" panose="02020603050405020304" pitchFamily="18" charset="0"/>
                <a:ea typeface="宋体" panose="02010600030101010101" pitchFamily="2" charset="-122"/>
              </a:rPr>
              <a:t>缺失）时，会使</a:t>
            </a:r>
            <a:r>
              <a:rPr lang="en-US">
                <a:solidFill>
                  <a:schemeClr val="tx1"/>
                </a:solidFill>
                <a:latin typeface="Times New Roman" panose="02020603050405020304" pitchFamily="18" charset="0"/>
                <a:ea typeface="宋体" panose="02010600030101010101" pitchFamily="2" charset="-122"/>
              </a:rPr>
              <a:t>CPU</a:t>
            </a:r>
            <a:r>
              <a:rPr lang="zh-CN">
                <a:solidFill>
                  <a:schemeClr val="tx1"/>
                </a:solidFill>
                <a:latin typeface="Times New Roman" panose="02020603050405020304" pitchFamily="18" charset="0"/>
                <a:ea typeface="宋体" panose="02010600030101010101" pitchFamily="2" charset="-122"/>
              </a:rPr>
              <a:t>内部执行功能部件空闲，为了充分利用这些功能部件，就出现了硬件多线程技术。由于线程间的相关性较少，当一个线程遇到阻塞时，</a:t>
            </a:r>
            <a:r>
              <a:rPr lang="en-US">
                <a:solidFill>
                  <a:schemeClr val="tx1"/>
                </a:solidFill>
                <a:latin typeface="Times New Roman" panose="02020603050405020304" pitchFamily="18" charset="0"/>
                <a:ea typeface="宋体" panose="02010600030101010101" pitchFamily="2" charset="-122"/>
              </a:rPr>
              <a:t>CPU</a:t>
            </a:r>
            <a:r>
              <a:rPr lang="zh-CN">
                <a:solidFill>
                  <a:schemeClr val="tx1"/>
                </a:solidFill>
                <a:latin typeface="Times New Roman" panose="02020603050405020304" pitchFamily="18" charset="0"/>
                <a:ea typeface="宋体" panose="02010600030101010101" pitchFamily="2" charset="-122"/>
              </a:rPr>
              <a:t>就可以切换到另一个线程执行。</a:t>
            </a:r>
            <a:endParaRPr lang="zh-CN" altLang="en-US">
              <a:solidFill>
                <a:schemeClr val="tx1"/>
              </a:solidFill>
              <a:latin typeface="Times New Roman" panose="02020603050405020304" pitchFamily="18" charset="0"/>
              <a:ea typeface="宋体" panose="02010600030101010101" pitchFamily="2" charset="-122"/>
            </a:endParaRPr>
          </a:p>
        </p:txBody>
      </p:sp>
      <p:sp>
        <p:nvSpPr>
          <p:cNvPr id="4" name="文本框 3"/>
          <p:cNvSpPr txBox="1"/>
          <p:nvPr/>
        </p:nvSpPr>
        <p:spPr>
          <a:xfrm>
            <a:off x="251460" y="188595"/>
            <a:ext cx="4572000" cy="521970"/>
          </a:xfrm>
          <a:prstGeom prst="rect">
            <a:avLst/>
          </a:prstGeom>
          <a:noFill/>
        </p:spPr>
        <p:txBody>
          <a:bodyPr wrap="square" rtlCol="0" anchor="t">
            <a:spAutoFit/>
          </a:bodyPr>
          <a:p>
            <a:r>
              <a:rPr lang="zh-CN" sz="2800">
                <a:cs typeface="楷体_GB2312" charset="0"/>
                <a:sym typeface="+mn-ea"/>
              </a:rPr>
              <a:t>（</a:t>
            </a:r>
            <a:r>
              <a:rPr lang="en-US" sz="2800">
                <a:cs typeface="楷体_GB2312" charset="0"/>
                <a:sym typeface="+mn-ea"/>
              </a:rPr>
              <a:t>4</a:t>
            </a:r>
            <a:r>
              <a:rPr lang="zh-CN" sz="2800">
                <a:cs typeface="楷体_GB2312" charset="0"/>
                <a:sym typeface="+mn-ea"/>
              </a:rPr>
              <a:t>）硬件多线程</a:t>
            </a:r>
            <a:endParaRPr lang="zh-CN" altLang="en-US" sz="2800"/>
          </a:p>
        </p:txBody>
      </p:sp>
      <p:sp>
        <p:nvSpPr>
          <p:cNvPr id="5" name="文本框 4"/>
          <p:cNvSpPr txBox="1"/>
          <p:nvPr/>
        </p:nvSpPr>
        <p:spPr>
          <a:xfrm>
            <a:off x="251460" y="4076700"/>
            <a:ext cx="8604250" cy="175323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nchor="t">
            <a:spAutoFit/>
          </a:bodyPr>
          <a:p>
            <a:pPr indent="215900">
              <a:lnSpc>
                <a:spcPct val="150000"/>
              </a:lnSpc>
              <a:spcBef>
                <a:spcPts val="0"/>
              </a:spcBef>
              <a:spcAft>
                <a:spcPts val="0"/>
              </a:spcAft>
            </a:pPr>
            <a:r>
              <a:rPr lang="zh-CN">
                <a:solidFill>
                  <a:srgbClr val="C00000"/>
                </a:solidFill>
                <a:sym typeface="+mn-ea"/>
              </a:rPr>
              <a:t>硬件多线程：</a:t>
            </a:r>
            <a:r>
              <a:rPr lang="zh-CN">
                <a:sym typeface="+mn-ea"/>
              </a:rPr>
              <a:t>允许多个线程共享单个</a:t>
            </a:r>
            <a:r>
              <a:rPr lang="en-US">
                <a:sym typeface="+mn-ea"/>
              </a:rPr>
              <a:t>CPU</a:t>
            </a:r>
            <a:r>
              <a:rPr lang="zh-CN">
                <a:sym typeface="+mn-ea"/>
              </a:rPr>
              <a:t>的功能部件。为了允许这种共享，处理器必须能复制每个线程的独立状态，这样才具备在多个线程之间进行切换的能力。</a:t>
            </a:r>
            <a:endParaRPr lang="zh-CN" altLang="en-US"/>
          </a:p>
        </p:txBody>
      </p:sp>
    </p:spTree>
  </p:cSld>
  <p:clrMapOvr>
    <a:masterClrMapping/>
  </p:clrMapOvr>
  <p:transition spd="slow">
    <p:zoom dir="in"/>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6830" y="476885"/>
            <a:ext cx="9180830" cy="175323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nchor="t">
            <a:spAutoFit/>
          </a:bodyPr>
          <a:p>
            <a:pPr indent="215900">
              <a:lnSpc>
                <a:spcPct val="150000"/>
              </a:lnSpc>
              <a:spcBef>
                <a:spcPts val="0"/>
              </a:spcBef>
              <a:spcAft>
                <a:spcPts val="0"/>
              </a:spcAft>
            </a:pPr>
            <a:r>
              <a:rPr lang="zh-CN">
                <a:sym typeface="+mn-ea"/>
              </a:rPr>
              <a:t>硬件多线程有两种实现方法：</a:t>
            </a:r>
            <a:endParaRPr lang="zh-CN">
              <a:sym typeface="+mn-ea"/>
            </a:endParaRPr>
          </a:p>
          <a:p>
            <a:pPr marL="342900" indent="-342900">
              <a:lnSpc>
                <a:spcPct val="150000"/>
              </a:lnSpc>
              <a:spcBef>
                <a:spcPts val="0"/>
              </a:spcBef>
              <a:spcAft>
                <a:spcPts val="0"/>
              </a:spcAft>
              <a:buFont typeface="Wingdings" panose="05000000000000000000" charset="0"/>
              <a:buChar char="Ø"/>
            </a:pPr>
            <a:r>
              <a:rPr lang="zh-CN">
                <a:sym typeface="+mn-ea"/>
              </a:rPr>
              <a:t>细粒度多线程</a:t>
            </a:r>
            <a:r>
              <a:rPr lang="en-US" altLang="zh-CN">
                <a:sym typeface="+mn-ea"/>
              </a:rPr>
              <a:t>---</a:t>
            </a:r>
            <a:r>
              <a:rPr lang="en-US">
                <a:sym typeface="+mn-ea"/>
              </a:rPr>
              <a:t>CPU</a:t>
            </a:r>
            <a:r>
              <a:rPr lang="zh-CN">
                <a:sym typeface="+mn-ea"/>
              </a:rPr>
              <a:t>必须能够在每个时钟周期进行线程切换</a:t>
            </a:r>
            <a:endParaRPr lang="zh-CN">
              <a:sym typeface="+mn-ea"/>
            </a:endParaRPr>
          </a:p>
          <a:p>
            <a:pPr marL="342900" indent="-342900">
              <a:lnSpc>
                <a:spcPct val="150000"/>
              </a:lnSpc>
              <a:spcBef>
                <a:spcPts val="0"/>
              </a:spcBef>
              <a:spcAft>
                <a:spcPts val="0"/>
              </a:spcAft>
              <a:buFont typeface="Wingdings" panose="05000000000000000000" charset="0"/>
              <a:buChar char="Ø"/>
            </a:pPr>
            <a:r>
              <a:rPr lang="zh-CN">
                <a:sym typeface="+mn-ea"/>
              </a:rPr>
              <a:t>粗粒度多线程</a:t>
            </a:r>
            <a:r>
              <a:rPr lang="en-US" altLang="zh-CN">
                <a:sym typeface="+mn-ea"/>
              </a:rPr>
              <a:t>---</a:t>
            </a:r>
            <a:r>
              <a:rPr lang="en-US">
                <a:sym typeface="+mn-ea"/>
              </a:rPr>
              <a:t>CPU</a:t>
            </a:r>
            <a:r>
              <a:rPr lang="zh-CN">
                <a:sym typeface="+mn-ea"/>
              </a:rPr>
              <a:t>在当前线程遇到阻塞时才切换到其他线程</a:t>
            </a:r>
            <a:endParaRPr lang="zh-CN" altLang="en-US"/>
          </a:p>
        </p:txBody>
      </p:sp>
      <p:sp>
        <p:nvSpPr>
          <p:cNvPr id="5" name="文本框 4"/>
          <p:cNvSpPr txBox="1"/>
          <p:nvPr/>
        </p:nvSpPr>
        <p:spPr>
          <a:xfrm>
            <a:off x="-53975" y="2996565"/>
            <a:ext cx="9197975" cy="230695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nchor="t">
            <a:spAutoFit/>
          </a:bodyPr>
          <a:p>
            <a:pPr>
              <a:lnSpc>
                <a:spcPct val="150000"/>
              </a:lnSpc>
              <a:spcBef>
                <a:spcPts val="0"/>
              </a:spcBef>
              <a:spcAft>
                <a:spcPts val="0"/>
              </a:spcAft>
              <a:buFont typeface="Wingdings" panose="05000000000000000000" charset="0"/>
            </a:pPr>
            <a:r>
              <a:rPr lang="zh-CN">
                <a:sym typeface="+mn-ea"/>
              </a:rPr>
              <a:t>同时多线程（</a:t>
            </a:r>
            <a:r>
              <a:rPr lang="en-US">
                <a:sym typeface="+mn-ea"/>
              </a:rPr>
              <a:t>SMT</a:t>
            </a:r>
            <a:r>
              <a:rPr lang="zh-CN">
                <a:sym typeface="+mn-ea"/>
              </a:rPr>
              <a:t>）：多线程的变种，在一个时钟周期同时发射多个不同线程的指令。由于多发射动态调度</a:t>
            </a:r>
            <a:r>
              <a:rPr lang="en-US">
                <a:sym typeface="+mn-ea"/>
              </a:rPr>
              <a:t>CPU</a:t>
            </a:r>
            <a:r>
              <a:rPr lang="zh-CN">
                <a:sym typeface="+mn-ea"/>
              </a:rPr>
              <a:t>具有多个并行执行功能部件，因此可以通过寄存器换名、动态调度、多发射等技术，实现</a:t>
            </a:r>
            <a:r>
              <a:rPr lang="en-US" altLang="zh-CN">
                <a:sym typeface="+mn-ea"/>
              </a:rPr>
              <a:t>SMT</a:t>
            </a:r>
            <a:r>
              <a:rPr lang="zh-CN">
                <a:sym typeface="+mn-ea"/>
              </a:rPr>
              <a:t>。</a:t>
            </a:r>
            <a:r>
              <a:rPr lang="en-US">
                <a:sym typeface="+mn-ea"/>
              </a:rPr>
              <a:t>Intel P4</a:t>
            </a:r>
            <a:r>
              <a:rPr lang="zh-CN">
                <a:sym typeface="+mn-ea"/>
              </a:rPr>
              <a:t>、</a:t>
            </a:r>
            <a:r>
              <a:rPr lang="en-US">
                <a:sym typeface="+mn-ea"/>
              </a:rPr>
              <a:t>IBM POWER 5</a:t>
            </a:r>
            <a:r>
              <a:rPr lang="zh-CN">
                <a:sym typeface="+mn-ea"/>
              </a:rPr>
              <a:t>都采用了</a:t>
            </a:r>
            <a:r>
              <a:rPr lang="en-US">
                <a:sym typeface="+mn-ea"/>
              </a:rPr>
              <a:t>SMT</a:t>
            </a:r>
            <a:r>
              <a:rPr lang="zh-CN">
                <a:sym typeface="+mn-ea"/>
              </a:rPr>
              <a:t>技术。</a:t>
            </a:r>
            <a:endParaRPr lang="zh-CN" altLang="en-US"/>
          </a:p>
        </p:txBody>
      </p:sp>
    </p:spTree>
  </p:cSld>
  <p:clrMapOvr>
    <a:masterClrMapping/>
  </p:clrMapOvr>
  <p:transition spd="slow">
    <p:zoom dir="in"/>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95605" y="548640"/>
            <a:ext cx="8455025" cy="5631180"/>
          </a:xfrm>
          <a:prstGeom prst="rect">
            <a:avLst/>
          </a:prstGeom>
          <a:noFill/>
        </p:spPr>
        <p:txBody>
          <a:bodyPr wrap="square" rtlCol="0" anchor="t">
            <a:spAutoFit/>
          </a:bodyPr>
          <a:p>
            <a:pPr indent="215900">
              <a:lnSpc>
                <a:spcPct val="150000"/>
              </a:lnSpc>
              <a:spcBef>
                <a:spcPts val="0"/>
              </a:spcBef>
              <a:spcAft>
                <a:spcPts val="0"/>
              </a:spcAft>
            </a:pPr>
            <a:r>
              <a:rPr lang="en-US" altLang="zh-CN">
                <a:sym typeface="+mn-ea"/>
              </a:rPr>
              <a:t>   </a:t>
            </a:r>
            <a:r>
              <a:rPr lang="zh-CN">
                <a:sym typeface="+mn-ea"/>
              </a:rPr>
              <a:t>但是，硬件多线程通常会损失单个线程的性能。而且，为了减少多个线程同时运行引起的各种资源（如指令预取缓冲、存储器带宽）竞争，</a:t>
            </a:r>
            <a:r>
              <a:rPr lang="en-US">
                <a:sym typeface="+mn-ea"/>
              </a:rPr>
              <a:t>CPU</a:t>
            </a:r>
            <a:r>
              <a:rPr lang="zh-CN">
                <a:sym typeface="+mn-ea"/>
              </a:rPr>
              <a:t>会增加相应硬件资源而使其结构变得更复杂，从而导致功耗大大增加，结果是</a:t>
            </a:r>
            <a:r>
              <a:rPr lang="en-US">
                <a:sym typeface="+mn-ea"/>
              </a:rPr>
              <a:t>CPU</a:t>
            </a:r>
            <a:r>
              <a:rPr lang="zh-CN">
                <a:sym typeface="+mn-ea"/>
              </a:rPr>
              <a:t>性能的提升与功耗的增大不成正比。</a:t>
            </a:r>
            <a:endParaRPr lang="zh-CN">
              <a:sym typeface="+mn-ea"/>
            </a:endParaRPr>
          </a:p>
          <a:p>
            <a:pPr indent="215900">
              <a:lnSpc>
                <a:spcPct val="150000"/>
              </a:lnSpc>
              <a:spcBef>
                <a:spcPts val="0"/>
              </a:spcBef>
              <a:spcAft>
                <a:spcPts val="0"/>
              </a:spcAft>
            </a:pPr>
            <a:r>
              <a:rPr lang="en-US" altLang="zh-CN">
                <a:sym typeface="+mn-ea"/>
              </a:rPr>
              <a:t>       </a:t>
            </a:r>
            <a:r>
              <a:rPr lang="zh-CN">
                <a:sym typeface="+mn-ea"/>
              </a:rPr>
              <a:t>由于单核</a:t>
            </a:r>
            <a:r>
              <a:rPr lang="en-US">
                <a:sym typeface="+mn-ea"/>
              </a:rPr>
              <a:t>CPU</a:t>
            </a:r>
            <a:r>
              <a:rPr lang="zh-CN">
                <a:sym typeface="+mn-ea"/>
              </a:rPr>
              <a:t>指令级并行的限制、采用硬件多线程的复杂性、时钟频率增加的瓶颈以及</a:t>
            </a:r>
            <a:r>
              <a:rPr lang="en-US">
                <a:sym typeface="+mn-ea"/>
              </a:rPr>
              <a:t>CPU</a:t>
            </a:r>
            <a:r>
              <a:rPr lang="zh-CN">
                <a:sym typeface="+mn-ea"/>
              </a:rPr>
              <a:t>功耗等问题，自</a:t>
            </a:r>
            <a:r>
              <a:rPr lang="en-US">
                <a:sym typeface="+mn-ea"/>
              </a:rPr>
              <a:t>2002</a:t>
            </a:r>
            <a:r>
              <a:rPr lang="zh-CN">
                <a:sym typeface="+mn-ea"/>
              </a:rPr>
              <a:t>年开始单核</a:t>
            </a:r>
            <a:r>
              <a:rPr lang="en-US">
                <a:sym typeface="+mn-ea"/>
              </a:rPr>
              <a:t>CPU</a:t>
            </a:r>
            <a:r>
              <a:rPr lang="zh-CN">
                <a:sym typeface="+mn-ea"/>
              </a:rPr>
              <a:t>的性能增长进入缓慢期。因此，从</a:t>
            </a:r>
            <a:r>
              <a:rPr lang="en-US">
                <a:sym typeface="+mn-ea"/>
              </a:rPr>
              <a:t>2004</a:t>
            </a:r>
            <a:r>
              <a:rPr lang="zh-CN">
                <a:sym typeface="+mn-ea"/>
              </a:rPr>
              <a:t>年</a:t>
            </a:r>
            <a:r>
              <a:rPr lang="en-US">
                <a:sym typeface="+mn-ea"/>
              </a:rPr>
              <a:t>Intel</a:t>
            </a:r>
            <a:r>
              <a:rPr lang="zh-CN">
                <a:sym typeface="+mn-ea"/>
              </a:rPr>
              <a:t>就开始转向研发多核芯片，以在进一步提升</a:t>
            </a:r>
            <a:r>
              <a:rPr lang="en-US">
                <a:sym typeface="+mn-ea"/>
              </a:rPr>
              <a:t>CPU</a:t>
            </a:r>
            <a:r>
              <a:rPr lang="zh-CN">
                <a:sym typeface="+mn-ea"/>
              </a:rPr>
              <a:t>性能的同时降低功耗的提升。</a:t>
            </a:r>
            <a:endParaRPr lang="zh-CN" altLang="en-US"/>
          </a:p>
        </p:txBody>
      </p:sp>
    </p:spTree>
  </p:cSld>
  <p:clrMapOvr>
    <a:masterClrMapping/>
  </p:clrMapOvr>
  <p:transition spd="slow">
    <p:zoom dir="in"/>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灯片编号占位符 3"/>
          <p:cNvSpPr txBox="1">
            <a:spLocks noGrp="1"/>
          </p:cNvSpPr>
          <p:nvPr>
            <p:ph type="sldNum" sz="quarter" idx="12"/>
          </p:nvPr>
        </p:nvSpPr>
        <p:spPr/>
        <p:txBody>
          <a:bodyPr/>
          <a:p>
            <a:pPr marL="0" indent="0" algn="r" eaLnBrk="1" hangingPunct="1">
              <a:spcBef>
                <a:spcPct val="50000"/>
              </a:spcBef>
              <a:buClrTx/>
              <a:buFontTx/>
              <a:buNone/>
            </a:pPr>
            <a:fld id="{9A0DB2DC-4C9A-4742-B13C-FB6460FD3503}" type="slidenum">
              <a:rPr lang="zh-CN" altLang="en-US" sz="1400" dirty="0">
                <a:solidFill>
                  <a:schemeClr val="bg2"/>
                </a:solidFill>
              </a:rPr>
            </a:fld>
            <a:endParaRPr lang="zh-CN" altLang="en-US" sz="1400" dirty="0">
              <a:solidFill>
                <a:schemeClr val="bg2"/>
              </a:solidFill>
            </a:endParaRPr>
          </a:p>
        </p:txBody>
      </p:sp>
      <p:sp>
        <p:nvSpPr>
          <p:cNvPr id="73731" name="矩形 4"/>
          <p:cNvSpPr>
            <a:spLocks noChangeArrowheads="1"/>
          </p:cNvSpPr>
          <p:nvPr/>
        </p:nvSpPr>
        <p:spPr bwMode="auto">
          <a:xfrm>
            <a:off x="0" y="96838"/>
            <a:ext cx="6246813"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2800" b="1" i="0" u="none" strike="noStrike" kern="1200" cap="none" spc="0" normalizeH="0" baseline="0" noProof="0" dirty="0" smtClean="0">
                <a:ln>
                  <a:noFill/>
                </a:ln>
                <a:solidFill>
                  <a:schemeClr val="tx1"/>
                </a:solidFill>
                <a:effectLst/>
                <a:uLnTx/>
                <a:uFillTx/>
                <a:latin typeface="+mn-ea"/>
                <a:ea typeface="+mn-ea"/>
                <a:cs typeface="+mn-cs"/>
              </a:rPr>
              <a:t>（</a:t>
            </a:r>
            <a:r>
              <a:rPr kumimoji="0" lang="en-US" altLang="zh-CN" sz="2800" b="1" i="0" u="none" strike="noStrike" kern="1200" cap="none" spc="0" normalizeH="0" baseline="0" noProof="0" dirty="0" smtClean="0">
                <a:ln>
                  <a:noFill/>
                </a:ln>
                <a:solidFill>
                  <a:schemeClr val="tx1"/>
                </a:solidFill>
                <a:effectLst/>
                <a:uLnTx/>
                <a:uFillTx/>
                <a:latin typeface="+mn-ea"/>
                <a:ea typeface="+mn-ea"/>
                <a:cs typeface="+mn-cs"/>
              </a:rPr>
              <a:t>5</a:t>
            </a:r>
            <a:r>
              <a:rPr kumimoji="0" lang="zh-CN" altLang="zh-CN" sz="2800" b="1" i="0" u="none" strike="noStrike" kern="1200" cap="none" spc="0" normalizeH="0" baseline="0" noProof="0" dirty="0" smtClean="0">
                <a:ln>
                  <a:noFill/>
                </a:ln>
                <a:solidFill>
                  <a:schemeClr val="tx1"/>
                </a:solidFill>
                <a:effectLst/>
                <a:uLnTx/>
                <a:uFillTx/>
                <a:latin typeface="+mn-ea"/>
                <a:ea typeface="+mn-ea"/>
                <a:cs typeface="+mn-cs"/>
              </a:rPr>
              <a:t>）平衡不同子系统的数据吞吐率</a:t>
            </a:r>
            <a:endParaRPr kumimoji="0" lang="zh-CN" altLang="zh-CN" sz="2800" b="1" i="0" u="none" strike="noStrike" kern="1200" cap="none" spc="0" normalizeH="0" baseline="0" noProof="0" dirty="0" smtClean="0">
              <a:ln>
                <a:noFill/>
              </a:ln>
              <a:solidFill>
                <a:schemeClr val="tx1"/>
              </a:solidFill>
              <a:effectLst/>
              <a:uLnTx/>
              <a:uFillTx/>
              <a:latin typeface="+mn-ea"/>
              <a:ea typeface="+mn-ea"/>
              <a:cs typeface="+mn-cs"/>
            </a:endParaRPr>
          </a:p>
        </p:txBody>
      </p:sp>
      <p:sp>
        <p:nvSpPr>
          <p:cNvPr id="73732" name="矩形 5"/>
          <p:cNvSpPr>
            <a:spLocks noChangeArrowheads="1"/>
          </p:cNvSpPr>
          <p:nvPr/>
        </p:nvSpPr>
        <p:spPr bwMode="auto">
          <a:xfrm>
            <a:off x="341313" y="2636838"/>
            <a:ext cx="8567738" cy="4078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2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CPU</a:t>
            </a:r>
            <a:r>
              <a:rPr kumimoji="0" lang="zh-CN" altLang="zh-CN" sz="2400" b="1" i="0" u="none" strike="noStrike" kern="1200" cap="none" spc="0" normalizeH="0" baseline="0" noProof="0" dirty="0" smtClean="0">
                <a:ln>
                  <a:noFill/>
                </a:ln>
                <a:solidFill>
                  <a:srgbClr val="C00000"/>
                </a:solidFill>
                <a:effectLst/>
                <a:uLnTx/>
                <a:uFillTx/>
                <a:latin typeface="Times New Roman" panose="02020603050405020304" pitchFamily="18" charset="0"/>
                <a:ea typeface="宋体" panose="02010600030101010101" pitchFamily="2" charset="-122"/>
                <a:cs typeface="+mn-cs"/>
              </a:rPr>
              <a:t>与主存储器的接口问题是最重要的</a:t>
            </a:r>
            <a:r>
              <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为了解决</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CPU</a:t>
            </a:r>
            <a:r>
              <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速度</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与主</a:t>
            </a:r>
            <a:r>
              <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存储器</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速度不匹配</a:t>
            </a:r>
            <a:r>
              <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采用的</a:t>
            </a:r>
            <a:r>
              <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主要技术有：</a:t>
            </a:r>
            <a:endPar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0" fontAlgn="base" latinLnBrk="0" hangingPunct="0">
              <a:lnSpc>
                <a:spcPct val="120000"/>
              </a:lnSpc>
              <a:spcBef>
                <a:spcPts val="0"/>
              </a:spcBef>
              <a:spcAft>
                <a:spcPts val="0"/>
              </a:spcAft>
              <a:buClrTx/>
              <a:buSzTx/>
              <a:buFont typeface="Arial" panose="020B0604020202020204" pitchFamily="34" charset="0"/>
              <a:buChar char="•"/>
              <a:defRPr/>
            </a:pPr>
            <a:r>
              <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在主存和处理器之间高速缓存</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Cache</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减少</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主</a:t>
            </a:r>
            <a:r>
              <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存访问频</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度。通常一级</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Cache</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与</a:t>
            </a:r>
            <a:r>
              <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CPU</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集成在一个芯片上；</a:t>
            </a:r>
            <a:endPar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0" fontAlgn="base" latinLnBrk="0" hangingPunct="0">
              <a:lnSpc>
                <a:spcPct val="120000"/>
              </a:lnSpc>
              <a:spcBef>
                <a:spcPts val="0"/>
              </a:spcBef>
              <a:spcAft>
                <a:spcPts val="0"/>
              </a:spcAft>
              <a:buClrTx/>
              <a:buSzTx/>
              <a:buFont typeface="Arial" panose="020B0604020202020204" pitchFamily="34" charset="0"/>
              <a:buChar char="•"/>
              <a:defRPr/>
            </a:pPr>
            <a:r>
              <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采用多模块或多端口主存储器，实现并行存取；</a:t>
            </a:r>
            <a:endPar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0" fontAlgn="base" latinLnBrk="0" hangingPunct="0">
              <a:lnSpc>
                <a:spcPct val="120000"/>
              </a:lnSpc>
              <a:spcBef>
                <a:spcPts val="0"/>
              </a:spcBef>
              <a:spcAft>
                <a:spcPts val="0"/>
              </a:spcAft>
              <a:buClrTx/>
              <a:buSzTx/>
              <a:buFont typeface="Arial" panose="020B0604020202020204" pitchFamily="34" charset="0"/>
              <a:buChar char="•"/>
              <a:defRPr/>
            </a:pPr>
            <a:r>
              <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增大总线的数据宽度，增加每次</a:t>
            </a:r>
            <a:r>
              <a:rPr kumimoji="0"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访存传输数据</a:t>
            </a:r>
            <a:r>
              <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的位数；</a:t>
            </a:r>
            <a:endPar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0" fontAlgn="base" latinLnBrk="0" hangingPunct="0">
              <a:lnSpc>
                <a:spcPct val="120000"/>
              </a:lnSpc>
              <a:spcBef>
                <a:spcPts val="0"/>
              </a:spcBef>
              <a:spcAft>
                <a:spcPts val="0"/>
              </a:spcAft>
              <a:buClrTx/>
              <a:buSzTx/>
              <a:buFont typeface="Arial" panose="020B0604020202020204" pitchFamily="34" charset="0"/>
              <a:buChar char="•"/>
              <a:defRPr/>
            </a:pPr>
            <a:r>
              <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在主存芯片中加入高速缓存或其他缓冲机制来改进其接口，提高它的效率；</a:t>
            </a:r>
            <a:endParaRPr kumimoji="0"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0" fontAlgn="base" latinLnBrk="0" hangingPunct="0">
              <a:lnSpc>
                <a:spcPct val="120000"/>
              </a:lnSpc>
              <a:spcBef>
                <a:spcPts val="0"/>
              </a:spcBef>
              <a:spcAft>
                <a:spcPts val="0"/>
              </a:spcAft>
              <a:buClrTx/>
              <a:buSzTx/>
              <a:buFont typeface="Arial" panose="020B0604020202020204" pitchFamily="34" charset="0"/>
              <a:buChar char="•"/>
              <a:defRPr/>
            </a:pPr>
            <a:r>
              <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rPr>
              <a:t>采用高速总线和使用分层总线来缓冲和结构化数据流。</a:t>
            </a:r>
            <a:endParaRPr kumimoji="0" lang="zh-CN"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5781" name="矩形 1"/>
          <p:cNvSpPr/>
          <p:nvPr/>
        </p:nvSpPr>
        <p:spPr>
          <a:xfrm>
            <a:off x="323850" y="728663"/>
            <a:ext cx="8640763" cy="175418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ct val="150000"/>
              </a:lnSpc>
              <a:spcBef>
                <a:spcPct val="0"/>
              </a:spcBef>
              <a:buClrTx/>
              <a:buFontTx/>
              <a:buNone/>
            </a:pPr>
            <a:r>
              <a:rPr lang="en-US" altLang="zh-CN" sz="2400" b="1" dirty="0"/>
              <a:t>       </a:t>
            </a:r>
            <a:r>
              <a:rPr lang="zh-CN" altLang="zh-CN" sz="2400" b="1" dirty="0"/>
              <a:t>组成计算机的</a:t>
            </a:r>
            <a:r>
              <a:rPr lang="en-US" altLang="zh-CN" sz="2400" b="1" dirty="0">
                <a:solidFill>
                  <a:srgbClr val="C00000"/>
                </a:solidFill>
              </a:rPr>
              <a:t>CPU</a:t>
            </a:r>
            <a:r>
              <a:rPr lang="zh-CN" altLang="zh-CN" sz="2400" b="1" dirty="0">
                <a:solidFill>
                  <a:srgbClr val="C00000"/>
                </a:solidFill>
              </a:rPr>
              <a:t>、存储系统和</a:t>
            </a:r>
            <a:r>
              <a:rPr lang="en-US" altLang="zh-CN" sz="2400" b="1" dirty="0">
                <a:solidFill>
                  <a:srgbClr val="C00000"/>
                </a:solidFill>
              </a:rPr>
              <a:t>I/O</a:t>
            </a:r>
            <a:r>
              <a:rPr lang="zh-CN" altLang="zh-CN" sz="2400" b="1" dirty="0">
                <a:solidFill>
                  <a:srgbClr val="C00000"/>
                </a:solidFill>
              </a:rPr>
              <a:t>系统</a:t>
            </a:r>
            <a:r>
              <a:rPr lang="zh-CN" altLang="zh-CN" sz="2400" b="1" dirty="0"/>
              <a:t>三个子系统之间存在不同的数据吞吐率和处理要求，而且差异很大。这就导致了在它们之间寻求性能平衡的需要。</a:t>
            </a:r>
            <a:endParaRPr lang="zh-CN" altLang="zh-CN" sz="2400" b="1" dirty="0"/>
          </a:p>
        </p:txBody>
      </p:sp>
    </p:spTree>
  </p:cSld>
  <p:clrMapOvr>
    <a:masterClrMapping/>
  </p:clrMapOvr>
  <p:transition spd="slow">
    <p:zoom dir="in"/>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灯片编号占位符 3"/>
          <p:cNvSpPr txBox="1">
            <a:spLocks noGrp="1"/>
          </p:cNvSpPr>
          <p:nvPr>
            <p:ph type="sldNum" sz="quarter" idx="12"/>
          </p:nvPr>
        </p:nvSpPr>
        <p:spPr/>
        <p:txBody>
          <a:bodyPr/>
          <a:p>
            <a:pPr marL="0" indent="0" algn="r" eaLnBrk="1" hangingPunct="1">
              <a:spcBef>
                <a:spcPct val="50000"/>
              </a:spcBef>
              <a:buClrTx/>
              <a:buFontTx/>
              <a:buNone/>
            </a:pPr>
            <a:fld id="{9A0DB2DC-4C9A-4742-B13C-FB6460FD3503}" type="slidenum">
              <a:rPr lang="zh-CN" altLang="en-US" sz="1400" dirty="0">
                <a:solidFill>
                  <a:schemeClr val="bg2"/>
                </a:solidFill>
              </a:rPr>
            </a:fld>
            <a:endParaRPr lang="zh-CN" altLang="en-US" sz="1400" dirty="0">
              <a:solidFill>
                <a:schemeClr val="bg2"/>
              </a:solidFill>
            </a:endParaRPr>
          </a:p>
        </p:txBody>
      </p:sp>
      <p:sp>
        <p:nvSpPr>
          <p:cNvPr id="5" name="矩形 4"/>
          <p:cNvSpPr/>
          <p:nvPr/>
        </p:nvSpPr>
        <p:spPr>
          <a:xfrm>
            <a:off x="179705" y="548640"/>
            <a:ext cx="8614410" cy="4523105"/>
          </a:xfrm>
          <a:prstGeom prst="rect">
            <a:avLst/>
          </a:prstGeom>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I/O</a:t>
            </a: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系统的数据吞吐率远比</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CPU/</a:t>
            </a: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主存小得多，让</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I/O</a:t>
            </a: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系统的操作与</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CPU/</a:t>
            </a: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主存的操作重叠进行，可以有效地提高整个系统的效率，</a:t>
            </a: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如：</a:t>
            </a:r>
            <a:endPar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lang="zh-CN" altLang="zh-CN" noProof="0" dirty="0">
                <a:ln>
                  <a:noFill/>
                </a:ln>
                <a:effectLst/>
                <a:uLnTx/>
                <a:uFillTx/>
                <a:sym typeface="+mn-ea"/>
              </a:rPr>
              <a:t>采用中断技术使</a:t>
            </a:r>
            <a:r>
              <a:rPr lang="en-US" altLang="zh-CN" noProof="0" dirty="0">
                <a:ln>
                  <a:noFill/>
                </a:ln>
                <a:effectLst/>
                <a:uLnTx/>
                <a:uFillTx/>
                <a:sym typeface="+mn-ea"/>
              </a:rPr>
              <a:t>CPU</a:t>
            </a:r>
            <a:r>
              <a:rPr lang="zh-CN" altLang="en-US" noProof="0" dirty="0">
                <a:ln>
                  <a:noFill/>
                </a:ln>
                <a:effectLst/>
                <a:uLnTx/>
                <a:uFillTx/>
                <a:sym typeface="+mn-ea"/>
              </a:rPr>
              <a:t>的操作与</a:t>
            </a:r>
            <a:r>
              <a:rPr lang="en-US" altLang="zh-CN" noProof="0" dirty="0">
                <a:ln>
                  <a:noFill/>
                </a:ln>
                <a:effectLst/>
                <a:uLnTx/>
                <a:uFillTx/>
                <a:sym typeface="+mn-ea"/>
              </a:rPr>
              <a:t>I/O</a:t>
            </a:r>
            <a:r>
              <a:rPr lang="zh-CN" altLang="en-US" noProof="0" dirty="0">
                <a:ln>
                  <a:noFill/>
                </a:ln>
                <a:effectLst/>
                <a:uLnTx/>
                <a:uFillTx/>
                <a:sym typeface="+mn-ea"/>
              </a:rPr>
              <a:t>操作并行</a:t>
            </a: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lang="zh-CN" altLang="zh-CN" noProof="0" dirty="0">
                <a:ln>
                  <a:noFill/>
                </a:ln>
                <a:effectLst/>
                <a:uLnTx/>
                <a:uFillTx/>
                <a:sym typeface="+mn-ea"/>
              </a:rPr>
              <a:t>利用</a:t>
            </a:r>
            <a:r>
              <a:rPr lang="en-US" altLang="zh-CN" noProof="0" dirty="0">
                <a:ln>
                  <a:noFill/>
                </a:ln>
                <a:effectLst/>
                <a:uLnTx/>
                <a:uFillTx/>
                <a:sym typeface="+mn-ea"/>
              </a:rPr>
              <a:t>CPU</a:t>
            </a:r>
            <a:r>
              <a:rPr lang="zh-CN" altLang="zh-CN" noProof="0" dirty="0">
                <a:ln>
                  <a:noFill/>
                </a:ln>
                <a:effectLst/>
                <a:uLnTx/>
                <a:uFillTx/>
                <a:sym typeface="+mn-ea"/>
              </a:rPr>
              <a:t>在进行算术</a:t>
            </a:r>
            <a:r>
              <a:rPr lang="en-US" altLang="zh-CN" noProof="0" dirty="0">
                <a:ln>
                  <a:noFill/>
                </a:ln>
                <a:effectLst/>
                <a:uLnTx/>
                <a:uFillTx/>
                <a:sym typeface="+mn-ea"/>
              </a:rPr>
              <a:t>/</a:t>
            </a:r>
            <a:r>
              <a:rPr lang="zh-CN" altLang="zh-CN" noProof="0" dirty="0">
                <a:ln>
                  <a:noFill/>
                </a:ln>
                <a:effectLst/>
                <a:uLnTx/>
                <a:uFillTx/>
                <a:sym typeface="+mn-ea"/>
              </a:rPr>
              <a:t>逻辑操作或不需访存的操作时，使外设直接与主存交换数据，即直接存储器访问（简称</a:t>
            </a:r>
            <a:r>
              <a:rPr lang="en-US" altLang="zh-CN" noProof="0" dirty="0">
                <a:ln>
                  <a:noFill/>
                </a:ln>
                <a:effectLst/>
                <a:uLnTx/>
                <a:uFillTx/>
                <a:sym typeface="+mn-ea"/>
              </a:rPr>
              <a:t>DMA</a:t>
            </a:r>
            <a:r>
              <a:rPr lang="zh-CN" altLang="zh-CN" noProof="0" dirty="0">
                <a:ln>
                  <a:noFill/>
                </a:ln>
                <a:effectLst/>
                <a:uLnTx/>
                <a:uFillTx/>
                <a:sym typeface="+mn-ea"/>
              </a:rPr>
              <a:t>）。</a:t>
            </a:r>
            <a:endPar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采用缓冲和暂存机制以及高速互连总线结构，以提高</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CPU</a:t>
            </a: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和外设之间的数据传输率。</a:t>
            </a:r>
            <a:endPar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spd="slow">
    <p:zoom dir="in"/>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灯片编号占位符 3"/>
          <p:cNvSpPr txBox="1">
            <a:spLocks noGrp="1"/>
          </p:cNvSpPr>
          <p:nvPr>
            <p:ph type="sldNum" sz="quarter" idx="12"/>
          </p:nvPr>
        </p:nvSpPr>
        <p:spPr/>
        <p:txBody>
          <a:bodyPr/>
          <a:p>
            <a:pPr marL="0" indent="0" algn="r" eaLnBrk="1" hangingPunct="1">
              <a:lnSpc>
                <a:spcPts val="3380"/>
              </a:lnSpc>
              <a:spcBef>
                <a:spcPct val="50000"/>
              </a:spcBef>
              <a:buClrTx/>
              <a:buFontTx/>
              <a:buNone/>
            </a:pPr>
            <a:fld id="{9A0DB2DC-4C9A-4742-B13C-FB6460FD3503}" type="slidenum">
              <a:rPr lang="zh-CN" altLang="en-US" sz="1400" dirty="0">
                <a:solidFill>
                  <a:schemeClr val="bg2"/>
                </a:solidFill>
              </a:rPr>
            </a:fld>
            <a:endParaRPr lang="zh-CN" altLang="en-US" sz="1400" dirty="0">
              <a:solidFill>
                <a:schemeClr val="bg2"/>
              </a:solidFill>
            </a:endParaRPr>
          </a:p>
        </p:txBody>
      </p:sp>
      <p:sp>
        <p:nvSpPr>
          <p:cNvPr id="77827" name="矩形 4"/>
          <p:cNvSpPr/>
          <p:nvPr/>
        </p:nvSpPr>
        <p:spPr>
          <a:xfrm>
            <a:off x="179705" y="116840"/>
            <a:ext cx="2862263" cy="5857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spcBef>
                <a:spcPct val="0"/>
              </a:spcBef>
              <a:buClrTx/>
              <a:buFontTx/>
              <a:buNone/>
            </a:pPr>
            <a:r>
              <a:rPr lang="en-US" altLang="zh-CN" b="1" dirty="0"/>
              <a:t>2</a:t>
            </a:r>
            <a:r>
              <a:rPr lang="zh-CN" altLang="zh-CN" b="1" dirty="0"/>
              <a:t>．并行计算机</a:t>
            </a:r>
            <a:endParaRPr lang="zh-CN" altLang="zh-CN" b="1" dirty="0"/>
          </a:p>
        </p:txBody>
      </p:sp>
      <p:sp>
        <p:nvSpPr>
          <p:cNvPr id="77828" name="矩形 5"/>
          <p:cNvSpPr/>
          <p:nvPr/>
        </p:nvSpPr>
        <p:spPr>
          <a:xfrm>
            <a:off x="179705" y="702628"/>
            <a:ext cx="8569325" cy="95821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nSpc>
                <a:spcPts val="3380"/>
              </a:lnSpc>
              <a:spcBef>
                <a:spcPct val="0"/>
              </a:spcBef>
              <a:buClrTx/>
              <a:buFontTx/>
              <a:buNone/>
            </a:pPr>
            <a:r>
              <a:rPr lang="en-US" altLang="zh-CN" sz="2400" b="1" dirty="0"/>
              <a:t>    </a:t>
            </a:r>
            <a:r>
              <a:rPr lang="zh-CN" altLang="zh-CN" sz="2400" b="1" dirty="0"/>
              <a:t>使用多个处理器或多个计算机组成一个并行计算机（</a:t>
            </a:r>
            <a:r>
              <a:rPr lang="en-US" altLang="zh-CN" sz="2400" b="1" dirty="0"/>
              <a:t>Parallel Computer</a:t>
            </a:r>
            <a:r>
              <a:rPr lang="zh-CN" altLang="zh-CN" sz="2400" b="1" dirty="0"/>
              <a:t>）是提高系统性能的有效方法。</a:t>
            </a:r>
            <a:endParaRPr lang="zh-CN" altLang="en-US" sz="2400" b="1" dirty="0"/>
          </a:p>
        </p:txBody>
      </p:sp>
      <p:sp>
        <p:nvSpPr>
          <p:cNvPr id="7" name="矩形 6"/>
          <p:cNvSpPr/>
          <p:nvPr/>
        </p:nvSpPr>
        <p:spPr>
          <a:xfrm>
            <a:off x="107950" y="1700530"/>
            <a:ext cx="8866505" cy="1824990"/>
          </a:xfrm>
          <a:prstGeom prst="rect">
            <a:avLst/>
          </a:prstGeom>
        </p:spPr>
        <p:txBody>
          <a:bodyPr wrap="square">
            <a:spAutoFit/>
          </a:bodyPr>
          <a:lstStyle/>
          <a:p>
            <a:pPr marL="342900" marR="0" lvl="0" indent="-342900" algn="l" defTabSz="914400" rtl="0" eaLnBrk="0" hangingPunct="0">
              <a:lnSpc>
                <a:spcPts val="3380"/>
              </a:lnSpc>
              <a:spcBef>
                <a:spcPct val="0"/>
              </a:spcBef>
              <a:spcAft>
                <a:spcPct val="0"/>
              </a:spcAft>
              <a:buClrTx/>
              <a:buSzTx/>
              <a:buFont typeface="Arial" panose="020B0604020202020204" pitchFamily="34" charset="0"/>
              <a:buChar char="•"/>
              <a:defRPr/>
            </a:pP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由多个处理器及存储器模块构成的并行计算机被称为</a:t>
            </a:r>
            <a:r>
              <a:rPr kumimoji="0" lang="zh-CN"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rPr>
              <a:t>多处理器系统</a:t>
            </a: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Multiprocessor System</a:t>
            </a: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）。处理器之间的通信通过共享存储器（</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Shared Memory</a:t>
            </a:r>
            <a:r>
              <a:rPr kumimoji="0" lang="zh-CN"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）进行。</a:t>
            </a:r>
            <a:endPar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hangingPunct="0">
              <a:lnSpc>
                <a:spcPts val="338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zh-CN" altLang="zh-CN"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rPr>
              <a:t>将多个处理器集成在一块芯片上，称为多核芯片。</a:t>
            </a:r>
            <a:endParaRPr kumimoji="0"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mn-cs"/>
            </a:endParaRPr>
          </a:p>
        </p:txBody>
      </p:sp>
      <p:sp>
        <p:nvSpPr>
          <p:cNvPr id="77830" name="矩形 7"/>
          <p:cNvSpPr/>
          <p:nvPr/>
        </p:nvSpPr>
        <p:spPr>
          <a:xfrm>
            <a:off x="35560" y="3564890"/>
            <a:ext cx="8860155" cy="312547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bg2"/>
              </a:buClr>
              <a:buFont typeface="Monotype Sorts" pitchFamily="2" charset="2"/>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342900" lvl="0" indent="-342900">
              <a:lnSpc>
                <a:spcPts val="3380"/>
              </a:lnSpc>
              <a:spcBef>
                <a:spcPct val="0"/>
              </a:spcBef>
              <a:buClrTx/>
              <a:buFont typeface="Arial" panose="020B0604020202020204" pitchFamily="34" charset="0"/>
              <a:buChar char="•"/>
            </a:pPr>
            <a:r>
              <a:rPr lang="zh-CN" altLang="zh-CN" sz="2400" b="1" dirty="0"/>
              <a:t>由多个计算机构成的并行计算机被称为</a:t>
            </a:r>
            <a:r>
              <a:rPr lang="zh-CN" altLang="zh-CN" sz="2400" b="1" dirty="0">
                <a:solidFill>
                  <a:srgbClr val="C00000"/>
                </a:solidFill>
              </a:rPr>
              <a:t>多计算机系统</a:t>
            </a:r>
            <a:r>
              <a:rPr lang="zh-CN" altLang="zh-CN" sz="2400" b="1" dirty="0"/>
              <a:t>（</a:t>
            </a:r>
            <a:r>
              <a:rPr lang="en-US" altLang="zh-CN" sz="2400" b="1" dirty="0"/>
              <a:t>Multicomputer System</a:t>
            </a:r>
            <a:r>
              <a:rPr lang="zh-CN" altLang="zh-CN" sz="2400" b="1" dirty="0"/>
              <a:t>）。其中每个计算机只能访问自己内部的私有存储器，而无法访问其他计算机内的存储器。计算机之间的通信只能通过消息传递（</a:t>
            </a:r>
            <a:r>
              <a:rPr lang="en-US" altLang="zh-CN" sz="2400" b="1" dirty="0"/>
              <a:t>Message Passing</a:t>
            </a:r>
            <a:r>
              <a:rPr lang="zh-CN" altLang="zh-CN" sz="2400" b="1" dirty="0"/>
              <a:t>）方式进行。</a:t>
            </a:r>
            <a:r>
              <a:rPr lang="en-US" altLang="zh-CN" sz="2400" b="1" dirty="0"/>
              <a:t>            </a:t>
            </a:r>
            <a:r>
              <a:rPr lang="zh-CN" altLang="zh-CN" sz="2000" b="1" dirty="0"/>
              <a:t>目前常用的多机系统是</a:t>
            </a:r>
            <a:r>
              <a:rPr lang="zh-CN" altLang="zh-CN" sz="2000" b="1" dirty="0">
                <a:solidFill>
                  <a:srgbClr val="C00000"/>
                </a:solidFill>
              </a:rPr>
              <a:t>机群系统（Cluster）集群/仓库级计算机</a:t>
            </a:r>
            <a:r>
              <a:rPr lang="zh-CN" altLang="zh-CN" sz="2000" b="1" dirty="0"/>
              <a:t>，它由一组完整的计算机或服务器通过专用网络或局域网互连而成，作为统一的计算资源一起工作，并能产生像一台机器在工作的印象。</a:t>
            </a:r>
            <a:endParaRPr lang="zh-CN" altLang="zh-CN" sz="2000" b="1" dirty="0"/>
          </a:p>
        </p:txBody>
      </p:sp>
    </p:spTree>
  </p:cSld>
  <p:clrMapOvr>
    <a:masterClrMapping/>
  </p:clrMapOvr>
  <p:transition spd="slow">
    <p:zoom dir="in"/>
  </p:transition>
</p:sld>
</file>

<file path=ppt/tags/tag1.xml><?xml version="1.0" encoding="utf-8"?>
<p:tagLst xmlns:p="http://schemas.openxmlformats.org/presentationml/2006/main">
  <p:tag name="KSO_WM_UNIT_TABLE_BEAUTIFY" val="smartTable{3697c25c-fbbe-4d96-aa83-26cd4b4f2bde}"/>
</p:tagLst>
</file>

<file path=ppt/tags/tag2.xml><?xml version="1.0" encoding="utf-8"?>
<p:tagLst xmlns:p="http://schemas.openxmlformats.org/presentationml/2006/main">
  <p:tag name="COMMONDATA" val="eyJoZGlkIjoiMWQ2M2Y1NjI5MmY4OGRmYzIyMWQ2YjQxOWVjMjhjZWYifQ=="/>
  <p:tag name="KSO_WPP_MARK_KEY" val="662c10e2-23df-4687-bbfd-cb2af33aac3a"/>
</p:tagLst>
</file>

<file path=ppt/theme/theme1.xml><?xml version="1.0" encoding="utf-8"?>
<a:theme xmlns:a="http://schemas.openxmlformats.org/drawingml/2006/main" name="场景型模板">
  <a:themeElements>
    <a:clrScheme name="场景型模板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fontScheme name="场景型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场景型模板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场景型模板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场景型模板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Office\Templates\演示文稿设计\场景型模板.pot</Template>
  <TotalTime>0</TotalTime>
  <Words>19506</Words>
  <Application>WPS 演示</Application>
  <PresentationFormat>全屏显示(4:3)</PresentationFormat>
  <Paragraphs>1280</Paragraphs>
  <Slides>101</Slides>
  <Notes>7</Notes>
  <HiddenSlides>0</HiddenSlides>
  <MMClips>0</MMClips>
  <ScaleCrop>false</ScaleCrop>
  <HeadingPairs>
    <vt:vector size="8" baseType="variant">
      <vt:variant>
        <vt:lpstr>已用的字体</vt:lpstr>
      </vt:variant>
      <vt:variant>
        <vt:i4>20</vt:i4>
      </vt:variant>
      <vt:variant>
        <vt:lpstr>主题</vt:lpstr>
      </vt:variant>
      <vt:variant>
        <vt:i4>1</vt:i4>
      </vt:variant>
      <vt:variant>
        <vt:lpstr>嵌入 OLE 服务器</vt:lpstr>
      </vt:variant>
      <vt:variant>
        <vt:i4>0</vt:i4>
      </vt:variant>
      <vt:variant>
        <vt:lpstr>幻灯片标题</vt:lpstr>
      </vt:variant>
      <vt:variant>
        <vt:i4>101</vt:i4>
      </vt:variant>
    </vt:vector>
  </HeadingPairs>
  <TitlesOfParts>
    <vt:vector size="122" baseType="lpstr">
      <vt:lpstr>Arial</vt:lpstr>
      <vt:lpstr>宋体</vt:lpstr>
      <vt:lpstr>Wingdings</vt:lpstr>
      <vt:lpstr>Times New Roman</vt:lpstr>
      <vt:lpstr>Monotype Sorts</vt:lpstr>
      <vt:lpstr>Wingdings</vt:lpstr>
      <vt:lpstr>Symbol</vt:lpstr>
      <vt:lpstr>隶书</vt:lpstr>
      <vt:lpstr>黑体</vt:lpstr>
      <vt:lpstr>微软雅黑</vt:lpstr>
      <vt:lpstr>Arial Unicode MS</vt:lpstr>
      <vt:lpstr>Garamond</vt:lpstr>
      <vt:lpstr>楷体_GB2312</vt:lpstr>
      <vt:lpstr>新宋体</vt:lpstr>
      <vt:lpstr>Comic Sans MS</vt:lpstr>
      <vt:lpstr>Tahoma</vt:lpstr>
      <vt:lpstr>MyriadMM_565_600_</vt:lpstr>
      <vt:lpstr>Segoe Print</vt:lpstr>
      <vt:lpstr>Arial</vt:lpstr>
      <vt:lpstr>Helvetica</vt:lpstr>
      <vt:lpstr>场景型模板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 集群/仓库级计算机</vt:lpstr>
      <vt:lpstr>5. 嵌入式计算机</vt:lpstr>
      <vt:lpstr>嵌入式计算机</vt:lpstr>
      <vt:lpstr>功耗与价格分布最广泛</vt:lpstr>
      <vt:lpstr>PowerPoint 演示文稿</vt:lpstr>
      <vt:lpstr>嵌入式与非嵌入式的区别</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001</dc:creator>
  <cp:lastModifiedBy>bob孙</cp:lastModifiedBy>
  <cp:revision>367</cp:revision>
  <dcterms:created xsi:type="dcterms:W3CDTF">2000-08-28T13:29:00Z</dcterms:created>
  <dcterms:modified xsi:type="dcterms:W3CDTF">2022-10-21T10:00:49Z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016EE31E869848748B7CD973065D824B</vt:lpwstr>
  </property>
  <property fmtid="{D5CDD505-2E9C-101B-9397-08002B2CF9AE}" pid="3" name="KSOProductBuildVer">
    <vt:lpwstr>2052-11.1.0.12358</vt:lpwstr>
  </property>
</Properties>
</file>