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8"/>
  </p:handoutMasterIdLst>
  <p:sldIdLst>
    <p:sldId id="399" r:id="rId3"/>
    <p:sldId id="400" r:id="rId5"/>
    <p:sldId id="367"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368" r:id="rId22"/>
    <p:sldId id="423" r:id="rId23"/>
    <p:sldId id="424" r:id="rId24"/>
    <p:sldId id="422" r:id="rId25"/>
    <p:sldId id="425" r:id="rId26"/>
    <p:sldId id="426" r:id="rId27"/>
    <p:sldId id="427" r:id="rId28"/>
    <p:sldId id="498" r:id="rId29"/>
    <p:sldId id="499" r:id="rId30"/>
    <p:sldId id="500" r:id="rId31"/>
    <p:sldId id="503" r:id="rId32"/>
    <p:sldId id="428" r:id="rId33"/>
    <p:sldId id="369" r:id="rId34"/>
    <p:sldId id="370" r:id="rId35"/>
    <p:sldId id="429" r:id="rId36"/>
    <p:sldId id="371" r:id="rId37"/>
    <p:sldId id="401" r:id="rId38"/>
    <p:sldId id="402" r:id="rId39"/>
    <p:sldId id="430" r:id="rId40"/>
    <p:sldId id="432" r:id="rId41"/>
    <p:sldId id="433" r:id="rId42"/>
    <p:sldId id="434" r:id="rId43"/>
    <p:sldId id="435" r:id="rId44"/>
    <p:sldId id="277" r:id="rId45"/>
    <p:sldId id="406" r:id="rId46"/>
    <p:sldId id="436" r:id="rId47"/>
    <p:sldId id="372" r:id="rId48"/>
    <p:sldId id="616" r:id="rId49"/>
    <p:sldId id="374" r:id="rId50"/>
    <p:sldId id="672" r:id="rId51"/>
    <p:sldId id="437" r:id="rId52"/>
    <p:sldId id="438" r:id="rId53"/>
    <p:sldId id="375" r:id="rId54"/>
    <p:sldId id="440" r:id="rId55"/>
    <p:sldId id="439" r:id="rId56"/>
    <p:sldId id="441" r:id="rId57"/>
    <p:sldId id="617" r:id="rId58"/>
    <p:sldId id="290" r:id="rId59"/>
    <p:sldId id="442" r:id="rId60"/>
    <p:sldId id="291" r:id="rId61"/>
    <p:sldId id="443" r:id="rId62"/>
    <p:sldId id="445" r:id="rId63"/>
    <p:sldId id="673" r:id="rId64"/>
    <p:sldId id="444" r:id="rId65"/>
    <p:sldId id="376" r:id="rId66"/>
    <p:sldId id="446" r:id="rId67"/>
    <p:sldId id="448" r:id="rId68"/>
    <p:sldId id="447" r:id="rId69"/>
    <p:sldId id="358" r:id="rId70"/>
    <p:sldId id="377" r:id="rId71"/>
    <p:sldId id="297" r:id="rId72"/>
    <p:sldId id="298" r:id="rId73"/>
    <p:sldId id="449" r:id="rId74"/>
    <p:sldId id="378" r:id="rId75"/>
    <p:sldId id="380" r:id="rId76"/>
    <p:sldId id="450" r:id="rId77"/>
    <p:sldId id="382" r:id="rId78"/>
    <p:sldId id="383" r:id="rId79"/>
    <p:sldId id="379" r:id="rId80"/>
    <p:sldId id="451" r:id="rId81"/>
    <p:sldId id="362" r:id="rId82"/>
    <p:sldId id="306" r:id="rId83"/>
    <p:sldId id="726" r:id="rId84"/>
    <p:sldId id="748" r:id="rId85"/>
    <p:sldId id="770" r:id="rId86"/>
    <p:sldId id="792" r:id="rId87"/>
    <p:sldId id="452" r:id="rId88"/>
    <p:sldId id="453" r:id="rId89"/>
    <p:sldId id="454" r:id="rId90"/>
    <p:sldId id="814" r:id="rId91"/>
    <p:sldId id="455" r:id="rId92"/>
    <p:sldId id="834" r:id="rId93"/>
    <p:sldId id="458" r:id="rId94"/>
    <p:sldId id="456" r:id="rId95"/>
    <p:sldId id="360" r:id="rId96"/>
    <p:sldId id="852" r:id="rId97"/>
    <p:sldId id="308" r:id="rId98"/>
    <p:sldId id="310" r:id="rId99"/>
    <p:sldId id="311" r:id="rId100"/>
    <p:sldId id="312" r:id="rId101"/>
    <p:sldId id="314" r:id="rId102"/>
    <p:sldId id="459" r:id="rId103"/>
    <p:sldId id="316" r:id="rId104"/>
    <p:sldId id="866" r:id="rId105"/>
    <p:sldId id="888" r:id="rId106"/>
    <p:sldId id="317" r:id="rId107"/>
    <p:sldId id="460" r:id="rId108"/>
    <p:sldId id="386" r:id="rId109"/>
    <p:sldId id="387" r:id="rId110"/>
    <p:sldId id="388" r:id="rId111"/>
    <p:sldId id="390" r:id="rId112"/>
    <p:sldId id="874" r:id="rId113"/>
    <p:sldId id="879" r:id="rId114"/>
    <p:sldId id="880" r:id="rId115"/>
    <p:sldId id="877" r:id="rId116"/>
    <p:sldId id="878" r:id="rId117"/>
    <p:sldId id="881" r:id="rId118"/>
    <p:sldId id="884" r:id="rId119"/>
    <p:sldId id="885" r:id="rId120"/>
    <p:sldId id="905" r:id="rId121"/>
    <p:sldId id="908" r:id="rId122"/>
    <p:sldId id="886" r:id="rId123"/>
    <p:sldId id="911" r:id="rId124"/>
    <p:sldId id="887" r:id="rId125"/>
    <p:sldId id="916" r:id="rId126"/>
    <p:sldId id="914" r:id="rId127"/>
    <p:sldId id="917" r:id="rId128"/>
    <p:sldId id="919" r:id="rId129"/>
    <p:sldId id="920" r:id="rId130"/>
    <p:sldId id="922" r:id="rId131"/>
    <p:sldId id="923" r:id="rId132"/>
    <p:sldId id="924" r:id="rId133"/>
    <p:sldId id="926" r:id="rId134"/>
    <p:sldId id="929" r:id="rId135"/>
    <p:sldId id="930" r:id="rId136"/>
    <p:sldId id="931" r:id="rId137"/>
    <p:sldId id="932" r:id="rId138"/>
    <p:sldId id="934" r:id="rId139"/>
    <p:sldId id="942" r:id="rId140"/>
    <p:sldId id="936" r:id="rId141"/>
    <p:sldId id="937" r:id="rId142"/>
    <p:sldId id="938" r:id="rId143"/>
    <p:sldId id="955" r:id="rId144"/>
    <p:sldId id="956" r:id="rId145"/>
    <p:sldId id="940" r:id="rId146"/>
    <p:sldId id="941" r:id="rId147"/>
  </p:sldIdLst>
  <p:sldSz cx="9144000" cy="6858000" type="screen4x3"/>
  <p:notesSz cx="6858000" cy="9144000"/>
  <p:custDataLst>
    <p:tags r:id="rId152"/>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3333FF"/>
    <a:srgbClr val="FF3300"/>
    <a:srgbClr val="6666FF"/>
    <a:srgbClr val="FF9900"/>
    <a:srgbClr val="66CCFF"/>
    <a:srgbClr val="CC0099"/>
    <a:srgbClr val="990099"/>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15"/>
    <p:restoredTop sz="97770"/>
  </p:normalViewPr>
  <p:slideViewPr>
    <p:cSldViewPr showGuides="1">
      <p:cViewPr varScale="1">
        <p:scale>
          <a:sx n="52" d="100"/>
          <a:sy n="52" d="100"/>
        </p:scale>
        <p:origin x="-1210" y="-77"/>
      </p:cViewPr>
      <p:guideLst>
        <p:guide orient="horz" pos="2976"/>
        <p:guide pos="2191"/>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12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2" Type="http://schemas.openxmlformats.org/officeDocument/2006/relationships/tags" Target="tags/tag15.xml"/><Relationship Id="rId151" Type="http://schemas.openxmlformats.org/officeDocument/2006/relationships/tableStyles" Target="tableStyles.xml"/><Relationship Id="rId150" Type="http://schemas.openxmlformats.org/officeDocument/2006/relationships/viewProps" Target="viewProps.xml"/><Relationship Id="rId15" Type="http://schemas.openxmlformats.org/officeDocument/2006/relationships/slide" Target="slides/slide12.xml"/><Relationship Id="rId149" Type="http://schemas.openxmlformats.org/officeDocument/2006/relationships/presProps" Target="presProps.xml"/><Relationship Id="rId148" Type="http://schemas.openxmlformats.org/officeDocument/2006/relationships/handoutMaster" Target="handoutMasters/handoutMaster1.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
            <a:pPr lvl="0" algn="r" eaLnBrk="1" hangingPunct="1">
              <a:buNone/>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04" name="Rectangle 4"/>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
            <a:pPr lvl="0" algn="r" eaLnBrk="1" hangingPunct="1">
              <a:buNone/>
            </a:pP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03427" name="Rectangle 2"/>
          <p:cNvSpPr>
            <a:spLocks noTextEdit="1"/>
          </p:cNvSpPr>
          <p:nvPr>
            <p:ph type="sldImg"/>
          </p:nvPr>
        </p:nvSpPr>
        <p:spPr/>
      </p:sp>
      <p:sp>
        <p:nvSpPr>
          <p:cNvPr id="10342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12643" name="Rectangle 2"/>
          <p:cNvSpPr>
            <a:spLocks noTextEdit="1"/>
          </p:cNvSpPr>
          <p:nvPr>
            <p:ph type="sldImg"/>
          </p:nvPr>
        </p:nvSpPr>
        <p:spPr/>
      </p:sp>
      <p:sp>
        <p:nvSpPr>
          <p:cNvPr id="11264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13667" name="Rectangle 2"/>
          <p:cNvSpPr>
            <a:spLocks noTextEdit="1"/>
          </p:cNvSpPr>
          <p:nvPr>
            <p:ph type="sldImg"/>
          </p:nvPr>
        </p:nvSpPr>
        <p:spPr/>
      </p:sp>
      <p:sp>
        <p:nvSpPr>
          <p:cNvPr id="11366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14691" name="Rectangle 2"/>
          <p:cNvSpPr>
            <a:spLocks noTextEdit="1"/>
          </p:cNvSpPr>
          <p:nvPr>
            <p:ph type="sldImg"/>
          </p:nvPr>
        </p:nvSpPr>
        <p:spPr/>
      </p:sp>
      <p:sp>
        <p:nvSpPr>
          <p:cNvPr id="11469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15715" name="Rectangle 2"/>
          <p:cNvSpPr>
            <a:spLocks noTextEdit="1"/>
          </p:cNvSpPr>
          <p:nvPr>
            <p:ph type="sldImg"/>
          </p:nvPr>
        </p:nvSpPr>
        <p:spPr/>
      </p:sp>
      <p:sp>
        <p:nvSpPr>
          <p:cNvPr id="11571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16739" name="Rectangle 2"/>
          <p:cNvSpPr>
            <a:spLocks noTextEdit="1"/>
          </p:cNvSpPr>
          <p:nvPr>
            <p:ph type="sldImg"/>
          </p:nvPr>
        </p:nvSpPr>
        <p:spPr/>
      </p:sp>
      <p:sp>
        <p:nvSpPr>
          <p:cNvPr id="11674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17763" name="Rectangle 2"/>
          <p:cNvSpPr>
            <a:spLocks noTextEdit="1"/>
          </p:cNvSpPr>
          <p:nvPr>
            <p:ph type="sldImg"/>
          </p:nvPr>
        </p:nvSpPr>
        <p:spPr/>
      </p:sp>
      <p:sp>
        <p:nvSpPr>
          <p:cNvPr id="11776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18787" name="Rectangle 2"/>
          <p:cNvSpPr>
            <a:spLocks noTextEdit="1"/>
          </p:cNvSpPr>
          <p:nvPr>
            <p:ph type="sldImg"/>
          </p:nvPr>
        </p:nvSpPr>
        <p:spPr/>
      </p:sp>
      <p:sp>
        <p:nvSpPr>
          <p:cNvPr id="11878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19811" name="Rectangle 2"/>
          <p:cNvSpPr>
            <a:spLocks noTextEdit="1"/>
          </p:cNvSpPr>
          <p:nvPr>
            <p:ph type="sldImg"/>
          </p:nvPr>
        </p:nvSpPr>
        <p:spPr/>
      </p:sp>
      <p:sp>
        <p:nvSpPr>
          <p:cNvPr id="11981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20835" name="Rectangle 2"/>
          <p:cNvSpPr>
            <a:spLocks noTextEdit="1"/>
          </p:cNvSpPr>
          <p:nvPr>
            <p:ph type="sldImg"/>
          </p:nvPr>
        </p:nvSpPr>
        <p:spPr/>
      </p:sp>
      <p:sp>
        <p:nvSpPr>
          <p:cNvPr id="12083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21859" name="Rectangle 2"/>
          <p:cNvSpPr>
            <a:spLocks noTextEdit="1"/>
          </p:cNvSpPr>
          <p:nvPr>
            <p:ph type="sldImg"/>
          </p:nvPr>
        </p:nvSpPr>
        <p:spPr/>
      </p:sp>
      <p:sp>
        <p:nvSpPr>
          <p:cNvPr id="12186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04451" name="Rectangle 2"/>
          <p:cNvSpPr>
            <a:spLocks noTextEdit="1"/>
          </p:cNvSpPr>
          <p:nvPr>
            <p:ph type="sldImg"/>
          </p:nvPr>
        </p:nvSpPr>
        <p:spPr/>
      </p:sp>
      <p:sp>
        <p:nvSpPr>
          <p:cNvPr id="10445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22883" name="Rectangle 2"/>
          <p:cNvSpPr>
            <a:spLocks noTextEdit="1"/>
          </p:cNvSpPr>
          <p:nvPr>
            <p:ph type="sldImg"/>
          </p:nvPr>
        </p:nvSpPr>
        <p:spPr/>
      </p:sp>
      <p:sp>
        <p:nvSpPr>
          <p:cNvPr id="12288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23907" name="Rectangle 2"/>
          <p:cNvSpPr>
            <a:spLocks noTextEdit="1"/>
          </p:cNvSpPr>
          <p:nvPr>
            <p:ph type="sldImg"/>
          </p:nvPr>
        </p:nvSpPr>
        <p:spPr/>
      </p:sp>
      <p:sp>
        <p:nvSpPr>
          <p:cNvPr id="12390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24931" name="Rectangle 2"/>
          <p:cNvSpPr>
            <a:spLocks noTextEdit="1"/>
          </p:cNvSpPr>
          <p:nvPr>
            <p:ph type="sldImg"/>
          </p:nvPr>
        </p:nvSpPr>
        <p:spPr/>
      </p:sp>
      <p:sp>
        <p:nvSpPr>
          <p:cNvPr id="12493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25955" name="Rectangle 2"/>
          <p:cNvSpPr>
            <a:spLocks noTextEdit="1"/>
          </p:cNvSpPr>
          <p:nvPr>
            <p:ph type="sldImg"/>
          </p:nvPr>
        </p:nvSpPr>
        <p:spPr/>
      </p:sp>
      <p:sp>
        <p:nvSpPr>
          <p:cNvPr id="12595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26979" name="Rectangle 2"/>
          <p:cNvSpPr>
            <a:spLocks noTextEdit="1"/>
          </p:cNvSpPr>
          <p:nvPr>
            <p:ph type="sldImg"/>
          </p:nvPr>
        </p:nvSpPr>
        <p:spPr/>
      </p:sp>
      <p:sp>
        <p:nvSpPr>
          <p:cNvPr id="12698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28003" name="Rectangle 2"/>
          <p:cNvSpPr>
            <a:spLocks noTextEdit="1"/>
          </p:cNvSpPr>
          <p:nvPr>
            <p:ph type="sldImg"/>
          </p:nvPr>
        </p:nvSpPr>
        <p:spPr/>
      </p:sp>
      <p:sp>
        <p:nvSpPr>
          <p:cNvPr id="12800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29027" name="Rectangle 2"/>
          <p:cNvSpPr>
            <a:spLocks noTextEdit="1"/>
          </p:cNvSpPr>
          <p:nvPr>
            <p:ph type="sldImg"/>
          </p:nvPr>
        </p:nvSpPr>
        <p:spPr/>
      </p:sp>
      <p:sp>
        <p:nvSpPr>
          <p:cNvPr id="12902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0051" name="Rectangle 2"/>
          <p:cNvSpPr>
            <a:spLocks noTextEdit="1"/>
          </p:cNvSpPr>
          <p:nvPr>
            <p:ph type="sldImg"/>
          </p:nvPr>
        </p:nvSpPr>
        <p:spPr>
          <a:solidFill>
            <a:srgbClr val="FFFFFF">
              <a:alpha val="100000"/>
            </a:srgbClr>
          </a:solidFill>
        </p:spPr>
      </p:sp>
      <p:sp>
        <p:nvSpPr>
          <p:cNvPr id="130052"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1075" name="Rectangle 2"/>
          <p:cNvSpPr>
            <a:spLocks noTextEdit="1"/>
          </p:cNvSpPr>
          <p:nvPr>
            <p:ph type="sldImg"/>
          </p:nvPr>
        </p:nvSpPr>
        <p:spPr/>
      </p:sp>
      <p:sp>
        <p:nvSpPr>
          <p:cNvPr id="13107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2099" name="Rectangle 2"/>
          <p:cNvSpPr>
            <a:spLocks noTextEdit="1"/>
          </p:cNvSpPr>
          <p:nvPr>
            <p:ph type="sldImg"/>
          </p:nvPr>
        </p:nvSpPr>
        <p:spPr/>
      </p:sp>
      <p:sp>
        <p:nvSpPr>
          <p:cNvPr id="13210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05475" name="Rectangle 2"/>
          <p:cNvSpPr>
            <a:spLocks noTextEdit="1"/>
          </p:cNvSpPr>
          <p:nvPr>
            <p:ph type="sldImg"/>
          </p:nvPr>
        </p:nvSpPr>
        <p:spPr>
          <a:solidFill>
            <a:srgbClr val="FFFFFF">
              <a:alpha val="100000"/>
            </a:srgbClr>
          </a:solidFill>
        </p:spPr>
      </p:sp>
      <p:sp>
        <p:nvSpPr>
          <p:cNvPr id="105476"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3123" name="Rectangle 2"/>
          <p:cNvSpPr>
            <a:spLocks noTextEdit="1"/>
          </p:cNvSpPr>
          <p:nvPr>
            <p:ph type="sldImg"/>
          </p:nvPr>
        </p:nvSpPr>
        <p:spPr/>
      </p:sp>
      <p:sp>
        <p:nvSpPr>
          <p:cNvPr id="13312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4147" name="Rectangle 2"/>
          <p:cNvSpPr>
            <a:spLocks noTextEdit="1"/>
          </p:cNvSpPr>
          <p:nvPr>
            <p:ph type="sldImg"/>
          </p:nvPr>
        </p:nvSpPr>
        <p:spPr/>
      </p:sp>
      <p:sp>
        <p:nvSpPr>
          <p:cNvPr id="13414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5171" name="Rectangle 2"/>
          <p:cNvSpPr>
            <a:spLocks noTextEdit="1"/>
          </p:cNvSpPr>
          <p:nvPr>
            <p:ph type="sldImg"/>
          </p:nvPr>
        </p:nvSpPr>
        <p:spPr/>
      </p:sp>
      <p:sp>
        <p:nvSpPr>
          <p:cNvPr id="13517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6195" name="Rectangle 2"/>
          <p:cNvSpPr>
            <a:spLocks noTextEdit="1"/>
          </p:cNvSpPr>
          <p:nvPr>
            <p:ph type="sldImg"/>
          </p:nvPr>
        </p:nvSpPr>
        <p:spPr/>
      </p:sp>
      <p:sp>
        <p:nvSpPr>
          <p:cNvPr id="13619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7219" name="Rectangle 2"/>
          <p:cNvSpPr>
            <a:spLocks noTextEdit="1"/>
          </p:cNvSpPr>
          <p:nvPr>
            <p:ph type="sldImg"/>
          </p:nvPr>
        </p:nvSpPr>
        <p:spPr/>
      </p:sp>
      <p:sp>
        <p:nvSpPr>
          <p:cNvPr id="13722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8243" name="Rectangle 2"/>
          <p:cNvSpPr>
            <a:spLocks noTextEdit="1"/>
          </p:cNvSpPr>
          <p:nvPr>
            <p:ph type="sldImg"/>
          </p:nvPr>
        </p:nvSpPr>
        <p:spPr>
          <a:solidFill>
            <a:srgbClr val="FFFFFF">
              <a:alpha val="100000"/>
            </a:srgbClr>
          </a:solidFill>
        </p:spPr>
      </p:sp>
      <p:sp>
        <p:nvSpPr>
          <p:cNvPr id="138244"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9267" name="Rectangle 2"/>
          <p:cNvSpPr>
            <a:spLocks noTextEdit="1"/>
          </p:cNvSpPr>
          <p:nvPr>
            <p:ph type="sldImg"/>
          </p:nvPr>
        </p:nvSpPr>
        <p:spPr/>
      </p:sp>
      <p:sp>
        <p:nvSpPr>
          <p:cNvPr id="13926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40291" name="Rectangle 2"/>
          <p:cNvSpPr>
            <a:spLocks noTextEdit="1"/>
          </p:cNvSpPr>
          <p:nvPr>
            <p:ph type="sldImg"/>
          </p:nvPr>
        </p:nvSpPr>
        <p:spPr/>
      </p:sp>
      <p:sp>
        <p:nvSpPr>
          <p:cNvPr id="14029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41315" name="Rectangle 2"/>
          <p:cNvSpPr>
            <a:spLocks noTextEdit="1"/>
          </p:cNvSpPr>
          <p:nvPr>
            <p:ph type="sldImg"/>
          </p:nvPr>
        </p:nvSpPr>
        <p:spPr>
          <a:solidFill>
            <a:srgbClr val="FFFFFF">
              <a:alpha val="100000"/>
            </a:srgbClr>
          </a:solidFill>
        </p:spPr>
      </p:sp>
      <p:sp>
        <p:nvSpPr>
          <p:cNvPr id="141316"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42339" name="Rectangle 2"/>
          <p:cNvSpPr>
            <a:spLocks noTextEdit="1"/>
          </p:cNvSpPr>
          <p:nvPr>
            <p:ph type="sldImg"/>
          </p:nvPr>
        </p:nvSpPr>
        <p:spPr/>
      </p:sp>
      <p:sp>
        <p:nvSpPr>
          <p:cNvPr id="14234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43363" name="Rectangle 2"/>
          <p:cNvSpPr>
            <a:spLocks noTextEdit="1"/>
          </p:cNvSpPr>
          <p:nvPr>
            <p:ph type="sldImg"/>
          </p:nvPr>
        </p:nvSpPr>
        <p:spPr/>
      </p:sp>
      <p:sp>
        <p:nvSpPr>
          <p:cNvPr id="14336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44387" name="Rectangle 2"/>
          <p:cNvSpPr>
            <a:spLocks noTextEdit="1"/>
          </p:cNvSpPr>
          <p:nvPr>
            <p:ph type="sldImg"/>
          </p:nvPr>
        </p:nvSpPr>
        <p:spPr/>
      </p:sp>
      <p:sp>
        <p:nvSpPr>
          <p:cNvPr id="14438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45411" name="Rectangle 2"/>
          <p:cNvSpPr>
            <a:spLocks noTextEdit="1"/>
          </p:cNvSpPr>
          <p:nvPr>
            <p:ph type="sldImg"/>
          </p:nvPr>
        </p:nvSpPr>
        <p:spPr/>
      </p:sp>
      <p:sp>
        <p:nvSpPr>
          <p:cNvPr id="14541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46435" name="Rectangle 2"/>
          <p:cNvSpPr>
            <a:spLocks noTextEdit="1"/>
          </p:cNvSpPr>
          <p:nvPr>
            <p:ph type="sldImg"/>
          </p:nvPr>
        </p:nvSpPr>
        <p:spPr/>
      </p:sp>
      <p:sp>
        <p:nvSpPr>
          <p:cNvPr id="14643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48483" name="Rectangle 2"/>
          <p:cNvSpPr>
            <a:spLocks noTextEdit="1"/>
          </p:cNvSpPr>
          <p:nvPr>
            <p:ph type="sldImg"/>
          </p:nvPr>
        </p:nvSpPr>
        <p:spPr/>
      </p:sp>
      <p:sp>
        <p:nvSpPr>
          <p:cNvPr id="14848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49507" name="Rectangle 2"/>
          <p:cNvSpPr>
            <a:spLocks noTextEdit="1"/>
          </p:cNvSpPr>
          <p:nvPr>
            <p:ph type="sldImg"/>
          </p:nvPr>
        </p:nvSpPr>
        <p:spPr/>
      </p:sp>
      <p:sp>
        <p:nvSpPr>
          <p:cNvPr id="14950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50531" name="Rectangle 2"/>
          <p:cNvSpPr>
            <a:spLocks noTextEdit="1"/>
          </p:cNvSpPr>
          <p:nvPr>
            <p:ph type="sldImg"/>
          </p:nvPr>
        </p:nvSpPr>
        <p:spPr/>
      </p:sp>
      <p:sp>
        <p:nvSpPr>
          <p:cNvPr id="15053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06499" name="Rectangle 2"/>
          <p:cNvSpPr>
            <a:spLocks noTextEdit="1"/>
          </p:cNvSpPr>
          <p:nvPr>
            <p:ph type="sldImg"/>
          </p:nvPr>
        </p:nvSpPr>
        <p:spPr>
          <a:solidFill>
            <a:srgbClr val="FFFFFF">
              <a:alpha val="100000"/>
            </a:srgbClr>
          </a:solidFill>
        </p:spPr>
      </p:sp>
      <p:sp>
        <p:nvSpPr>
          <p:cNvPr id="106500"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08547" name="Rectangle 2"/>
          <p:cNvSpPr>
            <a:spLocks noTextEdit="1"/>
          </p:cNvSpPr>
          <p:nvPr>
            <p:ph type="sldImg"/>
          </p:nvPr>
        </p:nvSpPr>
        <p:spPr>
          <a:solidFill>
            <a:srgbClr val="FFFFFF">
              <a:alpha val="100000"/>
            </a:srgbClr>
          </a:solidFill>
        </p:spPr>
      </p:sp>
      <p:sp>
        <p:nvSpPr>
          <p:cNvPr id="108548"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09571" name="Rectangle 2"/>
          <p:cNvSpPr>
            <a:spLocks noTextEdit="1"/>
          </p:cNvSpPr>
          <p:nvPr>
            <p:ph type="sldImg"/>
          </p:nvPr>
        </p:nvSpPr>
        <p:spPr/>
      </p:sp>
      <p:sp>
        <p:nvSpPr>
          <p:cNvPr id="10957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10595" name="Rectangle 2"/>
          <p:cNvSpPr>
            <a:spLocks noTextEdit="1"/>
          </p:cNvSpPr>
          <p:nvPr>
            <p:ph type="sldImg"/>
          </p:nvPr>
        </p:nvSpPr>
        <p:spPr/>
      </p:sp>
      <p:sp>
        <p:nvSpPr>
          <p:cNvPr id="11059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11619" name="Rectangle 2"/>
          <p:cNvSpPr>
            <a:spLocks noTextEdit="1"/>
          </p:cNvSpPr>
          <p:nvPr>
            <p:ph type="sldImg"/>
          </p:nvPr>
        </p:nvSpPr>
        <p:spPr/>
      </p:sp>
      <p:sp>
        <p:nvSpPr>
          <p:cNvPr id="11162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94914"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294915" name="Rectangle 3"/>
          <p:cNvSpPr>
            <a:spLocks noGrp="1" noRot="1" noChangeArrowheads="1"/>
          </p:cNvSpPr>
          <p:nvPr>
            <p:ph type="subTitle" idx="1"/>
          </p:nvPr>
        </p:nvSpPr>
        <p:spPr>
          <a:xfrm>
            <a:off x="1371600" y="3886200"/>
            <a:ext cx="6400800" cy="1752600"/>
          </a:xfrm>
        </p:spPr>
        <p:txBody>
          <a:bodyPr/>
          <a:lstStyle>
            <a:lvl1pPr marL="0" indent="0" algn="ctr">
              <a:buFont typeface="Wingdings 2" panose="05020102010507070707" pitchFamily="18" charset="2"/>
              <a:buNone/>
              <a:defRPr/>
            </a:lvl1pPr>
          </a:lstStyle>
          <a:p>
            <a:pPr lvl="0"/>
            <a:r>
              <a:rPr lang="zh-CN" altLang="en-US" noProof="0" smtClean="0"/>
              <a:t>单击此处编辑母版副标题样式</a:t>
            </a:r>
            <a:endParaRPr lang="zh-CN" altLang="en-US" noProof="0" smtClean="0"/>
          </a:p>
        </p:txBody>
      </p:sp>
      <p:sp>
        <p:nvSpPr>
          <p:cNvPr id="7" name="Rectangle 4"/>
          <p:cNvSpPr>
            <a:spLocks noGrp="1" noChangeArrowheads="1"/>
          </p:cNvSpPr>
          <p:nvPr>
            <p:ph type="dt" sz="half" idx="2"/>
          </p:nvPr>
        </p:nvSpPr>
        <p:spPr bwMode="auto">
          <a:xfrm>
            <a:off x="301625" y="6245225"/>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algn="r">
              <a:buNone/>
            </a:pPr>
            <a:fld id="{9A0DB2DC-4C9A-4742-B13C-FB6460FD3503}" type="slidenum">
              <a:rPr lang="en-US" altLang="zh-CN" dirty="0"/>
            </a:fld>
            <a:endParaRPr lang="en-US" altLang="zh-CN" dirty="0"/>
          </a:p>
        </p:txBody>
      </p:sp>
    </p:spTree>
  </p:cSld>
  <p:clrMapOvr>
    <a:masterClrMapping/>
  </p:clrMapOvr>
  <p:transition spd="slow">
    <p:cover dir="l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cover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cover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cover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cover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cover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cover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cover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cover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cover dir="l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p:sp>
        <p:nvSpPr>
          <p:cNvPr id="1026" name="Rectangle 2"/>
          <p:cNvSpPr>
            <a:spLocks noGrp="1" noRot="1"/>
          </p:cNvSpPr>
          <p:nvPr>
            <p:ph type="title"/>
          </p:nvPr>
        </p:nvSpPr>
        <p:spPr>
          <a:xfrm>
            <a:off x="301625" y="228600"/>
            <a:ext cx="854075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noRot="1"/>
          </p:cNvSpPr>
          <p:nvPr>
            <p:ph type="body" idx="1"/>
          </p:nvPr>
        </p:nvSpPr>
        <p:spPr>
          <a:xfrm>
            <a:off x="301625" y="1600200"/>
            <a:ext cx="8540750" cy="44989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93892"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89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894"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dir="ld"/>
  </p:transition>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1.emf"/><Relationship Id="rId1" Type="http://schemas.openxmlformats.org/officeDocument/2006/relationships/oleObject" Target="../embeddings/oleObject17.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32.emf"/><Relationship Id="rId1"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3.emf"/><Relationship Id="rId1" Type="http://schemas.openxmlformats.org/officeDocument/2006/relationships/oleObject" Target="../embeddings/oleObject19.bin"/></Relationships>
</file>

<file path=ppt/slides/_rels/slide141.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4.emf"/><Relationship Id="rId1" Type="http://schemas.openxmlformats.org/officeDocument/2006/relationships/oleObject" Target="../embeddings/oleObject20.bin"/></Relationships>
</file>

<file path=ppt/slides/_rels/slide142.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35.emf"/><Relationship Id="rId1" Type="http://schemas.openxmlformats.org/officeDocument/2006/relationships/oleObject" Target="../embeddings/oleObject21.bin"/></Relationships>
</file>

<file path=ppt/slides/_rels/slide143.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36.emf"/><Relationship Id="rId1" Type="http://schemas.openxmlformats.org/officeDocument/2006/relationships/oleObject" Target="../embeddings/oleObject22.bin"/></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22.wmf"/><Relationship Id="rId7" Type="http://schemas.openxmlformats.org/officeDocument/2006/relationships/oleObject" Target="../embeddings/oleObject10.bin"/><Relationship Id="rId6" Type="http://schemas.openxmlformats.org/officeDocument/2006/relationships/image" Target="../media/image21.wmf"/><Relationship Id="rId5" Type="http://schemas.openxmlformats.org/officeDocument/2006/relationships/oleObject" Target="../embeddings/oleObject9.bin"/><Relationship Id="rId4" Type="http://schemas.openxmlformats.org/officeDocument/2006/relationships/image" Target="../media/image20.wmf"/><Relationship Id="rId3" Type="http://schemas.openxmlformats.org/officeDocument/2006/relationships/oleObject" Target="../embeddings/oleObject8.bin"/><Relationship Id="rId2" Type="http://schemas.openxmlformats.org/officeDocument/2006/relationships/tags" Target="../tags/tag2.xml"/><Relationship Id="rId12" Type="http://schemas.openxmlformats.org/officeDocument/2006/relationships/vmlDrawing" Target="../drawings/vmlDrawing6.vml"/><Relationship Id="rId11" Type="http://schemas.openxmlformats.org/officeDocument/2006/relationships/slideLayout" Target="../slideLayouts/slideLayout7.xml"/><Relationship Id="rId10" Type="http://schemas.openxmlformats.org/officeDocument/2006/relationships/image" Target="../media/image23.wmf"/><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25.wmf"/><Relationship Id="rId3" Type="http://schemas.openxmlformats.org/officeDocument/2006/relationships/oleObject" Target="../embeddings/oleObject13.bin"/><Relationship Id="rId2" Type="http://schemas.openxmlformats.org/officeDocument/2006/relationships/image" Target="../media/image24.wmf"/><Relationship Id="rId1"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6.emf"/><Relationship Id="rId1" Type="http://schemas.openxmlformats.org/officeDocument/2006/relationships/oleObject" Target="../embeddings/oleObject14.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6.emf"/><Relationship Id="rId1" Type="http://schemas.openxmlformats.org/officeDocument/2006/relationships/oleObject" Target="../embeddings/oleObject15.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26.emf"/><Relationship Id="rId1" Type="http://schemas.openxmlformats.org/officeDocument/2006/relationships/oleObject" Target="../embeddings/oleObject16.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47138" name="Text Box 2"/>
          <p:cNvSpPr txBox="1"/>
          <p:nvPr/>
        </p:nvSpPr>
        <p:spPr>
          <a:xfrm>
            <a:off x="395605" y="188595"/>
            <a:ext cx="8458200" cy="8239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4800" b="1" dirty="0">
                <a:latin typeface="隶书" panose="02010509060101010101" pitchFamily="49" charset="-122"/>
                <a:ea typeface="隶书" panose="02010509060101010101" pitchFamily="49" charset="-122"/>
              </a:rPr>
              <a:t>第</a:t>
            </a:r>
            <a:r>
              <a:rPr lang="en-US" altLang="zh-CN" sz="4000" b="1" dirty="0">
                <a:latin typeface="隶书" panose="02010509060101010101" pitchFamily="49" charset="-122"/>
                <a:ea typeface="隶书" panose="02010509060101010101" pitchFamily="49" charset="-122"/>
              </a:rPr>
              <a:t>2</a:t>
            </a:r>
            <a:r>
              <a:rPr lang="zh-CN" altLang="en-US" sz="4800" b="1" dirty="0">
                <a:latin typeface="隶书" panose="02010509060101010101" pitchFamily="49" charset="-122"/>
                <a:ea typeface="隶书" panose="02010509060101010101" pitchFamily="49" charset="-122"/>
              </a:rPr>
              <a:t>章 计算机中的信息表示 </a:t>
            </a:r>
            <a:endParaRPr lang="zh-CN" altLang="en-US" sz="4800" b="1" dirty="0">
              <a:latin typeface="隶书" panose="02010509060101010101" pitchFamily="49" charset="-122"/>
              <a:ea typeface="隶书" panose="02010509060101010101" pitchFamily="49" charset="-122"/>
            </a:endParaRPr>
          </a:p>
        </p:txBody>
      </p:sp>
      <p:sp>
        <p:nvSpPr>
          <p:cNvPr id="347139" name="Text Box 3"/>
          <p:cNvSpPr txBox="1"/>
          <p:nvPr/>
        </p:nvSpPr>
        <p:spPr>
          <a:xfrm>
            <a:off x="1056958" y="4025583"/>
            <a:ext cx="23622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b="1" dirty="0">
                <a:solidFill>
                  <a:srgbClr val="3333FF"/>
                </a:solidFill>
                <a:latin typeface="Times New Roman" panose="02020603050405020304" pitchFamily="18" charset="0"/>
                <a:ea typeface="黑体" panose="02010609060101010101" pitchFamily="49" charset="-122"/>
              </a:rPr>
              <a:t>数据信息</a:t>
            </a:r>
            <a:endParaRPr lang="zh-CN" altLang="en-US" b="1" dirty="0">
              <a:solidFill>
                <a:srgbClr val="3333FF"/>
              </a:solidFill>
              <a:latin typeface="Times New Roman" panose="02020603050405020304" pitchFamily="18" charset="0"/>
              <a:ea typeface="黑体" panose="02010609060101010101" pitchFamily="49" charset="-122"/>
            </a:endParaRPr>
          </a:p>
        </p:txBody>
      </p:sp>
      <p:sp>
        <p:nvSpPr>
          <p:cNvPr id="347140" name="Text Box 4"/>
          <p:cNvSpPr txBox="1"/>
          <p:nvPr/>
        </p:nvSpPr>
        <p:spPr>
          <a:xfrm>
            <a:off x="1056958" y="4939983"/>
            <a:ext cx="23622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b="1" dirty="0">
                <a:solidFill>
                  <a:srgbClr val="3333FF"/>
                </a:solidFill>
                <a:latin typeface="Times New Roman" panose="02020603050405020304" pitchFamily="18" charset="0"/>
                <a:ea typeface="黑体" panose="02010609060101010101" pitchFamily="49" charset="-122"/>
              </a:rPr>
              <a:t>指令信息</a:t>
            </a:r>
            <a:endParaRPr lang="zh-CN" altLang="en-US" b="1" dirty="0">
              <a:solidFill>
                <a:srgbClr val="3333FF"/>
              </a:solidFill>
              <a:latin typeface="Times New Roman" panose="02020603050405020304" pitchFamily="18" charset="0"/>
              <a:ea typeface="黑体" panose="02010609060101010101" pitchFamily="49" charset="-122"/>
            </a:endParaRPr>
          </a:p>
        </p:txBody>
      </p:sp>
      <p:sp>
        <p:nvSpPr>
          <p:cNvPr id="347141" name="AutoShape 5"/>
          <p:cNvSpPr/>
          <p:nvPr/>
        </p:nvSpPr>
        <p:spPr>
          <a:xfrm>
            <a:off x="904558" y="4254183"/>
            <a:ext cx="152400" cy="1066800"/>
          </a:xfrm>
          <a:prstGeom prst="leftBrace">
            <a:avLst>
              <a:gd name="adj1" fmla="val 58333"/>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347142" name="AutoShape 6"/>
          <p:cNvSpPr/>
          <p:nvPr/>
        </p:nvSpPr>
        <p:spPr>
          <a:xfrm>
            <a:off x="3114358" y="3949383"/>
            <a:ext cx="152400" cy="762000"/>
          </a:xfrm>
          <a:prstGeom prst="leftBrace">
            <a:avLst>
              <a:gd name="adj1" fmla="val 41666"/>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347143" name="Text Box 7"/>
          <p:cNvSpPr txBox="1"/>
          <p:nvPr/>
        </p:nvSpPr>
        <p:spPr>
          <a:xfrm>
            <a:off x="3419158" y="3644583"/>
            <a:ext cx="2514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800" b="1" dirty="0">
                <a:latin typeface="Times New Roman" panose="02020603050405020304" pitchFamily="18" charset="0"/>
                <a:ea typeface="黑体" panose="02010609060101010101" pitchFamily="49" charset="-122"/>
              </a:rPr>
              <a:t>数值型数据</a:t>
            </a:r>
            <a:endParaRPr lang="zh-CN" altLang="en-US" sz="2800" b="1" dirty="0">
              <a:latin typeface="Times New Roman" panose="02020603050405020304" pitchFamily="18" charset="0"/>
              <a:ea typeface="黑体" panose="02010609060101010101" pitchFamily="49" charset="-122"/>
            </a:endParaRPr>
          </a:p>
        </p:txBody>
      </p:sp>
      <p:sp>
        <p:nvSpPr>
          <p:cNvPr id="347144" name="Text Box 8"/>
          <p:cNvSpPr txBox="1"/>
          <p:nvPr/>
        </p:nvSpPr>
        <p:spPr>
          <a:xfrm>
            <a:off x="3419158" y="4254183"/>
            <a:ext cx="2971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800" b="1" dirty="0">
                <a:latin typeface="Times New Roman" panose="02020603050405020304" pitchFamily="18" charset="0"/>
                <a:ea typeface="黑体" panose="02010609060101010101" pitchFamily="49" charset="-122"/>
              </a:rPr>
              <a:t>非数值型数据</a:t>
            </a:r>
            <a:endParaRPr lang="zh-CN" altLang="en-US" sz="2800" b="1" dirty="0">
              <a:latin typeface="Times New Roman" panose="02020603050405020304" pitchFamily="18" charset="0"/>
              <a:ea typeface="黑体" panose="02010609060101010101" pitchFamily="49" charset="-122"/>
            </a:endParaRPr>
          </a:p>
        </p:txBody>
      </p:sp>
      <p:sp>
        <p:nvSpPr>
          <p:cNvPr id="347145" name="Text Box 9"/>
          <p:cNvSpPr txBox="1"/>
          <p:nvPr/>
        </p:nvSpPr>
        <p:spPr>
          <a:xfrm>
            <a:off x="3495358" y="4939983"/>
            <a:ext cx="4876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800" b="1" dirty="0">
                <a:latin typeface="Times New Roman" panose="02020603050405020304" pitchFamily="18" charset="0"/>
                <a:ea typeface="黑体" panose="02010609060101010101" pitchFamily="49" charset="-122"/>
              </a:rPr>
              <a:t>产生控制信号的基本依据</a:t>
            </a:r>
            <a:endParaRPr lang="zh-CN" altLang="en-US" sz="2800" b="1" dirty="0">
              <a:latin typeface="Times New Roman" panose="02020603050405020304" pitchFamily="18" charset="0"/>
              <a:ea typeface="黑体" panose="02010609060101010101" pitchFamily="49" charset="-122"/>
            </a:endParaRPr>
          </a:p>
        </p:txBody>
      </p:sp>
      <p:sp>
        <p:nvSpPr>
          <p:cNvPr id="347146" name="Line 10"/>
          <p:cNvSpPr/>
          <p:nvPr/>
        </p:nvSpPr>
        <p:spPr>
          <a:xfrm>
            <a:off x="3038158" y="5244783"/>
            <a:ext cx="381000" cy="0"/>
          </a:xfrm>
          <a:prstGeom prst="line">
            <a:avLst/>
          </a:prstGeom>
          <a:ln w="28575" cap="flat" cmpd="sng">
            <a:solidFill>
              <a:schemeClr val="tx1"/>
            </a:solidFill>
            <a:prstDash val="solid"/>
            <a:headEnd type="none" w="med" len="med"/>
            <a:tailEnd type="none" w="med" len="med"/>
          </a:ln>
        </p:spPr>
      </p:sp>
      <p:sp>
        <p:nvSpPr>
          <p:cNvPr id="100" name="文本框 99"/>
          <p:cNvSpPr txBox="1"/>
          <p:nvPr/>
        </p:nvSpPr>
        <p:spPr>
          <a:xfrm>
            <a:off x="431165" y="1268730"/>
            <a:ext cx="8281670" cy="1641475"/>
          </a:xfrm>
          <a:prstGeom prst="rect">
            <a:avLst/>
          </a:prstGeom>
          <a:noFill/>
          <a:ln w="9525">
            <a:noFill/>
          </a:ln>
        </p:spPr>
        <p:txBody>
          <a:bodyPr wrap="square">
            <a:spAutoFit/>
          </a:bodyPr>
          <a:p>
            <a:pPr indent="269875">
              <a:lnSpc>
                <a:spcPct val="120000"/>
              </a:lnSpc>
              <a:spcBef>
                <a:spcPts val="0"/>
              </a:spcBef>
              <a:spcAft>
                <a:spcPts val="0"/>
              </a:spcAft>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计算机内部所处理的信息必须是</a:t>
            </a:r>
            <a:r>
              <a:rPr lang="zh-CN" altLang="en-US" sz="2800" b="1" dirty="0">
                <a:solidFill>
                  <a:srgbClr val="FF0000"/>
                </a:solidFill>
                <a:latin typeface="Times New Roman" panose="02020603050405020304" pitchFamily="18" charset="0"/>
                <a:ea typeface="黑体" panose="02010609060101010101" pitchFamily="49" charset="-122"/>
              </a:rPr>
              <a:t>数字化</a:t>
            </a:r>
            <a:r>
              <a:rPr lang="zh-CN" altLang="en-US" sz="2800" b="1" dirty="0">
                <a:latin typeface="Times New Roman" panose="02020603050405020304" pitchFamily="18" charset="0"/>
                <a:ea typeface="黑体" panose="02010609060101010101" pitchFamily="49" charset="-122"/>
              </a:rPr>
              <a:t>信息。因此计算机采用数字化方式来表示各种信息，其内部信息分为两大类：</a:t>
            </a:r>
            <a:r>
              <a:rPr lang="zh-CN" altLang="en-US" sz="2800" b="1" dirty="0">
                <a:solidFill>
                  <a:srgbClr val="FF0000"/>
                </a:solidFill>
                <a:latin typeface="Times New Roman" panose="02020603050405020304" pitchFamily="18" charset="0"/>
                <a:ea typeface="黑体" panose="02010609060101010101" pitchFamily="49" charset="-122"/>
              </a:rPr>
              <a:t>数据</a:t>
            </a:r>
            <a:r>
              <a:rPr lang="zh-CN" altLang="en-US" sz="2800" b="1" dirty="0">
                <a:latin typeface="Times New Roman" panose="02020603050405020304" pitchFamily="18" charset="0"/>
                <a:ea typeface="黑体" panose="02010609060101010101" pitchFamily="49" charset="-122"/>
              </a:rPr>
              <a:t>和</a:t>
            </a:r>
            <a:r>
              <a:rPr lang="zh-CN" altLang="en-US" sz="2800" b="1" dirty="0">
                <a:solidFill>
                  <a:srgbClr val="FF0000"/>
                </a:solidFill>
                <a:latin typeface="Times New Roman" panose="02020603050405020304" pitchFamily="18" charset="0"/>
                <a:ea typeface="黑体" panose="02010609060101010101" pitchFamily="49" charset="-122"/>
              </a:rPr>
              <a:t>指令</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47138">
                                            <p:txEl>
                                              <p:charRg st="0" end="15"/>
                                            </p:txEl>
                                          </p:spTgt>
                                        </p:tgtEl>
                                        <p:attrNameLst>
                                          <p:attrName>style.visibility</p:attrName>
                                        </p:attrNameLst>
                                      </p:cBhvr>
                                      <p:to>
                                        <p:strVal val="visible"/>
                                      </p:to>
                                    </p:set>
                                    <p:animEffect transition="in" filter="barn(outVertical)">
                                      <p:cBhvr>
                                        <p:cTn id="7" dur="500"/>
                                        <p:tgtEl>
                                          <p:spTgt spid="347138">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7141"/>
                                        </p:tgtEl>
                                        <p:attrNameLst>
                                          <p:attrName>style.visibility</p:attrName>
                                        </p:attrNameLst>
                                      </p:cBhvr>
                                      <p:to>
                                        <p:strVal val="visible"/>
                                      </p:to>
                                    </p:set>
                                    <p:animEffect transition="in" filter="wipe(left)">
                                      <p:cBhvr>
                                        <p:cTn id="12" dur="500"/>
                                        <p:tgtEl>
                                          <p:spTgt spid="34714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47139"/>
                                        </p:tgtEl>
                                        <p:attrNameLst>
                                          <p:attrName>style.visibility</p:attrName>
                                        </p:attrNameLst>
                                      </p:cBhvr>
                                      <p:to>
                                        <p:strVal val="visible"/>
                                      </p:to>
                                    </p:set>
                                    <p:animEffect transition="in" filter="dissolve">
                                      <p:cBhvr>
                                        <p:cTn id="16" dur="500"/>
                                        <p:tgtEl>
                                          <p:spTgt spid="347139"/>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347140"/>
                                        </p:tgtEl>
                                        <p:attrNameLst>
                                          <p:attrName>style.visibility</p:attrName>
                                        </p:attrNameLst>
                                      </p:cBhvr>
                                      <p:to>
                                        <p:strVal val="visible"/>
                                      </p:to>
                                    </p:set>
                                    <p:animEffect transition="in" filter="dissolve">
                                      <p:cBhvr>
                                        <p:cTn id="20" dur="500"/>
                                        <p:tgtEl>
                                          <p:spTgt spid="3471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47142"/>
                                        </p:tgtEl>
                                        <p:attrNameLst>
                                          <p:attrName>style.visibility</p:attrName>
                                        </p:attrNameLst>
                                      </p:cBhvr>
                                      <p:to>
                                        <p:strVal val="visible"/>
                                      </p:to>
                                    </p:set>
                                    <p:animEffect transition="in" filter="wipe(left)">
                                      <p:cBhvr>
                                        <p:cTn id="25" dur="500"/>
                                        <p:tgtEl>
                                          <p:spTgt spid="34714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47143"/>
                                        </p:tgtEl>
                                        <p:attrNameLst>
                                          <p:attrName>style.visibility</p:attrName>
                                        </p:attrNameLst>
                                      </p:cBhvr>
                                      <p:to>
                                        <p:strVal val="visible"/>
                                      </p:to>
                                    </p:set>
                                    <p:animEffect transition="in" filter="dissolve">
                                      <p:cBhvr>
                                        <p:cTn id="29" dur="500"/>
                                        <p:tgtEl>
                                          <p:spTgt spid="347143"/>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347144"/>
                                        </p:tgtEl>
                                        <p:attrNameLst>
                                          <p:attrName>style.visibility</p:attrName>
                                        </p:attrNameLst>
                                      </p:cBhvr>
                                      <p:to>
                                        <p:strVal val="visible"/>
                                      </p:to>
                                    </p:set>
                                    <p:animEffect transition="in" filter="dissolve">
                                      <p:cBhvr>
                                        <p:cTn id="33" dur="500"/>
                                        <p:tgtEl>
                                          <p:spTgt spid="34714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47146"/>
                                        </p:tgtEl>
                                        <p:attrNameLst>
                                          <p:attrName>style.visibility</p:attrName>
                                        </p:attrNameLst>
                                      </p:cBhvr>
                                      <p:to>
                                        <p:strVal val="visible"/>
                                      </p:to>
                                    </p:set>
                                    <p:animEffect transition="in" filter="wipe(left)">
                                      <p:cBhvr>
                                        <p:cTn id="38" dur="500"/>
                                        <p:tgtEl>
                                          <p:spTgt spid="347146"/>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347145"/>
                                        </p:tgtEl>
                                        <p:attrNameLst>
                                          <p:attrName>style.visibility</p:attrName>
                                        </p:attrNameLst>
                                      </p:cBhvr>
                                      <p:to>
                                        <p:strVal val="visible"/>
                                      </p:to>
                                    </p:set>
                                    <p:animEffect transition="in" filter="dissolve">
                                      <p:cBhvr>
                                        <p:cTn id="42" dur="500"/>
                                        <p:tgtEl>
                                          <p:spTgt spid="347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8" grpId="0" build="p"/>
      <p:bldP spid="347139" grpId="0"/>
      <p:bldP spid="347140" grpId="0"/>
      <p:bldP spid="347141" grpId="0" bldLvl="0" animBg="1"/>
      <p:bldP spid="347142" grpId="0" bldLvl="0" animBg="1"/>
      <p:bldP spid="347143" grpId="0"/>
      <p:bldP spid="347144" grpId="0"/>
      <p:bldP spid="3471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2291" name="矩形 2"/>
          <p:cNvSpPr/>
          <p:nvPr/>
        </p:nvSpPr>
        <p:spPr>
          <a:xfrm>
            <a:off x="144463" y="549275"/>
            <a:ext cx="8785225" cy="1128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上式中的</a:t>
            </a:r>
            <a:r>
              <a:rPr lang="en-US" altLang="zh-CN" sz="2400" b="1" dirty="0">
                <a:solidFill>
                  <a:srgbClr val="C00000"/>
                </a:solidFill>
              </a:rPr>
              <a:t>100</a:t>
            </a:r>
            <a:r>
              <a:rPr lang="zh-CN" altLang="zh-CN" sz="2400" b="1" dirty="0"/>
              <a:t>就是两位十进制运算器的溢出量，在数学上称为</a:t>
            </a:r>
            <a:r>
              <a:rPr lang="zh-CN" altLang="zh-CN" sz="2400" b="1" dirty="0">
                <a:solidFill>
                  <a:srgbClr val="C00000"/>
                </a:solidFill>
              </a:rPr>
              <a:t>模</a:t>
            </a:r>
            <a:r>
              <a:rPr lang="zh-CN" altLang="zh-CN" sz="2400" b="1" dirty="0"/>
              <a:t>，用</a:t>
            </a:r>
            <a:r>
              <a:rPr lang="en-US" altLang="zh-CN" sz="2400" b="1" dirty="0"/>
              <a:t>mod</a:t>
            </a:r>
            <a:r>
              <a:rPr lang="zh-CN" altLang="zh-CN" sz="2400" b="1" dirty="0"/>
              <a:t>或</a:t>
            </a:r>
            <a:r>
              <a:rPr lang="en-US" altLang="zh-CN" sz="2400" b="1" dirty="0"/>
              <a:t>M</a:t>
            </a:r>
            <a:r>
              <a:rPr lang="zh-CN" altLang="zh-CN" sz="2400" b="1" dirty="0"/>
              <a:t>表示。上述运算称为有模运算，也可写作：</a:t>
            </a:r>
            <a:endParaRPr lang="zh-CN" altLang="zh-CN" sz="2400" b="1" dirty="0"/>
          </a:p>
        </p:txBody>
      </p:sp>
      <p:sp>
        <p:nvSpPr>
          <p:cNvPr id="12292" name="矩形 3"/>
          <p:cNvSpPr/>
          <p:nvPr/>
        </p:nvSpPr>
        <p:spPr>
          <a:xfrm>
            <a:off x="684213" y="1989138"/>
            <a:ext cx="5516562"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56 + </a:t>
            </a:r>
            <a:r>
              <a:rPr lang="zh-CN" altLang="en-US" sz="2400" b="1" dirty="0"/>
              <a:t>（</a:t>
            </a:r>
            <a:r>
              <a:rPr lang="en-US" altLang="zh-CN" sz="2400" b="1" dirty="0"/>
              <a:t>– 24 </a:t>
            </a:r>
            <a:r>
              <a:rPr lang="zh-CN" altLang="en-US" sz="2400" b="1" dirty="0"/>
              <a:t>）</a:t>
            </a:r>
            <a:r>
              <a:rPr lang="en-US" altLang="zh-CN" sz="2400" b="1" dirty="0"/>
              <a:t> = 56 + 76 </a:t>
            </a:r>
            <a:r>
              <a:rPr lang="zh-CN" altLang="en-US" sz="2400" b="1" dirty="0"/>
              <a:t>（</a:t>
            </a:r>
            <a:r>
              <a:rPr lang="en-US" altLang="zh-CN" sz="2400" b="1" dirty="0"/>
              <a:t>mod 100</a:t>
            </a:r>
            <a:r>
              <a:rPr lang="zh-CN" altLang="en-US" sz="2400" b="1" dirty="0"/>
              <a:t>）</a:t>
            </a:r>
            <a:endParaRPr lang="zh-CN" altLang="en-US" sz="2400" b="1" dirty="0"/>
          </a:p>
        </p:txBody>
      </p:sp>
      <p:sp>
        <p:nvSpPr>
          <p:cNvPr id="12293" name="Rectangle 2"/>
          <p:cNvSpPr/>
          <p:nvPr/>
        </p:nvSpPr>
        <p:spPr>
          <a:xfrm>
            <a:off x="296863" y="2916238"/>
            <a:ext cx="8208962" cy="8318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269875">
              <a:spcBef>
                <a:spcPct val="0"/>
              </a:spcBef>
              <a:buClrTx/>
              <a:buSzTx/>
              <a:buFontTx/>
              <a:buNone/>
            </a:pPr>
            <a:r>
              <a:rPr lang="zh-CN" altLang="zh-CN" sz="2400" b="1" dirty="0">
                <a:solidFill>
                  <a:srgbClr val="000000"/>
                </a:solidFill>
                <a:latin typeface="Times New Roman" panose="02020603050405020304" pitchFamily="18" charset="0"/>
                <a:cs typeface="Times New Roman" panose="02020603050405020304" pitchFamily="18" charset="0"/>
              </a:rPr>
              <a:t>进一步写作</a:t>
            </a: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en-US" sz="2400" b="1" dirty="0"/>
              <a:t>（</a:t>
            </a:r>
            <a:r>
              <a:rPr lang="en-US" altLang="zh-CN" sz="2400" b="1" dirty="0"/>
              <a:t>– 24 </a:t>
            </a:r>
            <a:r>
              <a:rPr lang="zh-CN" altLang="en-US" sz="2400" b="1" dirty="0"/>
              <a:t>）</a:t>
            </a:r>
            <a:r>
              <a:rPr lang="en-US" altLang="zh-CN" sz="2400" b="1" dirty="0"/>
              <a:t> =  76 </a:t>
            </a:r>
            <a:r>
              <a:rPr lang="zh-CN" altLang="en-US" sz="2400" b="1" dirty="0"/>
              <a:t>（</a:t>
            </a:r>
            <a:r>
              <a:rPr lang="en-US" altLang="zh-CN" sz="2400" b="1" dirty="0"/>
              <a:t>mod 100</a:t>
            </a:r>
            <a:r>
              <a:rPr lang="zh-CN" altLang="en-US" sz="2400" b="1" dirty="0"/>
              <a:t>）</a:t>
            </a:r>
            <a:endParaRPr lang="zh-CN" altLang="en-US" sz="2400" b="1" dirty="0"/>
          </a:p>
          <a:p>
            <a:pPr marL="0" lvl="0" indent="269875">
              <a:spcBef>
                <a:spcPct val="0"/>
              </a:spcBef>
              <a:buClrTx/>
              <a:buSzTx/>
              <a:buFontTx/>
              <a:buNone/>
            </a:pPr>
            <a:r>
              <a:rPr lang="en-US" altLang="zh-CN" sz="2400" b="1" dirty="0">
                <a:solidFill>
                  <a:srgbClr val="000000"/>
                </a:solidFill>
                <a:latin typeface="Times New Roman" panose="02020603050405020304" pitchFamily="18" charset="0"/>
                <a:cs typeface="Times New Roman" panose="02020603050405020304" pitchFamily="18" charset="0"/>
              </a:rPr>
              <a:t>  </a:t>
            </a:r>
            <a:endParaRPr lang="zh-CN" altLang="zh-CN" sz="2400" b="1" dirty="0"/>
          </a:p>
        </p:txBody>
      </p:sp>
      <p:sp>
        <p:nvSpPr>
          <p:cNvPr id="12294" name="Rectangle 5"/>
          <p:cNvSpPr/>
          <p:nvPr/>
        </p:nvSpPr>
        <p:spPr>
          <a:xfrm>
            <a:off x="180975" y="3433763"/>
            <a:ext cx="8712200" cy="23082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269875">
              <a:spcBef>
                <a:spcPct val="0"/>
              </a:spcBef>
              <a:buClrTx/>
              <a:buSzTx/>
              <a:buFontTx/>
              <a:buNone/>
            </a:pPr>
            <a:r>
              <a:rPr lang="zh-CN" altLang="zh-CN" sz="2400" b="1" dirty="0">
                <a:solidFill>
                  <a:srgbClr val="000000"/>
                </a:solidFill>
                <a:latin typeface="Times New Roman" panose="02020603050405020304" pitchFamily="18" charset="0"/>
                <a:cs typeface="Times New Roman" panose="02020603050405020304" pitchFamily="18" charset="0"/>
              </a:rPr>
              <a:t>也就是说，</a:t>
            </a:r>
            <a:r>
              <a:rPr lang="en-US" altLang="zh-CN" sz="2400" b="1" dirty="0"/>
              <a:t> – 24</a:t>
            </a:r>
            <a:r>
              <a:rPr lang="zh-CN" altLang="zh-CN" sz="2400" b="1" dirty="0"/>
              <a:t>的补码（相对模</a:t>
            </a:r>
            <a:r>
              <a:rPr lang="en-US" altLang="zh-CN" sz="2400" b="1" dirty="0"/>
              <a:t>100</a:t>
            </a:r>
            <a:r>
              <a:rPr lang="zh-CN" altLang="zh-CN" sz="2400" b="1" dirty="0"/>
              <a:t>）是</a:t>
            </a:r>
            <a:r>
              <a:rPr lang="en-US" altLang="zh-CN" sz="2400" b="1" dirty="0"/>
              <a:t> 76</a:t>
            </a:r>
            <a:r>
              <a:rPr lang="zh-CN" altLang="zh-CN" sz="2400" b="1" dirty="0"/>
              <a:t>。</a:t>
            </a:r>
            <a:endParaRPr lang="en-US" altLang="zh-CN" sz="2400" b="1" dirty="0"/>
          </a:p>
          <a:p>
            <a:pPr marL="0" lvl="0" indent="269875">
              <a:spcBef>
                <a:spcPct val="0"/>
              </a:spcBef>
              <a:buClrTx/>
              <a:buSzTx/>
              <a:buFontTx/>
              <a:buNone/>
            </a:pPr>
            <a:endParaRPr lang="en-US" altLang="zh-CN" sz="2400" dirty="0"/>
          </a:p>
          <a:p>
            <a:pPr marL="0" lvl="0" indent="269875">
              <a:lnSpc>
                <a:spcPct val="150000"/>
              </a:lnSpc>
              <a:spcBef>
                <a:spcPct val="0"/>
              </a:spcBef>
              <a:buClrTx/>
              <a:buSzTx/>
              <a:buFontTx/>
              <a:buNone/>
            </a:pPr>
            <a:r>
              <a:rPr lang="zh-CN" altLang="en-US" sz="2400" b="1" dirty="0"/>
              <a:t>结论：</a:t>
            </a:r>
            <a:r>
              <a:rPr lang="zh-CN" altLang="zh-CN" sz="2400" b="1" dirty="0"/>
              <a:t>在有模运算中，一个负数用其补码代替，将得到同样正确的运算结果。显然，引入补码后，</a:t>
            </a:r>
            <a:r>
              <a:rPr lang="zh-CN" altLang="zh-CN" sz="2400" b="1" dirty="0">
                <a:solidFill>
                  <a:srgbClr val="FF0000"/>
                </a:solidFill>
              </a:rPr>
              <a:t>减法可转换为加法</a:t>
            </a:r>
            <a:r>
              <a:rPr lang="zh-CN" altLang="zh-CN" sz="2400" b="1" dirty="0"/>
              <a:t>。</a:t>
            </a:r>
            <a:endParaRPr lang="zh-CN" altLang="zh-CN" sz="2400" b="1" dirty="0"/>
          </a:p>
          <a:p>
            <a:pPr marL="0" lvl="0" indent="269875">
              <a:spcBef>
                <a:spcPct val="0"/>
              </a:spcBef>
              <a:buClrTx/>
              <a:buSzTx/>
              <a:buFontTx/>
              <a:buNone/>
            </a:pPr>
            <a:endParaRPr lang="zh-CN" altLang="zh-CN" sz="2400" b="1" dirty="0"/>
          </a:p>
        </p:txBody>
      </p:sp>
    </p:spTree>
  </p:cSld>
  <p:clrMapOvr>
    <a:masterClrMapping/>
  </p:clrMapOvr>
  <p:transition spd="slow">
    <p:cover dir="l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29050" name="Text Box 26"/>
          <p:cNvSpPr txBox="1"/>
          <p:nvPr/>
        </p:nvSpPr>
        <p:spPr>
          <a:xfrm>
            <a:off x="323850" y="476250"/>
            <a:ext cx="5943600" cy="5835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3. </a:t>
            </a:r>
            <a:r>
              <a:rPr lang="zh-CN" altLang="en-US" b="1" dirty="0">
                <a:latin typeface="黑体" panose="02010609060101010101" pitchFamily="49" charset="-122"/>
                <a:ea typeface="黑体" panose="02010609060101010101" pitchFamily="49" charset="-122"/>
              </a:rPr>
              <a:t>程序控制类指令</a:t>
            </a:r>
            <a:endParaRPr lang="zh-CN" altLang="en-US" b="1" dirty="0">
              <a:latin typeface="黑体" panose="02010609060101010101" pitchFamily="49" charset="-122"/>
              <a:ea typeface="黑体" panose="02010609060101010101" pitchFamily="49" charset="-122"/>
            </a:endParaRPr>
          </a:p>
        </p:txBody>
      </p:sp>
      <p:sp>
        <p:nvSpPr>
          <p:cNvPr id="91140" name="矩形 1"/>
          <p:cNvSpPr/>
          <p:nvPr/>
        </p:nvSpPr>
        <p:spPr>
          <a:xfrm>
            <a:off x="355600" y="1628775"/>
            <a:ext cx="8353425" cy="3324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800" b="1" dirty="0"/>
              <a:t>       </a:t>
            </a:r>
            <a:r>
              <a:rPr lang="zh-CN" altLang="zh-CN" sz="2800" b="1" dirty="0"/>
              <a:t>这类指令可以控制程序执行的顺序和选择程序的执行方向，并使程序具有测试、分析与判断的能力。因此，它们是指令系统中一组非常重要的指令，主要包括转移指令、循环控制指令、子程序调用和返回指令、程序自中断指令。</a:t>
            </a:r>
            <a:endParaRPr lang="zh-CN" altLang="zh-CN" sz="28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9050"/>
                                        </p:tgtEl>
                                        <p:attrNameLst>
                                          <p:attrName>style.visibility</p:attrName>
                                        </p:attrNameLst>
                                      </p:cBhvr>
                                      <p:to>
                                        <p:strVal val="visible"/>
                                      </p:to>
                                    </p:set>
                                    <p:animEffect transition="in" filter="blinds(vertical)">
                                      <p:cBhvr>
                                        <p:cTn id="7" dur="500"/>
                                        <p:tgtEl>
                                          <p:spTgt spid="129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29048" name="Text Box 24"/>
          <p:cNvSpPr txBox="1"/>
          <p:nvPr/>
        </p:nvSpPr>
        <p:spPr>
          <a:xfrm>
            <a:off x="609600" y="838200"/>
            <a:ext cx="7596188" cy="3508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zh-CN" altLang="en-US" sz="2800" b="1" dirty="0">
                <a:solidFill>
                  <a:srgbClr val="3333FF"/>
                </a:solidFill>
                <a:latin typeface="黑体" panose="02010609060101010101" pitchFamily="49" charset="-122"/>
                <a:ea typeface="黑体" panose="02010609060101010101" pitchFamily="49" charset="-122"/>
              </a:rPr>
              <a:t>控制程序执行的顺序和选择执行的方向。</a:t>
            </a:r>
            <a:endParaRPr lang="zh-CN" altLang="en-US" sz="2800" b="1" dirty="0">
              <a:solidFill>
                <a:srgbClr val="3333FF"/>
              </a:solidFill>
              <a:latin typeface="黑体" panose="02010609060101010101" pitchFamily="49" charset="-122"/>
              <a:ea typeface="黑体" panose="02010609060101010101" pitchFamily="49" charset="-122"/>
            </a:endParaRPr>
          </a:p>
        </p:txBody>
      </p:sp>
      <p:sp>
        <p:nvSpPr>
          <p:cNvPr id="129049" name="Text Box 25"/>
          <p:cNvSpPr txBox="1"/>
          <p:nvPr/>
        </p:nvSpPr>
        <p:spPr>
          <a:xfrm>
            <a:off x="0" y="1268413"/>
            <a:ext cx="5334000"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）转移指令</a:t>
            </a:r>
            <a:endParaRPr lang="zh-CN" altLang="en-US" sz="2800" b="1" dirty="0">
              <a:latin typeface="黑体" panose="02010609060101010101" pitchFamily="49" charset="-122"/>
              <a:ea typeface="黑体" panose="02010609060101010101" pitchFamily="49" charset="-122"/>
            </a:endParaRPr>
          </a:p>
        </p:txBody>
      </p:sp>
      <p:sp>
        <p:nvSpPr>
          <p:cNvPr id="129050" name="Text Box 26"/>
          <p:cNvSpPr txBox="1"/>
          <p:nvPr/>
        </p:nvSpPr>
        <p:spPr>
          <a:xfrm>
            <a:off x="219075" y="115888"/>
            <a:ext cx="5943600" cy="5835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latin typeface="黑体" panose="02010609060101010101" pitchFamily="49" charset="-122"/>
                <a:ea typeface="黑体" panose="02010609060101010101" pitchFamily="49" charset="-122"/>
              </a:rPr>
              <a:t>程序控制类指令</a:t>
            </a:r>
            <a:endParaRPr lang="zh-CN" altLang="en-US" b="1" dirty="0">
              <a:latin typeface="黑体" panose="02010609060101010101" pitchFamily="49" charset="-122"/>
              <a:ea typeface="黑体" panose="02010609060101010101" pitchFamily="49" charset="-122"/>
            </a:endParaRPr>
          </a:p>
        </p:txBody>
      </p:sp>
      <p:sp>
        <p:nvSpPr>
          <p:cNvPr id="129054" name="Text Box 30"/>
          <p:cNvSpPr txBox="1"/>
          <p:nvPr/>
        </p:nvSpPr>
        <p:spPr>
          <a:xfrm>
            <a:off x="914400" y="1981200"/>
            <a:ext cx="2971800" cy="14287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zh-CN" altLang="en-US" sz="2800" b="1" dirty="0">
                <a:solidFill>
                  <a:srgbClr val="C00000"/>
                </a:solidFill>
                <a:latin typeface="黑体" panose="02010609060101010101" pitchFamily="49" charset="-122"/>
                <a:ea typeface="黑体" panose="02010609060101010101" pitchFamily="49" charset="-122"/>
              </a:rPr>
              <a:t>无条件转移</a:t>
            </a:r>
            <a:endParaRPr lang="zh-CN" altLang="en-US" sz="2800" b="1" dirty="0">
              <a:solidFill>
                <a:srgbClr val="C00000"/>
              </a:solidFill>
              <a:latin typeface="黑体" panose="02010609060101010101" pitchFamily="49" charset="-122"/>
              <a:ea typeface="黑体" panose="02010609060101010101" pitchFamily="49" charset="-122"/>
            </a:endParaRPr>
          </a:p>
          <a:p>
            <a:pPr marL="0" lvl="0" indent="0" eaLnBrk="1" hangingPunct="1">
              <a:lnSpc>
                <a:spcPct val="70000"/>
              </a:lnSpc>
              <a:spcBef>
                <a:spcPct val="50000"/>
              </a:spcBef>
              <a:buClrTx/>
              <a:buSzTx/>
              <a:buFontTx/>
              <a:buNone/>
            </a:pPr>
            <a:r>
              <a:rPr lang="zh-CN" altLang="en-US" sz="2800" b="1" dirty="0">
                <a:solidFill>
                  <a:srgbClr val="C00000"/>
                </a:solidFill>
                <a:latin typeface="黑体" panose="02010609060101010101" pitchFamily="49" charset="-122"/>
                <a:ea typeface="黑体" panose="02010609060101010101" pitchFamily="49" charset="-122"/>
              </a:rPr>
              <a:t>条件转移</a:t>
            </a:r>
            <a:endParaRPr lang="zh-CN" altLang="en-US" sz="2800" b="1" dirty="0">
              <a:solidFill>
                <a:srgbClr val="C00000"/>
              </a:solidFill>
              <a:latin typeface="黑体" panose="02010609060101010101" pitchFamily="49" charset="-122"/>
              <a:ea typeface="黑体" panose="02010609060101010101" pitchFamily="49" charset="-122"/>
            </a:endParaRPr>
          </a:p>
          <a:p>
            <a:pPr marL="0" lvl="0" indent="0" eaLnBrk="1" hangingPunct="1">
              <a:lnSpc>
                <a:spcPct val="70000"/>
              </a:lnSpc>
              <a:spcBef>
                <a:spcPct val="50000"/>
              </a:spcBef>
              <a:buClrTx/>
              <a:buSzTx/>
              <a:buFontTx/>
              <a:buNone/>
            </a:pPr>
            <a:r>
              <a:rPr lang="zh-CN" altLang="en-US" sz="2800" b="1" dirty="0">
                <a:solidFill>
                  <a:srgbClr val="C00000"/>
                </a:solidFill>
                <a:latin typeface="黑体" panose="02010609060101010101" pitchFamily="49" charset="-122"/>
                <a:ea typeface="黑体" panose="02010609060101010101" pitchFamily="49" charset="-122"/>
              </a:rPr>
              <a:t>循环</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92170" name="左大括号 1"/>
          <p:cNvSpPr/>
          <p:nvPr/>
        </p:nvSpPr>
        <p:spPr>
          <a:xfrm>
            <a:off x="609600" y="1981200"/>
            <a:ext cx="304800" cy="1303338"/>
          </a:xfrm>
          <a:prstGeom prst="leftBrace">
            <a:avLst>
              <a:gd name="adj1" fmla="val 8334"/>
              <a:gd name="adj2" fmla="val 50000"/>
            </a:avLst>
          </a:prstGeom>
          <a:no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 name="文本框 5"/>
          <p:cNvSpPr txBox="1"/>
          <p:nvPr/>
        </p:nvSpPr>
        <p:spPr>
          <a:xfrm>
            <a:off x="107315" y="3500755"/>
            <a:ext cx="8782685" cy="1433195"/>
          </a:xfrm>
          <a:prstGeom prst="rect">
            <a:avLst/>
          </a:prstGeom>
          <a:noFill/>
        </p:spPr>
        <p:txBody>
          <a:bodyPr wrap="square" rtlCol="0">
            <a:spAutoFit/>
          </a:bodyPr>
          <a:p>
            <a:pPr>
              <a:lnSpc>
                <a:spcPct val="120000"/>
              </a:lnSpc>
              <a:spcBef>
                <a:spcPts val="0"/>
              </a:spcBef>
              <a:spcAft>
                <a:spcPts val="0"/>
              </a:spcAft>
            </a:pPr>
            <a:r>
              <a:rPr lang="zh-CN" altLang="en-US" sz="2400" b="1"/>
              <a:t>例，</a:t>
            </a:r>
            <a:r>
              <a:rPr lang="en-US" altLang="zh-CN" sz="2400" b="1"/>
              <a:t>8086/8088的JZ</a:t>
            </a:r>
            <a:r>
              <a:rPr lang="zh-CN" altLang="en-US" sz="2400" b="1"/>
              <a:t>条件转移指令</a:t>
            </a:r>
            <a:r>
              <a:rPr lang="en-US" altLang="zh-CN" sz="2400" b="1"/>
              <a:t>：</a:t>
            </a:r>
            <a:endParaRPr lang="en-US" altLang="zh-CN" sz="2400" b="1"/>
          </a:p>
          <a:p>
            <a:pPr marL="0" lvl="0" indent="0" eaLnBrk="1" hangingPunct="1">
              <a:lnSpc>
                <a:spcPct val="120000"/>
              </a:lnSpc>
              <a:spcBef>
                <a:spcPts val="50"/>
              </a:spcBef>
              <a:spcAft>
                <a:spcPts val="0"/>
              </a:spcAft>
              <a:buClrTx/>
              <a:buSzTx/>
              <a:buFontTx/>
              <a:buNone/>
            </a:pPr>
            <a:r>
              <a:rPr lang="en-US" altLang="zh-CN" sz="2400" b="1">
                <a:sym typeface="+mn-ea"/>
              </a:rPr>
              <a:t>    </a:t>
            </a:r>
            <a:r>
              <a:rPr lang="en-US" altLang="zh-CN" sz="2400" b="1">
                <a:solidFill>
                  <a:srgbClr val="C00000"/>
                </a:solidFill>
                <a:sym typeface="+mn-ea"/>
              </a:rPr>
              <a:t>JZ  NEXT</a:t>
            </a:r>
            <a:r>
              <a:rPr lang="zh-CN" altLang="en-US" sz="2400" b="1">
                <a:sym typeface="+mn-ea"/>
              </a:rPr>
              <a:t>；</a:t>
            </a:r>
            <a:r>
              <a:rPr lang="zh-CN" altLang="en-US" sz="1800" b="1">
                <a:sym typeface="+mn-ea"/>
              </a:rPr>
              <a:t>如标志位</a:t>
            </a:r>
            <a:r>
              <a:rPr lang="en-US" altLang="zh-CN" sz="1800" b="1">
                <a:sym typeface="+mn-ea"/>
              </a:rPr>
              <a:t>ZF</a:t>
            </a:r>
            <a:r>
              <a:rPr lang="zh-CN" altLang="en-US" sz="1800" b="1">
                <a:sym typeface="+mn-ea"/>
              </a:rPr>
              <a:t>为</a:t>
            </a:r>
            <a:r>
              <a:rPr lang="en-US" altLang="zh-CN" sz="1800" b="1">
                <a:sym typeface="+mn-ea"/>
              </a:rPr>
              <a:t>1</a:t>
            </a:r>
            <a:r>
              <a:rPr lang="zh-CN" altLang="en-US" sz="1800" b="1">
                <a:sym typeface="+mn-ea"/>
              </a:rPr>
              <a:t>，则转移到</a:t>
            </a:r>
            <a:r>
              <a:rPr lang="en-US" altLang="zh-CN" sz="1800" b="1">
                <a:sym typeface="+mn-ea"/>
              </a:rPr>
              <a:t>NEXT</a:t>
            </a:r>
            <a:r>
              <a:rPr lang="zh-CN" altLang="en-US" sz="1800" b="1">
                <a:sym typeface="+mn-ea"/>
              </a:rPr>
              <a:t>标号指向的指令；否则顺序执行</a:t>
            </a:r>
            <a:endParaRPr lang="en-US" altLang="zh-CN" sz="1800" b="1">
              <a:sym typeface="+mn-ea"/>
            </a:endParaRPr>
          </a:p>
          <a:p>
            <a:pPr marL="0" lvl="0" indent="0" eaLnBrk="1" hangingPunct="1">
              <a:lnSpc>
                <a:spcPct val="120000"/>
              </a:lnSpc>
              <a:spcBef>
                <a:spcPts val="50"/>
              </a:spcBef>
              <a:spcAft>
                <a:spcPts val="0"/>
              </a:spcAft>
              <a:buClrTx/>
              <a:buSzTx/>
              <a:buFontTx/>
              <a:buNone/>
            </a:pPr>
            <a:r>
              <a:rPr lang="en-US" altLang="zh-CN" sz="2400" b="1">
                <a:sym typeface="+mn-ea"/>
              </a:rPr>
              <a:t>	</a:t>
            </a:r>
            <a:endParaRPr lang="en-US" altLang="zh-CN" sz="2400" b="1"/>
          </a:p>
        </p:txBody>
      </p:sp>
      <p:sp>
        <p:nvSpPr>
          <p:cNvPr id="2" name="文本框 1"/>
          <p:cNvSpPr txBox="1"/>
          <p:nvPr/>
        </p:nvSpPr>
        <p:spPr>
          <a:xfrm>
            <a:off x="107315" y="4796790"/>
            <a:ext cx="9083040" cy="1433195"/>
          </a:xfrm>
          <a:prstGeom prst="rect">
            <a:avLst/>
          </a:prstGeom>
          <a:noFill/>
        </p:spPr>
        <p:txBody>
          <a:bodyPr wrap="square" rtlCol="0">
            <a:spAutoFit/>
          </a:bodyPr>
          <a:p>
            <a:pPr>
              <a:lnSpc>
                <a:spcPct val="120000"/>
              </a:lnSpc>
              <a:spcBef>
                <a:spcPts val="0"/>
              </a:spcBef>
              <a:spcAft>
                <a:spcPts val="0"/>
              </a:spcAft>
            </a:pPr>
            <a:r>
              <a:rPr lang="zh-CN" altLang="en-US" sz="2400" b="1"/>
              <a:t>例，</a:t>
            </a:r>
            <a:r>
              <a:rPr lang="en-US" altLang="zh-CN" sz="2400" b="1"/>
              <a:t>MIPS</a:t>
            </a:r>
            <a:r>
              <a:rPr lang="en-US" altLang="zh-CN" sz="2400" b="1"/>
              <a:t>的BEQ</a:t>
            </a:r>
            <a:r>
              <a:rPr lang="zh-CN" altLang="en-US" sz="2400" b="1"/>
              <a:t>条件转移指令</a:t>
            </a:r>
            <a:r>
              <a:rPr lang="en-US" altLang="zh-CN" sz="2400" b="1"/>
              <a:t>：</a:t>
            </a:r>
            <a:endParaRPr lang="en-US" altLang="zh-CN" sz="2400" b="1"/>
          </a:p>
          <a:p>
            <a:pPr marL="0" lvl="0" indent="0" eaLnBrk="1" hangingPunct="1">
              <a:lnSpc>
                <a:spcPct val="120000"/>
              </a:lnSpc>
              <a:spcBef>
                <a:spcPts val="50"/>
              </a:spcBef>
              <a:spcAft>
                <a:spcPts val="0"/>
              </a:spcAft>
              <a:buClrTx/>
              <a:buSzTx/>
              <a:buFontTx/>
              <a:buNone/>
            </a:pPr>
            <a:r>
              <a:rPr lang="en-US" altLang="zh-CN" sz="2400" b="1">
                <a:sym typeface="+mn-ea"/>
              </a:rPr>
              <a:t>    </a:t>
            </a:r>
            <a:r>
              <a:rPr lang="en-US" altLang="zh-CN" sz="2400" b="1">
                <a:solidFill>
                  <a:srgbClr val="C00000"/>
                </a:solidFill>
                <a:sym typeface="+mn-ea"/>
              </a:rPr>
              <a:t>BEQ  </a:t>
            </a:r>
            <a:r>
              <a:rPr lang="en-US" sz="2400" b="1">
                <a:solidFill>
                  <a:srgbClr val="C00000"/>
                </a:solidFill>
                <a:sym typeface="+mn-ea"/>
              </a:rPr>
              <a:t>R1,R2,OK</a:t>
            </a:r>
            <a:r>
              <a:rPr lang="zh-CN" altLang="en-US" sz="2400" b="1">
                <a:sym typeface="+mn-ea"/>
              </a:rPr>
              <a:t>；</a:t>
            </a:r>
            <a:r>
              <a:rPr lang="zh-CN" altLang="en-US" sz="1800" b="1">
                <a:sym typeface="+mn-ea"/>
              </a:rPr>
              <a:t>如</a:t>
            </a:r>
            <a:r>
              <a:rPr lang="en-US" sz="1800" b="1">
                <a:sym typeface="+mn-ea"/>
              </a:rPr>
              <a:t>(R1)=(R2)</a:t>
            </a:r>
            <a:r>
              <a:rPr lang="zh-CN" altLang="en-US" sz="1800" b="1">
                <a:sym typeface="+mn-ea"/>
              </a:rPr>
              <a:t>，则转到</a:t>
            </a:r>
            <a:r>
              <a:rPr lang="en-US" altLang="zh-CN" sz="1800" b="1">
                <a:sym typeface="+mn-ea"/>
              </a:rPr>
              <a:t>OK</a:t>
            </a:r>
            <a:r>
              <a:rPr lang="zh-CN" altLang="en-US" sz="1800" b="1">
                <a:sym typeface="+mn-ea"/>
              </a:rPr>
              <a:t>标号指向的指令；否则顺序执行</a:t>
            </a:r>
            <a:endParaRPr lang="en-US" altLang="zh-CN" sz="1800" b="1">
              <a:sym typeface="+mn-ea"/>
            </a:endParaRPr>
          </a:p>
          <a:p>
            <a:pPr marL="0" lvl="0" indent="0" eaLnBrk="1" hangingPunct="1">
              <a:lnSpc>
                <a:spcPct val="120000"/>
              </a:lnSpc>
              <a:spcBef>
                <a:spcPts val="50"/>
              </a:spcBef>
              <a:spcAft>
                <a:spcPts val="0"/>
              </a:spcAft>
              <a:buClrTx/>
              <a:buSzTx/>
              <a:buFontTx/>
              <a:buNone/>
            </a:pPr>
            <a:r>
              <a:rPr lang="en-US" altLang="zh-CN" sz="2400" b="1">
                <a:sym typeface="+mn-ea"/>
              </a:rPr>
              <a:t>	</a:t>
            </a:r>
            <a:endParaRPr lang="en-US" altLang="zh-CN" sz="2400" b="1"/>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9050"/>
                                        </p:tgtEl>
                                        <p:attrNameLst>
                                          <p:attrName>style.visibility</p:attrName>
                                        </p:attrNameLst>
                                      </p:cBhvr>
                                      <p:to>
                                        <p:strVal val="visible"/>
                                      </p:to>
                                    </p:set>
                                    <p:animEffect transition="in" filter="blinds(vertical)">
                                      <p:cBhvr>
                                        <p:cTn id="7" dur="500"/>
                                        <p:tgtEl>
                                          <p:spTgt spid="12905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129048">
                                            <p:txEl>
                                              <p:charRg st="0" end="19"/>
                                            </p:txEl>
                                          </p:spTgt>
                                        </p:tgtEl>
                                        <p:attrNameLst>
                                          <p:attrName>style.visibility</p:attrName>
                                        </p:attrNameLst>
                                      </p:cBhvr>
                                      <p:to>
                                        <p:strVal val="visible"/>
                                      </p:to>
                                    </p:set>
                                    <p:anim calcmode="lin" valueType="num">
                                      <p:cBhvr>
                                        <p:cTn id="12" dur="500" fill="hold"/>
                                        <p:tgtEl>
                                          <p:spTgt spid="129048">
                                            <p:txEl>
                                              <p:charRg st="0" end="19"/>
                                            </p:txEl>
                                          </p:spTgt>
                                        </p:tgtEl>
                                        <p:attrNameLst>
                                          <p:attrName>ppt_x</p:attrName>
                                        </p:attrNameLst>
                                      </p:cBhvr>
                                      <p:tavLst>
                                        <p:tav tm="0">
                                          <p:val>
                                            <p:strVal val="#ppt_x"/>
                                          </p:val>
                                        </p:tav>
                                        <p:tav tm="100000">
                                          <p:val>
                                            <p:strVal val="#ppt_x"/>
                                          </p:val>
                                        </p:tav>
                                      </p:tavLst>
                                    </p:anim>
                                    <p:anim calcmode="lin" valueType="num">
                                      <p:cBhvr>
                                        <p:cTn id="13" dur="500" fill="hold"/>
                                        <p:tgtEl>
                                          <p:spTgt spid="129048">
                                            <p:txEl>
                                              <p:charRg st="0" end="19"/>
                                            </p:txEl>
                                          </p:spTgt>
                                        </p:tgtEl>
                                        <p:attrNameLst>
                                          <p:attrName>ppt_y</p:attrName>
                                        </p:attrNameLst>
                                      </p:cBhvr>
                                      <p:tavLst>
                                        <p:tav tm="0">
                                          <p:val>
                                            <p:strVal val="#ppt_y+#ppt_h/2"/>
                                          </p:val>
                                        </p:tav>
                                        <p:tav tm="100000">
                                          <p:val>
                                            <p:strVal val="#ppt_y"/>
                                          </p:val>
                                        </p:tav>
                                      </p:tavLst>
                                    </p:anim>
                                    <p:anim calcmode="lin" valueType="num">
                                      <p:cBhvr>
                                        <p:cTn id="14" dur="500" fill="hold"/>
                                        <p:tgtEl>
                                          <p:spTgt spid="129048">
                                            <p:txEl>
                                              <p:charRg st="0" end="19"/>
                                            </p:txEl>
                                          </p:spTgt>
                                        </p:tgtEl>
                                        <p:attrNameLst>
                                          <p:attrName>ppt_w</p:attrName>
                                        </p:attrNameLst>
                                      </p:cBhvr>
                                      <p:tavLst>
                                        <p:tav tm="0">
                                          <p:val>
                                            <p:strVal val="#ppt_w"/>
                                          </p:val>
                                        </p:tav>
                                        <p:tav tm="100000">
                                          <p:val>
                                            <p:strVal val="#ppt_w"/>
                                          </p:val>
                                        </p:tav>
                                      </p:tavLst>
                                    </p:anim>
                                    <p:anim calcmode="lin" valueType="num">
                                      <p:cBhvr>
                                        <p:cTn id="15" dur="500" fill="hold"/>
                                        <p:tgtEl>
                                          <p:spTgt spid="129048">
                                            <p:txEl>
                                              <p:charRg st="0" end="19"/>
                                            </p:txEl>
                                          </p:spTgt>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129049"/>
                                        </p:tgtEl>
                                        <p:attrNameLst>
                                          <p:attrName>style.visibility</p:attrName>
                                        </p:attrNameLst>
                                      </p:cBhvr>
                                      <p:to>
                                        <p:strVal val="visible"/>
                                      </p:to>
                                    </p:set>
                                    <p:anim calcmode="lin" valueType="num">
                                      <p:cBhvr>
                                        <p:cTn id="20" dur="500" fill="hold"/>
                                        <p:tgtEl>
                                          <p:spTgt spid="129049"/>
                                        </p:tgtEl>
                                        <p:attrNameLst>
                                          <p:attrName>ppt_x</p:attrName>
                                        </p:attrNameLst>
                                      </p:cBhvr>
                                      <p:tavLst>
                                        <p:tav tm="0">
                                          <p:val>
                                            <p:strVal val="#ppt_x-#ppt_w/2"/>
                                          </p:val>
                                        </p:tav>
                                        <p:tav tm="100000">
                                          <p:val>
                                            <p:strVal val="#ppt_x"/>
                                          </p:val>
                                        </p:tav>
                                      </p:tavLst>
                                    </p:anim>
                                    <p:anim calcmode="lin" valueType="num">
                                      <p:cBhvr>
                                        <p:cTn id="21" dur="500" fill="hold"/>
                                        <p:tgtEl>
                                          <p:spTgt spid="129049"/>
                                        </p:tgtEl>
                                        <p:attrNameLst>
                                          <p:attrName>ppt_y</p:attrName>
                                        </p:attrNameLst>
                                      </p:cBhvr>
                                      <p:tavLst>
                                        <p:tav tm="0">
                                          <p:val>
                                            <p:strVal val="#ppt_y"/>
                                          </p:val>
                                        </p:tav>
                                        <p:tav tm="100000">
                                          <p:val>
                                            <p:strVal val="#ppt_y"/>
                                          </p:val>
                                        </p:tav>
                                      </p:tavLst>
                                    </p:anim>
                                    <p:anim calcmode="lin" valueType="num">
                                      <p:cBhvr>
                                        <p:cTn id="22" dur="500" fill="hold"/>
                                        <p:tgtEl>
                                          <p:spTgt spid="129049"/>
                                        </p:tgtEl>
                                        <p:attrNameLst>
                                          <p:attrName>ppt_w</p:attrName>
                                        </p:attrNameLst>
                                      </p:cBhvr>
                                      <p:tavLst>
                                        <p:tav tm="0">
                                          <p:val>
                                            <p:fltVal val="0.000000"/>
                                          </p:val>
                                        </p:tav>
                                        <p:tav tm="100000">
                                          <p:val>
                                            <p:strVal val="#ppt_w"/>
                                          </p:val>
                                        </p:tav>
                                      </p:tavLst>
                                    </p:anim>
                                    <p:anim calcmode="lin" valueType="num">
                                      <p:cBhvr>
                                        <p:cTn id="23" dur="500" fill="hold"/>
                                        <p:tgtEl>
                                          <p:spTgt spid="129049"/>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129054">
                                            <p:txEl>
                                              <p:charRg st="0" end="6"/>
                                            </p:txEl>
                                          </p:spTgt>
                                        </p:tgtEl>
                                        <p:attrNameLst>
                                          <p:attrName>style.visibility</p:attrName>
                                        </p:attrNameLst>
                                      </p:cBhvr>
                                      <p:to>
                                        <p:strVal val="visible"/>
                                      </p:to>
                                    </p:set>
                                    <p:anim calcmode="lin" valueType="num">
                                      <p:cBhvr>
                                        <p:cTn id="28" dur="500" fill="hold"/>
                                        <p:tgtEl>
                                          <p:spTgt spid="129054">
                                            <p:txEl>
                                              <p:charRg st="0" end="6"/>
                                            </p:txEl>
                                          </p:spTgt>
                                        </p:tgtEl>
                                        <p:attrNameLst>
                                          <p:attrName>ppt_x</p:attrName>
                                        </p:attrNameLst>
                                      </p:cBhvr>
                                      <p:tavLst>
                                        <p:tav tm="0">
                                          <p:val>
                                            <p:strVal val="#ppt_x-#ppt_w/2"/>
                                          </p:val>
                                        </p:tav>
                                        <p:tav tm="100000">
                                          <p:val>
                                            <p:strVal val="#ppt_x"/>
                                          </p:val>
                                        </p:tav>
                                      </p:tavLst>
                                    </p:anim>
                                    <p:anim calcmode="lin" valueType="num">
                                      <p:cBhvr>
                                        <p:cTn id="29" dur="500" fill="hold"/>
                                        <p:tgtEl>
                                          <p:spTgt spid="129054">
                                            <p:txEl>
                                              <p:charRg st="0" end="6"/>
                                            </p:txEl>
                                          </p:spTgt>
                                        </p:tgtEl>
                                        <p:attrNameLst>
                                          <p:attrName>ppt_y</p:attrName>
                                        </p:attrNameLst>
                                      </p:cBhvr>
                                      <p:tavLst>
                                        <p:tav tm="0">
                                          <p:val>
                                            <p:strVal val="#ppt_y"/>
                                          </p:val>
                                        </p:tav>
                                        <p:tav tm="100000">
                                          <p:val>
                                            <p:strVal val="#ppt_y"/>
                                          </p:val>
                                        </p:tav>
                                      </p:tavLst>
                                    </p:anim>
                                    <p:anim calcmode="lin" valueType="num">
                                      <p:cBhvr>
                                        <p:cTn id="30" dur="500" fill="hold"/>
                                        <p:tgtEl>
                                          <p:spTgt spid="129054">
                                            <p:txEl>
                                              <p:charRg st="0" end="6"/>
                                            </p:txEl>
                                          </p:spTgt>
                                        </p:tgtEl>
                                        <p:attrNameLst>
                                          <p:attrName>ppt_w</p:attrName>
                                        </p:attrNameLst>
                                      </p:cBhvr>
                                      <p:tavLst>
                                        <p:tav tm="0">
                                          <p:val>
                                            <p:fltVal val="0.000000"/>
                                          </p:val>
                                        </p:tav>
                                        <p:tav tm="100000">
                                          <p:val>
                                            <p:strVal val="#ppt_w"/>
                                          </p:val>
                                        </p:tav>
                                      </p:tavLst>
                                    </p:anim>
                                    <p:anim calcmode="lin" valueType="num">
                                      <p:cBhvr>
                                        <p:cTn id="31" dur="500" fill="hold"/>
                                        <p:tgtEl>
                                          <p:spTgt spid="129054">
                                            <p:txEl>
                                              <p:charRg st="0" end="6"/>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129054">
                                            <p:txEl>
                                              <p:charRg st="6" end="11"/>
                                            </p:txEl>
                                          </p:spTgt>
                                        </p:tgtEl>
                                        <p:attrNameLst>
                                          <p:attrName>style.visibility</p:attrName>
                                        </p:attrNameLst>
                                      </p:cBhvr>
                                      <p:to>
                                        <p:strVal val="visible"/>
                                      </p:to>
                                    </p:set>
                                    <p:anim calcmode="lin" valueType="num">
                                      <p:cBhvr>
                                        <p:cTn id="36" dur="500" fill="hold"/>
                                        <p:tgtEl>
                                          <p:spTgt spid="129054">
                                            <p:txEl>
                                              <p:charRg st="6" end="11"/>
                                            </p:txEl>
                                          </p:spTgt>
                                        </p:tgtEl>
                                        <p:attrNameLst>
                                          <p:attrName>ppt_x</p:attrName>
                                        </p:attrNameLst>
                                      </p:cBhvr>
                                      <p:tavLst>
                                        <p:tav tm="0">
                                          <p:val>
                                            <p:strVal val="#ppt_x-#ppt_w/2"/>
                                          </p:val>
                                        </p:tav>
                                        <p:tav tm="100000">
                                          <p:val>
                                            <p:strVal val="#ppt_x"/>
                                          </p:val>
                                        </p:tav>
                                      </p:tavLst>
                                    </p:anim>
                                    <p:anim calcmode="lin" valueType="num">
                                      <p:cBhvr>
                                        <p:cTn id="37" dur="500" fill="hold"/>
                                        <p:tgtEl>
                                          <p:spTgt spid="129054">
                                            <p:txEl>
                                              <p:charRg st="6" end="11"/>
                                            </p:txEl>
                                          </p:spTgt>
                                        </p:tgtEl>
                                        <p:attrNameLst>
                                          <p:attrName>ppt_y</p:attrName>
                                        </p:attrNameLst>
                                      </p:cBhvr>
                                      <p:tavLst>
                                        <p:tav tm="0">
                                          <p:val>
                                            <p:strVal val="#ppt_y"/>
                                          </p:val>
                                        </p:tav>
                                        <p:tav tm="100000">
                                          <p:val>
                                            <p:strVal val="#ppt_y"/>
                                          </p:val>
                                        </p:tav>
                                      </p:tavLst>
                                    </p:anim>
                                    <p:anim calcmode="lin" valueType="num">
                                      <p:cBhvr>
                                        <p:cTn id="38" dur="500" fill="hold"/>
                                        <p:tgtEl>
                                          <p:spTgt spid="129054">
                                            <p:txEl>
                                              <p:charRg st="6" end="11"/>
                                            </p:txEl>
                                          </p:spTgt>
                                        </p:tgtEl>
                                        <p:attrNameLst>
                                          <p:attrName>ppt_w</p:attrName>
                                        </p:attrNameLst>
                                      </p:cBhvr>
                                      <p:tavLst>
                                        <p:tav tm="0">
                                          <p:val>
                                            <p:fltVal val="0.000000"/>
                                          </p:val>
                                        </p:tav>
                                        <p:tav tm="100000">
                                          <p:val>
                                            <p:strVal val="#ppt_w"/>
                                          </p:val>
                                        </p:tav>
                                      </p:tavLst>
                                    </p:anim>
                                    <p:anim calcmode="lin" valueType="num">
                                      <p:cBhvr>
                                        <p:cTn id="39" dur="500" fill="hold"/>
                                        <p:tgtEl>
                                          <p:spTgt spid="129054">
                                            <p:txEl>
                                              <p:charRg st="6" end="11"/>
                                            </p:txEl>
                                          </p:spTgt>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129054">
                                            <p:txEl>
                                              <p:charRg st="11" end="14"/>
                                            </p:txEl>
                                          </p:spTgt>
                                        </p:tgtEl>
                                        <p:attrNameLst>
                                          <p:attrName>style.visibility</p:attrName>
                                        </p:attrNameLst>
                                      </p:cBhvr>
                                      <p:to>
                                        <p:strVal val="visible"/>
                                      </p:to>
                                    </p:set>
                                    <p:anim calcmode="lin" valueType="num">
                                      <p:cBhvr>
                                        <p:cTn id="44" dur="500" fill="hold"/>
                                        <p:tgtEl>
                                          <p:spTgt spid="129054">
                                            <p:txEl>
                                              <p:charRg st="11" end="14"/>
                                            </p:txEl>
                                          </p:spTgt>
                                        </p:tgtEl>
                                        <p:attrNameLst>
                                          <p:attrName>ppt_x</p:attrName>
                                        </p:attrNameLst>
                                      </p:cBhvr>
                                      <p:tavLst>
                                        <p:tav tm="0">
                                          <p:val>
                                            <p:strVal val="#ppt_x-#ppt_w/2"/>
                                          </p:val>
                                        </p:tav>
                                        <p:tav tm="100000">
                                          <p:val>
                                            <p:strVal val="#ppt_x"/>
                                          </p:val>
                                        </p:tav>
                                      </p:tavLst>
                                    </p:anim>
                                    <p:anim calcmode="lin" valueType="num">
                                      <p:cBhvr>
                                        <p:cTn id="45" dur="500" fill="hold"/>
                                        <p:tgtEl>
                                          <p:spTgt spid="129054">
                                            <p:txEl>
                                              <p:charRg st="11" end="14"/>
                                            </p:txEl>
                                          </p:spTgt>
                                        </p:tgtEl>
                                        <p:attrNameLst>
                                          <p:attrName>ppt_y</p:attrName>
                                        </p:attrNameLst>
                                      </p:cBhvr>
                                      <p:tavLst>
                                        <p:tav tm="0">
                                          <p:val>
                                            <p:strVal val="#ppt_y"/>
                                          </p:val>
                                        </p:tav>
                                        <p:tav tm="100000">
                                          <p:val>
                                            <p:strVal val="#ppt_y"/>
                                          </p:val>
                                        </p:tav>
                                      </p:tavLst>
                                    </p:anim>
                                    <p:anim calcmode="lin" valueType="num">
                                      <p:cBhvr>
                                        <p:cTn id="46" dur="500" fill="hold"/>
                                        <p:tgtEl>
                                          <p:spTgt spid="129054">
                                            <p:txEl>
                                              <p:charRg st="11" end="14"/>
                                            </p:txEl>
                                          </p:spTgt>
                                        </p:tgtEl>
                                        <p:attrNameLst>
                                          <p:attrName>ppt_w</p:attrName>
                                        </p:attrNameLst>
                                      </p:cBhvr>
                                      <p:tavLst>
                                        <p:tav tm="0">
                                          <p:val>
                                            <p:fltVal val="0.000000"/>
                                          </p:val>
                                        </p:tav>
                                        <p:tav tm="100000">
                                          <p:val>
                                            <p:strVal val="#ppt_w"/>
                                          </p:val>
                                        </p:tav>
                                      </p:tavLst>
                                    </p:anim>
                                    <p:anim calcmode="lin" valueType="num">
                                      <p:cBhvr>
                                        <p:cTn id="47" dur="500" fill="hold"/>
                                        <p:tgtEl>
                                          <p:spTgt spid="129054">
                                            <p:txEl>
                                              <p:charRg st="11" end="1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48" grpId="0" build="p"/>
      <p:bldP spid="129049" grpId="0"/>
      <p:bldP spid="129050" grpId="0"/>
      <p:bldP spid="129054"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51" name="Text Box 27"/>
          <p:cNvSpPr txBox="1"/>
          <p:nvPr/>
        </p:nvSpPr>
        <p:spPr>
          <a:xfrm>
            <a:off x="35560" y="188278"/>
            <a:ext cx="8101013"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）子程序调用指令与返回指令</a:t>
            </a:r>
            <a:endParaRPr lang="zh-CN" altLang="en-US" sz="2800" b="1" dirty="0">
              <a:latin typeface="黑体" panose="02010609060101010101" pitchFamily="49" charset="-122"/>
              <a:ea typeface="黑体" panose="02010609060101010101" pitchFamily="49" charset="-122"/>
            </a:endParaRPr>
          </a:p>
        </p:txBody>
      </p:sp>
      <p:sp>
        <p:nvSpPr>
          <p:cNvPr id="129052" name="Text Box 28"/>
          <p:cNvSpPr txBox="1"/>
          <p:nvPr/>
        </p:nvSpPr>
        <p:spPr>
          <a:xfrm>
            <a:off x="322898" y="1412558"/>
            <a:ext cx="7416800" cy="71818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zh-CN" altLang="en-US" sz="2400" b="1" dirty="0">
                <a:solidFill>
                  <a:srgbClr val="C00000"/>
                </a:solidFill>
                <a:latin typeface="黑体" panose="02010609060101010101" pitchFamily="49" charset="-122"/>
                <a:ea typeface="黑体" panose="02010609060101010101" pitchFamily="49" charset="-122"/>
              </a:rPr>
              <a:t>子程序调用指令</a:t>
            </a:r>
            <a:r>
              <a:rPr lang="zh-CN" altLang="en-US" sz="2400" b="1" dirty="0">
                <a:latin typeface="黑体" panose="02010609060101010101" pitchFamily="49" charset="-122"/>
                <a:ea typeface="黑体" panose="02010609060101010101" pitchFamily="49" charset="-122"/>
              </a:rPr>
              <a:t>：将返回地址压入堆栈，</a:t>
            </a:r>
            <a:endParaRPr lang="zh-CN" altLang="en-US" sz="2400" b="1" dirty="0">
              <a:latin typeface="黑体" panose="02010609060101010101" pitchFamily="49" charset="-122"/>
              <a:ea typeface="黑体" panose="02010609060101010101" pitchFamily="49" charset="-122"/>
            </a:endParaRPr>
          </a:p>
          <a:p>
            <a:pPr marL="0" lvl="0" indent="0" eaLnBrk="1" hangingPunct="1">
              <a:lnSpc>
                <a:spcPct val="60000"/>
              </a:lnSpc>
              <a:spcBef>
                <a:spcPct val="50000"/>
              </a:spcBef>
              <a:buClrTx/>
              <a:buSzTx/>
              <a:buFontTx/>
              <a:buNone/>
            </a:pPr>
            <a:r>
              <a:rPr lang="zh-CN" altLang="en-US" sz="2400" b="1" dirty="0">
                <a:latin typeface="黑体" panose="02010609060101010101" pitchFamily="49" charset="-122"/>
                <a:ea typeface="黑体" panose="02010609060101010101" pitchFamily="49" charset="-122"/>
              </a:rPr>
              <a:t>                再转到子程序入口地址</a:t>
            </a:r>
            <a:endParaRPr lang="zh-CN" altLang="en-US" sz="2400" b="1" dirty="0">
              <a:latin typeface="黑体" panose="02010609060101010101" pitchFamily="49" charset="-122"/>
              <a:ea typeface="黑体" panose="02010609060101010101" pitchFamily="49" charset="-122"/>
            </a:endParaRPr>
          </a:p>
        </p:txBody>
      </p:sp>
      <p:sp>
        <p:nvSpPr>
          <p:cNvPr id="129056" name="Text Box 32"/>
          <p:cNvSpPr txBox="1"/>
          <p:nvPr/>
        </p:nvSpPr>
        <p:spPr>
          <a:xfrm>
            <a:off x="437515" y="2204720"/>
            <a:ext cx="8189595" cy="31242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zh-CN" altLang="en-US" sz="2400" b="1" dirty="0">
                <a:solidFill>
                  <a:srgbClr val="C00000"/>
                </a:solidFill>
                <a:latin typeface="黑体" panose="02010609060101010101" pitchFamily="49" charset="-122"/>
                <a:ea typeface="黑体" panose="02010609060101010101" pitchFamily="49" charset="-122"/>
              </a:rPr>
              <a:t>返回指令</a:t>
            </a:r>
            <a:r>
              <a:rPr lang="zh-CN" altLang="en-US" sz="2400" b="1" dirty="0">
                <a:latin typeface="黑体" panose="02010609060101010101" pitchFamily="49" charset="-122"/>
                <a:ea typeface="黑体" panose="02010609060101010101" pitchFamily="49" charset="-122"/>
              </a:rPr>
              <a:t>：将堆栈中的返回地址弹出，以返回调用程序</a:t>
            </a:r>
            <a:endParaRPr lang="zh-CN" altLang="en-US" sz="2400" b="1" dirty="0">
              <a:latin typeface="黑体" panose="02010609060101010101" pitchFamily="49" charset="-122"/>
              <a:ea typeface="黑体" panose="02010609060101010101" pitchFamily="49" charset="-122"/>
            </a:endParaRPr>
          </a:p>
        </p:txBody>
      </p:sp>
      <p:sp>
        <p:nvSpPr>
          <p:cNvPr id="2" name="文本框 1"/>
          <p:cNvSpPr txBox="1"/>
          <p:nvPr/>
        </p:nvSpPr>
        <p:spPr>
          <a:xfrm>
            <a:off x="179705" y="805815"/>
            <a:ext cx="9019540" cy="460375"/>
          </a:xfrm>
          <a:prstGeom prst="rect">
            <a:avLst/>
          </a:prstGeom>
          <a:noFill/>
        </p:spPr>
        <p:txBody>
          <a:bodyPr wrap="square" rtlCol="0">
            <a:spAutoFit/>
          </a:bodyPr>
          <a:p>
            <a:r>
              <a:rPr lang="zh-CN" altLang="en-US" sz="2400" b="1"/>
              <a:t>有的微处理器直接采用</a:t>
            </a:r>
            <a:r>
              <a:rPr lang="zh-CN" altLang="en-US" sz="2400" b="1">
                <a:solidFill>
                  <a:srgbClr val="C00000"/>
                </a:solidFill>
              </a:rPr>
              <a:t>堆栈</a:t>
            </a:r>
            <a:r>
              <a:rPr lang="zh-CN" altLang="en-US" sz="2400" b="1"/>
              <a:t>保存子程序返回地址，如</a:t>
            </a:r>
            <a:r>
              <a:rPr lang="en-US" altLang="zh-CN" sz="2400" b="1"/>
              <a:t>80x86</a:t>
            </a:r>
            <a:r>
              <a:rPr lang="zh-CN" altLang="en-US" sz="2400" b="1"/>
              <a:t>。</a:t>
            </a:r>
            <a:endParaRPr lang="zh-CN" altLang="en-US" sz="2400" b="1"/>
          </a:p>
        </p:txBody>
      </p:sp>
      <p:sp>
        <p:nvSpPr>
          <p:cNvPr id="3" name="文本框 2"/>
          <p:cNvSpPr txBox="1"/>
          <p:nvPr/>
        </p:nvSpPr>
        <p:spPr>
          <a:xfrm>
            <a:off x="107315" y="2831465"/>
            <a:ext cx="4943475" cy="378460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pPr>
              <a:lnSpc>
                <a:spcPct val="120000"/>
              </a:lnSpc>
              <a:spcBef>
                <a:spcPts val="0"/>
              </a:spcBef>
              <a:spcAft>
                <a:spcPts val="0"/>
              </a:spcAft>
            </a:pPr>
            <a:r>
              <a:rPr lang="zh-CN" altLang="en-US" sz="2000" b="1"/>
              <a:t>例如，右图是</a:t>
            </a:r>
            <a:r>
              <a:rPr lang="en-US" altLang="zh-CN" sz="2000" b="1"/>
              <a:t>8086/8088</a:t>
            </a:r>
            <a:r>
              <a:rPr lang="zh-CN" altLang="en-US" sz="2000" b="1"/>
              <a:t>的子程序调用和返回指令使用</a:t>
            </a:r>
            <a:r>
              <a:rPr lang="zh-CN" altLang="en-US" sz="2000" b="1"/>
              <a:t>实例。</a:t>
            </a:r>
            <a:endParaRPr lang="zh-CN" altLang="en-US" sz="2000" b="1"/>
          </a:p>
          <a:p>
            <a:pPr>
              <a:lnSpc>
                <a:spcPct val="120000"/>
              </a:lnSpc>
              <a:spcBef>
                <a:spcPts val="0"/>
              </a:spcBef>
              <a:spcAft>
                <a:spcPts val="0"/>
              </a:spcAft>
              <a:buFont typeface="Arial" panose="020B0604020202020204" pitchFamily="34" charset="0"/>
            </a:pPr>
            <a:r>
              <a:rPr lang="en-US" altLang="zh-CN" sz="2000" b="1"/>
              <a:t>    </a:t>
            </a:r>
            <a:r>
              <a:rPr lang="zh-CN" altLang="en-US" sz="2000" b="1"/>
              <a:t>子程序调用指</a:t>
            </a:r>
            <a:r>
              <a:rPr lang="zh-CN" altLang="en-US" sz="2000" b="1">
                <a:latin typeface="Times New Roman" panose="02020603050405020304" pitchFamily="18" charset="0"/>
                <a:cs typeface="Times New Roman" panose="02020603050405020304" pitchFamily="18" charset="0"/>
              </a:rPr>
              <a:t>令</a:t>
            </a:r>
            <a:r>
              <a:rPr lang="en-US" altLang="zh-CN" sz="2000" b="1">
                <a:solidFill>
                  <a:srgbClr val="C00000"/>
                </a:solidFill>
                <a:latin typeface="Times New Roman" panose="02020603050405020304" pitchFamily="18" charset="0"/>
                <a:cs typeface="Times New Roman" panose="02020603050405020304" pitchFamily="18" charset="0"/>
              </a:rPr>
              <a:t>CALL</a:t>
            </a:r>
            <a:r>
              <a:rPr lang="zh-CN" altLang="en-US" sz="2000" b="1">
                <a:solidFill>
                  <a:srgbClr val="C00000"/>
                </a:solidFill>
                <a:latin typeface="Times New Roman" panose="02020603050405020304" pitchFamily="18" charset="0"/>
                <a:cs typeface="Times New Roman" panose="02020603050405020304" pitchFamily="18" charset="0"/>
              </a:rPr>
              <a:t>中，</a:t>
            </a:r>
            <a:r>
              <a:rPr lang="zh-CN" altLang="en-US" sz="2000" b="1">
                <a:solidFill>
                  <a:schemeClr val="tx1"/>
                </a:solidFill>
                <a:latin typeface="Times New Roman" panose="02020603050405020304" pitchFamily="18" charset="0"/>
                <a:cs typeface="Times New Roman" panose="02020603050405020304" pitchFamily="18" charset="0"/>
              </a:rPr>
              <a:t>子程序</a:t>
            </a: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入</a:t>
            </a:r>
            <a:r>
              <a:rPr lang="zh-CN" altLang="en-US" sz="2000" b="1" dirty="0">
                <a:latin typeface="宋体" panose="02010600030101010101" pitchFamily="2" charset="-122"/>
                <a:sym typeface="Symbol" panose="05050102010706020507" pitchFamily="18" charset="2"/>
              </a:rPr>
              <a:t>口地址由</a:t>
            </a:r>
            <a:r>
              <a:rPr lang="zh-CN" altLang="en-US" sz="2000" b="1" dirty="0">
                <a:solidFill>
                  <a:schemeClr val="tx1"/>
                </a:solidFill>
                <a:latin typeface="宋体" panose="02010600030101010101" pitchFamily="2" charset="-122"/>
                <a:sym typeface="Symbol" panose="05050102010706020507" pitchFamily="18" charset="2"/>
              </a:rPr>
              <a:t>子程序名</a:t>
            </a:r>
            <a:r>
              <a:rPr lang="en-US" altLang="zh-CN" sz="2000" b="1" dirty="0">
                <a:solidFill>
                  <a:srgbClr val="3333FF"/>
                </a:solidFill>
                <a:latin typeface="Times New Roman" panose="02020603050405020304" pitchFamily="18" charset="0"/>
                <a:cs typeface="Times New Roman" panose="02020603050405020304" pitchFamily="18" charset="0"/>
                <a:sym typeface="Symbol" panose="05050102010706020507" pitchFamily="18" charset="2"/>
              </a:rPr>
              <a:t>PROCA</a:t>
            </a:r>
            <a:r>
              <a:rPr lang="zh-CN" altLang="en-US" sz="2000" b="1" dirty="0">
                <a:latin typeface="宋体" panose="02010600030101010101" pitchFamily="2" charset="-122"/>
                <a:sym typeface="Symbol" panose="05050102010706020507" pitchFamily="18" charset="2"/>
              </a:rPr>
              <a:t>提供；</a:t>
            </a:r>
            <a:r>
              <a:rPr kumimoji="1" lang="en-US" altLang="zh-CN" sz="2000" b="1" noProof="0" dirty="0">
                <a:ln>
                  <a:noFill/>
                </a:ln>
                <a:solidFill>
                  <a:srgbClr val="C00000"/>
                </a:solidFill>
                <a:effectLst/>
                <a:uLnTx/>
                <a:uFillTx/>
                <a:latin typeface="Times New Roman" panose="02020603050405020304" pitchFamily="18" charset="0"/>
                <a:sym typeface="+mn-ea"/>
              </a:rPr>
              <a:t>ABC</a:t>
            </a:r>
            <a:r>
              <a:rPr kumimoji="1" lang="zh-CN" altLang="zh-CN" sz="2000" b="1" noProof="0" dirty="0">
                <a:ln>
                  <a:noFill/>
                </a:ln>
                <a:effectLst/>
                <a:uLnTx/>
                <a:uFillTx/>
                <a:latin typeface="Times New Roman" panose="02020603050405020304" pitchFamily="18" charset="0"/>
                <a:sym typeface="+mn-ea"/>
              </a:rPr>
              <a:t>是</a:t>
            </a:r>
            <a:r>
              <a:rPr kumimoji="1" lang="zh-CN" altLang="en-US" sz="2000" b="1" noProof="0" dirty="0">
                <a:ln>
                  <a:noFill/>
                </a:ln>
                <a:effectLst/>
                <a:uLnTx/>
                <a:uFillTx/>
                <a:latin typeface="Times New Roman" panose="02020603050405020304" pitchFamily="18" charset="0"/>
                <a:sym typeface="+mn-ea"/>
              </a:rPr>
              <a:t>子程序</a:t>
            </a:r>
            <a:r>
              <a:rPr kumimoji="1" lang="zh-CN" altLang="zh-CN" sz="2000" b="1" noProof="0" dirty="0">
                <a:ln>
                  <a:noFill/>
                </a:ln>
                <a:effectLst/>
                <a:uLnTx/>
                <a:uFillTx/>
                <a:latin typeface="Times New Roman" panose="02020603050405020304" pitchFamily="18" charset="0"/>
                <a:sym typeface="+mn-ea"/>
              </a:rPr>
              <a:t>的</a:t>
            </a:r>
            <a:r>
              <a:rPr kumimoji="1" lang="zh-CN" altLang="zh-CN" sz="2000" b="1" noProof="0" dirty="0">
                <a:ln>
                  <a:noFill/>
                </a:ln>
                <a:solidFill>
                  <a:srgbClr val="C00000"/>
                </a:solidFill>
                <a:effectLst/>
                <a:uLnTx/>
                <a:uFillTx/>
                <a:latin typeface="Times New Roman" panose="02020603050405020304" pitchFamily="18" charset="0"/>
                <a:sym typeface="+mn-ea"/>
              </a:rPr>
              <a:t>返回地址</a:t>
            </a:r>
            <a:r>
              <a:rPr kumimoji="1" lang="zh-CN" altLang="zh-CN" sz="1800" b="1" noProof="0" dirty="0">
                <a:ln>
                  <a:noFill/>
                </a:ln>
                <a:effectLst/>
                <a:uLnTx/>
                <a:uFillTx/>
                <a:latin typeface="Times New Roman" panose="02020603050405020304" pitchFamily="18" charset="0"/>
                <a:sym typeface="+mn-ea"/>
              </a:rPr>
              <a:t>（</a:t>
            </a:r>
            <a:r>
              <a:rPr kumimoji="1" lang="en-US" altLang="zh-CN" sz="1800" b="1" noProof="0" dirty="0">
                <a:ln>
                  <a:noFill/>
                </a:ln>
                <a:effectLst/>
                <a:uLnTx/>
                <a:uFillTx/>
                <a:latin typeface="Times New Roman" panose="02020603050405020304" pitchFamily="18" charset="0"/>
                <a:sym typeface="+mn-ea"/>
              </a:rPr>
              <a:t>CALL</a:t>
            </a:r>
            <a:r>
              <a:rPr kumimoji="1" lang="zh-CN" altLang="en-US" sz="1800" b="1" noProof="0" dirty="0">
                <a:ln>
                  <a:noFill/>
                </a:ln>
                <a:effectLst/>
                <a:uLnTx/>
                <a:uFillTx/>
                <a:latin typeface="Times New Roman" panose="02020603050405020304" pitchFamily="18" charset="0"/>
                <a:sym typeface="+mn-ea"/>
              </a:rPr>
              <a:t>的</a:t>
            </a:r>
            <a:r>
              <a:rPr kumimoji="1" lang="zh-CN" altLang="zh-CN" sz="1800" b="1" noProof="0" dirty="0">
                <a:ln>
                  <a:noFill/>
                </a:ln>
                <a:effectLst/>
                <a:uLnTx/>
                <a:uFillTx/>
                <a:latin typeface="Times New Roman" panose="02020603050405020304" pitchFamily="18" charset="0"/>
                <a:sym typeface="+mn-ea"/>
              </a:rPr>
              <a:t>下一条指令</a:t>
            </a:r>
            <a:r>
              <a:rPr kumimoji="1" lang="zh-CN" altLang="zh-CN" sz="1800" b="1" noProof="0" dirty="0">
                <a:ln>
                  <a:noFill/>
                </a:ln>
                <a:effectLst/>
                <a:uLnTx/>
                <a:uFillTx/>
                <a:latin typeface="Times New Roman" panose="02020603050405020304" pitchFamily="18" charset="0"/>
                <a:sym typeface="+mn-ea"/>
              </a:rPr>
              <a:t>地址）。</a:t>
            </a:r>
            <a:endParaRPr kumimoji="1" lang="zh-CN" altLang="zh-CN" sz="1800" b="1" noProof="0" dirty="0">
              <a:ln>
                <a:noFill/>
              </a:ln>
              <a:effectLst/>
              <a:uLnTx/>
              <a:uFillTx/>
              <a:latin typeface="Times New Roman" panose="02020603050405020304" pitchFamily="18" charset="0"/>
              <a:sym typeface="+mn-ea"/>
            </a:endParaRPr>
          </a:p>
          <a:p>
            <a:pPr marL="342900" indent="-342900">
              <a:lnSpc>
                <a:spcPct val="120000"/>
              </a:lnSpc>
              <a:spcBef>
                <a:spcPts val="0"/>
              </a:spcBef>
              <a:spcAft>
                <a:spcPts val="0"/>
              </a:spcAft>
              <a:buFont typeface="Arial" panose="020B0604020202020204" pitchFamily="34" charset="0"/>
              <a:buChar char="•"/>
            </a:pPr>
            <a:r>
              <a:rPr kumimoji="1" lang="zh-CN" altLang="en-US" sz="2000" b="1" noProof="0" dirty="0">
                <a:ln>
                  <a:noFill/>
                </a:ln>
                <a:effectLst/>
                <a:uLnTx/>
                <a:uFillTx/>
                <a:latin typeface="Times New Roman" panose="02020603050405020304" pitchFamily="18" charset="0"/>
                <a:sym typeface="+mn-ea"/>
              </a:rPr>
              <a:t>执行</a:t>
            </a:r>
            <a:r>
              <a:rPr kumimoji="1" lang="en-US" altLang="zh-CN" sz="2000" b="1" noProof="0" dirty="0">
                <a:ln>
                  <a:noFill/>
                </a:ln>
                <a:solidFill>
                  <a:srgbClr val="C00000"/>
                </a:solidFill>
                <a:effectLst/>
                <a:uLnTx/>
                <a:uFillTx/>
                <a:latin typeface="Times New Roman" panose="02020603050405020304" pitchFamily="18" charset="0"/>
                <a:sym typeface="+mn-ea"/>
              </a:rPr>
              <a:t>CALL</a:t>
            </a:r>
            <a:r>
              <a:rPr kumimoji="1" lang="zh-CN" altLang="en-US" sz="2000" b="1" noProof="0" dirty="0">
                <a:ln>
                  <a:noFill/>
                </a:ln>
                <a:effectLst/>
                <a:uLnTx/>
                <a:uFillTx/>
                <a:latin typeface="Times New Roman" panose="02020603050405020304" pitchFamily="18" charset="0"/>
                <a:sym typeface="+mn-ea"/>
              </a:rPr>
              <a:t>指令将返回地址</a:t>
            </a:r>
            <a:r>
              <a:rPr kumimoji="1" lang="en-US" altLang="zh-CN" sz="2000" b="1" noProof="0" dirty="0">
                <a:ln>
                  <a:noFill/>
                </a:ln>
                <a:solidFill>
                  <a:srgbClr val="C00000"/>
                </a:solidFill>
                <a:effectLst/>
                <a:uLnTx/>
                <a:uFillTx/>
                <a:latin typeface="Times New Roman" panose="02020603050405020304" pitchFamily="18" charset="0"/>
                <a:sym typeface="+mn-ea"/>
              </a:rPr>
              <a:t>ABC</a:t>
            </a:r>
            <a:r>
              <a:rPr kumimoji="1" lang="zh-CN" altLang="en-US" sz="2000" b="1" noProof="0" dirty="0">
                <a:ln>
                  <a:noFill/>
                </a:ln>
                <a:solidFill>
                  <a:srgbClr val="C00000"/>
                </a:solidFill>
                <a:effectLst/>
                <a:uLnTx/>
                <a:uFillTx/>
                <a:latin typeface="Times New Roman" panose="02020603050405020304" pitchFamily="18" charset="0"/>
                <a:sym typeface="+mn-ea"/>
              </a:rPr>
              <a:t>压</a:t>
            </a:r>
            <a:r>
              <a:rPr kumimoji="1" lang="zh-CN" altLang="en-US" sz="2000" b="1" noProof="0" dirty="0">
                <a:ln>
                  <a:noFill/>
                </a:ln>
                <a:effectLst/>
                <a:uLnTx/>
                <a:uFillTx/>
                <a:latin typeface="Times New Roman" panose="02020603050405020304" pitchFamily="18" charset="0"/>
                <a:sym typeface="+mn-ea"/>
              </a:rPr>
              <a:t>入堆</a:t>
            </a:r>
            <a:r>
              <a:rPr kumimoji="1" lang="zh-CN" altLang="en-US" sz="2000" b="1" noProof="0" dirty="0">
                <a:ln>
                  <a:noFill/>
                </a:ln>
                <a:solidFill>
                  <a:srgbClr val="C00000"/>
                </a:solidFill>
                <a:effectLst/>
                <a:uLnTx/>
                <a:uFillTx/>
                <a:latin typeface="Times New Roman" panose="02020603050405020304" pitchFamily="18" charset="0"/>
                <a:sym typeface="+mn-ea"/>
              </a:rPr>
              <a:t>栈</a:t>
            </a:r>
            <a:r>
              <a:rPr kumimoji="1" lang="zh-CN" altLang="en-US" sz="2000" b="1" noProof="0" dirty="0">
                <a:ln>
                  <a:noFill/>
                </a:ln>
                <a:effectLst/>
                <a:uLnTx/>
                <a:uFillTx/>
                <a:latin typeface="Times New Roman" panose="02020603050405020304" pitchFamily="18" charset="0"/>
                <a:sym typeface="+mn-ea"/>
              </a:rPr>
              <a:t>，再</a:t>
            </a:r>
            <a:r>
              <a:rPr kumimoji="1" lang="zh-CN" altLang="en-US" sz="2000" b="1" noProof="0" dirty="0">
                <a:ln>
                  <a:noFill/>
                </a:ln>
                <a:solidFill>
                  <a:srgbClr val="C00000"/>
                </a:solidFill>
                <a:effectLst/>
                <a:uLnTx/>
                <a:uFillTx/>
                <a:latin typeface="Times New Roman" panose="02020603050405020304" pitchFamily="18" charset="0"/>
                <a:sym typeface="+mn-ea"/>
              </a:rPr>
              <a:t>转</a:t>
            </a:r>
            <a:r>
              <a:rPr kumimoji="1" lang="zh-CN" altLang="en-US" sz="2000" b="1" noProof="0" dirty="0">
                <a:ln>
                  <a:noFill/>
                </a:ln>
                <a:effectLst/>
                <a:uLnTx/>
                <a:uFillTx/>
                <a:latin typeface="Times New Roman" panose="02020603050405020304" pitchFamily="18" charset="0"/>
                <a:sym typeface="+mn-ea"/>
              </a:rPr>
              <a:t>到子程序入口地址</a:t>
            </a:r>
            <a:r>
              <a:rPr kumimoji="1" lang="en-US" altLang="zh-CN" sz="2000" b="1" noProof="0" dirty="0">
                <a:ln>
                  <a:noFill/>
                </a:ln>
                <a:solidFill>
                  <a:srgbClr val="3333FF"/>
                </a:solidFill>
                <a:effectLst/>
                <a:uLnTx/>
                <a:uFillTx/>
                <a:latin typeface="Times New Roman" panose="02020603050405020304" pitchFamily="18" charset="0"/>
                <a:sym typeface="+mn-ea"/>
              </a:rPr>
              <a:t>PROCA</a:t>
            </a:r>
            <a:r>
              <a:rPr kumimoji="1" lang="zh-CN" altLang="en-US" sz="2000" b="1" noProof="0" dirty="0">
                <a:ln>
                  <a:noFill/>
                </a:ln>
                <a:solidFill>
                  <a:schemeClr val="tx1"/>
                </a:solidFill>
                <a:effectLst/>
                <a:uLnTx/>
                <a:uFillTx/>
                <a:latin typeface="Times New Roman" panose="02020603050405020304" pitchFamily="18" charset="0"/>
                <a:sym typeface="+mn-ea"/>
              </a:rPr>
              <a:t>处开始执行</a:t>
            </a:r>
            <a:r>
              <a:rPr kumimoji="1" lang="zh-CN" altLang="en-US" sz="2000" b="1" noProof="0" dirty="0">
                <a:ln>
                  <a:noFill/>
                </a:ln>
                <a:effectLst/>
                <a:uLnTx/>
                <a:uFillTx/>
                <a:latin typeface="Times New Roman" panose="02020603050405020304" pitchFamily="18" charset="0"/>
                <a:sym typeface="+mn-ea"/>
              </a:rPr>
              <a:t>。</a:t>
            </a:r>
            <a:endParaRPr kumimoji="1" lang="zh-CN" altLang="en-US" sz="2000" b="1" noProof="0" dirty="0">
              <a:ln>
                <a:noFill/>
              </a:ln>
              <a:effectLst/>
              <a:uLnTx/>
              <a:uFillTx/>
              <a:latin typeface="Times New Roman" panose="02020603050405020304" pitchFamily="18" charset="0"/>
              <a:sym typeface="+mn-ea"/>
            </a:endParaRPr>
          </a:p>
          <a:p>
            <a:pPr marL="342900" indent="-342900">
              <a:lnSpc>
                <a:spcPct val="120000"/>
              </a:lnSpc>
              <a:spcBef>
                <a:spcPts val="0"/>
              </a:spcBef>
              <a:spcAft>
                <a:spcPts val="0"/>
              </a:spcAft>
              <a:buFont typeface="Arial" panose="020B0604020202020204" pitchFamily="34" charset="0"/>
              <a:buChar char="•"/>
            </a:pPr>
            <a:r>
              <a:rPr kumimoji="1" lang="zh-CN" altLang="en-US" sz="2000" b="1" noProof="0" dirty="0">
                <a:ln>
                  <a:noFill/>
                </a:ln>
                <a:effectLst/>
                <a:uLnTx/>
                <a:uFillTx/>
                <a:latin typeface="Times New Roman" panose="02020603050405020304" pitchFamily="18" charset="0"/>
                <a:sym typeface="+mn-ea"/>
              </a:rPr>
              <a:t>执行</a:t>
            </a:r>
            <a:r>
              <a:rPr kumimoji="1" lang="en-US" altLang="zh-CN" sz="2000" b="1" noProof="0" dirty="0">
                <a:ln>
                  <a:noFill/>
                </a:ln>
                <a:solidFill>
                  <a:srgbClr val="C00000"/>
                </a:solidFill>
                <a:effectLst/>
                <a:uLnTx/>
                <a:uFillTx/>
                <a:latin typeface="Times New Roman" panose="02020603050405020304" pitchFamily="18" charset="0"/>
                <a:sym typeface="+mn-ea"/>
              </a:rPr>
              <a:t>RET</a:t>
            </a:r>
            <a:r>
              <a:rPr kumimoji="1" lang="zh-CN" altLang="en-US" sz="2000" b="1" noProof="0" dirty="0">
                <a:ln>
                  <a:noFill/>
                </a:ln>
                <a:effectLst/>
                <a:uLnTx/>
                <a:uFillTx/>
                <a:latin typeface="Times New Roman" panose="02020603050405020304" pitchFamily="18" charset="0"/>
                <a:sym typeface="+mn-ea"/>
              </a:rPr>
              <a:t>指令</a:t>
            </a:r>
            <a:r>
              <a:rPr kumimoji="1" lang="zh-CN" altLang="en-US" sz="2000" b="1" noProof="0" dirty="0">
                <a:ln>
                  <a:noFill/>
                </a:ln>
                <a:solidFill>
                  <a:srgbClr val="C00000"/>
                </a:solidFill>
                <a:effectLst/>
                <a:uLnTx/>
                <a:uFillTx/>
                <a:latin typeface="Times New Roman" panose="02020603050405020304" pitchFamily="18" charset="0"/>
                <a:sym typeface="+mn-ea"/>
              </a:rPr>
              <a:t>将</a:t>
            </a:r>
            <a:r>
              <a:rPr kumimoji="1" lang="zh-CN" altLang="en-US" sz="2000" b="1" noProof="0" dirty="0">
                <a:ln>
                  <a:noFill/>
                </a:ln>
                <a:effectLst/>
                <a:uLnTx/>
                <a:uFillTx/>
                <a:latin typeface="Times New Roman" panose="02020603050405020304" pitchFamily="18" charset="0"/>
                <a:sym typeface="+mn-ea"/>
              </a:rPr>
              <a:t>堆</a:t>
            </a:r>
            <a:r>
              <a:rPr kumimoji="1" lang="zh-CN" altLang="en-US" sz="2000" b="1" noProof="0" dirty="0">
                <a:ln>
                  <a:noFill/>
                </a:ln>
                <a:solidFill>
                  <a:srgbClr val="C00000"/>
                </a:solidFill>
                <a:effectLst/>
                <a:uLnTx/>
                <a:uFillTx/>
                <a:latin typeface="Times New Roman" panose="02020603050405020304" pitchFamily="18" charset="0"/>
                <a:sym typeface="+mn-ea"/>
              </a:rPr>
              <a:t>栈中</a:t>
            </a:r>
            <a:r>
              <a:rPr kumimoji="1" lang="zh-CN" altLang="en-US" sz="2000" b="1" noProof="0" dirty="0">
                <a:ln>
                  <a:noFill/>
                </a:ln>
                <a:effectLst/>
                <a:uLnTx/>
                <a:uFillTx/>
                <a:latin typeface="Times New Roman" panose="02020603050405020304" pitchFamily="18" charset="0"/>
                <a:sym typeface="+mn-ea"/>
              </a:rPr>
              <a:t>的返回地址</a:t>
            </a:r>
            <a:r>
              <a:rPr kumimoji="1" lang="en-US" altLang="zh-CN" sz="2000" b="1" noProof="0" dirty="0">
                <a:ln>
                  <a:noFill/>
                </a:ln>
                <a:solidFill>
                  <a:srgbClr val="C00000"/>
                </a:solidFill>
                <a:effectLst/>
                <a:uLnTx/>
                <a:uFillTx/>
                <a:latin typeface="Times New Roman" panose="02020603050405020304" pitchFamily="18" charset="0"/>
                <a:sym typeface="+mn-ea"/>
              </a:rPr>
              <a:t>ABC</a:t>
            </a:r>
            <a:r>
              <a:rPr kumimoji="1" lang="zh-CN" altLang="en-US" sz="2000" b="1" noProof="0" dirty="0">
                <a:ln>
                  <a:noFill/>
                </a:ln>
                <a:solidFill>
                  <a:srgbClr val="C00000"/>
                </a:solidFill>
                <a:effectLst/>
                <a:uLnTx/>
                <a:uFillTx/>
                <a:latin typeface="Times New Roman" panose="02020603050405020304" pitchFamily="18" charset="0"/>
                <a:sym typeface="+mn-ea"/>
              </a:rPr>
              <a:t>弹出</a:t>
            </a:r>
            <a:r>
              <a:rPr kumimoji="1" lang="zh-CN" altLang="en-US" sz="2000" b="1" noProof="0" dirty="0">
                <a:ln>
                  <a:noFill/>
                </a:ln>
                <a:effectLst/>
                <a:uLnTx/>
                <a:uFillTx/>
                <a:latin typeface="Times New Roman" panose="02020603050405020304" pitchFamily="18" charset="0"/>
                <a:sym typeface="+mn-ea"/>
              </a:rPr>
              <a:t>，返回到</a:t>
            </a:r>
            <a:r>
              <a:rPr kumimoji="1" lang="en-US" altLang="zh-CN" sz="2000" b="1" noProof="0" dirty="0">
                <a:ln>
                  <a:noFill/>
                </a:ln>
                <a:effectLst/>
                <a:uLnTx/>
                <a:uFillTx/>
                <a:latin typeface="Times New Roman" panose="02020603050405020304" pitchFamily="18" charset="0"/>
                <a:sym typeface="+mn-ea"/>
              </a:rPr>
              <a:t>ABC</a:t>
            </a:r>
            <a:r>
              <a:rPr kumimoji="1" lang="zh-CN" altLang="en-US" sz="2000" b="1" noProof="0" dirty="0">
                <a:ln>
                  <a:noFill/>
                </a:ln>
                <a:effectLst/>
                <a:uLnTx/>
                <a:uFillTx/>
                <a:latin typeface="Times New Roman" panose="02020603050405020304" pitchFamily="18" charset="0"/>
                <a:sym typeface="+mn-ea"/>
              </a:rPr>
              <a:t>指向的</a:t>
            </a:r>
            <a:r>
              <a:rPr kumimoji="1" lang="en-US" altLang="zh-CN" sz="2000" b="1" noProof="0" dirty="0">
                <a:ln>
                  <a:noFill/>
                </a:ln>
                <a:solidFill>
                  <a:srgbClr val="C00000"/>
                </a:solidFill>
                <a:effectLst/>
                <a:uLnTx/>
                <a:uFillTx/>
                <a:latin typeface="Times New Roman" panose="02020603050405020304" pitchFamily="18" charset="0"/>
                <a:sym typeface="+mn-ea"/>
              </a:rPr>
              <a:t>ADD</a:t>
            </a:r>
            <a:r>
              <a:rPr kumimoji="1" lang="zh-CN" altLang="en-US" sz="2000" b="1" noProof="0" dirty="0">
                <a:ln>
                  <a:noFill/>
                </a:ln>
                <a:effectLst/>
                <a:uLnTx/>
                <a:uFillTx/>
                <a:latin typeface="Times New Roman" panose="02020603050405020304" pitchFamily="18" charset="0"/>
                <a:sym typeface="+mn-ea"/>
              </a:rPr>
              <a:t>指令。</a:t>
            </a:r>
            <a:endParaRPr lang="zh-CN" altLang="en-US" sz="2000" b="1"/>
          </a:p>
        </p:txBody>
      </p:sp>
      <p:sp>
        <p:nvSpPr>
          <p:cNvPr id="5" name="文本框 4"/>
          <p:cNvSpPr txBox="1"/>
          <p:nvPr/>
        </p:nvSpPr>
        <p:spPr>
          <a:xfrm>
            <a:off x="5363845" y="3068955"/>
            <a:ext cx="3119120" cy="258445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zh-CN" altLang="zh-CN" b="1" noProof="0" dirty="0">
                <a:ln>
                  <a:noFill/>
                </a:ln>
                <a:effectLst/>
                <a:uLnTx/>
                <a:uFillTx/>
                <a:latin typeface="Times New Roman" panose="02020603050405020304" pitchFamily="18" charset="0"/>
                <a:sym typeface="+mn-ea"/>
              </a:rPr>
              <a:t>…</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CALL</a:t>
            </a:r>
            <a:r>
              <a:rPr kumimoji="1" lang="en-US" altLang="zh-CN" b="1" noProof="0" dirty="0">
                <a:ln>
                  <a:noFill/>
                </a:ln>
                <a:solidFill>
                  <a:srgbClr val="0000FF"/>
                </a:solidFill>
                <a:effectLst/>
                <a:uLnTx/>
                <a:uFillTx/>
                <a:latin typeface="Times New Roman" panose="02020603050405020304" pitchFamily="18" charset="0"/>
                <a:sym typeface="+mn-ea"/>
              </a:rPr>
              <a:t>   PROCA</a:t>
            </a:r>
            <a:endParaRPr kumimoji="1" lang="zh-CN" altLang="zh-CN"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solidFill>
                  <a:srgbClr val="C00000"/>
                </a:solidFill>
                <a:effectLst/>
                <a:uLnTx/>
                <a:uFillTx/>
                <a:latin typeface="Times New Roman" panose="02020603050405020304" pitchFamily="18" charset="0"/>
                <a:sym typeface="+mn-ea"/>
              </a:rPr>
              <a:t>ABC</a:t>
            </a:r>
            <a:r>
              <a:rPr kumimoji="1" lang="zh-CN" altLang="zh-CN" b="1" noProof="0" dirty="0">
                <a:ln>
                  <a:noFill/>
                </a:ln>
                <a:solidFill>
                  <a:srgbClr val="C00000"/>
                </a:solidFill>
                <a:effectLst/>
                <a:uLnTx/>
                <a:uFillTx/>
                <a:latin typeface="Times New Roman" panose="02020603050405020304" pitchFamily="18" charset="0"/>
                <a:sym typeface="+mn-ea"/>
              </a:rPr>
              <a:t>：</a:t>
            </a:r>
            <a:r>
              <a:rPr kumimoji="1" lang="en-US" altLang="zh-CN" b="1" noProof="0" dirty="0">
                <a:ln>
                  <a:noFill/>
                </a:ln>
                <a:solidFill>
                  <a:srgbClr val="C00000"/>
                </a:solidFill>
                <a:effectLst/>
                <a:uLnTx/>
                <a:uFillTx/>
                <a:latin typeface="Times New Roman" panose="02020603050405020304" pitchFamily="18" charset="0"/>
                <a:sym typeface="+mn-ea"/>
              </a:rPr>
              <a:t>    </a:t>
            </a:r>
            <a:r>
              <a:rPr kumimoji="1" lang="en-US" altLang="zh-CN" b="1" noProof="0" dirty="0">
                <a:ln>
                  <a:noFill/>
                </a:ln>
                <a:effectLst/>
                <a:uLnTx/>
                <a:uFillTx/>
                <a:latin typeface="Times New Roman" panose="02020603050405020304" pitchFamily="18" charset="0"/>
                <a:sym typeface="+mn-ea"/>
              </a:rPr>
              <a:t>ADD   AX</a:t>
            </a:r>
            <a:r>
              <a:rPr kumimoji="1" lang="zh-CN" altLang="en-US" b="1" noProof="0" dirty="0">
                <a:ln>
                  <a:noFill/>
                </a:ln>
                <a:effectLst/>
                <a:uLnTx/>
                <a:uFillTx/>
                <a:latin typeface="Times New Roman" panose="02020603050405020304" pitchFamily="18" charset="0"/>
                <a:sym typeface="+mn-ea"/>
              </a:rPr>
              <a:t>，</a:t>
            </a:r>
            <a:r>
              <a:rPr kumimoji="1" lang="en-US" altLang="zh-CN" b="1" noProof="0" dirty="0">
                <a:ln>
                  <a:noFill/>
                </a:ln>
                <a:effectLst/>
                <a:uLnTx/>
                <a:uFillTx/>
                <a:latin typeface="Times New Roman" panose="02020603050405020304" pitchFamily="18" charset="0"/>
                <a:sym typeface="+mn-ea"/>
              </a:rPr>
              <a:t>BX</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zh-CN" altLang="zh-CN" b="1" noProof="0" dirty="0">
                <a:ln>
                  <a:noFill/>
                </a:ln>
                <a:effectLst/>
                <a:uLnTx/>
                <a:uFillTx/>
                <a:latin typeface="Times New Roman" panose="02020603050405020304" pitchFamily="18" charset="0"/>
                <a:sym typeface="+mn-ea"/>
              </a:rPr>
              <a:t>…</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solidFill>
                  <a:srgbClr val="0000FF"/>
                </a:solidFill>
                <a:effectLst/>
                <a:uLnTx/>
                <a:uFillTx/>
                <a:latin typeface="Times New Roman" panose="02020603050405020304" pitchFamily="18" charset="0"/>
                <a:sym typeface="+mn-ea"/>
              </a:rPr>
              <a:t>PROCA	</a:t>
            </a:r>
            <a:r>
              <a:rPr kumimoji="1" lang="en-US" altLang="zh-CN" b="1" noProof="0" dirty="0">
                <a:ln>
                  <a:noFill/>
                </a:ln>
                <a:effectLst/>
                <a:uLnTx/>
                <a:uFillTx/>
                <a:latin typeface="Times New Roman" panose="02020603050405020304" pitchFamily="18" charset="0"/>
                <a:sym typeface="+mn-ea"/>
              </a:rPr>
              <a:t>PROC</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zh-CN" altLang="zh-CN" b="1" noProof="0" dirty="0">
                <a:ln>
                  <a:noFill/>
                </a:ln>
                <a:effectLst/>
                <a:uLnTx/>
                <a:uFillTx/>
                <a:latin typeface="Times New Roman" panose="02020603050405020304" pitchFamily="18" charset="0"/>
                <a:sym typeface="+mn-ea"/>
              </a:rPr>
              <a:t>…</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en-US" altLang="zh-CN" b="1" noProof="0" dirty="0">
                <a:ln>
                  <a:noFill/>
                </a:ln>
                <a:solidFill>
                  <a:srgbClr val="C00000"/>
                </a:solidFill>
                <a:effectLst/>
                <a:uLnTx/>
                <a:uFillTx/>
                <a:latin typeface="Times New Roman" panose="02020603050405020304" pitchFamily="18" charset="0"/>
                <a:sym typeface="+mn-ea"/>
              </a:rPr>
              <a:t>RET</a:t>
            </a:r>
            <a:endParaRPr kumimoji="1" lang="zh-CN" altLang="zh-CN"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zh-CN" altLang="zh-CN" b="1" noProof="0" dirty="0">
                <a:ln>
                  <a:noFill/>
                </a:ln>
                <a:effectLst/>
                <a:uLnTx/>
                <a:uFillTx/>
                <a:latin typeface="Times New Roman" panose="02020603050405020304" pitchFamily="18" charset="0"/>
                <a:sym typeface="+mn-ea"/>
              </a:rPr>
              <a:t>…</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solidFill>
                  <a:srgbClr val="0000FF"/>
                </a:solidFill>
                <a:effectLst/>
                <a:uLnTx/>
                <a:uFillTx/>
                <a:latin typeface="Times New Roman" panose="02020603050405020304" pitchFamily="18" charset="0"/>
                <a:sym typeface="+mn-ea"/>
              </a:rPr>
              <a:t>PROCA	</a:t>
            </a:r>
            <a:r>
              <a:rPr kumimoji="1" lang="en-US" altLang="zh-CN" b="1" noProof="0" dirty="0">
                <a:ln>
                  <a:noFill/>
                </a:ln>
                <a:effectLst/>
                <a:uLnTx/>
                <a:uFillTx/>
                <a:latin typeface="Times New Roman" panose="02020603050405020304" pitchFamily="18" charset="0"/>
                <a:sym typeface="+mn-ea"/>
              </a:rPr>
              <a:t>ENDP</a:t>
            </a:r>
            <a:endParaRPr lang="zh-CN" altLang="en-US"/>
          </a:p>
        </p:txBody>
      </p:sp>
      <p:sp>
        <p:nvSpPr>
          <p:cNvPr id="4" name="右大括号 3"/>
          <p:cNvSpPr/>
          <p:nvPr/>
        </p:nvSpPr>
        <p:spPr>
          <a:xfrm>
            <a:off x="7142480" y="4371340"/>
            <a:ext cx="168275" cy="1040130"/>
          </a:xfrm>
          <a:prstGeom prst="rightBrace">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文本框 5"/>
          <p:cNvSpPr txBox="1"/>
          <p:nvPr/>
        </p:nvSpPr>
        <p:spPr>
          <a:xfrm>
            <a:off x="7379970" y="4436745"/>
            <a:ext cx="524510" cy="922020"/>
          </a:xfrm>
          <a:prstGeom prst="rect">
            <a:avLst/>
          </a:prstGeom>
          <a:noFill/>
        </p:spPr>
        <p:txBody>
          <a:bodyPr wrap="square" rtlCol="0">
            <a:spAutoFit/>
          </a:bodyPr>
          <a:p>
            <a:r>
              <a:rPr lang="zh-CN" altLang="en-US" b="1">
                <a:solidFill>
                  <a:srgbClr val="C00000"/>
                </a:solidFill>
              </a:rPr>
              <a:t>子程序</a:t>
            </a:r>
            <a:endParaRPr lang="zh-CN" altLang="en-US" b="1">
              <a:solidFill>
                <a:srgbClr val="C00000"/>
              </a:solidFill>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29051"/>
                                        </p:tgtEl>
                                        <p:attrNameLst>
                                          <p:attrName>style.visibility</p:attrName>
                                        </p:attrNameLst>
                                      </p:cBhvr>
                                      <p:to>
                                        <p:strVal val="visible"/>
                                      </p:to>
                                    </p:set>
                                    <p:anim calcmode="lin" valueType="num">
                                      <p:cBhvr>
                                        <p:cTn id="7" dur="500" fill="hold"/>
                                        <p:tgtEl>
                                          <p:spTgt spid="129051"/>
                                        </p:tgtEl>
                                        <p:attrNameLst>
                                          <p:attrName>ppt_x</p:attrName>
                                        </p:attrNameLst>
                                      </p:cBhvr>
                                      <p:tavLst>
                                        <p:tav tm="0">
                                          <p:val>
                                            <p:strVal val="#ppt_x-#ppt_w/2"/>
                                          </p:val>
                                        </p:tav>
                                        <p:tav tm="100000">
                                          <p:val>
                                            <p:strVal val="#ppt_x"/>
                                          </p:val>
                                        </p:tav>
                                      </p:tavLst>
                                    </p:anim>
                                    <p:anim calcmode="lin" valueType="num">
                                      <p:cBhvr>
                                        <p:cTn id="8" dur="500" fill="hold"/>
                                        <p:tgtEl>
                                          <p:spTgt spid="129051"/>
                                        </p:tgtEl>
                                        <p:attrNameLst>
                                          <p:attrName>ppt_y</p:attrName>
                                        </p:attrNameLst>
                                      </p:cBhvr>
                                      <p:tavLst>
                                        <p:tav tm="0">
                                          <p:val>
                                            <p:strVal val="#ppt_y"/>
                                          </p:val>
                                        </p:tav>
                                        <p:tav tm="100000">
                                          <p:val>
                                            <p:strVal val="#ppt_y"/>
                                          </p:val>
                                        </p:tav>
                                      </p:tavLst>
                                    </p:anim>
                                    <p:anim calcmode="lin" valueType="num">
                                      <p:cBhvr>
                                        <p:cTn id="9" dur="500" fill="hold"/>
                                        <p:tgtEl>
                                          <p:spTgt spid="129051"/>
                                        </p:tgtEl>
                                        <p:attrNameLst>
                                          <p:attrName>ppt_w</p:attrName>
                                        </p:attrNameLst>
                                      </p:cBhvr>
                                      <p:tavLst>
                                        <p:tav tm="0">
                                          <p:val>
                                            <p:fltVal val="0.000000"/>
                                          </p:val>
                                        </p:tav>
                                        <p:tav tm="100000">
                                          <p:val>
                                            <p:strVal val="#ppt_w"/>
                                          </p:val>
                                        </p:tav>
                                      </p:tavLst>
                                    </p:anim>
                                    <p:anim calcmode="lin" valueType="num">
                                      <p:cBhvr>
                                        <p:cTn id="10" dur="500" fill="hold"/>
                                        <p:tgtEl>
                                          <p:spTgt spid="12905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129052">
                                            <p:txEl>
                                              <p:charRg st="0" end="19"/>
                                            </p:txEl>
                                          </p:spTgt>
                                        </p:tgtEl>
                                        <p:attrNameLst>
                                          <p:attrName>style.visibility</p:attrName>
                                        </p:attrNameLst>
                                      </p:cBhvr>
                                      <p:to>
                                        <p:strVal val="visible"/>
                                      </p:to>
                                    </p:set>
                                    <p:anim calcmode="lin" valueType="num">
                                      <p:cBhvr>
                                        <p:cTn id="15" dur="500" fill="hold"/>
                                        <p:tgtEl>
                                          <p:spTgt spid="129052">
                                            <p:txEl>
                                              <p:charRg st="0" end="19"/>
                                            </p:txEl>
                                          </p:spTgt>
                                        </p:tgtEl>
                                        <p:attrNameLst>
                                          <p:attrName>ppt_x</p:attrName>
                                        </p:attrNameLst>
                                      </p:cBhvr>
                                      <p:tavLst>
                                        <p:tav tm="0">
                                          <p:val>
                                            <p:strVal val="#ppt_x"/>
                                          </p:val>
                                        </p:tav>
                                        <p:tav tm="100000">
                                          <p:val>
                                            <p:strVal val="#ppt_x"/>
                                          </p:val>
                                        </p:tav>
                                      </p:tavLst>
                                    </p:anim>
                                    <p:anim calcmode="lin" valueType="num">
                                      <p:cBhvr>
                                        <p:cTn id="16" dur="500" fill="hold"/>
                                        <p:tgtEl>
                                          <p:spTgt spid="129052">
                                            <p:txEl>
                                              <p:charRg st="0" end="19"/>
                                            </p:txEl>
                                          </p:spTgt>
                                        </p:tgtEl>
                                        <p:attrNameLst>
                                          <p:attrName>ppt_y</p:attrName>
                                        </p:attrNameLst>
                                      </p:cBhvr>
                                      <p:tavLst>
                                        <p:tav tm="0">
                                          <p:val>
                                            <p:strVal val="#ppt_y+#ppt_h/2"/>
                                          </p:val>
                                        </p:tav>
                                        <p:tav tm="100000">
                                          <p:val>
                                            <p:strVal val="#ppt_y"/>
                                          </p:val>
                                        </p:tav>
                                      </p:tavLst>
                                    </p:anim>
                                    <p:anim calcmode="lin" valueType="num">
                                      <p:cBhvr>
                                        <p:cTn id="17" dur="500" fill="hold"/>
                                        <p:tgtEl>
                                          <p:spTgt spid="129052">
                                            <p:txEl>
                                              <p:charRg st="0" end="19"/>
                                            </p:txEl>
                                          </p:spTgt>
                                        </p:tgtEl>
                                        <p:attrNameLst>
                                          <p:attrName>ppt_w</p:attrName>
                                        </p:attrNameLst>
                                      </p:cBhvr>
                                      <p:tavLst>
                                        <p:tav tm="0">
                                          <p:val>
                                            <p:strVal val="#ppt_w"/>
                                          </p:val>
                                        </p:tav>
                                        <p:tav tm="100000">
                                          <p:val>
                                            <p:strVal val="#ppt_w"/>
                                          </p:val>
                                        </p:tav>
                                      </p:tavLst>
                                    </p:anim>
                                    <p:anim calcmode="lin" valueType="num">
                                      <p:cBhvr>
                                        <p:cTn id="18" dur="500" fill="hold"/>
                                        <p:tgtEl>
                                          <p:spTgt spid="129052">
                                            <p:txEl>
                                              <p:charRg st="0" end="19"/>
                                            </p:txEl>
                                          </p:spTgt>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129052">
                                            <p:txEl>
                                              <p:charRg st="19" end="48"/>
                                            </p:txEl>
                                          </p:spTgt>
                                        </p:tgtEl>
                                        <p:attrNameLst>
                                          <p:attrName>style.visibility</p:attrName>
                                        </p:attrNameLst>
                                      </p:cBhvr>
                                      <p:to>
                                        <p:strVal val="visible"/>
                                      </p:to>
                                    </p:set>
                                    <p:anim calcmode="lin" valueType="num">
                                      <p:cBhvr>
                                        <p:cTn id="23" dur="500" fill="hold"/>
                                        <p:tgtEl>
                                          <p:spTgt spid="129052">
                                            <p:txEl>
                                              <p:charRg st="19" end="48"/>
                                            </p:txEl>
                                          </p:spTgt>
                                        </p:tgtEl>
                                        <p:attrNameLst>
                                          <p:attrName>ppt_x</p:attrName>
                                        </p:attrNameLst>
                                      </p:cBhvr>
                                      <p:tavLst>
                                        <p:tav tm="0">
                                          <p:val>
                                            <p:strVal val="#ppt_x"/>
                                          </p:val>
                                        </p:tav>
                                        <p:tav tm="100000">
                                          <p:val>
                                            <p:strVal val="#ppt_x"/>
                                          </p:val>
                                        </p:tav>
                                      </p:tavLst>
                                    </p:anim>
                                    <p:anim calcmode="lin" valueType="num">
                                      <p:cBhvr>
                                        <p:cTn id="24" dur="500" fill="hold"/>
                                        <p:tgtEl>
                                          <p:spTgt spid="129052">
                                            <p:txEl>
                                              <p:charRg st="19" end="48"/>
                                            </p:txEl>
                                          </p:spTgt>
                                        </p:tgtEl>
                                        <p:attrNameLst>
                                          <p:attrName>ppt_y</p:attrName>
                                        </p:attrNameLst>
                                      </p:cBhvr>
                                      <p:tavLst>
                                        <p:tav tm="0">
                                          <p:val>
                                            <p:strVal val="#ppt_y+#ppt_h/2"/>
                                          </p:val>
                                        </p:tav>
                                        <p:tav tm="100000">
                                          <p:val>
                                            <p:strVal val="#ppt_y"/>
                                          </p:val>
                                        </p:tav>
                                      </p:tavLst>
                                    </p:anim>
                                    <p:anim calcmode="lin" valueType="num">
                                      <p:cBhvr>
                                        <p:cTn id="25" dur="500" fill="hold"/>
                                        <p:tgtEl>
                                          <p:spTgt spid="129052">
                                            <p:txEl>
                                              <p:charRg st="19" end="48"/>
                                            </p:txEl>
                                          </p:spTgt>
                                        </p:tgtEl>
                                        <p:attrNameLst>
                                          <p:attrName>ppt_w</p:attrName>
                                        </p:attrNameLst>
                                      </p:cBhvr>
                                      <p:tavLst>
                                        <p:tav tm="0">
                                          <p:val>
                                            <p:strVal val="#ppt_w"/>
                                          </p:val>
                                        </p:tav>
                                        <p:tav tm="100000">
                                          <p:val>
                                            <p:strVal val="#ppt_w"/>
                                          </p:val>
                                        </p:tav>
                                      </p:tavLst>
                                    </p:anim>
                                    <p:anim calcmode="lin" valueType="num">
                                      <p:cBhvr>
                                        <p:cTn id="26" dur="500" fill="hold"/>
                                        <p:tgtEl>
                                          <p:spTgt spid="129052">
                                            <p:txEl>
                                              <p:charRg st="19" end="48"/>
                                            </p:txEl>
                                          </p:spTgt>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129056">
                                            <p:txEl>
                                              <p:charRg st="0" end="25"/>
                                            </p:txEl>
                                          </p:spTgt>
                                        </p:tgtEl>
                                        <p:attrNameLst>
                                          <p:attrName>style.visibility</p:attrName>
                                        </p:attrNameLst>
                                      </p:cBhvr>
                                      <p:to>
                                        <p:strVal val="visible"/>
                                      </p:to>
                                    </p:set>
                                    <p:anim calcmode="lin" valueType="num">
                                      <p:cBhvr>
                                        <p:cTn id="31" dur="500" fill="hold"/>
                                        <p:tgtEl>
                                          <p:spTgt spid="129056">
                                            <p:txEl>
                                              <p:charRg st="0" end="25"/>
                                            </p:txEl>
                                          </p:spTgt>
                                        </p:tgtEl>
                                        <p:attrNameLst>
                                          <p:attrName>ppt_x</p:attrName>
                                        </p:attrNameLst>
                                      </p:cBhvr>
                                      <p:tavLst>
                                        <p:tav tm="0">
                                          <p:val>
                                            <p:strVal val="#ppt_x"/>
                                          </p:val>
                                        </p:tav>
                                        <p:tav tm="100000">
                                          <p:val>
                                            <p:strVal val="#ppt_x"/>
                                          </p:val>
                                        </p:tav>
                                      </p:tavLst>
                                    </p:anim>
                                    <p:anim calcmode="lin" valueType="num">
                                      <p:cBhvr>
                                        <p:cTn id="32" dur="500" fill="hold"/>
                                        <p:tgtEl>
                                          <p:spTgt spid="129056">
                                            <p:txEl>
                                              <p:charRg st="0" end="25"/>
                                            </p:txEl>
                                          </p:spTgt>
                                        </p:tgtEl>
                                        <p:attrNameLst>
                                          <p:attrName>ppt_y</p:attrName>
                                        </p:attrNameLst>
                                      </p:cBhvr>
                                      <p:tavLst>
                                        <p:tav tm="0">
                                          <p:val>
                                            <p:strVal val="#ppt_y+#ppt_h/2"/>
                                          </p:val>
                                        </p:tav>
                                        <p:tav tm="100000">
                                          <p:val>
                                            <p:strVal val="#ppt_y"/>
                                          </p:val>
                                        </p:tav>
                                      </p:tavLst>
                                    </p:anim>
                                    <p:anim calcmode="lin" valueType="num">
                                      <p:cBhvr>
                                        <p:cTn id="33" dur="500" fill="hold"/>
                                        <p:tgtEl>
                                          <p:spTgt spid="129056">
                                            <p:txEl>
                                              <p:charRg st="0" end="25"/>
                                            </p:txEl>
                                          </p:spTgt>
                                        </p:tgtEl>
                                        <p:attrNameLst>
                                          <p:attrName>ppt_w</p:attrName>
                                        </p:attrNameLst>
                                      </p:cBhvr>
                                      <p:tavLst>
                                        <p:tav tm="0">
                                          <p:val>
                                            <p:strVal val="#ppt_w"/>
                                          </p:val>
                                        </p:tav>
                                        <p:tav tm="100000">
                                          <p:val>
                                            <p:strVal val="#ppt_w"/>
                                          </p:val>
                                        </p:tav>
                                      </p:tavLst>
                                    </p:anim>
                                    <p:anim calcmode="lin" valueType="num">
                                      <p:cBhvr>
                                        <p:cTn id="34" dur="500" fill="hold"/>
                                        <p:tgtEl>
                                          <p:spTgt spid="129056">
                                            <p:txEl>
                                              <p:charRg st="0" end="25"/>
                                            </p:txEl>
                                          </p:spTgt>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1" grpId="0"/>
      <p:bldP spid="129052" grpId="0" build="p"/>
      <p:bldP spid="129056"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560" y="188595"/>
            <a:ext cx="9183370" cy="977265"/>
          </a:xfrm>
          <a:prstGeom prst="rect">
            <a:avLst/>
          </a:prstGeom>
          <a:noFill/>
        </p:spPr>
        <p:txBody>
          <a:bodyPr wrap="square" rtlCol="0">
            <a:spAutoFit/>
          </a:bodyPr>
          <a:p>
            <a:pPr>
              <a:lnSpc>
                <a:spcPct val="120000"/>
              </a:lnSpc>
              <a:spcBef>
                <a:spcPts val="0"/>
              </a:spcBef>
              <a:spcAft>
                <a:spcPts val="0"/>
              </a:spcAft>
            </a:pPr>
            <a:r>
              <a:rPr lang="en-US" altLang="zh-CN" sz="2400" b="1"/>
              <a:t>      </a:t>
            </a:r>
            <a:r>
              <a:rPr lang="zh-CN" altLang="en-US" sz="2400" b="1"/>
              <a:t>有的微处理器</a:t>
            </a:r>
            <a:r>
              <a:rPr lang="zh-CN" altLang="en-US" sz="2400" b="1"/>
              <a:t>直接采用</a:t>
            </a:r>
            <a:r>
              <a:rPr lang="zh-CN" altLang="en-US" sz="2400" b="1">
                <a:solidFill>
                  <a:srgbClr val="C00000"/>
                </a:solidFill>
              </a:rPr>
              <a:t>寄存器</a:t>
            </a:r>
            <a:r>
              <a:rPr lang="zh-CN" altLang="en-US" sz="2400" b="1"/>
              <a:t>保存子程序返回地址，如</a:t>
            </a:r>
            <a:r>
              <a:rPr lang="en-US" altLang="zh-CN" sz="2400" b="1"/>
              <a:t>MIPS</a:t>
            </a:r>
            <a:r>
              <a:rPr lang="zh-CN" altLang="en-US" sz="2400" b="1"/>
              <a:t>和</a:t>
            </a:r>
            <a:r>
              <a:rPr lang="en-US" altLang="zh-CN" sz="2400" b="1"/>
              <a:t>ARM</a:t>
            </a:r>
            <a:r>
              <a:rPr lang="zh-CN" altLang="en-US" sz="2400" b="1"/>
              <a:t>。但如遇到多重子程序调用，就</a:t>
            </a:r>
            <a:r>
              <a:rPr lang="zh-CN" altLang="en-US" sz="2400" b="1"/>
              <a:t>需要设置堆栈保存相关</a:t>
            </a:r>
            <a:r>
              <a:rPr lang="zh-CN" altLang="en-US" sz="2400" b="1"/>
              <a:t>信息。</a:t>
            </a:r>
            <a:endParaRPr lang="zh-CN" altLang="en-US" sz="2400" b="1"/>
          </a:p>
        </p:txBody>
      </p:sp>
      <p:sp>
        <p:nvSpPr>
          <p:cNvPr id="3" name="文本框 2"/>
          <p:cNvSpPr txBox="1"/>
          <p:nvPr/>
        </p:nvSpPr>
        <p:spPr>
          <a:xfrm>
            <a:off x="179070" y="1556385"/>
            <a:ext cx="4683760" cy="526224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pPr>
              <a:lnSpc>
                <a:spcPct val="120000"/>
              </a:lnSpc>
              <a:spcBef>
                <a:spcPts val="0"/>
              </a:spcBef>
              <a:spcAft>
                <a:spcPts val="0"/>
              </a:spcAft>
            </a:pPr>
            <a:r>
              <a:rPr lang="zh-CN" altLang="en-US" sz="2000" b="1"/>
              <a:t>例如，</a:t>
            </a:r>
            <a:r>
              <a:rPr lang="zh-CN" altLang="en-US" sz="2000" b="1">
                <a:latin typeface="Times New Roman" panose="02020603050405020304" pitchFamily="18" charset="0"/>
                <a:cs typeface="Times New Roman" panose="02020603050405020304" pitchFamily="18" charset="0"/>
              </a:rPr>
              <a:t>右图是</a:t>
            </a:r>
            <a:r>
              <a:rPr lang="en-US" altLang="zh-CN" sz="2000" b="1">
                <a:latin typeface="Times New Roman" panose="02020603050405020304" pitchFamily="18" charset="0"/>
                <a:cs typeface="Times New Roman" panose="02020603050405020304" pitchFamily="18" charset="0"/>
              </a:rPr>
              <a:t>MIPS</a:t>
            </a:r>
            <a:r>
              <a:rPr lang="zh-CN" altLang="en-US" sz="2000" b="1">
                <a:latin typeface="Times New Roman" panose="02020603050405020304" pitchFamily="18" charset="0"/>
                <a:cs typeface="Times New Roman" panose="02020603050405020304" pitchFamily="18" charset="0"/>
              </a:rPr>
              <a:t>的子程序调用和返回指令使用</a:t>
            </a:r>
            <a:r>
              <a:rPr lang="zh-CN" altLang="en-US" sz="2000" b="1">
                <a:latin typeface="Times New Roman" panose="02020603050405020304" pitchFamily="18" charset="0"/>
                <a:cs typeface="Times New Roman" panose="02020603050405020304" pitchFamily="18" charset="0"/>
              </a:rPr>
              <a:t>实例。</a:t>
            </a:r>
            <a:endParaRPr lang="zh-CN" altLang="en-US" sz="2000" b="1">
              <a:latin typeface="Times New Roman" panose="02020603050405020304" pitchFamily="18" charset="0"/>
              <a:cs typeface="Times New Roman" panose="02020603050405020304" pitchFamily="18" charset="0"/>
            </a:endParaRPr>
          </a:p>
          <a:p>
            <a:pPr>
              <a:lnSpc>
                <a:spcPct val="120000"/>
              </a:lnSpc>
              <a:spcBef>
                <a:spcPts val="0"/>
              </a:spcBef>
              <a:spcAft>
                <a:spcPts val="0"/>
              </a:spcAft>
              <a:buFont typeface="Arial" panose="020B0604020202020204" pitchFamily="34" charset="0"/>
            </a:pPr>
            <a:r>
              <a:rPr lang="en-US" altLang="zh-CN" sz="2000" b="1">
                <a:latin typeface="Times New Roman" panose="02020603050405020304" pitchFamily="18" charset="0"/>
                <a:cs typeface="Times New Roman" panose="02020603050405020304" pitchFamily="18" charset="0"/>
              </a:rPr>
              <a:t>      MIPS</a:t>
            </a:r>
            <a:r>
              <a:rPr lang="zh-CN" altLang="en-US" sz="2000" b="1">
                <a:latin typeface="Times New Roman" panose="02020603050405020304" pitchFamily="18" charset="0"/>
                <a:cs typeface="Times New Roman" panose="02020603050405020304" pitchFamily="18" charset="0"/>
              </a:rPr>
              <a:t>使用跳转并链接指令</a:t>
            </a:r>
            <a:r>
              <a:rPr lang="en-US" altLang="zh-CN" sz="2000" b="1">
                <a:solidFill>
                  <a:srgbClr val="C00000"/>
                </a:solidFill>
                <a:latin typeface="Times New Roman" panose="02020603050405020304" pitchFamily="18" charset="0"/>
                <a:cs typeface="Times New Roman" panose="02020603050405020304" pitchFamily="18" charset="0"/>
              </a:rPr>
              <a:t>JAL</a:t>
            </a:r>
            <a:r>
              <a:rPr lang="zh-CN" altLang="en-US" sz="2000" b="1">
                <a:latin typeface="Times New Roman" panose="02020603050405020304" pitchFamily="18" charset="0"/>
                <a:cs typeface="Times New Roman" panose="02020603050405020304" pitchFamily="18" charset="0"/>
              </a:rPr>
              <a:t>完成子程序调用，规定返回地址存放在</a:t>
            </a:r>
            <a:r>
              <a:rPr lang="en-US" altLang="zh-CN" sz="2000" b="1">
                <a:solidFill>
                  <a:srgbClr val="C00000"/>
                </a:solidFill>
                <a:latin typeface="Times New Roman" panose="02020603050405020304" pitchFamily="18" charset="0"/>
                <a:cs typeface="Times New Roman" panose="02020603050405020304" pitchFamily="18" charset="0"/>
              </a:rPr>
              <a:t>r</a:t>
            </a:r>
            <a:r>
              <a:rPr lang="en-US" altLang="zh-CN" sz="2000" b="1">
                <a:solidFill>
                  <a:srgbClr val="C00000"/>
                </a:solidFill>
                <a:latin typeface="Times New Roman" panose="02020603050405020304" pitchFamily="18" charset="0"/>
                <a:cs typeface="Times New Roman" panose="02020603050405020304" pitchFamily="18" charset="0"/>
              </a:rPr>
              <a:t>31</a:t>
            </a:r>
            <a:r>
              <a:rPr lang="zh-CN" altLang="en-US" sz="2000" b="1">
                <a:latin typeface="Times New Roman" panose="02020603050405020304" pitchFamily="18" charset="0"/>
                <a:cs typeface="Times New Roman" panose="02020603050405020304" pitchFamily="18" charset="0"/>
              </a:rPr>
              <a:t>寄存器中。使用跳转到寄存器指令</a:t>
            </a:r>
            <a:r>
              <a:rPr lang="en-US" altLang="zh-CN" sz="2000" b="1">
                <a:solidFill>
                  <a:srgbClr val="C00000"/>
                </a:solidFill>
                <a:latin typeface="Times New Roman" panose="02020603050405020304" pitchFamily="18" charset="0"/>
                <a:cs typeface="Times New Roman" panose="02020603050405020304" pitchFamily="18" charset="0"/>
              </a:rPr>
              <a:t>JR</a:t>
            </a:r>
            <a:r>
              <a:rPr lang="zh-CN" altLang="en-US" sz="2000" b="1">
                <a:latin typeface="Times New Roman" panose="02020603050405020304" pitchFamily="18" charset="0"/>
                <a:cs typeface="Times New Roman" panose="02020603050405020304" pitchFamily="18" charset="0"/>
              </a:rPr>
              <a:t>完成子程序返回。</a:t>
            </a:r>
            <a:r>
              <a:rPr lang="en-US" altLang="zh-CN" sz="2000" b="1">
                <a:latin typeface="Times New Roman" panose="02020603050405020304" pitchFamily="18" charset="0"/>
                <a:cs typeface="Times New Roman" panose="02020603050405020304" pitchFamily="18" charset="0"/>
              </a:rPr>
              <a:t>    </a:t>
            </a:r>
            <a:endParaRPr lang="en-US" altLang="zh-CN" sz="2000" b="1">
              <a:latin typeface="Times New Roman" panose="02020603050405020304" pitchFamily="18" charset="0"/>
              <a:cs typeface="Times New Roman" panose="02020603050405020304" pitchFamily="18" charset="0"/>
            </a:endParaRPr>
          </a:p>
          <a:p>
            <a:pPr>
              <a:lnSpc>
                <a:spcPct val="120000"/>
              </a:lnSpc>
              <a:spcBef>
                <a:spcPts val="0"/>
              </a:spcBef>
              <a:spcAft>
                <a:spcPts val="0"/>
              </a:spcAft>
              <a:buFont typeface="Arial" panose="020B0604020202020204" pitchFamily="34" charset="0"/>
            </a:pPr>
            <a:r>
              <a:rPr lang="en-US" altLang="zh-CN" sz="2000" b="1">
                <a:solidFill>
                  <a:srgbClr val="C00000"/>
                </a:solidFill>
                <a:latin typeface="Times New Roman" panose="02020603050405020304" pitchFamily="18" charset="0"/>
                <a:cs typeface="Times New Roman" panose="02020603050405020304" pitchFamily="18" charset="0"/>
              </a:rPr>
              <a:t>    JAL</a:t>
            </a:r>
            <a:r>
              <a:rPr lang="zh-CN" altLang="en-US" sz="2000" b="1">
                <a:solidFill>
                  <a:schemeClr val="tx1"/>
                </a:solidFill>
                <a:latin typeface="Times New Roman" panose="02020603050405020304" pitchFamily="18" charset="0"/>
                <a:cs typeface="Times New Roman" panose="02020603050405020304" pitchFamily="18" charset="0"/>
              </a:rPr>
              <a:t>指令中的子程序</a:t>
            </a: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入口地址由</a:t>
            </a:r>
            <a:r>
              <a:rPr lang="zh-CN" altLang="en-US" sz="20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子程序入口标号</a:t>
            </a:r>
            <a:r>
              <a:rPr lang="en-US" altLang="zh-CN" sz="2000" b="1" dirty="0">
                <a:solidFill>
                  <a:srgbClr val="3333FF"/>
                </a:solidFill>
                <a:latin typeface="Times New Roman" panose="02020603050405020304" pitchFamily="18" charset="0"/>
                <a:cs typeface="Times New Roman" panose="02020603050405020304" pitchFamily="18" charset="0"/>
                <a:sym typeface="Symbol" panose="05050102010706020507" pitchFamily="18" charset="2"/>
              </a:rPr>
              <a:t>SB</a:t>
            </a:r>
            <a:r>
              <a:rPr lang="zh-CN" altLang="en-US" sz="2000" b="1" dirty="0">
                <a:latin typeface="Times New Roman" panose="02020603050405020304" pitchFamily="18" charset="0"/>
                <a:cs typeface="Times New Roman" panose="02020603050405020304" pitchFamily="18" charset="0"/>
                <a:sym typeface="Symbol" panose="05050102010706020507" pitchFamily="18" charset="2"/>
              </a:rPr>
              <a:t>提供；</a:t>
            </a:r>
            <a:r>
              <a:rPr kumimoji="1" lang="en-US" altLang="zh-CN"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LL</a:t>
            </a:r>
            <a:r>
              <a:rPr kumimoji="1" lang="zh-CN" altLang="zh-CN" sz="2000" b="1" noProof="0" dirty="0">
                <a:ln>
                  <a:noFill/>
                </a:ln>
                <a:effectLst/>
                <a:uLnTx/>
                <a:uFillTx/>
                <a:latin typeface="Times New Roman" panose="02020603050405020304" pitchFamily="18" charset="0"/>
                <a:cs typeface="Times New Roman" panose="02020603050405020304" pitchFamily="18" charset="0"/>
                <a:sym typeface="+mn-ea"/>
              </a:rPr>
              <a:t>是子程序的</a:t>
            </a:r>
            <a:r>
              <a:rPr kumimoji="1" lang="zh-CN" altLang="zh-CN"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返回地址</a:t>
            </a:r>
            <a:r>
              <a:rPr kumimoji="1" lang="zh-CN" altLang="zh-CN" sz="2000" b="1" noProof="0" dirty="0">
                <a:ln>
                  <a:noFill/>
                </a:ln>
                <a:effectLst/>
                <a:uLnTx/>
                <a:uFillTx/>
                <a:latin typeface="Times New Roman" panose="02020603050405020304" pitchFamily="18" charset="0"/>
                <a:cs typeface="Times New Roman" panose="02020603050405020304" pitchFamily="18" charset="0"/>
                <a:sym typeface="+mn-ea"/>
              </a:rPr>
              <a:t>（</a:t>
            </a:r>
            <a:r>
              <a:rPr kumimoji="1" lang="en-US" altLang="zh-CN" sz="2000" b="1" noProof="0" dirty="0">
                <a:ln>
                  <a:noFill/>
                </a:ln>
                <a:effectLst/>
                <a:uLnTx/>
                <a:uFillTx/>
                <a:latin typeface="Times New Roman" panose="02020603050405020304" pitchFamily="18" charset="0"/>
                <a:cs typeface="Times New Roman" panose="02020603050405020304" pitchFamily="18" charset="0"/>
                <a:sym typeface="+mn-ea"/>
              </a:rPr>
              <a:t>JAL</a:t>
            </a:r>
            <a:r>
              <a:rPr kumimoji="1" lang="zh-CN" altLang="en-US" sz="2000" b="1" noProof="0" dirty="0">
                <a:ln>
                  <a:noFill/>
                </a:ln>
                <a:effectLst/>
                <a:uLnTx/>
                <a:uFillTx/>
                <a:latin typeface="Times New Roman" panose="02020603050405020304" pitchFamily="18" charset="0"/>
                <a:cs typeface="Times New Roman" panose="02020603050405020304" pitchFamily="18" charset="0"/>
                <a:sym typeface="+mn-ea"/>
              </a:rPr>
              <a:t>的</a:t>
            </a:r>
            <a:r>
              <a:rPr kumimoji="1" lang="zh-CN" altLang="zh-CN" sz="2000" b="1" noProof="0" dirty="0">
                <a:ln>
                  <a:noFill/>
                </a:ln>
                <a:effectLst/>
                <a:uLnTx/>
                <a:uFillTx/>
                <a:latin typeface="Times New Roman" panose="02020603050405020304" pitchFamily="18" charset="0"/>
                <a:cs typeface="Times New Roman" panose="02020603050405020304" pitchFamily="18" charset="0"/>
                <a:sym typeface="+mn-ea"/>
              </a:rPr>
              <a:t>下一条指令</a:t>
            </a:r>
            <a:r>
              <a:rPr kumimoji="1" lang="zh-CN" altLang="zh-CN" sz="2000" b="1" noProof="0" dirty="0">
                <a:ln>
                  <a:noFill/>
                </a:ln>
                <a:effectLst/>
                <a:uLnTx/>
                <a:uFillTx/>
                <a:latin typeface="Times New Roman" panose="02020603050405020304" pitchFamily="18" charset="0"/>
                <a:cs typeface="Times New Roman" panose="02020603050405020304" pitchFamily="18" charset="0"/>
                <a:sym typeface="+mn-ea"/>
              </a:rPr>
              <a:t>地址）。</a:t>
            </a:r>
            <a:endParaRPr kumimoji="1" lang="zh-CN" altLang="zh-CN" sz="2000" b="1" noProof="0" dirty="0">
              <a:ln>
                <a:noFill/>
              </a:ln>
              <a:effectLst/>
              <a:uLnTx/>
              <a:uFillTx/>
              <a:latin typeface="Times New Roman" panose="02020603050405020304" pitchFamily="18" charset="0"/>
              <a:cs typeface="Times New Roman" panose="02020603050405020304" pitchFamily="18" charset="0"/>
              <a:sym typeface="+mn-ea"/>
            </a:endParaRPr>
          </a:p>
          <a:p>
            <a:pPr marL="342900" indent="-342900">
              <a:lnSpc>
                <a:spcPct val="120000"/>
              </a:lnSpc>
              <a:spcBef>
                <a:spcPts val="0"/>
              </a:spcBef>
              <a:spcAft>
                <a:spcPts val="0"/>
              </a:spcAft>
              <a:buFont typeface="Arial" panose="020B0604020202020204" pitchFamily="34" charset="0"/>
              <a:buChar char="•"/>
            </a:pPr>
            <a:r>
              <a:rPr kumimoji="1" lang="zh-CN" altLang="en-US" sz="2000" b="1" noProof="0" dirty="0">
                <a:ln>
                  <a:noFill/>
                </a:ln>
                <a:effectLst/>
                <a:uLnTx/>
                <a:uFillTx/>
                <a:latin typeface="Times New Roman" panose="02020603050405020304" pitchFamily="18" charset="0"/>
                <a:cs typeface="Times New Roman" panose="02020603050405020304" pitchFamily="18" charset="0"/>
                <a:sym typeface="+mn-ea"/>
              </a:rPr>
              <a:t>执行</a:t>
            </a:r>
            <a:r>
              <a:rPr kumimoji="1" lang="en-US" altLang="zh-CN"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JAL</a:t>
            </a:r>
            <a:r>
              <a:rPr kumimoji="1" lang="zh-CN" altLang="en-US" sz="2000" b="1" noProof="0" dirty="0">
                <a:ln>
                  <a:noFill/>
                </a:ln>
                <a:effectLst/>
                <a:uLnTx/>
                <a:uFillTx/>
                <a:latin typeface="Times New Roman" panose="02020603050405020304" pitchFamily="18" charset="0"/>
                <a:cs typeface="Times New Roman" panose="02020603050405020304" pitchFamily="18" charset="0"/>
                <a:sym typeface="+mn-ea"/>
              </a:rPr>
              <a:t>指令，将返回地址</a:t>
            </a:r>
            <a:r>
              <a:rPr kumimoji="1" lang="en-US" altLang="zh-CN"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LL</a:t>
            </a:r>
            <a:r>
              <a:rPr kumimoji="1" lang="zh-CN" altLang="en-US"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送</a:t>
            </a:r>
            <a:r>
              <a:rPr kumimoji="1" lang="zh-CN" altLang="en-US" sz="2000" b="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到</a:t>
            </a:r>
            <a:r>
              <a:rPr kumimoji="1" lang="en-US" altLang="zh-CN"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r</a:t>
            </a:r>
            <a:r>
              <a:rPr kumimoji="1" lang="en-US" altLang="zh-CN"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31</a:t>
            </a:r>
            <a:r>
              <a:rPr kumimoji="1" lang="zh-CN" altLang="en-US" sz="2000" b="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寄存器中</a:t>
            </a:r>
            <a:r>
              <a:rPr kumimoji="1" lang="zh-CN" altLang="en-US" sz="2000" b="1" noProof="0" dirty="0">
                <a:ln>
                  <a:noFill/>
                </a:ln>
                <a:effectLst/>
                <a:uLnTx/>
                <a:uFillTx/>
                <a:latin typeface="Times New Roman" panose="02020603050405020304" pitchFamily="18" charset="0"/>
                <a:cs typeface="Times New Roman" panose="02020603050405020304" pitchFamily="18" charset="0"/>
                <a:sym typeface="+mn-ea"/>
              </a:rPr>
              <a:t>，再</a:t>
            </a:r>
            <a:r>
              <a:rPr kumimoji="1" lang="zh-CN" altLang="en-US"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转</a:t>
            </a:r>
            <a:r>
              <a:rPr kumimoji="1" lang="zh-CN" altLang="en-US" sz="2000" b="1" noProof="0" dirty="0">
                <a:ln>
                  <a:noFill/>
                </a:ln>
                <a:effectLst/>
                <a:uLnTx/>
                <a:uFillTx/>
                <a:latin typeface="Times New Roman" panose="02020603050405020304" pitchFamily="18" charset="0"/>
                <a:cs typeface="Times New Roman" panose="02020603050405020304" pitchFamily="18" charset="0"/>
                <a:sym typeface="+mn-ea"/>
              </a:rPr>
              <a:t>到子程序入口地址</a:t>
            </a:r>
            <a:r>
              <a:rPr kumimoji="1" lang="en-US" altLang="zh-CN" sz="2000" b="1" noProof="0" dirty="0">
                <a:ln>
                  <a:noFill/>
                </a:ln>
                <a:solidFill>
                  <a:srgbClr val="3333FF"/>
                </a:solidFill>
                <a:effectLst/>
                <a:uLnTx/>
                <a:uFillTx/>
                <a:latin typeface="Times New Roman" panose="02020603050405020304" pitchFamily="18" charset="0"/>
                <a:cs typeface="Times New Roman" panose="02020603050405020304" pitchFamily="18" charset="0"/>
                <a:sym typeface="+mn-ea"/>
              </a:rPr>
              <a:t>SB</a:t>
            </a:r>
            <a:r>
              <a:rPr kumimoji="1" lang="zh-CN" altLang="en-US" sz="2000" b="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开始执行</a:t>
            </a:r>
            <a:r>
              <a:rPr kumimoji="1" lang="zh-CN" altLang="en-US" sz="2000" b="1" noProof="0" dirty="0">
                <a:ln>
                  <a:noFill/>
                </a:ln>
                <a:effectLst/>
                <a:uLnTx/>
                <a:uFillTx/>
                <a:latin typeface="Times New Roman" panose="02020603050405020304" pitchFamily="18" charset="0"/>
                <a:cs typeface="Times New Roman" panose="02020603050405020304" pitchFamily="18" charset="0"/>
                <a:sym typeface="+mn-ea"/>
              </a:rPr>
              <a:t>。</a:t>
            </a:r>
            <a:endParaRPr kumimoji="1" lang="zh-CN" altLang="en-US" sz="2000" b="1" noProof="0" dirty="0">
              <a:ln>
                <a:noFill/>
              </a:ln>
              <a:effectLst/>
              <a:uLnTx/>
              <a:uFillTx/>
              <a:latin typeface="Times New Roman" panose="02020603050405020304" pitchFamily="18" charset="0"/>
              <a:cs typeface="Times New Roman" panose="02020603050405020304" pitchFamily="18" charset="0"/>
              <a:sym typeface="+mn-ea"/>
            </a:endParaRPr>
          </a:p>
          <a:p>
            <a:pPr marL="342900" indent="-342900">
              <a:lnSpc>
                <a:spcPct val="120000"/>
              </a:lnSpc>
              <a:spcBef>
                <a:spcPts val="0"/>
              </a:spcBef>
              <a:spcAft>
                <a:spcPts val="0"/>
              </a:spcAft>
              <a:buFont typeface="Arial" panose="020B0604020202020204" pitchFamily="34" charset="0"/>
              <a:buChar char="•"/>
            </a:pPr>
            <a:r>
              <a:rPr kumimoji="1" lang="zh-CN" altLang="en-US" sz="2000" b="1" noProof="0" dirty="0">
                <a:ln>
                  <a:noFill/>
                </a:ln>
                <a:effectLst/>
                <a:uLnTx/>
                <a:uFillTx/>
                <a:latin typeface="Times New Roman" panose="02020603050405020304" pitchFamily="18" charset="0"/>
                <a:cs typeface="Times New Roman" panose="02020603050405020304" pitchFamily="18" charset="0"/>
                <a:sym typeface="+mn-ea"/>
              </a:rPr>
              <a:t>执行</a:t>
            </a:r>
            <a:r>
              <a:rPr kumimoji="1" lang="en-US" altLang="zh-CN"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JR</a:t>
            </a:r>
            <a:r>
              <a:rPr kumimoji="1" lang="zh-CN" altLang="en-US" sz="2000" b="1" noProof="0" dirty="0">
                <a:ln>
                  <a:noFill/>
                </a:ln>
                <a:effectLst/>
                <a:uLnTx/>
                <a:uFillTx/>
                <a:latin typeface="Times New Roman" panose="02020603050405020304" pitchFamily="18" charset="0"/>
                <a:cs typeface="Times New Roman" panose="02020603050405020304" pitchFamily="18" charset="0"/>
                <a:sym typeface="+mn-ea"/>
              </a:rPr>
              <a:t>指令</a:t>
            </a:r>
            <a:r>
              <a:rPr kumimoji="1" lang="zh-CN" altLang="en-US"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将</a:t>
            </a:r>
            <a:r>
              <a:rPr kumimoji="1" lang="en-US" altLang="zh-CN"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r</a:t>
            </a:r>
            <a:r>
              <a:rPr kumimoji="1" lang="en-US" altLang="zh-CN"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31</a:t>
            </a:r>
            <a:r>
              <a:rPr kumimoji="1" lang="zh-CN" altLang="en-US"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中</a:t>
            </a:r>
            <a:r>
              <a:rPr kumimoji="1" lang="zh-CN" altLang="en-US" sz="2000" b="1" noProof="0" dirty="0">
                <a:ln>
                  <a:noFill/>
                </a:ln>
                <a:effectLst/>
                <a:uLnTx/>
                <a:uFillTx/>
                <a:latin typeface="Times New Roman" panose="02020603050405020304" pitchFamily="18" charset="0"/>
                <a:cs typeface="Times New Roman" panose="02020603050405020304" pitchFamily="18" charset="0"/>
                <a:sym typeface="+mn-ea"/>
              </a:rPr>
              <a:t>的返回地址</a:t>
            </a:r>
            <a:r>
              <a:rPr kumimoji="1" lang="en-US" altLang="zh-CN"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LL</a:t>
            </a:r>
            <a:r>
              <a:rPr kumimoji="1" lang="zh-CN" altLang="en-US" sz="2000" b="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取出</a:t>
            </a:r>
            <a:r>
              <a:rPr kumimoji="1" lang="zh-CN" altLang="en-US" sz="2000" b="1" noProof="0" dirty="0">
                <a:ln>
                  <a:noFill/>
                </a:ln>
                <a:effectLst/>
                <a:uLnTx/>
                <a:uFillTx/>
                <a:latin typeface="Times New Roman" panose="02020603050405020304" pitchFamily="18" charset="0"/>
                <a:cs typeface="Times New Roman" panose="02020603050405020304" pitchFamily="18" charset="0"/>
                <a:sym typeface="+mn-ea"/>
              </a:rPr>
              <a:t>，返回到</a:t>
            </a:r>
            <a:r>
              <a:rPr kumimoji="1" lang="en-US" altLang="zh-CN"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LL</a:t>
            </a:r>
            <a:r>
              <a:rPr kumimoji="1" lang="zh-CN" altLang="en-US" sz="2000" b="1" noProof="0" dirty="0">
                <a:ln>
                  <a:noFill/>
                </a:ln>
                <a:effectLst/>
                <a:uLnTx/>
                <a:uFillTx/>
                <a:latin typeface="Times New Roman" panose="02020603050405020304" pitchFamily="18" charset="0"/>
                <a:cs typeface="Times New Roman" panose="02020603050405020304" pitchFamily="18" charset="0"/>
                <a:sym typeface="+mn-ea"/>
              </a:rPr>
              <a:t>指向的</a:t>
            </a:r>
            <a:r>
              <a:rPr kumimoji="1" lang="en-US" altLang="zh-CN" sz="2000" b="1"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ADD</a:t>
            </a:r>
            <a:r>
              <a:rPr kumimoji="1" lang="zh-CN" altLang="en-US" sz="2000" b="1" noProof="0" dirty="0">
                <a:ln>
                  <a:noFill/>
                </a:ln>
                <a:effectLst/>
                <a:uLnTx/>
                <a:uFillTx/>
                <a:latin typeface="Times New Roman" panose="02020603050405020304" pitchFamily="18" charset="0"/>
                <a:cs typeface="Times New Roman" panose="02020603050405020304" pitchFamily="18" charset="0"/>
                <a:sym typeface="+mn-ea"/>
              </a:rPr>
              <a:t>指令。</a:t>
            </a:r>
            <a:endParaRPr lang="zh-CN" altLang="en-US" sz="2000" b="1">
              <a:latin typeface="Times New Roman" panose="02020603050405020304" pitchFamily="18" charset="0"/>
              <a:cs typeface="Times New Roman" panose="02020603050405020304" pitchFamily="18" charset="0"/>
            </a:endParaRPr>
          </a:p>
        </p:txBody>
      </p:sp>
      <p:sp>
        <p:nvSpPr>
          <p:cNvPr id="5" name="文本框 4"/>
          <p:cNvSpPr txBox="1"/>
          <p:nvPr/>
        </p:nvSpPr>
        <p:spPr>
          <a:xfrm>
            <a:off x="5292090" y="2564765"/>
            <a:ext cx="3119120" cy="258445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zh-CN" altLang="zh-CN" b="1" noProof="0" dirty="0">
                <a:ln>
                  <a:noFill/>
                </a:ln>
                <a:effectLst/>
                <a:uLnTx/>
                <a:uFillTx/>
                <a:latin typeface="Times New Roman" panose="02020603050405020304" pitchFamily="18" charset="0"/>
                <a:sym typeface="+mn-ea"/>
              </a:rPr>
              <a:t>…</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en-US" altLang="zh-CN" b="1" noProof="0" dirty="0">
                <a:ln>
                  <a:noFill/>
                </a:ln>
                <a:solidFill>
                  <a:srgbClr val="C00000"/>
                </a:solidFill>
                <a:effectLst/>
                <a:uLnTx/>
                <a:uFillTx/>
                <a:latin typeface="Times New Roman" panose="02020603050405020304" pitchFamily="18" charset="0"/>
                <a:sym typeface="+mn-ea"/>
              </a:rPr>
              <a:t>JAL</a:t>
            </a:r>
            <a:r>
              <a:rPr kumimoji="1" lang="en-US" altLang="zh-CN" b="1" noProof="0" dirty="0">
                <a:ln>
                  <a:noFill/>
                </a:ln>
                <a:solidFill>
                  <a:srgbClr val="0000FF"/>
                </a:solidFill>
                <a:effectLst/>
                <a:uLnTx/>
                <a:uFillTx/>
                <a:latin typeface="Times New Roman" panose="02020603050405020304" pitchFamily="18" charset="0"/>
                <a:sym typeface="+mn-ea"/>
              </a:rPr>
              <a:t>   SB</a:t>
            </a:r>
            <a:endParaRPr kumimoji="1" lang="zh-CN" altLang="zh-CN"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solidFill>
                  <a:srgbClr val="C00000"/>
                </a:solidFill>
                <a:effectLst/>
                <a:uLnTx/>
                <a:uFillTx/>
                <a:latin typeface="Times New Roman" panose="02020603050405020304" pitchFamily="18" charset="0"/>
                <a:sym typeface="+mn-ea"/>
              </a:rPr>
              <a:t>LL</a:t>
            </a:r>
            <a:r>
              <a:rPr kumimoji="1" lang="zh-CN" altLang="zh-CN" b="1" noProof="0" dirty="0">
                <a:ln>
                  <a:noFill/>
                </a:ln>
                <a:solidFill>
                  <a:srgbClr val="C00000"/>
                </a:solidFill>
                <a:effectLst/>
                <a:uLnTx/>
                <a:uFillTx/>
                <a:latin typeface="Times New Roman" panose="02020603050405020304" pitchFamily="18" charset="0"/>
                <a:sym typeface="+mn-ea"/>
              </a:rPr>
              <a:t>：</a:t>
            </a:r>
            <a:r>
              <a:rPr kumimoji="1" lang="en-US" altLang="zh-CN" b="1" noProof="0" dirty="0">
                <a:ln>
                  <a:noFill/>
                </a:ln>
                <a:solidFill>
                  <a:srgbClr val="C00000"/>
                </a:solidFill>
                <a:effectLst/>
                <a:uLnTx/>
                <a:uFillTx/>
                <a:latin typeface="Times New Roman" panose="02020603050405020304" pitchFamily="18" charset="0"/>
                <a:sym typeface="+mn-ea"/>
              </a:rPr>
              <a:t>     </a:t>
            </a:r>
            <a:r>
              <a:rPr kumimoji="1" lang="en-US" altLang="zh-CN" b="1" noProof="0" dirty="0">
                <a:ln>
                  <a:noFill/>
                </a:ln>
                <a:effectLst/>
                <a:uLnTx/>
                <a:uFillTx/>
                <a:latin typeface="Times New Roman" panose="02020603050405020304" pitchFamily="18" charset="0"/>
                <a:sym typeface="+mn-ea"/>
              </a:rPr>
              <a:t>ADD   r1</a:t>
            </a:r>
            <a:r>
              <a:rPr kumimoji="1" lang="zh-CN" altLang="en-US" b="1" noProof="0" dirty="0">
                <a:ln>
                  <a:noFill/>
                </a:ln>
                <a:effectLst/>
                <a:uLnTx/>
                <a:uFillTx/>
                <a:latin typeface="Times New Roman" panose="02020603050405020304" pitchFamily="18" charset="0"/>
                <a:sym typeface="+mn-ea"/>
              </a:rPr>
              <a:t>，</a:t>
            </a:r>
            <a:r>
              <a:rPr kumimoji="1" lang="en-US" altLang="zh-CN" b="1" noProof="0" dirty="0">
                <a:ln>
                  <a:noFill/>
                </a:ln>
                <a:effectLst/>
                <a:uLnTx/>
                <a:uFillTx/>
                <a:latin typeface="Times New Roman" panose="02020603050405020304" pitchFamily="18" charset="0"/>
                <a:sym typeface="+mn-ea"/>
              </a:rPr>
              <a:t>r</a:t>
            </a:r>
            <a:r>
              <a:rPr kumimoji="1" lang="en-US" altLang="zh-CN" b="1" noProof="0" dirty="0">
                <a:ln>
                  <a:noFill/>
                </a:ln>
                <a:effectLst/>
                <a:uLnTx/>
                <a:uFillTx/>
                <a:latin typeface="Times New Roman" panose="02020603050405020304" pitchFamily="18" charset="0"/>
                <a:sym typeface="+mn-ea"/>
              </a:rPr>
              <a:t>2</a:t>
            </a:r>
            <a:r>
              <a:rPr kumimoji="1" lang="zh-CN" altLang="en-US" b="1" noProof="0" dirty="0">
                <a:ln>
                  <a:noFill/>
                </a:ln>
                <a:effectLst/>
                <a:uLnTx/>
                <a:uFillTx/>
                <a:latin typeface="Times New Roman" panose="02020603050405020304" pitchFamily="18" charset="0"/>
                <a:sym typeface="+mn-ea"/>
              </a:rPr>
              <a:t>，</a:t>
            </a:r>
            <a:r>
              <a:rPr kumimoji="1" lang="en-US" altLang="zh-CN" b="1" noProof="0" dirty="0">
                <a:ln>
                  <a:noFill/>
                </a:ln>
                <a:effectLst/>
                <a:uLnTx/>
                <a:uFillTx/>
                <a:latin typeface="Times New Roman" panose="02020603050405020304" pitchFamily="18" charset="0"/>
                <a:sym typeface="+mn-ea"/>
              </a:rPr>
              <a:t>r</a:t>
            </a:r>
            <a:r>
              <a:rPr kumimoji="1" lang="en-US" altLang="zh-CN" b="1" noProof="0" dirty="0">
                <a:ln>
                  <a:noFill/>
                </a:ln>
                <a:effectLst/>
                <a:uLnTx/>
                <a:uFillTx/>
                <a:latin typeface="Times New Roman" panose="02020603050405020304" pitchFamily="18" charset="0"/>
                <a:sym typeface="+mn-ea"/>
              </a:rPr>
              <a:t>3</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zh-CN" altLang="zh-CN" b="1" noProof="0" dirty="0">
                <a:ln>
                  <a:noFill/>
                </a:ln>
                <a:effectLst/>
                <a:uLnTx/>
                <a:uFillTx/>
                <a:latin typeface="Times New Roman" panose="02020603050405020304" pitchFamily="18" charset="0"/>
                <a:sym typeface="+mn-ea"/>
              </a:rPr>
              <a:t>…</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solidFill>
                  <a:srgbClr val="0000FF"/>
                </a:solidFill>
                <a:effectLst/>
                <a:uLnTx/>
                <a:uFillTx/>
                <a:latin typeface="Times New Roman" panose="02020603050405020304" pitchFamily="18" charset="0"/>
                <a:sym typeface="+mn-ea"/>
              </a:rPr>
              <a:t>SB</a:t>
            </a:r>
            <a:r>
              <a:rPr kumimoji="1" lang="zh-CN" altLang="en-US" b="1" noProof="0" dirty="0">
                <a:ln>
                  <a:noFill/>
                </a:ln>
                <a:solidFill>
                  <a:srgbClr val="0000FF"/>
                </a:solidFill>
                <a:effectLst/>
                <a:uLnTx/>
                <a:uFillTx/>
                <a:latin typeface="Times New Roman" panose="02020603050405020304" pitchFamily="18" charset="0"/>
                <a:sym typeface="+mn-ea"/>
              </a:rPr>
              <a:t>：</a:t>
            </a:r>
            <a:r>
              <a:rPr kumimoji="1" lang="en-US" altLang="zh-CN" b="1" noProof="0" dirty="0">
                <a:ln>
                  <a:noFill/>
                </a:ln>
                <a:solidFill>
                  <a:srgbClr val="0000FF"/>
                </a:solidFill>
                <a:effectLst/>
                <a:uLnTx/>
                <a:uFillTx/>
                <a:latin typeface="Times New Roman" panose="02020603050405020304" pitchFamily="18" charset="0"/>
                <a:sym typeface="+mn-ea"/>
              </a:rPr>
              <a:t>	</a:t>
            </a:r>
            <a:r>
              <a:rPr kumimoji="1" lang="en-US" altLang="zh-CN" b="1" noProof="0" dirty="0">
                <a:ln>
                  <a:noFill/>
                </a:ln>
                <a:effectLst/>
                <a:uLnTx/>
                <a:uFillTx/>
                <a:latin typeface="Times New Roman" panose="02020603050405020304" pitchFamily="18" charset="0"/>
                <a:sym typeface="+mn-ea"/>
              </a:rPr>
              <a:t>LW   r4</a:t>
            </a:r>
            <a:r>
              <a:rPr kumimoji="1" lang="zh-CN" altLang="en-US" b="1" noProof="0" dirty="0">
                <a:ln>
                  <a:noFill/>
                </a:ln>
                <a:effectLst/>
                <a:uLnTx/>
                <a:uFillTx/>
                <a:latin typeface="Times New Roman" panose="02020603050405020304" pitchFamily="18" charset="0"/>
                <a:sym typeface="+mn-ea"/>
              </a:rPr>
              <a:t>，</a:t>
            </a:r>
            <a:r>
              <a:rPr kumimoji="1" lang="en-US" altLang="zh-CN" b="1" noProof="0" dirty="0">
                <a:ln>
                  <a:noFill/>
                </a:ln>
                <a:effectLst/>
                <a:uLnTx/>
                <a:uFillTx/>
                <a:latin typeface="Times New Roman" panose="02020603050405020304" pitchFamily="18" charset="0"/>
                <a:sym typeface="+mn-ea"/>
              </a:rPr>
              <a:t>10H(r5)</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zh-CN" altLang="zh-CN" b="1" noProof="0" dirty="0">
                <a:ln>
                  <a:noFill/>
                </a:ln>
                <a:effectLst/>
                <a:uLnTx/>
                <a:uFillTx/>
                <a:latin typeface="Times New Roman" panose="02020603050405020304" pitchFamily="18" charset="0"/>
                <a:sym typeface="+mn-ea"/>
              </a:rPr>
              <a:t>…</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en-US" altLang="zh-CN" b="1" noProof="0" dirty="0">
                <a:ln>
                  <a:noFill/>
                </a:ln>
                <a:solidFill>
                  <a:srgbClr val="C00000"/>
                </a:solidFill>
                <a:effectLst/>
                <a:uLnTx/>
                <a:uFillTx/>
                <a:latin typeface="Times New Roman" panose="02020603050405020304" pitchFamily="18" charset="0"/>
                <a:sym typeface="+mn-ea"/>
              </a:rPr>
              <a:t>JR    r31</a:t>
            </a:r>
            <a:endParaRPr kumimoji="1" lang="zh-CN" altLang="zh-CN"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zh-CN" altLang="zh-CN" b="1" noProof="0" dirty="0">
                <a:ln>
                  <a:noFill/>
                </a:ln>
                <a:effectLst/>
                <a:uLnTx/>
                <a:uFillTx/>
                <a:latin typeface="Times New Roman" panose="02020603050405020304" pitchFamily="18" charset="0"/>
                <a:sym typeface="+mn-ea"/>
              </a:rPr>
              <a:t>…</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lang="zh-CN" altLang="en-US"/>
          </a:p>
        </p:txBody>
      </p:sp>
      <p:sp>
        <p:nvSpPr>
          <p:cNvPr id="4" name="右大括号 3"/>
          <p:cNvSpPr/>
          <p:nvPr/>
        </p:nvSpPr>
        <p:spPr>
          <a:xfrm>
            <a:off x="8218805" y="3795395"/>
            <a:ext cx="172720" cy="648970"/>
          </a:xfrm>
          <a:prstGeom prst="rightBrace">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文本框 5"/>
          <p:cNvSpPr txBox="1"/>
          <p:nvPr/>
        </p:nvSpPr>
        <p:spPr>
          <a:xfrm>
            <a:off x="8460740" y="3644900"/>
            <a:ext cx="477520" cy="922020"/>
          </a:xfrm>
          <a:prstGeom prst="rect">
            <a:avLst/>
          </a:prstGeom>
          <a:noFill/>
        </p:spPr>
        <p:txBody>
          <a:bodyPr wrap="square" rtlCol="0">
            <a:spAutoFit/>
          </a:bodyPr>
          <a:p>
            <a:r>
              <a:rPr lang="zh-CN" altLang="en-US" b="1">
                <a:solidFill>
                  <a:srgbClr val="C00000"/>
                </a:solidFill>
              </a:rPr>
              <a:t>子程序</a:t>
            </a:r>
            <a:endParaRPr lang="zh-CN" altLang="en-US" b="1">
              <a:solidFill>
                <a:srgbClr val="C00000"/>
              </a:solidFill>
            </a:endParaRPr>
          </a:p>
        </p:txBody>
      </p:sp>
    </p:spTree>
  </p:cSld>
  <p:clrMapOvr>
    <a:masterClrMapping/>
  </p:clrMapOvr>
  <p:transition spd="slow">
    <p:cover dir="l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31129" name="Text Box 57"/>
          <p:cNvSpPr txBox="1"/>
          <p:nvPr/>
        </p:nvSpPr>
        <p:spPr>
          <a:xfrm>
            <a:off x="0" y="309563"/>
            <a:ext cx="5334000"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）程序自中断指令</a:t>
            </a:r>
            <a:endParaRPr lang="zh-CN" altLang="en-US" sz="2800" b="1" dirty="0">
              <a:latin typeface="黑体" panose="02010609060101010101" pitchFamily="49" charset="-122"/>
              <a:ea typeface="黑体" panose="02010609060101010101" pitchFamily="49" charset="-122"/>
            </a:endParaRPr>
          </a:p>
        </p:txBody>
      </p:sp>
      <p:sp>
        <p:nvSpPr>
          <p:cNvPr id="131140" name="Text Box 68"/>
          <p:cNvSpPr txBox="1"/>
          <p:nvPr/>
        </p:nvSpPr>
        <p:spPr>
          <a:xfrm>
            <a:off x="395288" y="1052513"/>
            <a:ext cx="8424862"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主要用于</a:t>
            </a:r>
            <a:r>
              <a:rPr lang="zh-CN" altLang="en-US" sz="2800" b="1" dirty="0">
                <a:solidFill>
                  <a:srgbClr val="3333FF"/>
                </a:solidFill>
                <a:latin typeface="黑体" panose="02010609060101010101" pitchFamily="49" charset="-122"/>
                <a:ea typeface="黑体" panose="02010609060101010101" pitchFamily="49" charset="-122"/>
              </a:rPr>
              <a:t>程序的调试和</a:t>
            </a:r>
            <a:r>
              <a:rPr lang="zh-CN" altLang="en-US" sz="2800" b="1" dirty="0">
                <a:solidFill>
                  <a:srgbClr val="3333FF"/>
                </a:solidFill>
                <a:ea typeface="黑体" panose="02010609060101010101" pitchFamily="49" charset="-122"/>
              </a:rPr>
              <a:t>系统功能调用</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131142" name="Text Box 70"/>
          <p:cNvSpPr txBox="1"/>
          <p:nvPr/>
        </p:nvSpPr>
        <p:spPr>
          <a:xfrm>
            <a:off x="395288" y="1557338"/>
            <a:ext cx="8001000"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如</a:t>
            </a:r>
            <a:r>
              <a:rPr lang="en-US" altLang="zh-CN" sz="2800" b="1" dirty="0">
                <a:latin typeface="黑体" panose="02010609060101010101" pitchFamily="49" charset="-122"/>
                <a:ea typeface="黑体" panose="02010609060101010101" pitchFamily="49" charset="-122"/>
              </a:rPr>
              <a:t>80X86</a:t>
            </a:r>
            <a:r>
              <a:rPr lang="zh-CN" altLang="en-US" sz="2800" b="1" dirty="0">
                <a:latin typeface="黑体" panose="02010609060101010101" pitchFamily="49" charset="-122"/>
                <a:ea typeface="黑体" panose="02010609060101010101" pitchFamily="49" charset="-122"/>
              </a:rPr>
              <a:t>的中断指令 </a:t>
            </a:r>
            <a:r>
              <a:rPr lang="en-US" altLang="zh-CN" sz="2800" b="1" dirty="0">
                <a:solidFill>
                  <a:srgbClr val="FF3300"/>
                </a:solidFill>
                <a:latin typeface="黑体" panose="02010609060101010101" pitchFamily="49" charset="-122"/>
                <a:ea typeface="黑体" panose="02010609060101010101" pitchFamily="49" charset="-122"/>
              </a:rPr>
              <a:t>INT n</a:t>
            </a:r>
            <a:r>
              <a:rPr lang="en-US" altLang="zh-CN" sz="2800" b="1" dirty="0">
                <a:solidFill>
                  <a:srgbClr val="FFFF00"/>
                </a:solidFill>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8" name="Text Box 10"/>
          <p:cNvSpPr txBox="1"/>
          <p:nvPr/>
        </p:nvSpPr>
        <p:spPr>
          <a:xfrm>
            <a:off x="144463" y="2492375"/>
            <a:ext cx="8713787" cy="23082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、特权指令</a:t>
            </a:r>
            <a:endParaRPr lang="zh-CN" altLang="en-US" b="1" dirty="0">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提供给系统软件使用，一般不直接给普通用户使用。</a:t>
            </a:r>
            <a:endParaRPr lang="zh-CN" altLang="en-US" sz="2800" b="1" dirty="0">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主要用于系统资源的分配和管理。如检测用户的访问权限、修改虚拟存储器管理的段表等。</a:t>
            </a:r>
            <a:endParaRPr lang="zh-CN" altLang="en-US" sz="2800" b="1" dirty="0">
              <a:latin typeface="黑体" panose="02010609060101010101" pitchFamily="49" charset="-122"/>
              <a:ea typeface="黑体" panose="02010609060101010101" pitchFamily="49" charset="-122"/>
            </a:endParaRPr>
          </a:p>
        </p:txBody>
      </p:sp>
      <p:sp>
        <p:nvSpPr>
          <p:cNvPr id="93191" name="TextBox 1"/>
          <p:cNvSpPr txBox="1"/>
          <p:nvPr/>
        </p:nvSpPr>
        <p:spPr>
          <a:xfrm>
            <a:off x="144463" y="5084763"/>
            <a:ext cx="8675687" cy="7372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en-US" sz="2800" b="1" dirty="0">
                <a:solidFill>
                  <a:srgbClr val="C00000"/>
                </a:solidFill>
              </a:rPr>
              <a:t>下面以</a:t>
            </a:r>
            <a:r>
              <a:rPr lang="en-US" altLang="zh-CN" sz="2800" b="1" dirty="0">
                <a:solidFill>
                  <a:srgbClr val="C00000"/>
                </a:solidFill>
              </a:rPr>
              <a:t>Pentium</a:t>
            </a:r>
            <a:r>
              <a:rPr lang="zh-CN" altLang="zh-CN" sz="2800" b="1" dirty="0">
                <a:solidFill>
                  <a:srgbClr val="C00000"/>
                </a:solidFill>
              </a:rPr>
              <a:t>Ⅱ</a:t>
            </a:r>
            <a:r>
              <a:rPr lang="zh-CN" altLang="en-US" sz="2800" b="1" dirty="0">
                <a:solidFill>
                  <a:srgbClr val="C00000"/>
                </a:solidFill>
              </a:rPr>
              <a:t>为例，介绍机器指令格式</a:t>
            </a:r>
            <a:endParaRPr lang="zh-CN" altLang="en-US" sz="2800" b="1" dirty="0">
              <a:solidFill>
                <a:srgbClr val="C00000"/>
              </a:solidFill>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31129"/>
                                        </p:tgtEl>
                                        <p:attrNameLst>
                                          <p:attrName>style.visibility</p:attrName>
                                        </p:attrNameLst>
                                      </p:cBhvr>
                                      <p:to>
                                        <p:strVal val="visible"/>
                                      </p:to>
                                    </p:set>
                                    <p:anim calcmode="lin" valueType="num">
                                      <p:cBhvr>
                                        <p:cTn id="7" dur="500" fill="hold"/>
                                        <p:tgtEl>
                                          <p:spTgt spid="131129"/>
                                        </p:tgtEl>
                                        <p:attrNameLst>
                                          <p:attrName>ppt_x</p:attrName>
                                        </p:attrNameLst>
                                      </p:cBhvr>
                                      <p:tavLst>
                                        <p:tav tm="0">
                                          <p:val>
                                            <p:strVal val="#ppt_x-#ppt_w/2"/>
                                          </p:val>
                                        </p:tav>
                                        <p:tav tm="100000">
                                          <p:val>
                                            <p:strVal val="#ppt_x"/>
                                          </p:val>
                                        </p:tav>
                                      </p:tavLst>
                                    </p:anim>
                                    <p:anim calcmode="lin" valueType="num">
                                      <p:cBhvr>
                                        <p:cTn id="8" dur="500" fill="hold"/>
                                        <p:tgtEl>
                                          <p:spTgt spid="131129"/>
                                        </p:tgtEl>
                                        <p:attrNameLst>
                                          <p:attrName>ppt_y</p:attrName>
                                        </p:attrNameLst>
                                      </p:cBhvr>
                                      <p:tavLst>
                                        <p:tav tm="0">
                                          <p:val>
                                            <p:strVal val="#ppt_y"/>
                                          </p:val>
                                        </p:tav>
                                        <p:tav tm="100000">
                                          <p:val>
                                            <p:strVal val="#ppt_y"/>
                                          </p:val>
                                        </p:tav>
                                      </p:tavLst>
                                    </p:anim>
                                    <p:anim calcmode="lin" valueType="num">
                                      <p:cBhvr>
                                        <p:cTn id="9" dur="500" fill="hold"/>
                                        <p:tgtEl>
                                          <p:spTgt spid="131129"/>
                                        </p:tgtEl>
                                        <p:attrNameLst>
                                          <p:attrName>ppt_w</p:attrName>
                                        </p:attrNameLst>
                                      </p:cBhvr>
                                      <p:tavLst>
                                        <p:tav tm="0">
                                          <p:val>
                                            <p:fltVal val="0.000000"/>
                                          </p:val>
                                        </p:tav>
                                        <p:tav tm="100000">
                                          <p:val>
                                            <p:strVal val="#ppt_w"/>
                                          </p:val>
                                        </p:tav>
                                      </p:tavLst>
                                    </p:anim>
                                    <p:anim calcmode="lin" valueType="num">
                                      <p:cBhvr>
                                        <p:cTn id="10" dur="500" fill="hold"/>
                                        <p:tgtEl>
                                          <p:spTgt spid="13112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131140"/>
                                        </p:tgtEl>
                                        <p:attrNameLst>
                                          <p:attrName>style.visibility</p:attrName>
                                        </p:attrNameLst>
                                      </p:cBhvr>
                                      <p:to>
                                        <p:strVal val="visible"/>
                                      </p:to>
                                    </p:set>
                                    <p:animEffect transition="in" filter="slide(fromLeft)">
                                      <p:cBhvr>
                                        <p:cTn id="15" dur="500"/>
                                        <p:tgtEl>
                                          <p:spTgt spid="131140"/>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131142"/>
                                        </p:tgtEl>
                                        <p:attrNameLst>
                                          <p:attrName>style.visibility</p:attrName>
                                        </p:attrNameLst>
                                      </p:cBhvr>
                                      <p:to>
                                        <p:strVal val="visible"/>
                                      </p:to>
                                    </p:set>
                                    <p:animEffect transition="in" filter="slide(fromRight)">
                                      <p:cBhvr>
                                        <p:cTn id="20" dur="500"/>
                                        <p:tgtEl>
                                          <p:spTgt spid="13114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vertic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29" grpId="0"/>
      <p:bldP spid="131140" grpId="0"/>
      <p:bldP spid="131142" grpId="0"/>
      <p:bldP spid="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2804" name="Text Box 4"/>
          <p:cNvSpPr txBox="1"/>
          <p:nvPr/>
        </p:nvSpPr>
        <p:spPr>
          <a:xfrm>
            <a:off x="395288" y="188913"/>
            <a:ext cx="6445250" cy="6461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黑体" panose="02010609060101010101" pitchFamily="49" charset="-122"/>
                <a:ea typeface="黑体" panose="02010609060101010101" pitchFamily="49" charset="-122"/>
              </a:rPr>
              <a:t>2.3.4  Pentium II</a:t>
            </a:r>
            <a:r>
              <a:rPr lang="zh-CN" altLang="en-US" sz="3600" b="1" dirty="0">
                <a:latin typeface="黑体" panose="02010609060101010101" pitchFamily="49" charset="-122"/>
                <a:ea typeface="黑体" panose="02010609060101010101" pitchFamily="49" charset="-122"/>
              </a:rPr>
              <a:t>指令格式</a:t>
            </a:r>
            <a:endParaRPr lang="zh-CN" altLang="en-US" sz="3600" b="1" dirty="0">
              <a:latin typeface="黑体" panose="02010609060101010101" pitchFamily="49" charset="-122"/>
              <a:ea typeface="黑体" panose="02010609060101010101" pitchFamily="49" charset="-122"/>
            </a:endParaRPr>
          </a:p>
        </p:txBody>
      </p:sp>
      <p:sp>
        <p:nvSpPr>
          <p:cNvPr id="2" name="矩形 1"/>
          <p:cNvSpPr/>
          <p:nvPr/>
        </p:nvSpPr>
        <p:spPr>
          <a:xfrm>
            <a:off x="250825" y="893763"/>
            <a:ext cx="8497888" cy="3324225"/>
          </a:xfrm>
          <a:prstGeom prst="rect">
            <a:avLst/>
          </a:prstGeom>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Pentium</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Ⅱ的指令格式很复杂</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，原因：</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要与</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Intel 80x86</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兼容，而</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80x86</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的指令格式就比较复杂。</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Pentium</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Ⅱ对地址和数据的</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32</a:t>
            </a:r>
            <a:r>
              <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位扩展，以及增加了寻址方式的灵活性。</a:t>
            </a:r>
            <a:endParaRPr kumimoji="0" lang="zh-CN"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4212" name="Text Box 30"/>
          <p:cNvSpPr txBox="1"/>
          <p:nvPr/>
        </p:nvSpPr>
        <p:spPr>
          <a:xfrm>
            <a:off x="471488" y="4419600"/>
            <a:ext cx="64770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b="1" dirty="0"/>
              <a:t>Pentium</a:t>
            </a:r>
            <a:r>
              <a:rPr lang="zh-CN" altLang="zh-CN" sz="2400" b="1" dirty="0"/>
              <a:t>Ⅱ </a:t>
            </a:r>
            <a:r>
              <a:rPr lang="zh-CN" altLang="en-US" sz="2400" b="1" dirty="0"/>
              <a:t>的</a:t>
            </a:r>
            <a:r>
              <a:rPr lang="zh-CN" altLang="en-US" sz="2400" b="1" dirty="0">
                <a:solidFill>
                  <a:schemeClr val="tx2"/>
                </a:solidFill>
              </a:rPr>
              <a:t>指令长度由</a:t>
            </a:r>
            <a:r>
              <a:rPr lang="en-US" altLang="zh-CN" sz="2400" b="1" dirty="0">
                <a:solidFill>
                  <a:srgbClr val="C00000"/>
                </a:solidFill>
              </a:rPr>
              <a:t>1</a:t>
            </a:r>
            <a:r>
              <a:rPr lang="zh-CN" altLang="en-US" sz="2400" b="1" dirty="0">
                <a:solidFill>
                  <a:srgbClr val="C00000"/>
                </a:solidFill>
              </a:rPr>
              <a:t>～</a:t>
            </a:r>
            <a:r>
              <a:rPr lang="en-US" altLang="zh-CN" sz="2400" b="1" dirty="0">
                <a:solidFill>
                  <a:srgbClr val="C00000"/>
                </a:solidFill>
              </a:rPr>
              <a:t>16</a:t>
            </a:r>
            <a:r>
              <a:rPr lang="zh-CN" altLang="en-US" sz="2400" b="1" dirty="0">
                <a:solidFill>
                  <a:srgbClr val="C00000"/>
                </a:solidFill>
              </a:rPr>
              <a:t>个字节</a:t>
            </a:r>
            <a:r>
              <a:rPr lang="zh-CN" altLang="en-US" sz="2400" b="1" dirty="0">
                <a:solidFill>
                  <a:schemeClr val="tx2"/>
                </a:solidFill>
              </a:rPr>
              <a:t>构成。</a:t>
            </a:r>
            <a:endParaRPr lang="zh-CN" altLang="en-US" sz="2400" b="1" dirty="0">
              <a:solidFill>
                <a:schemeClr val="tx2"/>
              </a:solidFill>
            </a:endParaRPr>
          </a:p>
        </p:txBody>
      </p:sp>
      <p:sp>
        <p:nvSpPr>
          <p:cNvPr id="94213" name="Rectangle 31"/>
          <p:cNvSpPr/>
          <p:nvPr/>
        </p:nvSpPr>
        <p:spPr>
          <a:xfrm>
            <a:off x="6323013" y="4940300"/>
            <a:ext cx="1600200" cy="455613"/>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立即数</a:t>
            </a:r>
            <a:endParaRPr lang="en-US" altLang="zh-CN" sz="2400" dirty="0"/>
          </a:p>
        </p:txBody>
      </p:sp>
      <p:sp>
        <p:nvSpPr>
          <p:cNvPr id="94214" name="Rectangle 32"/>
          <p:cNvSpPr/>
          <p:nvPr/>
        </p:nvSpPr>
        <p:spPr>
          <a:xfrm>
            <a:off x="4859338" y="4953000"/>
            <a:ext cx="1477962" cy="455613"/>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位移量</a:t>
            </a:r>
            <a:endParaRPr lang="en-US" altLang="zh-CN" sz="2400" dirty="0"/>
          </a:p>
        </p:txBody>
      </p:sp>
      <p:sp>
        <p:nvSpPr>
          <p:cNvPr id="94215" name="Rectangle 33"/>
          <p:cNvSpPr/>
          <p:nvPr/>
        </p:nvSpPr>
        <p:spPr>
          <a:xfrm>
            <a:off x="4749800" y="4953000"/>
            <a:ext cx="1177925" cy="455613"/>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en-US" altLang="zh-CN" sz="2400" dirty="0"/>
          </a:p>
        </p:txBody>
      </p:sp>
      <p:sp>
        <p:nvSpPr>
          <p:cNvPr id="94216" name="Rectangle 34"/>
          <p:cNvSpPr/>
          <p:nvPr/>
        </p:nvSpPr>
        <p:spPr>
          <a:xfrm>
            <a:off x="3154363" y="4953000"/>
            <a:ext cx="1993900" cy="455613"/>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寻址方式</a:t>
            </a:r>
            <a:endParaRPr lang="en-US" altLang="zh-CN" sz="2400" dirty="0"/>
          </a:p>
        </p:txBody>
      </p:sp>
      <p:sp>
        <p:nvSpPr>
          <p:cNvPr id="94217" name="Rectangle 35"/>
          <p:cNvSpPr/>
          <p:nvPr/>
        </p:nvSpPr>
        <p:spPr>
          <a:xfrm>
            <a:off x="1766888" y="4953000"/>
            <a:ext cx="1387475" cy="455613"/>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操作码</a:t>
            </a:r>
            <a:endParaRPr lang="zh-CN" altLang="en-US" sz="2400" dirty="0"/>
          </a:p>
        </p:txBody>
      </p:sp>
      <p:sp>
        <p:nvSpPr>
          <p:cNvPr id="94218" name="Line 36"/>
          <p:cNvSpPr/>
          <p:nvPr/>
        </p:nvSpPr>
        <p:spPr>
          <a:xfrm flipV="1">
            <a:off x="1766888" y="4940300"/>
            <a:ext cx="5829300" cy="12700"/>
          </a:xfrm>
          <a:prstGeom prst="line">
            <a:avLst/>
          </a:prstGeom>
          <a:ln w="28575" cap="sq" cmpd="sng">
            <a:solidFill>
              <a:schemeClr val="tx1"/>
            </a:solidFill>
            <a:prstDash val="solid"/>
            <a:miter/>
            <a:headEnd type="none" w="med" len="med"/>
            <a:tailEnd type="none" w="med" len="med"/>
          </a:ln>
        </p:spPr>
      </p:sp>
      <p:sp>
        <p:nvSpPr>
          <p:cNvPr id="94219" name="Line 37"/>
          <p:cNvSpPr/>
          <p:nvPr/>
        </p:nvSpPr>
        <p:spPr>
          <a:xfrm flipV="1">
            <a:off x="1766888" y="5395913"/>
            <a:ext cx="5829300" cy="12700"/>
          </a:xfrm>
          <a:prstGeom prst="line">
            <a:avLst/>
          </a:prstGeom>
          <a:ln w="28575" cap="sq" cmpd="sng">
            <a:solidFill>
              <a:schemeClr val="tx1"/>
            </a:solidFill>
            <a:prstDash val="solid"/>
            <a:miter/>
            <a:headEnd type="none" w="med" len="med"/>
            <a:tailEnd type="none" w="med" len="med"/>
          </a:ln>
        </p:spPr>
      </p:sp>
      <p:sp>
        <p:nvSpPr>
          <p:cNvPr id="94220" name="Line 38"/>
          <p:cNvSpPr/>
          <p:nvPr/>
        </p:nvSpPr>
        <p:spPr>
          <a:xfrm>
            <a:off x="1766888" y="4953000"/>
            <a:ext cx="0" cy="455613"/>
          </a:xfrm>
          <a:prstGeom prst="line">
            <a:avLst/>
          </a:prstGeom>
          <a:ln w="28575" cap="sq" cmpd="sng">
            <a:solidFill>
              <a:schemeClr val="tx1"/>
            </a:solidFill>
            <a:prstDash val="solid"/>
            <a:miter/>
            <a:headEnd type="none" w="med" len="med"/>
            <a:tailEnd type="none" w="med" len="med"/>
          </a:ln>
        </p:spPr>
      </p:sp>
      <p:sp>
        <p:nvSpPr>
          <p:cNvPr id="94221" name="Line 39"/>
          <p:cNvSpPr/>
          <p:nvPr/>
        </p:nvSpPr>
        <p:spPr>
          <a:xfrm>
            <a:off x="3154363" y="4953000"/>
            <a:ext cx="0" cy="455613"/>
          </a:xfrm>
          <a:prstGeom prst="line">
            <a:avLst/>
          </a:prstGeom>
          <a:ln w="12700" cap="flat" cmpd="sng">
            <a:solidFill>
              <a:schemeClr val="tx1"/>
            </a:solidFill>
            <a:prstDash val="solid"/>
            <a:miter/>
            <a:headEnd type="none" w="med" len="med"/>
            <a:tailEnd type="none" w="med" len="med"/>
          </a:ln>
        </p:spPr>
      </p:sp>
      <p:sp>
        <p:nvSpPr>
          <p:cNvPr id="94222" name="Line 41"/>
          <p:cNvSpPr/>
          <p:nvPr/>
        </p:nvSpPr>
        <p:spPr>
          <a:xfrm>
            <a:off x="4643438" y="4953000"/>
            <a:ext cx="0" cy="455613"/>
          </a:xfrm>
          <a:prstGeom prst="line">
            <a:avLst/>
          </a:prstGeom>
          <a:ln w="12700" cap="flat" cmpd="sng">
            <a:solidFill>
              <a:schemeClr val="tx1"/>
            </a:solidFill>
            <a:prstDash val="solid"/>
            <a:miter/>
            <a:headEnd type="none" w="med" len="med"/>
            <a:tailEnd type="none" w="med" len="med"/>
          </a:ln>
        </p:spPr>
      </p:sp>
      <p:sp>
        <p:nvSpPr>
          <p:cNvPr id="94223" name="Line 42"/>
          <p:cNvSpPr/>
          <p:nvPr/>
        </p:nvSpPr>
        <p:spPr>
          <a:xfrm>
            <a:off x="6083300" y="4953000"/>
            <a:ext cx="0" cy="455613"/>
          </a:xfrm>
          <a:prstGeom prst="line">
            <a:avLst/>
          </a:prstGeom>
          <a:ln w="12700" cap="flat" cmpd="sng">
            <a:solidFill>
              <a:schemeClr val="tx1"/>
            </a:solidFill>
            <a:prstDash val="solid"/>
            <a:miter/>
            <a:headEnd type="none" w="med" len="med"/>
            <a:tailEnd type="none" w="med" len="med"/>
          </a:ln>
        </p:spPr>
      </p:sp>
      <p:sp>
        <p:nvSpPr>
          <p:cNvPr id="94224" name="Line 43"/>
          <p:cNvSpPr/>
          <p:nvPr/>
        </p:nvSpPr>
        <p:spPr>
          <a:xfrm>
            <a:off x="7596188" y="4953000"/>
            <a:ext cx="0" cy="455613"/>
          </a:xfrm>
          <a:prstGeom prst="line">
            <a:avLst/>
          </a:prstGeom>
          <a:ln w="28575" cap="sq" cmpd="sng">
            <a:solidFill>
              <a:schemeClr val="tx1"/>
            </a:solidFill>
            <a:prstDash val="solid"/>
            <a:miter/>
            <a:headEnd type="none" w="med" len="med"/>
            <a:tailEnd type="none" w="med" len="med"/>
          </a:ln>
        </p:spPr>
      </p:sp>
      <p:sp>
        <p:nvSpPr>
          <p:cNvPr id="94225" name="Rectangle 44"/>
          <p:cNvSpPr/>
          <p:nvPr/>
        </p:nvSpPr>
        <p:spPr>
          <a:xfrm>
            <a:off x="395288" y="4954588"/>
            <a:ext cx="1219200" cy="455612"/>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  前缀</a:t>
            </a:r>
            <a:endParaRPr lang="zh-CN" altLang="en-US" sz="2400" dirty="0"/>
          </a:p>
        </p:txBody>
      </p:sp>
      <p:sp>
        <p:nvSpPr>
          <p:cNvPr id="94226" name="Line 45"/>
          <p:cNvSpPr/>
          <p:nvPr/>
        </p:nvSpPr>
        <p:spPr>
          <a:xfrm>
            <a:off x="395288" y="4954588"/>
            <a:ext cx="1219200" cy="0"/>
          </a:xfrm>
          <a:prstGeom prst="line">
            <a:avLst/>
          </a:prstGeom>
          <a:ln w="28575" cap="sq" cmpd="sng">
            <a:solidFill>
              <a:schemeClr val="tx1"/>
            </a:solidFill>
            <a:prstDash val="solid"/>
            <a:miter/>
            <a:headEnd type="none" w="med" len="med"/>
            <a:tailEnd type="none" w="med" len="med"/>
          </a:ln>
        </p:spPr>
      </p:sp>
      <p:sp>
        <p:nvSpPr>
          <p:cNvPr id="94227" name="Line 46"/>
          <p:cNvSpPr/>
          <p:nvPr/>
        </p:nvSpPr>
        <p:spPr>
          <a:xfrm>
            <a:off x="395288" y="5410200"/>
            <a:ext cx="1219200" cy="0"/>
          </a:xfrm>
          <a:prstGeom prst="line">
            <a:avLst/>
          </a:prstGeom>
          <a:ln w="28575" cap="sq" cmpd="sng">
            <a:solidFill>
              <a:schemeClr val="tx1"/>
            </a:solidFill>
            <a:prstDash val="solid"/>
            <a:miter/>
            <a:headEnd type="none" w="med" len="med"/>
            <a:tailEnd type="none" w="med" len="med"/>
          </a:ln>
        </p:spPr>
      </p:sp>
      <p:sp>
        <p:nvSpPr>
          <p:cNvPr id="94228" name="Line 47"/>
          <p:cNvSpPr/>
          <p:nvPr/>
        </p:nvSpPr>
        <p:spPr>
          <a:xfrm>
            <a:off x="395288" y="4954588"/>
            <a:ext cx="0" cy="455612"/>
          </a:xfrm>
          <a:prstGeom prst="line">
            <a:avLst/>
          </a:prstGeom>
          <a:ln w="28575" cap="sq" cmpd="sng">
            <a:solidFill>
              <a:schemeClr val="tx1"/>
            </a:solidFill>
            <a:prstDash val="solid"/>
            <a:miter/>
            <a:headEnd type="none" w="med" len="med"/>
            <a:tailEnd type="none" w="med" len="med"/>
          </a:ln>
        </p:spPr>
      </p:sp>
      <p:sp>
        <p:nvSpPr>
          <p:cNvPr id="94229" name="Line 48"/>
          <p:cNvSpPr/>
          <p:nvPr/>
        </p:nvSpPr>
        <p:spPr>
          <a:xfrm>
            <a:off x="1614488" y="4954588"/>
            <a:ext cx="0" cy="455612"/>
          </a:xfrm>
          <a:prstGeom prst="line">
            <a:avLst/>
          </a:prstGeom>
          <a:ln w="28575" cap="sq" cmpd="sng">
            <a:solidFill>
              <a:schemeClr val="tx1"/>
            </a:solidFill>
            <a:prstDash val="solid"/>
            <a:miter/>
            <a:headEnd type="none" w="med" len="med"/>
            <a:tailEnd type="none" w="med" len="med"/>
          </a:ln>
        </p:spPr>
      </p:sp>
      <p:sp>
        <p:nvSpPr>
          <p:cNvPr id="94230" name="Text Box 49"/>
          <p:cNvSpPr txBox="1"/>
          <p:nvPr/>
        </p:nvSpPr>
        <p:spPr>
          <a:xfrm>
            <a:off x="395288" y="5418138"/>
            <a:ext cx="709771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000" dirty="0"/>
              <a:t>0~4</a:t>
            </a:r>
            <a:r>
              <a:rPr lang="zh-CN" altLang="en-US" sz="2000" dirty="0"/>
              <a:t>字节</a:t>
            </a:r>
            <a:r>
              <a:rPr lang="en-US" altLang="zh-CN" sz="2000" dirty="0"/>
              <a:t>     1~2</a:t>
            </a:r>
            <a:r>
              <a:rPr lang="zh-CN" altLang="en-US" sz="2000" dirty="0"/>
              <a:t>字节</a:t>
            </a:r>
            <a:r>
              <a:rPr lang="en-US" altLang="zh-CN" sz="2000" dirty="0"/>
              <a:t>	   0~2</a:t>
            </a:r>
            <a:r>
              <a:rPr lang="zh-CN" altLang="en-US" sz="2000" dirty="0"/>
              <a:t>字节</a:t>
            </a:r>
            <a:r>
              <a:rPr lang="en-US" altLang="zh-CN" sz="2000" dirty="0"/>
              <a:t>       0~4</a:t>
            </a:r>
            <a:r>
              <a:rPr lang="zh-CN" altLang="en-US" sz="2000" dirty="0"/>
              <a:t>字节</a:t>
            </a:r>
            <a:r>
              <a:rPr lang="en-US" altLang="zh-CN" sz="2000" dirty="0"/>
              <a:t>	    0~4</a:t>
            </a:r>
            <a:r>
              <a:rPr lang="zh-CN" altLang="en-US" sz="2000" dirty="0"/>
              <a:t>字节</a:t>
            </a:r>
            <a:endParaRPr lang="en-US" altLang="zh-CN" sz="2000"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animEffect transition="in" filter="blinds(vertical)">
                                      <p:cBhvr>
                                        <p:cTn id="7" dur="500"/>
                                        <p:tgtEl>
                                          <p:spTgt spid="332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32804" name="Text Box 4"/>
          <p:cNvSpPr txBox="1"/>
          <p:nvPr/>
        </p:nvSpPr>
        <p:spPr>
          <a:xfrm>
            <a:off x="179388" y="260350"/>
            <a:ext cx="8388350" cy="128428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en-US" altLang="zh-CN" sz="2800" b="1" dirty="0"/>
              <a:t>Pentium II</a:t>
            </a:r>
            <a:r>
              <a:rPr lang="zh-CN" altLang="en-US" sz="2800" b="1" dirty="0">
                <a:ea typeface="黑体" panose="02010609060101010101" pitchFamily="49" charset="-122"/>
              </a:rPr>
              <a:t>指令格式中，操作码字段（</a:t>
            </a:r>
            <a:r>
              <a:rPr lang="en-US" altLang="zh-CN" sz="2800" b="1" dirty="0">
                <a:ea typeface="黑体" panose="02010609060101010101" pitchFamily="49" charset="-122"/>
              </a:rPr>
              <a:t>OPCODE</a:t>
            </a:r>
            <a:r>
              <a:rPr lang="zh-CN" altLang="en-US" sz="2800" b="1" dirty="0">
                <a:ea typeface="黑体" panose="02010609060101010101" pitchFamily="49" charset="-122"/>
              </a:rPr>
              <a:t>）是必须的，其他字段则是可选的。其指令格式如下：</a:t>
            </a:r>
            <a:endParaRPr lang="zh-CN" altLang="en-US" sz="2800" b="1" dirty="0">
              <a:latin typeface="黑体" panose="02010609060101010101" pitchFamily="49" charset="-122"/>
              <a:ea typeface="黑体" panose="02010609060101010101" pitchFamily="49" charset="-122"/>
            </a:endParaRPr>
          </a:p>
        </p:txBody>
      </p:sp>
      <p:pic>
        <p:nvPicPr>
          <p:cNvPr id="95236" name="Picture 5" descr="2X20"/>
          <p:cNvPicPr>
            <a:picLocks noChangeAspect="1"/>
          </p:cNvPicPr>
          <p:nvPr/>
        </p:nvPicPr>
        <p:blipFill>
          <a:blip r:embed="rId1"/>
          <a:stretch>
            <a:fillRect/>
          </a:stretch>
        </p:blipFill>
        <p:spPr>
          <a:xfrm>
            <a:off x="467043" y="2060575"/>
            <a:ext cx="8351837" cy="4608513"/>
          </a:xfrm>
          <a:prstGeom prst="rect">
            <a:avLst/>
          </a:prstGeom>
          <a:noFill/>
          <a:ln w="9525">
            <a:noFill/>
          </a:ln>
        </p:spPr>
      </p:pic>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2804"/>
                                        </p:tgtEl>
                                        <p:attrNameLst>
                                          <p:attrName>style.visibility</p:attrName>
                                        </p:attrNameLst>
                                      </p:cBhvr>
                                      <p:to>
                                        <p:strVal val="visible"/>
                                      </p:to>
                                    </p:set>
                                    <p:animEffect transition="in" filter="blinds(vertical)">
                                      <p:cBhvr>
                                        <p:cTn id="7" dur="500"/>
                                        <p:tgtEl>
                                          <p:spTgt spid="332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33826" name="Text Box 2"/>
          <p:cNvSpPr txBox="1"/>
          <p:nvPr/>
        </p:nvSpPr>
        <p:spPr>
          <a:xfrm>
            <a:off x="0" y="188913"/>
            <a:ext cx="8820150" cy="5794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、指令前缀部分</a:t>
            </a:r>
            <a:endParaRPr lang="zh-CN" altLang="en-US" sz="2800" b="1" dirty="0">
              <a:latin typeface="黑体" panose="02010609060101010101" pitchFamily="49" charset="-122"/>
              <a:ea typeface="黑体" panose="02010609060101010101" pitchFamily="49" charset="-122"/>
            </a:endParaRPr>
          </a:p>
        </p:txBody>
      </p:sp>
      <p:pic>
        <p:nvPicPr>
          <p:cNvPr id="96260" name="Picture 3" descr="2X20"/>
          <p:cNvPicPr>
            <a:picLocks noChangeAspect="1"/>
          </p:cNvPicPr>
          <p:nvPr/>
        </p:nvPicPr>
        <p:blipFill>
          <a:blip r:embed="rId1">
            <a:clrChange>
              <a:clrFrom>
                <a:srgbClr val="FFFFFF"/>
              </a:clrFrom>
              <a:clrTo>
                <a:srgbClr val="FFFFFF">
                  <a:alpha val="0"/>
                </a:srgbClr>
              </a:clrTo>
            </a:clrChange>
            <a:lum contrast="6000"/>
          </a:blip>
          <a:srcRect l="6026" t="-1550" b="62486"/>
          <a:stretch>
            <a:fillRect/>
          </a:stretch>
        </p:blipFill>
        <p:spPr>
          <a:xfrm>
            <a:off x="323850" y="908050"/>
            <a:ext cx="7848600" cy="1800225"/>
          </a:xfrm>
          <a:prstGeom prst="rect">
            <a:avLst/>
          </a:prstGeom>
          <a:noFill/>
          <a:ln w="9525">
            <a:noFill/>
          </a:ln>
        </p:spPr>
      </p:pic>
      <p:sp>
        <p:nvSpPr>
          <p:cNvPr id="96261" name="Text Box 4"/>
          <p:cNvSpPr txBox="1"/>
          <p:nvPr/>
        </p:nvSpPr>
        <p:spPr>
          <a:xfrm>
            <a:off x="0" y="2420938"/>
            <a:ext cx="9144000"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指令前缀有</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部分，根据具体指令选择有或没有：</a:t>
            </a:r>
            <a:endParaRPr lang="zh-CN" altLang="en-US" sz="2800" b="1" dirty="0">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sym typeface="Symbol" panose="05050102010706020507" pitchFamily="18" charset="2"/>
              </a:rPr>
              <a:t> 第</a:t>
            </a:r>
            <a:r>
              <a:rPr lang="en-US" altLang="zh-CN" sz="2800" b="1" dirty="0">
                <a:latin typeface="黑体" panose="02010609060101010101" pitchFamily="49" charset="-122"/>
                <a:ea typeface="黑体" panose="02010609060101010101" pitchFamily="49" charset="-122"/>
                <a:sym typeface="Symbol" panose="05050102010706020507" pitchFamily="18" charset="2"/>
              </a:rPr>
              <a:t>1</a:t>
            </a:r>
            <a:r>
              <a:rPr lang="zh-CN" altLang="en-US" sz="2800" b="1" dirty="0">
                <a:latin typeface="黑体" panose="02010609060101010101" pitchFamily="49" charset="-122"/>
                <a:ea typeface="黑体" panose="02010609060101010101" pitchFamily="49" charset="-122"/>
                <a:sym typeface="Symbol" panose="05050102010706020507" pitchFamily="18" charset="2"/>
              </a:rPr>
              <a:t>部分可选</a:t>
            </a:r>
            <a:r>
              <a:rPr lang="en-US" altLang="zh-CN" sz="2800" b="1" dirty="0">
                <a:latin typeface="黑体" panose="02010609060101010101" pitchFamily="49" charset="-122"/>
                <a:ea typeface="黑体" panose="02010609060101010101" pitchFamily="49" charset="-122"/>
                <a:sym typeface="Symbol" panose="05050102010706020507" pitchFamily="18" charset="2"/>
              </a:rPr>
              <a:t>4</a:t>
            </a:r>
            <a:r>
              <a:rPr lang="zh-CN" altLang="en-US" sz="2800" b="1" dirty="0">
                <a:latin typeface="黑体" panose="02010609060101010101" pitchFamily="49" charset="-122"/>
                <a:ea typeface="黑体" panose="02010609060101010101" pitchFamily="49" charset="-122"/>
                <a:sym typeface="Symbol" panose="05050102010706020507" pitchFamily="18" charset="2"/>
              </a:rPr>
              <a:t>种前缀指令：</a:t>
            </a:r>
            <a:r>
              <a:rPr lang="en-US" altLang="zh-CN" sz="2800" b="1" dirty="0">
                <a:latin typeface="黑体" panose="02010609060101010101" pitchFamily="49" charset="-122"/>
                <a:ea typeface="黑体" panose="02010609060101010101" pitchFamily="49" charset="-122"/>
                <a:sym typeface="Symbol" panose="05050102010706020507" pitchFamily="18" charset="2"/>
              </a:rPr>
              <a:t>LOCK</a:t>
            </a:r>
            <a:r>
              <a:rPr lang="zh-CN" altLang="en-US" sz="2800" b="1" dirty="0">
                <a:latin typeface="黑体" panose="02010609060101010101" pitchFamily="49" charset="-122"/>
                <a:ea typeface="黑体" panose="02010609060101010101" pitchFamily="49" charset="-122"/>
                <a:sym typeface="Symbol" panose="05050102010706020507" pitchFamily="18" charset="2"/>
              </a:rPr>
              <a:t>、</a:t>
            </a:r>
            <a:r>
              <a:rPr lang="en-US" altLang="zh-CN" sz="2800" b="1" dirty="0">
                <a:latin typeface="黑体" panose="02010609060101010101" pitchFamily="49" charset="-122"/>
                <a:ea typeface="黑体" panose="02010609060101010101" pitchFamily="49" charset="-122"/>
                <a:sym typeface="Symbol" panose="05050102010706020507" pitchFamily="18" charset="2"/>
              </a:rPr>
              <a:t>REP</a:t>
            </a:r>
            <a:r>
              <a:rPr lang="zh-CN" altLang="en-US" sz="2800" b="1" dirty="0">
                <a:latin typeface="黑体" panose="02010609060101010101" pitchFamily="49" charset="-122"/>
                <a:ea typeface="黑体" panose="02010609060101010101" pitchFamily="49" charset="-122"/>
                <a:sym typeface="Symbol" panose="05050102010706020507" pitchFamily="18" charset="2"/>
              </a:rPr>
              <a:t>、</a:t>
            </a:r>
            <a:r>
              <a:rPr lang="en-US" altLang="zh-CN" sz="2800" b="1" dirty="0">
                <a:latin typeface="黑体" panose="02010609060101010101" pitchFamily="49" charset="-122"/>
                <a:ea typeface="黑体" panose="02010609060101010101" pitchFamily="49" charset="-122"/>
                <a:sym typeface="Symbol" panose="05050102010706020507" pitchFamily="18" charset="2"/>
              </a:rPr>
              <a:t>REPE</a:t>
            </a:r>
            <a:r>
              <a:rPr lang="zh-CN" altLang="en-US" sz="2800" b="1" dirty="0">
                <a:latin typeface="黑体" panose="02010609060101010101" pitchFamily="49" charset="-122"/>
                <a:ea typeface="黑体" panose="02010609060101010101" pitchFamily="49" charset="-122"/>
                <a:sym typeface="Symbol" panose="05050102010706020507" pitchFamily="18" charset="2"/>
              </a:rPr>
              <a:t>、</a:t>
            </a:r>
            <a:r>
              <a:rPr lang="en-US" altLang="zh-CN" sz="2800" b="1" dirty="0">
                <a:latin typeface="黑体" panose="02010609060101010101" pitchFamily="49" charset="-122"/>
                <a:ea typeface="黑体" panose="02010609060101010101" pitchFamily="49" charset="-122"/>
                <a:sym typeface="Symbol" panose="05050102010706020507" pitchFamily="18" charset="2"/>
              </a:rPr>
              <a:t>REPNE</a:t>
            </a:r>
            <a:r>
              <a:rPr lang="zh-CN" altLang="en-US" sz="2800" b="1" dirty="0">
                <a:latin typeface="黑体" panose="02010609060101010101" pitchFamily="49" charset="-122"/>
                <a:ea typeface="黑体" panose="02010609060101010101" pitchFamily="49" charset="-122"/>
                <a:sym typeface="Symbol" panose="05050102010706020507" pitchFamily="18" charset="2"/>
              </a:rPr>
              <a:t>。</a:t>
            </a:r>
            <a:endParaRPr lang="zh-CN" altLang="en-US" sz="2800" b="1" dirty="0">
              <a:latin typeface="黑体" panose="02010609060101010101" pitchFamily="49" charset="-122"/>
              <a:ea typeface="黑体" panose="02010609060101010101" pitchFamily="49" charset="-122"/>
              <a:sym typeface="Symbol" panose="05050102010706020507" pitchFamily="18" charset="2"/>
            </a:endParaRPr>
          </a:p>
          <a:p>
            <a:pPr marL="0" lvl="0" indent="0" eaLnBrk="1" hangingPunct="1">
              <a:spcBef>
                <a:spcPct val="50000"/>
              </a:spcBef>
              <a:buClrTx/>
              <a:buSzTx/>
              <a:buFontTx/>
              <a:buNone/>
            </a:pPr>
            <a:r>
              <a:rPr lang="zh-CN" altLang="en-US" sz="1800" dirty="0"/>
              <a:t>   </a:t>
            </a:r>
            <a:r>
              <a:rPr lang="zh-CN" altLang="en-US" sz="2800" b="1" dirty="0">
                <a:latin typeface="黑体" panose="02010609060101010101" pitchFamily="49" charset="-122"/>
                <a:ea typeface="黑体" panose="02010609060101010101" pitchFamily="49" charset="-122"/>
                <a:sym typeface="Symbol" panose="05050102010706020507" pitchFamily="18" charset="2"/>
              </a:rPr>
              <a:t> 第</a:t>
            </a:r>
            <a:r>
              <a:rPr lang="en-US" altLang="zh-CN" sz="2800" b="1" dirty="0">
                <a:latin typeface="黑体" panose="02010609060101010101" pitchFamily="49" charset="-122"/>
                <a:ea typeface="黑体" panose="02010609060101010101" pitchFamily="49" charset="-122"/>
                <a:sym typeface="Symbol" panose="05050102010706020507" pitchFamily="18" charset="2"/>
              </a:rPr>
              <a:t>2</a:t>
            </a:r>
            <a:r>
              <a:rPr lang="zh-CN" altLang="en-US" sz="2800" b="1" dirty="0">
                <a:latin typeface="黑体" panose="02010609060101010101" pitchFamily="49" charset="-122"/>
                <a:ea typeface="黑体" panose="02010609060101010101" pitchFamily="49" charset="-122"/>
                <a:sym typeface="Symbol" panose="05050102010706020507" pitchFamily="18" charset="2"/>
              </a:rPr>
              <a:t>部分段指定，显式地指定该指令使用哪个寄存器。</a:t>
            </a:r>
            <a:endParaRPr lang="zh-CN" altLang="en-US" sz="2800" b="1" dirty="0">
              <a:latin typeface="黑体" panose="02010609060101010101" pitchFamily="49" charset="-122"/>
              <a:ea typeface="黑体" panose="02010609060101010101" pitchFamily="49" charset="-122"/>
              <a:sym typeface="Symbol" panose="05050102010706020507" pitchFamily="18" charset="2"/>
            </a:endParaRPr>
          </a:p>
        </p:txBody>
      </p:sp>
      <p:sp>
        <p:nvSpPr>
          <p:cNvPr id="96262" name="Text Box 5"/>
          <p:cNvSpPr txBox="1"/>
          <p:nvPr/>
        </p:nvSpPr>
        <p:spPr>
          <a:xfrm>
            <a:off x="0" y="4365625"/>
            <a:ext cx="8820150"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sym typeface="Symbol" panose="05050102010706020507" pitchFamily="18" charset="2"/>
              </a:rPr>
              <a:t> </a:t>
            </a:r>
            <a:r>
              <a:rPr lang="zh-CN" altLang="en-US" sz="2800" b="1" dirty="0">
                <a:latin typeface="黑体" panose="02010609060101010101" pitchFamily="49" charset="-122"/>
                <a:ea typeface="黑体" panose="02010609060101010101" pitchFamily="49" charset="-122"/>
                <a:sym typeface="Symbol" panose="05050102010706020507" pitchFamily="18" charset="2"/>
              </a:rPr>
              <a:t>第</a:t>
            </a:r>
            <a:r>
              <a:rPr lang="en-US" altLang="zh-CN" sz="2800" b="1" dirty="0">
                <a:latin typeface="黑体" panose="02010609060101010101" pitchFamily="49" charset="-122"/>
                <a:ea typeface="黑体" panose="02010609060101010101" pitchFamily="49" charset="-122"/>
                <a:sym typeface="Symbol" panose="05050102010706020507" pitchFamily="18" charset="2"/>
              </a:rPr>
              <a:t>3</a:t>
            </a:r>
            <a:r>
              <a:rPr lang="zh-CN" altLang="en-US" sz="2800" b="1" dirty="0">
                <a:latin typeface="黑体" panose="02010609060101010101" pitchFamily="49" charset="-122"/>
                <a:ea typeface="黑体" panose="02010609060101010101" pitchFamily="49" charset="-122"/>
                <a:sym typeface="Symbol" panose="05050102010706020507" pitchFamily="18" charset="2"/>
              </a:rPr>
              <a:t>部分操作数长度指定，用于寄存器数据宽度切换。</a:t>
            </a:r>
            <a:endParaRPr lang="zh-CN" altLang="en-US" sz="2800" b="1" dirty="0">
              <a:latin typeface="黑体" panose="02010609060101010101" pitchFamily="49" charset="-122"/>
              <a:ea typeface="黑体" panose="02010609060101010101" pitchFamily="49" charset="-122"/>
              <a:sym typeface="Symbol" panose="05050102010706020507" pitchFamily="18" charset="2"/>
            </a:endParaRPr>
          </a:p>
          <a:p>
            <a:pPr marL="0" lvl="0" indent="0" eaLnBrk="1" hangingPunct="1">
              <a:spcBef>
                <a:spcPct val="50000"/>
              </a:spcBef>
              <a:buClrTx/>
              <a:buSzTx/>
              <a:buFontTx/>
              <a:buNone/>
            </a:pPr>
            <a:r>
              <a:rPr lang="zh-CN" altLang="en-US" sz="1800" dirty="0"/>
              <a:t>   </a:t>
            </a:r>
            <a:r>
              <a:rPr lang="zh-CN" altLang="en-US" sz="2800" b="1" dirty="0">
                <a:latin typeface="黑体" panose="02010609060101010101" pitchFamily="49" charset="-122"/>
                <a:ea typeface="黑体" panose="02010609060101010101" pitchFamily="49" charset="-122"/>
                <a:sym typeface="Symbol" panose="05050102010706020507" pitchFamily="18" charset="2"/>
              </a:rPr>
              <a:t> 第</a:t>
            </a:r>
            <a:r>
              <a:rPr lang="en-US" altLang="zh-CN" sz="2800" b="1" dirty="0">
                <a:latin typeface="黑体" panose="02010609060101010101" pitchFamily="49" charset="-122"/>
                <a:ea typeface="黑体" panose="02010609060101010101" pitchFamily="49" charset="-122"/>
                <a:sym typeface="Symbol" panose="05050102010706020507" pitchFamily="18" charset="2"/>
              </a:rPr>
              <a:t>4</a:t>
            </a:r>
            <a:r>
              <a:rPr lang="zh-CN" altLang="en-US" sz="2800" b="1" dirty="0">
                <a:latin typeface="黑体" panose="02010609060101010101" pitchFamily="49" charset="-122"/>
                <a:ea typeface="黑体" panose="02010609060101010101" pitchFamily="49" charset="-122"/>
                <a:sym typeface="Symbol" panose="05050102010706020507" pitchFamily="18" charset="2"/>
              </a:rPr>
              <a:t>部分地址长度指定，用于存储器地址宽度切换。</a:t>
            </a:r>
            <a:endParaRPr lang="zh-CN" altLang="en-US" sz="2800" b="1" dirty="0">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3826"/>
                                        </p:tgtEl>
                                        <p:attrNameLst>
                                          <p:attrName>style.visibility</p:attrName>
                                        </p:attrNameLst>
                                      </p:cBhvr>
                                      <p:to>
                                        <p:strVal val="visible"/>
                                      </p:to>
                                    </p:set>
                                    <p:animEffect transition="in" filter="blinds(vertical)">
                                      <p:cBhvr>
                                        <p:cTn id="7" dur="500"/>
                                        <p:tgtEl>
                                          <p:spTgt spid="333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34850" name="Text Box 2"/>
          <p:cNvSpPr txBox="1"/>
          <p:nvPr/>
        </p:nvSpPr>
        <p:spPr>
          <a:xfrm>
            <a:off x="0" y="188913"/>
            <a:ext cx="8820150" cy="5794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、指令部分</a:t>
            </a:r>
            <a:endParaRPr lang="zh-CN" altLang="en-US" b="1" dirty="0">
              <a:latin typeface="黑体" panose="02010609060101010101" pitchFamily="49" charset="-122"/>
              <a:ea typeface="黑体" panose="02010609060101010101" pitchFamily="49" charset="-122"/>
            </a:endParaRPr>
          </a:p>
        </p:txBody>
      </p:sp>
      <p:pic>
        <p:nvPicPr>
          <p:cNvPr id="97284" name="Picture 3" descr="2X20"/>
          <p:cNvPicPr>
            <a:picLocks noChangeAspect="1"/>
          </p:cNvPicPr>
          <p:nvPr/>
        </p:nvPicPr>
        <p:blipFill>
          <a:blip r:embed="rId1">
            <a:clrChange>
              <a:clrFrom>
                <a:srgbClr val="FFFFFF"/>
              </a:clrFrom>
              <a:clrTo>
                <a:srgbClr val="FFFFFF">
                  <a:alpha val="0"/>
                </a:srgbClr>
              </a:clrTo>
            </a:clrChange>
          </a:blip>
          <a:srcRect t="40648"/>
          <a:stretch>
            <a:fillRect/>
          </a:stretch>
        </p:blipFill>
        <p:spPr>
          <a:xfrm>
            <a:off x="755650" y="981075"/>
            <a:ext cx="7632700" cy="2376488"/>
          </a:xfrm>
          <a:prstGeom prst="rect">
            <a:avLst/>
          </a:prstGeom>
          <a:noFill/>
          <a:ln w="9525">
            <a:noFill/>
          </a:ln>
        </p:spPr>
      </p:pic>
      <p:sp>
        <p:nvSpPr>
          <p:cNvPr id="97285" name="Text Box 4"/>
          <p:cNvSpPr txBox="1"/>
          <p:nvPr/>
        </p:nvSpPr>
        <p:spPr>
          <a:xfrm>
            <a:off x="0" y="3068638"/>
            <a:ext cx="8820150" cy="3440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指令本身包括以下字段：</a:t>
            </a:r>
            <a:endParaRPr lang="zh-CN" altLang="en-US" sz="2800" b="1" dirty="0">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1</a:t>
            </a: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OPCODE</a:t>
            </a:r>
            <a:r>
              <a:rPr lang="zh-CN" altLang="en-US" sz="2400" b="1" dirty="0">
                <a:latin typeface="黑体" panose="02010609060101010101" pitchFamily="49" charset="-122"/>
                <a:ea typeface="黑体" panose="02010609060101010101" pitchFamily="49" charset="-122"/>
                <a:sym typeface="Symbol" panose="05050102010706020507" pitchFamily="18" charset="2"/>
              </a:rPr>
              <a:t>：定义指令类型，寄存器数据宽度，及操作结果存入寄存器还是存储器。</a:t>
            </a:r>
            <a:endParaRPr lang="zh-CN" altLang="en-US" sz="2400" b="1" dirty="0">
              <a:latin typeface="黑体" panose="02010609060101010101" pitchFamily="49" charset="-122"/>
              <a:ea typeface="黑体" panose="02010609060101010101" pitchFamily="49" charset="-122"/>
              <a:sym typeface="Symbol" panose="05050102010706020507" pitchFamily="18" charset="2"/>
            </a:endParaRPr>
          </a:p>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2</a:t>
            </a: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MOD/RM</a:t>
            </a:r>
            <a:r>
              <a:rPr lang="zh-CN" altLang="en-US" sz="2400" b="1" dirty="0">
                <a:latin typeface="黑体" panose="02010609060101010101" pitchFamily="49" charset="-122"/>
                <a:ea typeface="黑体" panose="02010609060101010101" pitchFamily="49" charset="-122"/>
                <a:sym typeface="Symbol" panose="05050102010706020507" pitchFamily="18" charset="2"/>
              </a:rPr>
              <a:t>：分</a:t>
            </a:r>
            <a:r>
              <a:rPr lang="en-US" altLang="zh-CN" sz="2400" b="1" dirty="0">
                <a:latin typeface="黑体" panose="02010609060101010101" pitchFamily="49" charset="-122"/>
                <a:ea typeface="黑体" panose="02010609060101010101" pitchFamily="49" charset="-122"/>
                <a:sym typeface="Symbol" panose="05050102010706020507" pitchFamily="18" charset="2"/>
              </a:rPr>
              <a:t>3</a:t>
            </a:r>
            <a:r>
              <a:rPr lang="zh-CN" altLang="en-US" sz="2400" b="1" dirty="0">
                <a:latin typeface="黑体" panose="02010609060101010101" pitchFamily="49" charset="-122"/>
                <a:ea typeface="黑体" panose="02010609060101010101" pitchFamily="49" charset="-122"/>
                <a:sym typeface="Symbol" panose="05050102010706020507" pitchFamily="18" charset="2"/>
              </a:rPr>
              <a:t>个字段</a:t>
            </a:r>
            <a:r>
              <a:rPr lang="en-US" altLang="zh-CN" sz="2400" b="1" dirty="0">
                <a:latin typeface="黑体" panose="02010609060101010101" pitchFamily="49" charset="-122"/>
                <a:ea typeface="黑体" panose="02010609060101010101" pitchFamily="49" charset="-122"/>
                <a:sym typeface="Symbol" panose="05050102010706020507" pitchFamily="18" charset="2"/>
              </a:rPr>
              <a:t>MOD</a:t>
            </a: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REG</a:t>
            </a: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RM</a:t>
            </a:r>
            <a:r>
              <a:rPr lang="zh-CN" altLang="en-US" sz="2400" b="1" dirty="0">
                <a:latin typeface="黑体" panose="02010609060101010101" pitchFamily="49" charset="-122"/>
                <a:ea typeface="黑体" panose="02010609060101010101" pitchFamily="49" charset="-122"/>
                <a:sym typeface="Symbol" panose="05050102010706020507" pitchFamily="18" charset="2"/>
              </a:rPr>
              <a:t>。</a:t>
            </a:r>
            <a:endParaRPr lang="zh-CN" altLang="en-US" sz="2400" b="1" dirty="0">
              <a:latin typeface="黑体" panose="02010609060101010101" pitchFamily="49" charset="-122"/>
              <a:ea typeface="黑体" panose="02010609060101010101" pitchFamily="49" charset="-122"/>
              <a:sym typeface="Symbol" panose="05050102010706020507" pitchFamily="18" charset="2"/>
            </a:endParaRPr>
          </a:p>
          <a:p>
            <a:pPr marL="0" lvl="0" indent="0" eaLnBrk="1" hangingPunct="1">
              <a:spcBef>
                <a:spcPct val="50000"/>
              </a:spcBef>
              <a:buClrTx/>
              <a:buSzTx/>
              <a:buFontTx/>
              <a:buNone/>
            </a:pPr>
            <a:r>
              <a:rPr lang="en-US" altLang="zh-CN" sz="2400" b="1" dirty="0">
                <a:latin typeface="黑体" panose="02010609060101010101" pitchFamily="49" charset="-122"/>
                <a:ea typeface="黑体" panose="02010609060101010101" pitchFamily="49" charset="-122"/>
                <a:sym typeface="Symbol" panose="05050102010706020507" pitchFamily="18" charset="2"/>
              </a:rPr>
              <a:t>REG</a:t>
            </a: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3</a:t>
            </a:r>
            <a:r>
              <a:rPr lang="zh-CN" altLang="en-US" sz="2400" b="1" dirty="0">
                <a:latin typeface="黑体" panose="02010609060101010101" pitchFamily="49" charset="-122"/>
                <a:ea typeface="黑体" panose="02010609060101010101" pitchFamily="49" charset="-122"/>
                <a:sym typeface="Symbol" panose="05050102010706020507" pitchFamily="18" charset="2"/>
              </a:rPr>
              <a:t>位）：定义一个寄存器寻址的操作数。</a:t>
            </a:r>
            <a:endParaRPr lang="zh-CN" altLang="en-US" sz="2400" b="1" dirty="0">
              <a:latin typeface="黑体" panose="02010609060101010101" pitchFamily="49" charset="-122"/>
              <a:ea typeface="黑体" panose="02010609060101010101" pitchFamily="49" charset="-122"/>
              <a:sym typeface="Symbol" panose="05050102010706020507" pitchFamily="18" charset="2"/>
            </a:endParaRPr>
          </a:p>
          <a:p>
            <a:pPr marL="0" lvl="0" indent="0" eaLnBrk="1" hangingPunct="1">
              <a:spcBef>
                <a:spcPct val="50000"/>
              </a:spcBef>
              <a:buClrTx/>
              <a:buSzTx/>
              <a:buFontTx/>
              <a:buNone/>
            </a:pPr>
            <a:r>
              <a:rPr lang="en-US" altLang="zh-CN" sz="2400" b="1" dirty="0">
                <a:latin typeface="黑体" panose="02010609060101010101" pitchFamily="49" charset="-122"/>
                <a:ea typeface="黑体" panose="02010609060101010101" pitchFamily="49" charset="-122"/>
                <a:sym typeface="Symbol" panose="05050102010706020507" pitchFamily="18" charset="2"/>
              </a:rPr>
              <a:t>MOD</a:t>
            </a: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2</a:t>
            </a:r>
            <a:r>
              <a:rPr lang="zh-CN" altLang="en-US" sz="2400" b="1" dirty="0">
                <a:latin typeface="黑体" panose="02010609060101010101" pitchFamily="49" charset="-122"/>
                <a:ea typeface="黑体" panose="02010609060101010101" pitchFamily="49" charset="-122"/>
                <a:sym typeface="Symbol" panose="05050102010706020507" pitchFamily="18" charset="2"/>
              </a:rPr>
              <a:t>位）与</a:t>
            </a:r>
            <a:r>
              <a:rPr lang="en-US" altLang="zh-CN" sz="2400" b="1" dirty="0">
                <a:latin typeface="黑体" panose="02010609060101010101" pitchFamily="49" charset="-122"/>
                <a:ea typeface="黑体" panose="02010609060101010101" pitchFamily="49" charset="-122"/>
                <a:sym typeface="Symbol" panose="05050102010706020507" pitchFamily="18" charset="2"/>
              </a:rPr>
              <a:t>RM</a:t>
            </a: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3</a:t>
            </a:r>
            <a:r>
              <a:rPr lang="zh-CN" altLang="en-US" sz="2400" b="1" dirty="0">
                <a:latin typeface="黑体" panose="02010609060101010101" pitchFamily="49" charset="-122"/>
                <a:ea typeface="黑体" panose="02010609060101010101" pitchFamily="49" charset="-122"/>
                <a:sym typeface="Symbol" panose="05050102010706020507" pitchFamily="18" charset="2"/>
              </a:rPr>
              <a:t>位）：定义另一个操作数的寻址方式。包括</a:t>
            </a:r>
            <a:r>
              <a:rPr lang="en-US" altLang="zh-CN" sz="2400" b="1" dirty="0">
                <a:latin typeface="黑体" panose="02010609060101010101" pitchFamily="49" charset="-122"/>
                <a:ea typeface="黑体" panose="02010609060101010101" pitchFamily="49" charset="-122"/>
                <a:sym typeface="Symbol" panose="05050102010706020507" pitchFamily="18" charset="2"/>
              </a:rPr>
              <a:t>8</a:t>
            </a:r>
            <a:r>
              <a:rPr lang="zh-CN" altLang="en-US" sz="2400" b="1" dirty="0">
                <a:latin typeface="黑体" panose="02010609060101010101" pitchFamily="49" charset="-122"/>
                <a:ea typeface="黑体" panose="02010609060101010101" pitchFamily="49" charset="-122"/>
                <a:sym typeface="Symbol" panose="05050102010706020507" pitchFamily="18" charset="2"/>
              </a:rPr>
              <a:t>个寄存器寻址和</a:t>
            </a:r>
            <a:r>
              <a:rPr lang="en-US" altLang="zh-CN" sz="2400" b="1" dirty="0">
                <a:latin typeface="黑体" panose="02010609060101010101" pitchFamily="49" charset="-122"/>
                <a:ea typeface="黑体" panose="02010609060101010101" pitchFamily="49" charset="-122"/>
                <a:sym typeface="Symbol" panose="05050102010706020507" pitchFamily="18" charset="2"/>
              </a:rPr>
              <a:t>24</a:t>
            </a:r>
            <a:r>
              <a:rPr lang="zh-CN" altLang="en-US" sz="2400" b="1" dirty="0">
                <a:latin typeface="黑体" panose="02010609060101010101" pitchFamily="49" charset="-122"/>
                <a:ea typeface="黑体" panose="02010609060101010101" pitchFamily="49" charset="-122"/>
                <a:sym typeface="Symbol" panose="05050102010706020507" pitchFamily="18" charset="2"/>
              </a:rPr>
              <a:t>种存储器寻址。</a:t>
            </a:r>
            <a:endParaRPr lang="zh-CN" altLang="en-US" sz="2400" b="1" dirty="0">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34850"/>
                                        </p:tgtEl>
                                        <p:attrNameLst>
                                          <p:attrName>style.visibility</p:attrName>
                                        </p:attrNameLst>
                                      </p:cBhvr>
                                      <p:to>
                                        <p:strVal val="visible"/>
                                      </p:to>
                                    </p:set>
                                    <p:animEffect transition="in" filter="blinds(vertical)">
                                      <p:cBhvr>
                                        <p:cTn id="7" dur="500"/>
                                        <p:tgtEl>
                                          <p:spTgt spid="334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pic>
        <p:nvPicPr>
          <p:cNvPr id="98307" name="Picture 3" descr="2X20"/>
          <p:cNvPicPr>
            <a:picLocks noChangeAspect="1"/>
          </p:cNvPicPr>
          <p:nvPr/>
        </p:nvPicPr>
        <p:blipFill>
          <a:blip r:embed="rId1">
            <a:clrChange>
              <a:clrFrom>
                <a:srgbClr val="FFFFFF"/>
              </a:clrFrom>
              <a:clrTo>
                <a:srgbClr val="FFFFFF">
                  <a:alpha val="0"/>
                </a:srgbClr>
              </a:clrTo>
            </a:clrChange>
          </a:blip>
          <a:srcRect t="40648"/>
          <a:stretch>
            <a:fillRect/>
          </a:stretch>
        </p:blipFill>
        <p:spPr>
          <a:xfrm>
            <a:off x="827088" y="115888"/>
            <a:ext cx="7129462" cy="2305050"/>
          </a:xfrm>
          <a:prstGeom prst="rect">
            <a:avLst/>
          </a:prstGeom>
          <a:noFill/>
          <a:ln w="9525">
            <a:noFill/>
          </a:ln>
        </p:spPr>
      </p:pic>
      <p:sp>
        <p:nvSpPr>
          <p:cNvPr id="98308" name="Text Box 4"/>
          <p:cNvSpPr txBox="1"/>
          <p:nvPr/>
        </p:nvSpPr>
        <p:spPr>
          <a:xfrm>
            <a:off x="0" y="2133600"/>
            <a:ext cx="8820150" cy="4473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3</a:t>
            </a: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SIB</a:t>
            </a:r>
            <a:endParaRPr lang="en-US" altLang="zh-CN" sz="2400" b="1" dirty="0">
              <a:latin typeface="黑体" panose="02010609060101010101" pitchFamily="49" charset="-122"/>
              <a:ea typeface="黑体" panose="02010609060101010101" pitchFamily="49" charset="-122"/>
              <a:sym typeface="Symbol" panose="05050102010706020507" pitchFamily="18" charset="2"/>
            </a:endParaRPr>
          </a:p>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sym typeface="Symbol" panose="05050102010706020507" pitchFamily="18" charset="2"/>
              </a:rPr>
              <a:t>当</a:t>
            </a:r>
            <a:r>
              <a:rPr lang="en-US" altLang="zh-CN" sz="2400" b="1" dirty="0">
                <a:latin typeface="黑体" panose="02010609060101010101" pitchFamily="49" charset="-122"/>
                <a:ea typeface="黑体" panose="02010609060101010101" pitchFamily="49" charset="-122"/>
                <a:sym typeface="Symbol" panose="05050102010706020507" pitchFamily="18" charset="2"/>
              </a:rPr>
              <a:t>MOD/RM=00/100</a:t>
            </a:r>
            <a:r>
              <a:rPr lang="zh-CN" altLang="en-US" sz="2400" b="1" dirty="0">
                <a:latin typeface="黑体" panose="02010609060101010101" pitchFamily="49" charset="-122"/>
                <a:ea typeface="黑体" panose="02010609060101010101" pitchFamily="49" charset="-122"/>
                <a:sym typeface="Symbol" panose="05050102010706020507" pitchFamily="18" charset="2"/>
              </a:rPr>
              <a:t>时，使用</a:t>
            </a:r>
            <a:r>
              <a:rPr lang="en-US" altLang="zh-CN" sz="2400" b="1" dirty="0">
                <a:latin typeface="黑体" panose="02010609060101010101" pitchFamily="49" charset="-122"/>
                <a:ea typeface="黑体" panose="02010609060101010101" pitchFamily="49" charset="-122"/>
                <a:sym typeface="Symbol" panose="05050102010706020507" pitchFamily="18" charset="2"/>
              </a:rPr>
              <a:t>SIB</a:t>
            </a:r>
            <a:r>
              <a:rPr lang="zh-CN" altLang="en-US" sz="2400" b="1" dirty="0">
                <a:latin typeface="黑体" panose="02010609060101010101" pitchFamily="49" charset="-122"/>
                <a:ea typeface="黑体" panose="02010609060101010101" pitchFamily="49" charset="-122"/>
                <a:sym typeface="Symbol" panose="05050102010706020507" pitchFamily="18" charset="2"/>
              </a:rPr>
              <a:t>以说明比例变址寻址方式。</a:t>
            </a:r>
            <a:endParaRPr lang="zh-CN" altLang="en-US" sz="2400" b="1" dirty="0">
              <a:latin typeface="黑体" panose="02010609060101010101" pitchFamily="49" charset="-122"/>
              <a:ea typeface="黑体" panose="02010609060101010101" pitchFamily="49" charset="-122"/>
              <a:sym typeface="Symbol" panose="05050102010706020507" pitchFamily="18" charset="2"/>
            </a:endParaRPr>
          </a:p>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4</a:t>
            </a: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DISP</a:t>
            </a:r>
            <a:endParaRPr lang="en-US" altLang="zh-CN" sz="2400" b="1" dirty="0">
              <a:latin typeface="黑体" panose="02010609060101010101" pitchFamily="49" charset="-122"/>
              <a:ea typeface="黑体" panose="02010609060101010101" pitchFamily="49" charset="-122"/>
              <a:sym typeface="Symbol" panose="05050102010706020507" pitchFamily="18" charset="2"/>
            </a:endParaRPr>
          </a:p>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sym typeface="Symbol" panose="05050102010706020507" pitchFamily="18" charset="2"/>
              </a:rPr>
              <a:t>如果</a:t>
            </a:r>
            <a:r>
              <a:rPr lang="en-US" altLang="zh-CN" sz="2400" b="1" dirty="0">
                <a:latin typeface="黑体" panose="02010609060101010101" pitchFamily="49" charset="-122"/>
                <a:ea typeface="黑体" panose="02010609060101010101" pitchFamily="49" charset="-122"/>
                <a:sym typeface="Symbol" panose="05050102010706020507" pitchFamily="18" charset="2"/>
              </a:rPr>
              <a:t>MOD/RM</a:t>
            </a:r>
            <a:r>
              <a:rPr lang="zh-CN" altLang="en-US" sz="2400" b="1" dirty="0">
                <a:latin typeface="黑体" panose="02010609060101010101" pitchFamily="49" charset="-122"/>
                <a:ea typeface="黑体" panose="02010609060101010101" pitchFamily="49" charset="-122"/>
                <a:sym typeface="Symbol" panose="05050102010706020507" pitchFamily="18" charset="2"/>
              </a:rPr>
              <a:t>定义的寻址方式需要位移量（即形式地址），由</a:t>
            </a:r>
            <a:r>
              <a:rPr lang="en-US" altLang="zh-CN" sz="2400" b="1" dirty="0">
                <a:latin typeface="黑体" panose="02010609060101010101" pitchFamily="49" charset="-122"/>
                <a:ea typeface="黑体" panose="02010609060101010101" pitchFamily="49" charset="-122"/>
                <a:sym typeface="Symbol" panose="05050102010706020507" pitchFamily="18" charset="2"/>
              </a:rPr>
              <a:t>DISP</a:t>
            </a:r>
            <a:r>
              <a:rPr lang="zh-CN" altLang="en-US" sz="2400" b="1" dirty="0">
                <a:latin typeface="黑体" panose="02010609060101010101" pitchFamily="49" charset="-122"/>
                <a:ea typeface="黑体" panose="02010609060101010101" pitchFamily="49" charset="-122"/>
                <a:sym typeface="Symbol" panose="05050102010706020507" pitchFamily="18" charset="2"/>
              </a:rPr>
              <a:t>字段给出，可以是</a:t>
            </a:r>
            <a:r>
              <a:rPr lang="en-US" altLang="zh-CN" sz="2400" b="1" dirty="0">
                <a:latin typeface="黑体" panose="02010609060101010101" pitchFamily="49" charset="-122"/>
                <a:ea typeface="黑体" panose="02010609060101010101" pitchFamily="49" charset="-122"/>
                <a:sym typeface="Symbol" panose="05050102010706020507" pitchFamily="18" charset="2"/>
              </a:rPr>
              <a:t>8</a:t>
            </a:r>
            <a:r>
              <a:rPr lang="zh-CN" altLang="en-US" sz="2400" b="1" dirty="0">
                <a:latin typeface="黑体" panose="02010609060101010101" pitchFamily="49" charset="-122"/>
                <a:ea typeface="黑体" panose="02010609060101010101" pitchFamily="49" charset="-122"/>
                <a:sym typeface="Symbol" panose="05050102010706020507" pitchFamily="18" charset="2"/>
              </a:rPr>
              <a:t>位、</a:t>
            </a:r>
            <a:r>
              <a:rPr lang="en-US" altLang="zh-CN" sz="2400" b="1" dirty="0">
                <a:latin typeface="黑体" panose="02010609060101010101" pitchFamily="49" charset="-122"/>
                <a:ea typeface="黑体" panose="02010609060101010101" pitchFamily="49" charset="-122"/>
                <a:sym typeface="Symbol" panose="05050102010706020507" pitchFamily="18" charset="2"/>
              </a:rPr>
              <a:t>16</a:t>
            </a:r>
            <a:r>
              <a:rPr lang="zh-CN" altLang="en-US" sz="2400" b="1" dirty="0">
                <a:latin typeface="黑体" panose="02010609060101010101" pitchFamily="49" charset="-122"/>
                <a:ea typeface="黑体" panose="02010609060101010101" pitchFamily="49" charset="-122"/>
                <a:sym typeface="Symbol" panose="05050102010706020507" pitchFamily="18" charset="2"/>
              </a:rPr>
              <a:t>位或</a:t>
            </a:r>
            <a:r>
              <a:rPr lang="en-US" altLang="zh-CN" sz="2400" b="1" dirty="0">
                <a:latin typeface="黑体" panose="02010609060101010101" pitchFamily="49" charset="-122"/>
                <a:ea typeface="黑体" panose="02010609060101010101" pitchFamily="49" charset="-122"/>
                <a:sym typeface="Symbol" panose="05050102010706020507" pitchFamily="18" charset="2"/>
              </a:rPr>
              <a:t>32</a:t>
            </a:r>
            <a:r>
              <a:rPr lang="zh-CN" altLang="en-US" sz="2400" b="1" dirty="0">
                <a:latin typeface="黑体" panose="02010609060101010101" pitchFamily="49" charset="-122"/>
                <a:ea typeface="黑体" panose="02010609060101010101" pitchFamily="49" charset="-122"/>
                <a:sym typeface="Symbol" panose="05050102010706020507" pitchFamily="18" charset="2"/>
              </a:rPr>
              <a:t>位。</a:t>
            </a:r>
            <a:endParaRPr lang="zh-CN" altLang="en-US" sz="2400" b="1" dirty="0">
              <a:latin typeface="黑体" panose="02010609060101010101" pitchFamily="49" charset="-122"/>
              <a:ea typeface="黑体" panose="02010609060101010101" pitchFamily="49" charset="-122"/>
              <a:sym typeface="Symbol" panose="05050102010706020507" pitchFamily="18" charset="2"/>
            </a:endParaRPr>
          </a:p>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5</a:t>
            </a:r>
            <a:r>
              <a:rPr lang="zh-CN" altLang="en-US" sz="2400" b="1" dirty="0">
                <a:latin typeface="黑体" panose="02010609060101010101" pitchFamily="49" charset="-122"/>
                <a:ea typeface="黑体" panose="02010609060101010101" pitchFamily="49" charset="-122"/>
                <a:sym typeface="Symbol" panose="05050102010706020507" pitchFamily="18" charset="2"/>
              </a:rPr>
              <a:t>）</a:t>
            </a:r>
            <a:r>
              <a:rPr lang="en-US" altLang="zh-CN" sz="2400" b="1" dirty="0">
                <a:latin typeface="黑体" panose="02010609060101010101" pitchFamily="49" charset="-122"/>
                <a:ea typeface="黑体" panose="02010609060101010101" pitchFamily="49" charset="-122"/>
                <a:sym typeface="Symbol" panose="05050102010706020507" pitchFamily="18" charset="2"/>
              </a:rPr>
              <a:t>IMME</a:t>
            </a:r>
            <a:endParaRPr lang="en-US" altLang="zh-CN" sz="2400" b="1" dirty="0">
              <a:latin typeface="黑体" panose="02010609060101010101" pitchFamily="49" charset="-122"/>
              <a:ea typeface="黑体" panose="02010609060101010101" pitchFamily="49" charset="-122"/>
              <a:sym typeface="Symbol" panose="05050102010706020507" pitchFamily="18" charset="2"/>
            </a:endParaRPr>
          </a:p>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sym typeface="Symbol" panose="05050102010706020507" pitchFamily="18" charset="2"/>
              </a:rPr>
              <a:t>如果指令有立即数，由</a:t>
            </a:r>
            <a:r>
              <a:rPr lang="en-US" altLang="zh-CN" sz="2400" b="1" dirty="0">
                <a:latin typeface="黑体" panose="02010609060101010101" pitchFamily="49" charset="-122"/>
                <a:ea typeface="黑体" panose="02010609060101010101" pitchFamily="49" charset="-122"/>
                <a:sym typeface="Symbol" panose="05050102010706020507" pitchFamily="18" charset="2"/>
              </a:rPr>
              <a:t>IMME</a:t>
            </a:r>
            <a:r>
              <a:rPr lang="zh-CN" altLang="en-US" sz="2400" b="1" dirty="0">
                <a:latin typeface="黑体" panose="02010609060101010101" pitchFamily="49" charset="-122"/>
                <a:ea typeface="黑体" panose="02010609060101010101" pitchFamily="49" charset="-122"/>
                <a:sym typeface="Symbol" panose="05050102010706020507" pitchFamily="18" charset="2"/>
              </a:rPr>
              <a:t>给出，可以是</a:t>
            </a:r>
            <a:r>
              <a:rPr lang="en-US" altLang="zh-CN" sz="2400" b="1" dirty="0">
                <a:latin typeface="黑体" panose="02010609060101010101" pitchFamily="49" charset="-122"/>
                <a:ea typeface="黑体" panose="02010609060101010101" pitchFamily="49" charset="-122"/>
                <a:sym typeface="Symbol" panose="05050102010706020507" pitchFamily="18" charset="2"/>
              </a:rPr>
              <a:t>8</a:t>
            </a:r>
            <a:r>
              <a:rPr lang="zh-CN" altLang="en-US" sz="2400" b="1" dirty="0">
                <a:latin typeface="黑体" panose="02010609060101010101" pitchFamily="49" charset="-122"/>
                <a:ea typeface="黑体" panose="02010609060101010101" pitchFamily="49" charset="-122"/>
                <a:sym typeface="Symbol" panose="05050102010706020507" pitchFamily="18" charset="2"/>
              </a:rPr>
              <a:t>位、</a:t>
            </a:r>
            <a:r>
              <a:rPr lang="en-US" altLang="zh-CN" sz="2400" b="1" dirty="0">
                <a:latin typeface="黑体" panose="02010609060101010101" pitchFamily="49" charset="-122"/>
                <a:ea typeface="黑体" panose="02010609060101010101" pitchFamily="49" charset="-122"/>
                <a:sym typeface="Symbol" panose="05050102010706020507" pitchFamily="18" charset="2"/>
              </a:rPr>
              <a:t>16</a:t>
            </a:r>
            <a:r>
              <a:rPr lang="zh-CN" altLang="en-US" sz="2400" b="1" dirty="0">
                <a:latin typeface="黑体" panose="02010609060101010101" pitchFamily="49" charset="-122"/>
                <a:ea typeface="黑体" panose="02010609060101010101" pitchFamily="49" charset="-122"/>
                <a:sym typeface="Symbol" panose="05050102010706020507" pitchFamily="18" charset="2"/>
              </a:rPr>
              <a:t>位或</a:t>
            </a:r>
            <a:r>
              <a:rPr lang="en-US" altLang="zh-CN" sz="2400" b="1" dirty="0">
                <a:latin typeface="黑体" panose="02010609060101010101" pitchFamily="49" charset="-122"/>
                <a:ea typeface="黑体" panose="02010609060101010101" pitchFamily="49" charset="-122"/>
                <a:sym typeface="Symbol" panose="05050102010706020507" pitchFamily="18" charset="2"/>
              </a:rPr>
              <a:t>32</a:t>
            </a:r>
            <a:r>
              <a:rPr lang="zh-CN" altLang="en-US" sz="2400" b="1" dirty="0">
                <a:latin typeface="黑体" panose="02010609060101010101" pitchFamily="49" charset="-122"/>
                <a:ea typeface="黑体" panose="02010609060101010101" pitchFamily="49" charset="-122"/>
                <a:sym typeface="Symbol" panose="05050102010706020507" pitchFamily="18" charset="2"/>
              </a:rPr>
              <a:t>位。</a:t>
            </a:r>
            <a:endParaRPr lang="zh-CN" altLang="en-US" sz="2400" b="1" dirty="0">
              <a:latin typeface="黑体" panose="02010609060101010101" pitchFamily="49" charset="-122"/>
              <a:ea typeface="黑体" panose="02010609060101010101" pitchFamily="49" charset="-122"/>
              <a:sym typeface="Symbol" panose="05050102010706020507" pitchFamily="18" charset="2"/>
            </a:endParaRPr>
          </a:p>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sym typeface="Symbol" panose="05050102010706020507" pitchFamily="18" charset="2"/>
              </a:rPr>
              <a:t>   可见，</a:t>
            </a:r>
            <a:r>
              <a:rPr lang="en-US" altLang="zh-CN" sz="2400" b="1" dirty="0">
                <a:latin typeface="黑体" panose="02010609060101010101" pitchFamily="49" charset="-122"/>
                <a:ea typeface="黑体" panose="02010609060101010101" pitchFamily="49" charset="-122"/>
                <a:sym typeface="Symbol" panose="05050102010706020507" pitchFamily="18" charset="2"/>
              </a:rPr>
              <a:t>Pentium II</a:t>
            </a:r>
            <a:r>
              <a:rPr lang="zh-CN" altLang="en-US" sz="2400" b="1" dirty="0">
                <a:latin typeface="黑体" panose="02010609060101010101" pitchFamily="49" charset="-122"/>
                <a:ea typeface="黑体" panose="02010609060101010101" pitchFamily="49" charset="-122"/>
                <a:sym typeface="Symbol" panose="05050102010706020507" pitchFamily="18" charset="2"/>
              </a:rPr>
              <a:t>的指令格式很复杂，这一是因为要与</a:t>
            </a:r>
            <a:r>
              <a:rPr lang="en-US" altLang="zh-CN" sz="2400" b="1" dirty="0">
                <a:latin typeface="黑体" panose="02010609060101010101" pitchFamily="49" charset="-122"/>
                <a:ea typeface="黑体" panose="02010609060101010101" pitchFamily="49" charset="-122"/>
                <a:sym typeface="Symbol" panose="05050102010706020507" pitchFamily="18" charset="2"/>
              </a:rPr>
              <a:t>80X86</a:t>
            </a:r>
            <a:r>
              <a:rPr lang="zh-CN" altLang="en-US" sz="2400" b="1" dirty="0">
                <a:latin typeface="黑体" panose="02010609060101010101" pitchFamily="49" charset="-122"/>
                <a:ea typeface="黑体" panose="02010609060101010101" pitchFamily="49" charset="-122"/>
                <a:sym typeface="Symbol" panose="05050102010706020507" pitchFamily="18" charset="2"/>
              </a:rPr>
              <a:t>兼容；二是它的地址和数据扩展到</a:t>
            </a:r>
            <a:r>
              <a:rPr lang="en-US" altLang="zh-CN" sz="2400" b="1" dirty="0">
                <a:latin typeface="黑体" panose="02010609060101010101" pitchFamily="49" charset="-122"/>
                <a:ea typeface="黑体" panose="02010609060101010101" pitchFamily="49" charset="-122"/>
                <a:sym typeface="Symbol" panose="05050102010706020507" pitchFamily="18" charset="2"/>
              </a:rPr>
              <a:t>32</a:t>
            </a:r>
            <a:r>
              <a:rPr lang="zh-CN" altLang="en-US" sz="2400" b="1" dirty="0">
                <a:latin typeface="黑体" panose="02010609060101010101" pitchFamily="49" charset="-122"/>
                <a:ea typeface="黑体" panose="02010609060101010101" pitchFamily="49" charset="-122"/>
                <a:sym typeface="Symbol" panose="05050102010706020507" pitchFamily="18" charset="2"/>
              </a:rPr>
              <a:t>位。</a:t>
            </a:r>
            <a:endParaRPr lang="zh-CN" altLang="en-US" sz="2400" b="1" dirty="0">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ransition spd="slow">
    <p:cover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3315" name="矩形 2"/>
          <p:cNvSpPr/>
          <p:nvPr/>
        </p:nvSpPr>
        <p:spPr>
          <a:xfrm>
            <a:off x="250825" y="260350"/>
            <a:ext cx="8642350" cy="1754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    </a:t>
            </a:r>
            <a:r>
              <a:rPr lang="en-US" altLang="zh-CN" sz="2400" b="1" dirty="0">
                <a:solidFill>
                  <a:srgbClr val="C00000"/>
                </a:solidFill>
              </a:rPr>
              <a:t> </a:t>
            </a:r>
            <a:r>
              <a:rPr lang="zh-CN" altLang="zh-CN" sz="2400" b="1" dirty="0">
                <a:solidFill>
                  <a:srgbClr val="C00000"/>
                </a:solidFill>
              </a:rPr>
              <a:t>计算机</a:t>
            </a:r>
            <a:r>
              <a:rPr lang="zh-CN" altLang="zh-CN" sz="2400" b="1" dirty="0"/>
              <a:t>中数的表示及运算</a:t>
            </a:r>
            <a:r>
              <a:rPr lang="zh-CN" altLang="zh-CN" sz="2400" b="1" dirty="0">
                <a:solidFill>
                  <a:srgbClr val="C00000"/>
                </a:solidFill>
              </a:rPr>
              <a:t>受字长限制</a:t>
            </a:r>
            <a:r>
              <a:rPr lang="zh-CN" altLang="zh-CN" sz="2400" b="1" dirty="0"/>
              <a:t>，其</a:t>
            </a:r>
            <a:r>
              <a:rPr lang="zh-CN" altLang="zh-CN" sz="2400" b="1" dirty="0">
                <a:solidFill>
                  <a:srgbClr val="FF0000"/>
                </a:solidFill>
              </a:rPr>
              <a:t>运算</a:t>
            </a:r>
            <a:r>
              <a:rPr lang="zh-CN" altLang="zh-CN" sz="2400" b="1" dirty="0">
                <a:solidFill>
                  <a:schemeClr val="tx1"/>
                </a:solidFill>
              </a:rPr>
              <a:t>都是</a:t>
            </a:r>
            <a:r>
              <a:rPr lang="zh-CN" altLang="zh-CN" sz="2400" b="1" dirty="0">
                <a:solidFill>
                  <a:srgbClr val="FF0000"/>
                </a:solidFill>
              </a:rPr>
              <a:t>有模运算</a:t>
            </a:r>
            <a:r>
              <a:rPr lang="zh-CN" altLang="zh-CN" sz="2400" b="1" dirty="0"/>
              <a:t>。模在机器中是表示不出来的，若运算结果超出能表示的数值范围，则会自动舍去溢出量，只保留小于模的部分。</a:t>
            </a:r>
            <a:endParaRPr lang="zh-CN" altLang="zh-CN" sz="2400" b="1" dirty="0"/>
          </a:p>
        </p:txBody>
      </p:sp>
      <p:sp>
        <p:nvSpPr>
          <p:cNvPr id="13316" name="Rectangle 3"/>
          <p:cNvSpPr/>
          <p:nvPr/>
        </p:nvSpPr>
        <p:spPr>
          <a:xfrm>
            <a:off x="26988" y="2359025"/>
            <a:ext cx="9582150" cy="34163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269875">
              <a:lnSpc>
                <a:spcPct val="150000"/>
              </a:lnSpc>
              <a:spcBef>
                <a:spcPct val="0"/>
              </a:spcBef>
              <a:buClrTx/>
              <a:buSzTx/>
              <a:buFontTx/>
              <a:buNone/>
            </a:pPr>
            <a:r>
              <a:rPr lang="zh-CN" altLang="zh-CN" sz="2400" b="1" dirty="0">
                <a:solidFill>
                  <a:srgbClr val="000000"/>
                </a:solidFill>
                <a:latin typeface="Times New Roman" panose="02020603050405020304" pitchFamily="18" charset="0"/>
                <a:cs typeface="Times New Roman" panose="02020603050405020304" pitchFamily="18" charset="0"/>
              </a:rPr>
              <a:t>设机器</a:t>
            </a:r>
            <a:r>
              <a:rPr lang="zh-CN" altLang="zh-CN" sz="2400" b="1" dirty="0">
                <a:solidFill>
                  <a:srgbClr val="C00000"/>
                </a:solidFill>
                <a:latin typeface="Times New Roman" panose="02020603050405020304" pitchFamily="18" charset="0"/>
                <a:cs typeface="Times New Roman" panose="02020603050405020304" pitchFamily="18" charset="0"/>
              </a:rPr>
              <a:t>字长为</a:t>
            </a:r>
            <a:r>
              <a:rPr lang="en-US" altLang="zh-CN" sz="2400" b="1" i="1" dirty="0">
                <a:solidFill>
                  <a:srgbClr val="C00000"/>
                </a:solidFill>
                <a:latin typeface="Times New Roman" panose="02020603050405020304" pitchFamily="18" charset="0"/>
                <a:cs typeface="Times New Roman" panose="02020603050405020304" pitchFamily="18" charset="0"/>
              </a:rPr>
              <a:t>n</a:t>
            </a:r>
            <a:r>
              <a:rPr lang="en-US" altLang="zh-CN" sz="2400" b="1" dirty="0">
                <a:solidFill>
                  <a:srgbClr val="C00000"/>
                </a:solidFill>
                <a:latin typeface="Times New Roman" panose="02020603050405020304" pitchFamily="18" charset="0"/>
                <a:cs typeface="Times New Roman" panose="02020603050405020304" pitchFamily="18" charset="0"/>
              </a:rPr>
              <a:t>+1</a:t>
            </a:r>
            <a:r>
              <a:rPr lang="zh-CN" altLang="en-US" sz="2400" b="1" dirty="0">
                <a:solidFill>
                  <a:srgbClr val="C00000"/>
                </a:solidFill>
                <a:latin typeface="Times New Roman" panose="02020603050405020304" pitchFamily="18" charset="0"/>
                <a:cs typeface="Times New Roman" panose="02020603050405020304" pitchFamily="18" charset="0"/>
              </a:rPr>
              <a:t>位</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p>
          <a:p>
            <a:pPr marL="0" lvl="0" indent="269875">
              <a:lnSpc>
                <a:spcPct val="150000"/>
              </a:lnSpc>
              <a:spcBef>
                <a:spcPct val="0"/>
              </a:spcBef>
              <a:buClrTx/>
              <a:buSzTx/>
              <a:buFontTx/>
              <a:buNone/>
            </a:pPr>
            <a:r>
              <a:rPr lang="zh-CN" altLang="en-US" sz="2400" b="1" dirty="0">
                <a:solidFill>
                  <a:srgbClr val="000000"/>
                </a:solidFill>
                <a:latin typeface="Times New Roman" panose="02020603050405020304" pitchFamily="18" charset="0"/>
                <a:cs typeface="Times New Roman" panose="02020603050405020304" pitchFamily="18" charset="0"/>
              </a:rPr>
              <a:t>* 对于</a:t>
            </a:r>
            <a:r>
              <a:rPr lang="zh-CN" altLang="en-US" sz="2400" b="1" dirty="0">
                <a:solidFill>
                  <a:srgbClr val="3333FF"/>
                </a:solidFill>
                <a:latin typeface="Times New Roman" panose="02020603050405020304" pitchFamily="18" charset="0"/>
                <a:cs typeface="Times New Roman" panose="02020603050405020304" pitchFamily="18" charset="0"/>
              </a:rPr>
              <a:t>定点小数</a:t>
            </a:r>
            <a:r>
              <a:rPr lang="en-US" altLang="zh-CN" sz="2400" b="1" dirty="0">
                <a:solidFill>
                  <a:srgbClr val="000000"/>
                </a:solidFill>
                <a:latin typeface="Times New Roman" panose="02020603050405020304" pitchFamily="18" charset="0"/>
                <a:cs typeface="Times New Roman" panose="02020603050405020304" pitchFamily="18" charset="0"/>
              </a:rPr>
              <a:t>x</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 x</a:t>
            </a:r>
            <a:r>
              <a:rPr lang="en-US" altLang="zh-CN" sz="2400" b="1" baseline="-25000" dirty="0">
                <a:solidFill>
                  <a:srgbClr val="000000"/>
                </a:solidFill>
                <a:latin typeface="Times New Roman" panose="02020603050405020304" pitchFamily="18" charset="0"/>
                <a:cs typeface="Times New Roman" panose="02020603050405020304" pitchFamily="18" charset="0"/>
              </a:rPr>
              <a:t>1</a:t>
            </a:r>
            <a:r>
              <a:rPr lang="en-US" altLang="zh-CN" sz="2400" b="1" dirty="0">
                <a:solidFill>
                  <a:srgbClr val="000000"/>
                </a:solidFill>
                <a:latin typeface="Times New Roman" panose="02020603050405020304" pitchFamily="18" charset="0"/>
                <a:cs typeface="Times New Roman" panose="02020603050405020304" pitchFamily="18" charset="0"/>
              </a:rPr>
              <a:t> x</a:t>
            </a:r>
            <a:r>
              <a:rPr lang="en-US" altLang="zh-CN" sz="2400" b="1" baseline="-25000" dirty="0">
                <a:solidFill>
                  <a:srgbClr val="000000"/>
                </a:solidFill>
                <a:latin typeface="Times New Roman" panose="02020603050405020304" pitchFamily="18" charset="0"/>
                <a:cs typeface="Times New Roman" panose="02020603050405020304" pitchFamily="18" charset="0"/>
              </a:rPr>
              <a:t>2</a:t>
            </a:r>
            <a:r>
              <a:rPr lang="en-US" altLang="zh-CN" sz="2400" b="1" baseline="-25000" dirty="0">
                <a:solidFill>
                  <a:srgbClr val="000000"/>
                </a:solidFill>
                <a:latin typeface="Times New Roman" panose="02020603050405020304" pitchFamily="18" charset="0"/>
                <a:ea typeface="Times New Roman" panose="02020603050405020304" pitchFamily="18" charset="0"/>
              </a:rPr>
              <a:t>…</a:t>
            </a:r>
            <a:r>
              <a:rPr lang="en-US" altLang="zh-CN" sz="2400" b="1" baseline="-25000" dirty="0">
                <a:solidFill>
                  <a:srgbClr val="000000"/>
                </a:solidFill>
                <a:latin typeface="Times New Roman" panose="02020603050405020304" pitchFamily="18" charset="0"/>
                <a:ea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x</a:t>
            </a:r>
            <a:r>
              <a:rPr lang="en-US" altLang="zh-CN" sz="2400" b="1" baseline="-25000"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，其溢出量为（</a:t>
            </a:r>
            <a:r>
              <a:rPr lang="en-US" altLang="zh-CN" sz="2400" b="1" dirty="0">
                <a:solidFill>
                  <a:srgbClr val="000000"/>
                </a:solidFill>
                <a:latin typeface="Times New Roman" panose="02020603050405020304" pitchFamily="18" charset="0"/>
                <a:cs typeface="Times New Roman" panose="02020603050405020304" pitchFamily="18" charset="0"/>
              </a:rPr>
              <a:t>10.00</a:t>
            </a:r>
            <a:r>
              <a:rPr lang="en-US" altLang="zh-CN" sz="2400" b="1" dirty="0">
                <a:solidFill>
                  <a:srgbClr val="000000"/>
                </a:solidFill>
                <a:latin typeface="Times New Roman" panose="02020603050405020304" pitchFamily="18" charset="0"/>
                <a:ea typeface="Times New Roman" panose="02020603050405020304" pitchFamily="18" charset="0"/>
              </a:rPr>
              <a:t>…</a:t>
            </a:r>
            <a:r>
              <a:rPr lang="en-US" altLang="zh-CN" sz="2400" b="1" dirty="0">
                <a:solidFill>
                  <a:srgbClr val="000000"/>
                </a:solidFill>
                <a:latin typeface="Times New Roman" panose="02020603050405020304" pitchFamily="18" charset="0"/>
                <a:ea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0</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baseline="-25000" dirty="0">
                <a:solidFill>
                  <a:srgbClr val="000000"/>
                </a:solidFill>
                <a:latin typeface="Times New Roman" panose="02020603050405020304" pitchFamily="18" charset="0"/>
                <a:cs typeface="Times New Roman" panose="02020603050405020304" pitchFamily="18" charset="0"/>
              </a:rPr>
              <a:t>2</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0" lvl="0" indent="269875">
              <a:lnSpc>
                <a:spcPct val="150000"/>
              </a:lnSpc>
              <a:spcBef>
                <a:spcPct val="0"/>
              </a:spcBef>
              <a:buClrTx/>
              <a:buSzTx/>
              <a:buFontTx/>
              <a:buNone/>
            </a:pPr>
            <a:r>
              <a:rPr lang="zh-CN" altLang="en-US" sz="2400" b="1" dirty="0">
                <a:solidFill>
                  <a:srgbClr val="000000"/>
                </a:solidFill>
                <a:latin typeface="Times New Roman" panose="02020603050405020304" pitchFamily="18" charset="0"/>
                <a:cs typeface="Times New Roman" panose="02020603050405020304" pitchFamily="18" charset="0"/>
              </a:rPr>
              <a:t>即</a:t>
            </a:r>
            <a:r>
              <a:rPr lang="en-US" altLang="zh-CN" sz="2400" b="1" dirty="0">
                <a:solidFill>
                  <a:srgbClr val="000000"/>
                </a:solidFill>
                <a:latin typeface="Times New Roman" panose="02020603050405020304" pitchFamily="18" charset="0"/>
                <a:cs typeface="Times New Roman" panose="02020603050405020304" pitchFamily="18" charset="0"/>
              </a:rPr>
              <a:t> 2 </a:t>
            </a:r>
            <a:r>
              <a:rPr lang="zh-CN" altLang="en-US" sz="2400" b="1" dirty="0">
                <a:solidFill>
                  <a:srgbClr val="000000"/>
                </a:solidFill>
                <a:latin typeface="Times New Roman" panose="02020603050405020304" pitchFamily="18" charset="0"/>
                <a:cs typeface="Times New Roman" panose="02020603050405020304" pitchFamily="18" charset="0"/>
              </a:rPr>
              <a:t>，则以</a:t>
            </a:r>
            <a:r>
              <a:rPr lang="en-US" altLang="zh-CN" sz="2400" b="1" dirty="0">
                <a:solidFill>
                  <a:srgbClr val="3333FF"/>
                </a:solidFill>
                <a:latin typeface="Times New Roman" panose="02020603050405020304" pitchFamily="18" charset="0"/>
                <a:cs typeface="Times New Roman" panose="02020603050405020304" pitchFamily="18" charset="0"/>
              </a:rPr>
              <a:t>2</a:t>
            </a:r>
            <a:r>
              <a:rPr lang="zh-CN" altLang="en-US" sz="2400" b="1" dirty="0">
                <a:solidFill>
                  <a:srgbClr val="3333FF"/>
                </a:solidFill>
                <a:latin typeface="Times New Roman" panose="02020603050405020304" pitchFamily="18" charset="0"/>
                <a:cs typeface="Times New Roman" panose="02020603050405020304" pitchFamily="18" charset="0"/>
              </a:rPr>
              <a:t>为模</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0" lvl="0" indent="269875">
              <a:lnSpc>
                <a:spcPct val="150000"/>
              </a:lnSpc>
              <a:spcBef>
                <a:spcPct val="0"/>
              </a:spcBef>
              <a:buClrTx/>
              <a:buSzTx/>
              <a:buFontTx/>
              <a:buNone/>
            </a:pPr>
            <a:r>
              <a:rPr lang="zh-CN" altLang="en-US" sz="2400" b="1" dirty="0">
                <a:solidFill>
                  <a:srgbClr val="000000"/>
                </a:solidFill>
                <a:latin typeface="Times New Roman" panose="02020603050405020304" pitchFamily="18" charset="0"/>
                <a:cs typeface="Times New Roman" panose="02020603050405020304" pitchFamily="18" charset="0"/>
              </a:rPr>
              <a:t>* 对于</a:t>
            </a:r>
            <a:r>
              <a:rPr lang="zh-CN" altLang="en-US" sz="2400" b="1" dirty="0">
                <a:solidFill>
                  <a:srgbClr val="C00000"/>
                </a:solidFill>
                <a:latin typeface="Times New Roman" panose="02020603050405020304" pitchFamily="18" charset="0"/>
                <a:cs typeface="Times New Roman" panose="02020603050405020304" pitchFamily="18" charset="0"/>
              </a:rPr>
              <a:t>定点整数</a:t>
            </a:r>
            <a:r>
              <a:rPr lang="en-US" altLang="zh-CN" sz="2400" b="1" dirty="0">
                <a:solidFill>
                  <a:srgbClr val="000000"/>
                </a:solidFill>
                <a:latin typeface="Times New Roman" panose="02020603050405020304" pitchFamily="18" charset="0"/>
                <a:cs typeface="Times New Roman" panose="02020603050405020304" pitchFamily="18" charset="0"/>
              </a:rPr>
              <a:t>x</a:t>
            </a:r>
            <a:r>
              <a:rPr lang="en-US" altLang="zh-CN" sz="2400" b="1" baseline="-25000"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 x</a:t>
            </a:r>
            <a:r>
              <a:rPr lang="en-US" altLang="zh-CN" sz="2400" b="1" baseline="-25000" dirty="0">
                <a:solidFill>
                  <a:srgbClr val="000000"/>
                </a:solidFill>
                <a:latin typeface="Times New Roman" panose="02020603050405020304" pitchFamily="18" charset="0"/>
                <a:cs typeface="Times New Roman" panose="02020603050405020304" pitchFamily="18" charset="0"/>
              </a:rPr>
              <a:t>n-1</a:t>
            </a:r>
            <a:r>
              <a:rPr lang="en-US" altLang="zh-CN" sz="2400" b="1" dirty="0">
                <a:solidFill>
                  <a:srgbClr val="000000"/>
                </a:solidFill>
                <a:latin typeface="Times New Roman" panose="02020603050405020304" pitchFamily="18" charset="0"/>
                <a:cs typeface="Times New Roman" panose="02020603050405020304" pitchFamily="18" charset="0"/>
              </a:rPr>
              <a:t> x</a:t>
            </a:r>
            <a:r>
              <a:rPr lang="en-US" altLang="zh-CN" sz="2400" b="1" baseline="-25000" dirty="0">
                <a:solidFill>
                  <a:srgbClr val="000000"/>
                </a:solidFill>
                <a:latin typeface="Times New Roman" panose="02020603050405020304" pitchFamily="18" charset="0"/>
                <a:cs typeface="Times New Roman" panose="02020603050405020304" pitchFamily="18" charset="0"/>
              </a:rPr>
              <a:t>n-2 </a:t>
            </a:r>
            <a:r>
              <a:rPr lang="en-US" altLang="zh-CN" sz="2400" b="1" baseline="-25000" dirty="0">
                <a:solidFill>
                  <a:srgbClr val="000000"/>
                </a:solidFill>
                <a:latin typeface="Times New Roman" panose="02020603050405020304" pitchFamily="18" charset="0"/>
                <a:ea typeface="Times New Roman" panose="02020603050405020304" pitchFamily="18" charset="0"/>
              </a:rPr>
              <a:t>…</a:t>
            </a:r>
            <a:r>
              <a:rPr lang="en-US" altLang="zh-CN" sz="2400" b="1" baseline="-25000" dirty="0">
                <a:solidFill>
                  <a:srgbClr val="000000"/>
                </a:solidFill>
                <a:latin typeface="Times New Roman" panose="02020603050405020304" pitchFamily="18" charset="0"/>
                <a:ea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x</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，其溢出量为（</a:t>
            </a:r>
            <a:r>
              <a:rPr lang="en-US" altLang="zh-CN" sz="2400" b="1" dirty="0">
                <a:solidFill>
                  <a:srgbClr val="000000"/>
                </a:solidFill>
                <a:latin typeface="Times New Roman" panose="02020603050405020304" pitchFamily="18" charset="0"/>
                <a:cs typeface="Times New Roman" panose="02020603050405020304" pitchFamily="18" charset="0"/>
              </a:rPr>
              <a:t>100</a:t>
            </a:r>
            <a:r>
              <a:rPr lang="en-US" altLang="zh-CN" sz="2400" b="1" dirty="0">
                <a:solidFill>
                  <a:srgbClr val="000000"/>
                </a:solidFill>
                <a:latin typeface="Times New Roman" panose="02020603050405020304" pitchFamily="18" charset="0"/>
                <a:ea typeface="Times New Roman" panose="02020603050405020304" pitchFamily="18" charset="0"/>
              </a:rPr>
              <a:t>…</a:t>
            </a:r>
            <a:r>
              <a:rPr lang="en-US" altLang="zh-CN" sz="2400" b="1" dirty="0">
                <a:solidFill>
                  <a:srgbClr val="000000"/>
                </a:solidFill>
                <a:latin typeface="Times New Roman" panose="02020603050405020304" pitchFamily="18" charset="0"/>
                <a:ea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0</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baseline="-25000" dirty="0">
                <a:solidFill>
                  <a:srgbClr val="000000"/>
                </a:solidFill>
                <a:latin typeface="Times New Roman" panose="02020603050405020304" pitchFamily="18" charset="0"/>
                <a:cs typeface="Times New Roman" panose="02020603050405020304" pitchFamily="18" charset="0"/>
              </a:rPr>
              <a:t>2</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0" lvl="0" indent="269875">
              <a:lnSpc>
                <a:spcPct val="150000"/>
              </a:lnSpc>
              <a:spcBef>
                <a:spcPct val="0"/>
              </a:spcBef>
              <a:buClrTx/>
              <a:buSzTx/>
              <a:buFontTx/>
              <a:buNone/>
            </a:pPr>
            <a:r>
              <a:rPr lang="zh-CN" altLang="en-US" sz="2400" b="1" dirty="0">
                <a:solidFill>
                  <a:srgbClr val="000000"/>
                </a:solidFill>
                <a:latin typeface="Times New Roman" panose="02020603050405020304" pitchFamily="18" charset="0"/>
                <a:cs typeface="Times New Roman" panose="02020603050405020304" pitchFamily="18" charset="0"/>
              </a:rPr>
              <a:t>即</a:t>
            </a:r>
            <a:r>
              <a:rPr lang="en-US" altLang="zh-CN" sz="2400" b="1" dirty="0">
                <a:solidFill>
                  <a:srgbClr val="000000"/>
                </a:solidFill>
                <a:latin typeface="Times New Roman" panose="02020603050405020304" pitchFamily="18" charset="0"/>
                <a:cs typeface="Times New Roman" panose="02020603050405020304" pitchFamily="18" charset="0"/>
              </a:rPr>
              <a:t> 2</a:t>
            </a:r>
            <a:r>
              <a:rPr lang="en-US" altLang="zh-CN" sz="2400" b="1" baseline="30000" dirty="0">
                <a:solidFill>
                  <a:srgbClr val="000000"/>
                </a:solidFill>
                <a:latin typeface="Times New Roman" panose="02020603050405020304" pitchFamily="18" charset="0"/>
                <a:cs typeface="Times New Roman" panose="02020603050405020304" pitchFamily="18" charset="0"/>
              </a:rPr>
              <a:t>n+1</a:t>
            </a: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，则以</a:t>
            </a:r>
            <a:r>
              <a:rPr lang="en-US" altLang="zh-CN" sz="2400" b="1" dirty="0">
                <a:solidFill>
                  <a:srgbClr val="C00000"/>
                </a:solidFill>
                <a:latin typeface="Times New Roman" panose="02020603050405020304" pitchFamily="18" charset="0"/>
                <a:cs typeface="Times New Roman" panose="02020603050405020304" pitchFamily="18" charset="0"/>
              </a:rPr>
              <a:t>2</a:t>
            </a:r>
            <a:r>
              <a:rPr lang="en-US" altLang="zh-CN" sz="2400" b="1" baseline="30000" dirty="0">
                <a:solidFill>
                  <a:srgbClr val="C00000"/>
                </a:solidFill>
                <a:latin typeface="Times New Roman" panose="02020603050405020304" pitchFamily="18" charset="0"/>
                <a:cs typeface="Times New Roman" panose="02020603050405020304" pitchFamily="18" charset="0"/>
              </a:rPr>
              <a:t>n+1</a:t>
            </a:r>
            <a:r>
              <a:rPr lang="zh-CN" altLang="en-US" sz="2400" b="1" dirty="0">
                <a:solidFill>
                  <a:srgbClr val="C00000"/>
                </a:solidFill>
                <a:latin typeface="Times New Roman" panose="02020603050405020304" pitchFamily="18" charset="0"/>
                <a:cs typeface="Times New Roman" panose="02020603050405020304" pitchFamily="18" charset="0"/>
              </a:rPr>
              <a:t>为模</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0" lvl="0" indent="269875">
              <a:lnSpc>
                <a:spcPct val="150000"/>
              </a:lnSpc>
              <a:spcBef>
                <a:spcPct val="0"/>
              </a:spcBef>
              <a:buClrTx/>
              <a:buSzTx/>
              <a:buFontTx/>
              <a:buNone/>
            </a:pPr>
            <a:endParaRPr lang="zh-CN" altLang="en-US" sz="2400" b="1" dirty="0">
              <a:solidFill>
                <a:srgbClr val="000000"/>
              </a:solidFill>
              <a:latin typeface="Times New Roman" panose="02020603050405020304" pitchFamily="18" charset="0"/>
              <a:ea typeface="Times New Roman" panose="02020603050405020304" pitchFamily="18" charset="0"/>
            </a:endParaRPr>
          </a:p>
        </p:txBody>
      </p:sp>
      <p:sp>
        <p:nvSpPr>
          <p:cNvPr id="13317" name="上弧形箭头 7"/>
          <p:cNvSpPr/>
          <p:nvPr/>
        </p:nvSpPr>
        <p:spPr>
          <a:xfrm>
            <a:off x="7019925" y="4067175"/>
            <a:ext cx="936625" cy="82550"/>
          </a:xfrm>
          <a:prstGeom prst="curvedDownArrow">
            <a:avLst>
              <a:gd name="adj1" fmla="val 24893"/>
              <a:gd name="adj2" fmla="val 49696"/>
              <a:gd name="adj3" fmla="val 25000"/>
            </a:avLst>
          </a:prstGeom>
          <a:solidFill>
            <a:schemeClr val="accent1"/>
          </a:solidFill>
          <a:ln w="9525" cap="flat" cmpd="sng">
            <a:solidFill>
              <a:schemeClr val="tx1"/>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18" name="TextBox 8"/>
          <p:cNvSpPr txBox="1"/>
          <p:nvPr/>
        </p:nvSpPr>
        <p:spPr>
          <a:xfrm>
            <a:off x="7235825" y="3644900"/>
            <a:ext cx="720725"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n+1</a:t>
            </a:r>
            <a:endParaRPr lang="zh-CN" altLang="en-US" sz="1800" dirty="0"/>
          </a:p>
        </p:txBody>
      </p:sp>
    </p:spTree>
  </p:cSld>
  <p:clrMapOvr>
    <a:masterClrMapping/>
  </p:clrMapOvr>
  <p:transition spd="slow">
    <p:cover dir="l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5" name="矩形 4"/>
          <p:cNvSpPr/>
          <p:nvPr/>
        </p:nvSpPr>
        <p:spPr>
          <a:xfrm>
            <a:off x="611505" y="332740"/>
            <a:ext cx="3336290" cy="64516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3600" b="1" dirty="0">
                <a:latin typeface="Times New Roman" panose="02020603050405020304" pitchFamily="18" charset="0"/>
                <a:ea typeface="黑体" panose="02010609060101010101" pitchFamily="49" charset="-122"/>
                <a:cs typeface="Times New Roman" panose="02020603050405020304" pitchFamily="18" charset="0"/>
              </a:rPr>
              <a:t>2.3.5  RISC概述</a:t>
            </a:r>
            <a:endParaRPr lang="en-US" altLang="zh-CN" sz="3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Rectangle 3"/>
          <p:cNvSpPr/>
          <p:nvPr/>
        </p:nvSpPr>
        <p:spPr>
          <a:xfrm>
            <a:off x="395288" y="1097121"/>
            <a:ext cx="1765300" cy="694055"/>
          </a:xfrm>
          <a:prstGeom prst="rect">
            <a:avLst/>
          </a:prstGeom>
          <a:noFill/>
          <a:ln w="28575">
            <a:noFill/>
          </a:ln>
        </p:spPr>
        <p:txBody>
          <a:bodyPr wrap="none"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CISC</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0" name="文本框 99"/>
          <p:cNvSpPr txBox="1"/>
          <p:nvPr/>
        </p:nvSpPr>
        <p:spPr>
          <a:xfrm>
            <a:off x="201930" y="1844675"/>
            <a:ext cx="8740775" cy="5408295"/>
          </a:xfrm>
          <a:prstGeom prst="rect">
            <a:avLst/>
          </a:prstGeom>
          <a:noFill/>
          <a:ln w="9525">
            <a:noFill/>
          </a:ln>
        </p:spPr>
        <p:txBody>
          <a:bodyPr wrap="square">
            <a:spAutoFit/>
          </a:bodyPr>
          <a:p>
            <a:pPr marL="342900" indent="-342900">
              <a:lnSpc>
                <a:spcPct val="120000"/>
              </a:lnSpc>
              <a:spcBef>
                <a:spcPts val="0"/>
              </a:spcBef>
              <a:spcAft>
                <a:spcPts val="0"/>
              </a:spcAft>
              <a:buFont typeface="Arial" panose="020B0604020202020204" pitchFamily="34" charset="0"/>
              <a:buChar char="•"/>
            </a:pPr>
            <a:r>
              <a:rPr lang="en-US" sz="2400" b="1">
                <a:solidFill>
                  <a:schemeClr val="tx1"/>
                </a:solidFill>
                <a:latin typeface="Times New Roman" panose="02020603050405020304" pitchFamily="18" charset="0"/>
                <a:ea typeface="宋体" panose="02010600030101010101" pitchFamily="2" charset="-122"/>
              </a:rPr>
              <a:t>VLSI</a:t>
            </a:r>
            <a:r>
              <a:rPr lang="zh-CN" sz="2400" b="1">
                <a:solidFill>
                  <a:schemeClr val="tx1"/>
                </a:solidFill>
                <a:latin typeface="Times New Roman" panose="02020603050405020304" pitchFamily="18" charset="0"/>
                <a:ea typeface="宋体" panose="02010600030101010101" pitchFamily="2" charset="-122"/>
              </a:rPr>
              <a:t>的迅速发展，使计算机硬件成本不断下降，软件成本不断上升。因此，设计者在指令系统中增加更多和更复杂的指令，以适应不同应用领域的需要，</a:t>
            </a:r>
            <a:r>
              <a:rPr lang="zh-CN" sz="2400" b="1">
                <a:solidFill>
                  <a:schemeClr val="tx1"/>
                </a:solidFill>
                <a:latin typeface="Times New Roman" panose="02020603050405020304" pitchFamily="18" charset="0"/>
                <a:ea typeface="宋体" panose="02010600030101010101" pitchFamily="2" charset="-122"/>
              </a:rPr>
              <a:t>以及减少指令系统与高级语言之间的语义差异。</a:t>
            </a:r>
            <a:endParaRPr lang="zh-CN" sz="2400" b="1">
              <a:solidFill>
                <a:schemeClr val="tx1"/>
              </a:solidFill>
              <a:latin typeface="Times New Roman" panose="02020603050405020304" pitchFamily="18" charset="0"/>
              <a:ea typeface="宋体" panose="02010600030101010101" pitchFamily="2" charset="-122"/>
            </a:endParaRPr>
          </a:p>
          <a:p>
            <a:pPr marL="342900" indent="-342900">
              <a:lnSpc>
                <a:spcPct val="120000"/>
              </a:lnSpc>
              <a:spcBef>
                <a:spcPts val="0"/>
              </a:spcBef>
              <a:spcAft>
                <a:spcPts val="0"/>
              </a:spcAft>
              <a:buFont typeface="Arial" panose="020B0604020202020204" pitchFamily="34" charset="0"/>
              <a:buChar char="•"/>
            </a:pPr>
            <a:r>
              <a:rPr lang="zh-CN" sz="2400" b="1">
                <a:latin typeface="Times New Roman" panose="02020603050405020304" pitchFamily="18" charset="0"/>
                <a:sym typeface="+mn-ea"/>
              </a:rPr>
              <a:t>为了维护系列机的软件兼容性，也使指令系统变得越来越庞大。</a:t>
            </a:r>
            <a:r>
              <a:rPr lang="zh-CN" sz="2400" b="1">
                <a:solidFill>
                  <a:schemeClr val="tx1"/>
                </a:solidFill>
                <a:latin typeface="Times New Roman" panose="02020603050405020304" pitchFamily="18" charset="0"/>
                <a:ea typeface="宋体" panose="02010600030101010101" pitchFamily="2" charset="-122"/>
              </a:rPr>
              <a:t>在系列机中，新机型必须继承老机器指令系统中的全部指令。</a:t>
            </a:r>
            <a:endParaRPr lang="zh-CN" sz="2400" b="1">
              <a:solidFill>
                <a:schemeClr val="tx1"/>
              </a:solidFill>
              <a:latin typeface="Times New Roman" panose="02020603050405020304" pitchFamily="18" charset="0"/>
              <a:ea typeface="宋体" panose="02010600030101010101" pitchFamily="2" charset="-122"/>
            </a:endParaRPr>
          </a:p>
          <a:p>
            <a:pPr>
              <a:lnSpc>
                <a:spcPct val="120000"/>
              </a:lnSpc>
              <a:spcBef>
                <a:spcPts val="0"/>
              </a:spcBef>
              <a:spcAft>
                <a:spcPts val="0"/>
              </a:spcAft>
              <a:buFont typeface="Arial" panose="020B0604020202020204" pitchFamily="34" charset="0"/>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通常</a:t>
            </a:r>
            <a:r>
              <a:rPr lang="zh-CN" sz="2400" b="1">
                <a:solidFill>
                  <a:schemeClr val="tx1"/>
                </a:solidFill>
                <a:latin typeface="Times New Roman" panose="02020603050405020304" pitchFamily="18" charset="0"/>
                <a:ea typeface="宋体" panose="02010600030101010101" pitchFamily="2" charset="-122"/>
              </a:rPr>
              <a:t>，在计算机设计方面的传统想法和做法是：字长愈长、性能愈高的计算机，其指令系统就应该愈复杂，按这种传统方法设计的计算机系统称为复杂指令系统计算机，简称</a:t>
            </a:r>
            <a:r>
              <a:rPr lang="en-US" sz="2400" b="1">
                <a:solidFill>
                  <a:srgbClr val="C00000"/>
                </a:solidFill>
                <a:latin typeface="Times New Roman" panose="02020603050405020304" pitchFamily="18" charset="0"/>
                <a:ea typeface="宋体" panose="02010600030101010101" pitchFamily="2" charset="-122"/>
              </a:rPr>
              <a:t>CISC</a:t>
            </a:r>
            <a:r>
              <a:rPr lang="zh-CN" sz="2400" b="1">
                <a:solidFill>
                  <a:schemeClr val="tx1"/>
                </a:solidFill>
                <a:latin typeface="Times New Roman" panose="02020603050405020304" pitchFamily="18" charset="0"/>
                <a:ea typeface="宋体" panose="02010600030101010101" pitchFamily="2" charset="-122"/>
              </a:rPr>
              <a:t>（</a:t>
            </a:r>
            <a:r>
              <a:rPr lang="en-US" sz="2400" b="1">
                <a:solidFill>
                  <a:srgbClr val="C00000"/>
                </a:solidFill>
                <a:latin typeface="Times New Roman" panose="02020603050405020304" pitchFamily="18" charset="0"/>
                <a:ea typeface="宋体" panose="02010600030101010101" pitchFamily="2" charset="-122"/>
              </a:rPr>
              <a:t>C</a:t>
            </a:r>
            <a:r>
              <a:rPr lang="en-US" sz="2400" b="1">
                <a:solidFill>
                  <a:schemeClr val="tx1"/>
                </a:solidFill>
                <a:latin typeface="Times New Roman" panose="02020603050405020304" pitchFamily="18" charset="0"/>
                <a:ea typeface="宋体" panose="02010600030101010101" pitchFamily="2" charset="-122"/>
              </a:rPr>
              <a:t>omplex</a:t>
            </a:r>
            <a:r>
              <a:rPr lang="en-US" sz="2400" b="1">
                <a:solidFill>
                  <a:srgbClr val="C00000"/>
                </a:solidFill>
                <a:latin typeface="Times New Roman" panose="02020603050405020304" pitchFamily="18" charset="0"/>
                <a:ea typeface="宋体" panose="02010600030101010101" pitchFamily="2" charset="-122"/>
              </a:rPr>
              <a:t> I</a:t>
            </a:r>
            <a:r>
              <a:rPr lang="en-US" sz="2400" b="1">
                <a:solidFill>
                  <a:schemeClr val="tx1"/>
                </a:solidFill>
                <a:latin typeface="Times New Roman" panose="02020603050405020304" pitchFamily="18" charset="0"/>
                <a:ea typeface="宋体" panose="02010600030101010101" pitchFamily="2" charset="-122"/>
              </a:rPr>
              <a:t>nstruction </a:t>
            </a:r>
            <a:r>
              <a:rPr lang="en-US" sz="2400" b="1">
                <a:solidFill>
                  <a:srgbClr val="C00000"/>
                </a:solidFill>
                <a:latin typeface="Times New Roman" panose="02020603050405020304" pitchFamily="18" charset="0"/>
                <a:ea typeface="宋体" panose="02010600030101010101" pitchFamily="2" charset="-122"/>
              </a:rPr>
              <a:t>S</a:t>
            </a:r>
            <a:r>
              <a:rPr lang="en-US" sz="2400" b="1">
                <a:solidFill>
                  <a:schemeClr val="tx1"/>
                </a:solidFill>
                <a:latin typeface="Times New Roman" panose="02020603050405020304" pitchFamily="18" charset="0"/>
                <a:ea typeface="宋体" panose="02010600030101010101" pitchFamily="2" charset="-122"/>
              </a:rPr>
              <a:t>et </a:t>
            </a:r>
            <a:r>
              <a:rPr lang="en-US" sz="2400" b="1">
                <a:solidFill>
                  <a:srgbClr val="C00000"/>
                </a:solidFill>
                <a:latin typeface="Times New Roman" panose="02020603050405020304" pitchFamily="18" charset="0"/>
                <a:ea typeface="宋体" panose="02010600030101010101" pitchFamily="2" charset="-122"/>
              </a:rPr>
              <a:t>C</a:t>
            </a:r>
            <a:r>
              <a:rPr lang="en-US" sz="2400" b="1">
                <a:solidFill>
                  <a:schemeClr val="tx1"/>
                </a:solidFill>
                <a:latin typeface="Times New Roman" panose="02020603050405020304" pitchFamily="18" charset="0"/>
                <a:ea typeface="宋体" panose="02010600030101010101" pitchFamily="2" charset="-122"/>
              </a:rPr>
              <a:t>omputer</a:t>
            </a:r>
            <a:r>
              <a:rPr lang="zh-CN" sz="2400" b="1">
                <a:solidFill>
                  <a:schemeClr val="tx1"/>
                </a:solidFill>
                <a:latin typeface="Times New Roman" panose="02020603050405020304" pitchFamily="18" charset="0"/>
                <a:ea typeface="宋体" panose="02010600030101010101" pitchFamily="2" charset="-122"/>
              </a:rPr>
              <a:t>）。</a:t>
            </a:r>
            <a:endParaRPr lang="zh-CN" sz="2400" b="1">
              <a:solidFill>
                <a:schemeClr val="tx1"/>
              </a:solidFill>
              <a:latin typeface="Times New Roman" panose="02020603050405020304" pitchFamily="18" charset="0"/>
              <a:ea typeface="宋体" panose="02010600030101010101" pitchFamily="2" charset="-122"/>
            </a:endParaRPr>
          </a:p>
          <a:p>
            <a:endParaRPr lang="zh-CN" altLang="en-US" sz="2400" b="1">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79705" y="548640"/>
            <a:ext cx="4136390" cy="521970"/>
          </a:xfrm>
          <a:prstGeom prst="rect">
            <a:avLst/>
          </a:prstGeom>
          <a:noFill/>
        </p:spPr>
        <p:txBody>
          <a:bodyPr wrap="square" rtlCol="0">
            <a:spAutoFit/>
          </a:bodyPr>
          <a:p>
            <a:r>
              <a:rPr lang="en-US" altLang="zh-CN" sz="2800" b="1">
                <a:solidFill>
                  <a:srgbClr val="C00000"/>
                </a:solidFill>
                <a:latin typeface="Times New Roman" panose="02020603050405020304" pitchFamily="18" charset="0"/>
                <a:cs typeface="Times New Roman" panose="02020603050405020304" pitchFamily="18" charset="0"/>
              </a:rPr>
              <a:t>CISC</a:t>
            </a:r>
            <a:r>
              <a:rPr lang="zh-CN" altLang="en-US" sz="2800" b="1">
                <a:solidFill>
                  <a:srgbClr val="C00000"/>
                </a:solidFill>
                <a:latin typeface="Times New Roman" panose="02020603050405020304" pitchFamily="18" charset="0"/>
                <a:cs typeface="Times New Roman" panose="02020603050405020304" pitchFamily="18" charset="0"/>
              </a:rPr>
              <a:t>存在的</a:t>
            </a:r>
            <a:r>
              <a:rPr lang="zh-CN" altLang="en-US" sz="2800" b="1">
                <a:solidFill>
                  <a:srgbClr val="C00000"/>
                </a:solidFill>
                <a:latin typeface="Times New Roman" panose="02020603050405020304" pitchFamily="18" charset="0"/>
                <a:cs typeface="Times New Roman" panose="02020603050405020304" pitchFamily="18" charset="0"/>
              </a:rPr>
              <a:t>主要问题：</a:t>
            </a:r>
            <a:endParaRPr lang="zh-CN" altLang="en-US" sz="2800" b="1">
              <a:solidFill>
                <a:srgbClr val="C00000"/>
              </a:solidFill>
              <a:latin typeface="Times New Roman" panose="02020603050405020304" pitchFamily="18" charset="0"/>
              <a:cs typeface="Times New Roman" panose="02020603050405020304" pitchFamily="18" charset="0"/>
            </a:endParaRPr>
          </a:p>
        </p:txBody>
      </p:sp>
      <p:sp>
        <p:nvSpPr>
          <p:cNvPr id="6" name="矩形 5"/>
          <p:cNvSpPr/>
          <p:nvPr/>
        </p:nvSpPr>
        <p:spPr>
          <a:xfrm>
            <a:off x="35243" y="1340168"/>
            <a:ext cx="8704263" cy="4098290"/>
          </a:xfrm>
          <a:prstGeom prst="rect">
            <a:avLst/>
          </a:prstGeom>
        </p:spPr>
        <p:txBody>
          <a:bodyPr wrap="square">
            <a:spAutoFit/>
          </a:bodyPr>
          <a:p>
            <a:pPr marL="342900" marR="0" lvl="0" indent="-342900" algn="l" defTabSz="914400" rtl="0" eaLnBrk="1" fontAlgn="base" latinLnBrk="0" hangingPunct="1">
              <a:lnSpc>
                <a:spcPct val="120000"/>
              </a:lnSpc>
              <a:spcBef>
                <a:spcPts val="5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指令</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长度可变、操作复杂、寻址方式复杂，导致</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不少指令执行时间长；</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457200" marR="0" lvl="0" indent="-457200" algn="l" defTabSz="914400" rtl="0" eaLnBrk="1" fontAlgn="base" latinLnBrk="0" hangingPunct="1">
              <a:lnSpc>
                <a:spcPct val="120000"/>
              </a:lnSpc>
              <a:spcBef>
                <a:spcPts val="5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系列机为实现兼容，其控制部件多用微程序控制方式来实现，执行一条机器指令通常需要几个微周期，降低了指令的执行速度。</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457200" marR="0" lvl="0" indent="-457200" algn="l" defTabSz="914400" rtl="0" eaLnBrk="1" fontAlgn="base" latinLnBrk="0" hangingPunct="1">
              <a:lnSpc>
                <a:spcPct val="120000"/>
              </a:lnSpc>
              <a:spcBef>
                <a:spcPts val="5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CISC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中常用流水线技术。但由于存在很多问题，如指令系统采用变字长指令、</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寻址方式复杂</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等，使流水线的效率不高。</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L="457200" marR="0" lvl="0" indent="-457200" algn="l" defTabSz="914400" rtl="0" eaLnBrk="1" fontAlgn="base" latinLnBrk="0" hangingPunct="1">
              <a:lnSpc>
                <a:spcPct val="120000"/>
              </a:lnSpc>
              <a:spcBef>
                <a:spcPts val="5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复杂的指令系统必然增加硬件实现的复杂性，从而使计算机的研制周期长、投资大。</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cover dir="l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95605" y="1268730"/>
            <a:ext cx="8709660" cy="3415030"/>
          </a:xfrm>
          <a:prstGeom prst="rect">
            <a:avLst/>
          </a:prstGeom>
          <a:noFill/>
          <a:ln w="9525">
            <a:noFill/>
          </a:ln>
        </p:spPr>
        <p:txBody>
          <a:bodyPr wrap="square">
            <a:spAutoFit/>
          </a:bodyPr>
          <a:p>
            <a:pPr indent="269875">
              <a:lnSpc>
                <a:spcPct val="150000"/>
              </a:lnSpc>
            </a:pPr>
            <a:r>
              <a:rPr lang="en-US" altLang="zh-CN" sz="2400" b="1">
                <a:solidFill>
                  <a:schemeClr val="tx1"/>
                </a:solidFill>
                <a:latin typeface="Times New Roman" panose="02020603050405020304" pitchFamily="18" charset="0"/>
                <a:ea typeface="宋体" panose="02010600030101010101" pitchFamily="2" charset="-122"/>
              </a:rPr>
              <a:t>  </a:t>
            </a:r>
            <a:r>
              <a:rPr lang="zh-CN" sz="2400" b="1">
                <a:solidFill>
                  <a:schemeClr val="tx1"/>
                </a:solidFill>
                <a:latin typeface="Times New Roman" panose="02020603050405020304" pitchFamily="18" charset="0"/>
                <a:ea typeface="宋体" panose="02010600030101010101" pitchFamily="2" charset="-122"/>
              </a:rPr>
              <a:t>对</a:t>
            </a:r>
            <a:r>
              <a:rPr lang="en-US" sz="2400" b="1">
                <a:solidFill>
                  <a:schemeClr val="tx1"/>
                </a:solidFill>
                <a:latin typeface="Times New Roman" panose="02020603050405020304" pitchFamily="18" charset="0"/>
                <a:ea typeface="宋体" panose="02010600030101010101" pitchFamily="2" charset="-122"/>
              </a:rPr>
              <a:t>CISC</a:t>
            </a:r>
            <a:r>
              <a:rPr lang="zh-CN" sz="2400" b="1">
                <a:solidFill>
                  <a:schemeClr val="tx1"/>
                </a:solidFill>
                <a:latin typeface="Times New Roman" panose="02020603050405020304" pitchFamily="18" charset="0"/>
                <a:ea typeface="宋体" panose="02010600030101010101" pitchFamily="2" charset="-122"/>
              </a:rPr>
              <a:t>指令系统运行的统计分析表明，各种指令的使用频率相差悬殊，最常用的是一些比较简单的指令，仅占指令总数的</a:t>
            </a:r>
            <a:r>
              <a:rPr lang="en-US" sz="2400" b="1">
                <a:solidFill>
                  <a:schemeClr val="tx1"/>
                </a:solidFill>
                <a:latin typeface="Times New Roman" panose="02020603050405020304" pitchFamily="18" charset="0"/>
                <a:ea typeface="宋体" panose="02010600030101010101" pitchFamily="2" charset="-122"/>
              </a:rPr>
              <a:t>20%</a:t>
            </a:r>
            <a:r>
              <a:rPr lang="zh-CN" sz="2400" b="1">
                <a:solidFill>
                  <a:schemeClr val="tx1"/>
                </a:solidFill>
                <a:latin typeface="Times New Roman" panose="02020603050405020304" pitchFamily="18" charset="0"/>
                <a:ea typeface="宋体" panose="02010600030101010101" pitchFamily="2" charset="-122"/>
              </a:rPr>
              <a:t>，但在程序中出现的频率却占</a:t>
            </a:r>
            <a:r>
              <a:rPr lang="en-US" sz="2400" b="1">
                <a:solidFill>
                  <a:schemeClr val="tx1"/>
                </a:solidFill>
                <a:latin typeface="Times New Roman" panose="02020603050405020304" pitchFamily="18" charset="0"/>
                <a:ea typeface="宋体" panose="02010600030101010101" pitchFamily="2" charset="-122"/>
              </a:rPr>
              <a:t>80%</a:t>
            </a:r>
            <a:r>
              <a:rPr lang="zh-CN" sz="2400" b="1">
                <a:solidFill>
                  <a:schemeClr val="tx1"/>
                </a:solidFill>
                <a:latin typeface="Times New Roman" panose="02020603050405020304" pitchFamily="18" charset="0"/>
                <a:ea typeface="宋体" panose="02010600030101010101" pitchFamily="2" charset="-122"/>
              </a:rPr>
              <a:t>。</a:t>
            </a:r>
            <a:r>
              <a:rPr lang="en-US" sz="2400" b="1">
                <a:solidFill>
                  <a:schemeClr val="tx1"/>
                </a:solidFill>
                <a:latin typeface="Times New Roman" panose="02020603050405020304" pitchFamily="18" charset="0"/>
                <a:ea typeface="宋体" panose="02010600030101010101" pitchFamily="2" charset="-122"/>
              </a:rPr>
              <a:t>      1975</a:t>
            </a:r>
            <a:r>
              <a:rPr lang="zh-CN" sz="2400" b="1">
                <a:solidFill>
                  <a:schemeClr val="tx1"/>
                </a:solidFill>
                <a:latin typeface="Times New Roman" panose="02020603050405020304" pitchFamily="18" charset="0"/>
                <a:ea typeface="宋体" panose="02010600030101010101" pitchFamily="2" charset="-122"/>
              </a:rPr>
              <a:t>年，</a:t>
            </a:r>
            <a:r>
              <a:rPr lang="en-US" sz="2400" b="1">
                <a:solidFill>
                  <a:schemeClr val="tx1"/>
                </a:solidFill>
                <a:latin typeface="Times New Roman" panose="02020603050405020304" pitchFamily="18" charset="0"/>
                <a:ea typeface="宋体" panose="02010600030101010101" pitchFamily="2" charset="-122"/>
              </a:rPr>
              <a:t>IBM</a:t>
            </a:r>
            <a:r>
              <a:rPr lang="zh-CN" sz="2400" b="1">
                <a:solidFill>
                  <a:schemeClr val="tx1"/>
                </a:solidFill>
                <a:latin typeface="Times New Roman" panose="02020603050405020304" pitchFamily="18" charset="0"/>
                <a:ea typeface="宋体" panose="02010600030101010101" pitchFamily="2" charset="-122"/>
              </a:rPr>
              <a:t>公司提出</a:t>
            </a:r>
            <a:r>
              <a:rPr lang="zh-CN" sz="2400" b="1">
                <a:solidFill>
                  <a:schemeClr val="tx1"/>
                </a:solidFill>
                <a:latin typeface="Times New Roman" panose="02020603050405020304" pitchFamily="18" charset="0"/>
                <a:sym typeface="+mn-ea"/>
              </a:rPr>
              <a:t>精简指令系统计算机</a:t>
            </a:r>
            <a:r>
              <a:rPr lang="en-US" sz="2400" b="1">
                <a:solidFill>
                  <a:srgbClr val="C00000"/>
                </a:solidFill>
                <a:latin typeface="Times New Roman" panose="02020603050405020304" pitchFamily="18" charset="0"/>
                <a:sym typeface="+mn-ea"/>
              </a:rPr>
              <a:t>RISC</a:t>
            </a:r>
            <a:r>
              <a:rPr lang="zh-CN" sz="2400" b="1">
                <a:solidFill>
                  <a:schemeClr val="tx1"/>
                </a:solidFill>
                <a:latin typeface="Times New Roman" panose="02020603050405020304" pitchFamily="18" charset="0"/>
                <a:sym typeface="+mn-ea"/>
              </a:rPr>
              <a:t>（</a:t>
            </a:r>
            <a:r>
              <a:rPr lang="en-US" sz="2400" b="1">
                <a:solidFill>
                  <a:schemeClr val="tx1"/>
                </a:solidFill>
                <a:latin typeface="Times New Roman" panose="02020603050405020304" pitchFamily="18" charset="0"/>
                <a:sym typeface="+mn-ea"/>
              </a:rPr>
              <a:t>Reduced</a:t>
            </a:r>
            <a:r>
              <a:rPr lang="en-US" sz="2400" b="1">
                <a:solidFill>
                  <a:schemeClr val="tx1"/>
                </a:solidFill>
                <a:latin typeface="Times New Roman" panose="02020603050405020304" pitchFamily="18" charset="0"/>
                <a:cs typeface="Times New Roman" panose="02020603050405020304" pitchFamily="18" charset="0"/>
                <a:sym typeface="+mn-ea"/>
              </a:rPr>
              <a:t> </a:t>
            </a:r>
            <a:r>
              <a:rPr lang="en-US" sz="2400" b="1">
                <a:solidFill>
                  <a:schemeClr val="tx1"/>
                </a:solidFill>
                <a:latin typeface="Times New Roman" panose="02020603050405020304" pitchFamily="18" charset="0"/>
                <a:sym typeface="+mn-ea"/>
              </a:rPr>
              <a:t>Instruction Set Computer</a:t>
            </a:r>
            <a:r>
              <a:rPr lang="zh-CN" sz="2400" b="1">
                <a:solidFill>
                  <a:schemeClr val="tx1"/>
                </a:solidFill>
                <a:latin typeface="Times New Roman" panose="02020603050405020304" pitchFamily="18" charset="0"/>
                <a:sym typeface="+mn-ea"/>
              </a:rPr>
              <a:t>）的想法，其后</a:t>
            </a:r>
            <a:r>
              <a:rPr lang="zh-CN" sz="2400" b="1">
                <a:solidFill>
                  <a:schemeClr val="tx1"/>
                </a:solidFill>
                <a:latin typeface="Times New Roman" panose="02020603050405020304" pitchFamily="18" charset="0"/>
                <a:ea typeface="宋体" panose="02010600030101010101" pitchFamily="2" charset="-122"/>
              </a:rPr>
              <a:t>美国加州大学伯克利分校研制了</a:t>
            </a:r>
            <a:r>
              <a:rPr lang="en-US" sz="2400" b="1">
                <a:solidFill>
                  <a:schemeClr val="tx1"/>
                </a:solidFill>
                <a:latin typeface="Times New Roman" panose="02020603050405020304" pitchFamily="18" charset="0"/>
                <a:ea typeface="宋体" panose="02010600030101010101" pitchFamily="2" charset="-122"/>
              </a:rPr>
              <a:t>RISC I</a:t>
            </a:r>
            <a:r>
              <a:rPr lang="zh-CN" sz="2400" b="1">
                <a:solidFill>
                  <a:schemeClr val="tx1"/>
                </a:solidFill>
                <a:latin typeface="Times New Roman" panose="02020603050405020304" pitchFamily="18" charset="0"/>
                <a:ea typeface="宋体" panose="02010600030101010101" pitchFamily="2" charset="-122"/>
              </a:rPr>
              <a:t>和</a:t>
            </a:r>
            <a:r>
              <a:rPr lang="en-US" sz="2400" b="1">
                <a:solidFill>
                  <a:schemeClr val="tx1"/>
                </a:solidFill>
                <a:latin typeface="Times New Roman" panose="02020603050405020304" pitchFamily="18" charset="0"/>
                <a:ea typeface="宋体" panose="02010600030101010101" pitchFamily="2" charset="-122"/>
              </a:rPr>
              <a:t>RISC II</a:t>
            </a:r>
            <a:r>
              <a:rPr lang="zh-CN" sz="2400" b="1">
                <a:solidFill>
                  <a:schemeClr val="tx1"/>
                </a:solidFill>
                <a:latin typeface="Times New Roman" panose="02020603050405020304" pitchFamily="18" charset="0"/>
                <a:ea typeface="宋体" panose="02010600030101010101" pitchFamily="2" charset="-122"/>
              </a:rPr>
              <a:t>、斯坦福大学研制了</a:t>
            </a:r>
            <a:r>
              <a:rPr lang="en-US" sz="2400" b="1">
                <a:solidFill>
                  <a:schemeClr val="tx1"/>
                </a:solidFill>
                <a:latin typeface="Times New Roman" panose="02020603050405020304" pitchFamily="18" charset="0"/>
                <a:ea typeface="宋体" panose="02010600030101010101" pitchFamily="2" charset="-122"/>
              </a:rPr>
              <a:t>MIPS</a:t>
            </a:r>
            <a:r>
              <a:rPr lang="zh-CN" sz="2400" b="1">
                <a:solidFill>
                  <a:schemeClr val="tx1"/>
                </a:solidFill>
                <a:latin typeface="Times New Roman" panose="02020603050405020304" pitchFamily="18" charset="0"/>
                <a:ea typeface="宋体" panose="02010600030101010101" pitchFamily="2" charset="-122"/>
              </a:rPr>
              <a:t>。</a:t>
            </a:r>
            <a:endParaRPr lang="zh-CN" altLang="en-US" sz="2400" b="1">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cover dir="l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spcBef>
                <a:spcPct val="0"/>
              </a:spcBef>
              <a:buNone/>
            </a:pPr>
            <a:fld id="{9A0DB2DC-4C9A-4742-B13C-FB6460FD3503}" type="slidenum">
              <a:rPr lang="en-US" altLang="zh-CN" sz="1400" b="0" dirty="0">
                <a:ea typeface="宋体" panose="02010600030101010101" pitchFamily="2" charset="-122"/>
              </a:rPr>
            </a:fld>
            <a:endParaRPr lang="en-US" altLang="zh-CN" sz="1400" b="0" dirty="0">
              <a:ea typeface="宋体" panose="02010600030101010101" pitchFamily="2" charset="-122"/>
            </a:endParaRPr>
          </a:p>
        </p:txBody>
      </p:sp>
      <p:sp>
        <p:nvSpPr>
          <p:cNvPr id="129029" name="Rectangle 5"/>
          <p:cNvSpPr/>
          <p:nvPr/>
        </p:nvSpPr>
        <p:spPr>
          <a:xfrm>
            <a:off x="179388" y="116682"/>
            <a:ext cx="2990215" cy="694055"/>
          </a:xfrm>
          <a:prstGeom prst="rect">
            <a:avLst/>
          </a:prstGeom>
          <a:noFill/>
          <a:ln w="28575">
            <a:noFill/>
          </a:ln>
        </p:spPr>
        <p:txBody>
          <a:bodyPr wrap="none" tIns="101568" bIns="101568"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RISC</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的特点</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9030" name="Rectangle 6"/>
          <p:cNvSpPr/>
          <p:nvPr/>
        </p:nvSpPr>
        <p:spPr>
          <a:xfrm>
            <a:off x="241300" y="908844"/>
            <a:ext cx="8523288" cy="1408430"/>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宋体" panose="02010600030101010101" pitchFamily="2" charset="-122"/>
              </a:rPr>
              <a:t>（</a:t>
            </a:r>
            <a:r>
              <a:rPr lang="en-US" altLang="zh-CN" sz="2800" b="1" dirty="0">
                <a:latin typeface="宋体" panose="02010600030101010101" pitchFamily="2" charset="-122"/>
              </a:rPr>
              <a:t>1</a:t>
            </a:r>
            <a:r>
              <a:rPr lang="zh-CN" altLang="en-US" sz="2800" b="1" dirty="0">
                <a:latin typeface="宋体" panose="02010600030101010101" pitchFamily="2" charset="-122"/>
              </a:rPr>
              <a:t>）</a:t>
            </a:r>
            <a:r>
              <a:rPr lang="zh-CN" altLang="en-US" sz="2800" b="1" dirty="0">
                <a:solidFill>
                  <a:srgbClr val="CB0101"/>
                </a:solidFill>
                <a:latin typeface="宋体" panose="02010600030101010101" pitchFamily="2" charset="-122"/>
              </a:rPr>
              <a:t>面向寄存器的结构</a:t>
            </a:r>
            <a:endParaRPr lang="zh-CN" altLang="en-US" sz="2800" b="1" dirty="0">
              <a:solidFill>
                <a:srgbClr val="CB0101"/>
              </a:solidFill>
              <a:latin typeface="宋体" panose="02010600030101010101" pitchFamily="2" charset="-122"/>
            </a:endParaRPr>
          </a:p>
          <a:p>
            <a:pPr marL="0" lvl="0" indent="0" eaLnBrk="1" hangingPunct="1">
              <a:lnSpc>
                <a:spcPct val="120000"/>
              </a:lnSpc>
              <a:spcBef>
                <a:spcPts val="0"/>
              </a:spcBef>
              <a:spcAft>
                <a:spcPts val="0"/>
              </a:spcAft>
              <a:buNone/>
            </a:pPr>
            <a:r>
              <a:rPr lang="zh-CN" altLang="zh-CN" sz="2400" b="1" dirty="0"/>
              <a:t>所有运算使用的数据都来自寄存器，运算结果也都写入寄存器。通常</a:t>
            </a:r>
            <a:r>
              <a:rPr lang="en-US" altLang="zh-CN" sz="2400" b="1" dirty="0"/>
              <a:t>CPU</a:t>
            </a:r>
            <a:r>
              <a:rPr lang="zh-CN" altLang="zh-CN" sz="2400" b="1" dirty="0"/>
              <a:t>内设置大量的通用寄存器，以减少访问主存储器。</a:t>
            </a:r>
            <a:endParaRPr lang="zh-CN" altLang="en-US" sz="2400" b="1" dirty="0">
              <a:solidFill>
                <a:srgbClr val="CB0101"/>
              </a:solidFill>
              <a:latin typeface="宋体" panose="02010600030101010101" pitchFamily="2" charset="-122"/>
            </a:endParaRPr>
          </a:p>
        </p:txBody>
      </p:sp>
      <p:sp>
        <p:nvSpPr>
          <p:cNvPr id="129031" name="Rectangle 7"/>
          <p:cNvSpPr/>
          <p:nvPr/>
        </p:nvSpPr>
        <p:spPr>
          <a:xfrm>
            <a:off x="252095" y="2420938"/>
            <a:ext cx="8751888" cy="1851025"/>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宋体" panose="02010600030101010101" pitchFamily="2" charset="-122"/>
              </a:rPr>
              <a:t>（</a:t>
            </a:r>
            <a:r>
              <a:rPr lang="en-US" altLang="zh-CN" sz="2800" b="1" dirty="0">
                <a:latin typeface="宋体" panose="02010600030101010101" pitchFamily="2" charset="-122"/>
              </a:rPr>
              <a:t>2</a:t>
            </a:r>
            <a:r>
              <a:rPr lang="zh-CN" altLang="en-US" sz="2800" b="1" dirty="0">
                <a:latin typeface="宋体" panose="02010600030101010101" pitchFamily="2" charset="-122"/>
              </a:rPr>
              <a:t>）</a:t>
            </a:r>
            <a:r>
              <a:rPr lang="zh-CN" altLang="en-US" sz="2800" b="1" dirty="0">
                <a:solidFill>
                  <a:srgbClr val="CB0101"/>
                </a:solidFill>
                <a:latin typeface="宋体" panose="02010600030101010101" pitchFamily="2" charset="-122"/>
              </a:rPr>
              <a:t>采用</a:t>
            </a:r>
            <a:r>
              <a:rPr lang="en-US" altLang="zh-CN" sz="2800" b="1" dirty="0">
                <a:solidFill>
                  <a:srgbClr val="CB0101"/>
                </a:solidFill>
                <a:latin typeface="宋体" panose="02010600030101010101" pitchFamily="2" charset="-122"/>
              </a:rPr>
              <a:t>LOAD/STORE</a:t>
            </a:r>
            <a:r>
              <a:rPr lang="zh-CN" altLang="en-US" sz="2800" b="1" dirty="0">
                <a:solidFill>
                  <a:srgbClr val="CB0101"/>
                </a:solidFill>
                <a:latin typeface="宋体" panose="02010600030101010101" pitchFamily="2" charset="-122"/>
              </a:rPr>
              <a:t>结构</a:t>
            </a:r>
            <a:endParaRPr lang="en-US" altLang="zh-CN" sz="2800" b="1" dirty="0">
              <a:solidFill>
                <a:srgbClr val="CB0101"/>
              </a:solidFill>
              <a:latin typeface="宋体" panose="02010600030101010101" pitchFamily="2" charset="-122"/>
            </a:endParaRPr>
          </a:p>
          <a:p>
            <a:pPr marL="0" lvl="0" indent="0" eaLnBrk="1" hangingPunct="1">
              <a:lnSpc>
                <a:spcPct val="120000"/>
              </a:lnSpc>
              <a:spcBef>
                <a:spcPts val="0"/>
              </a:spcBef>
              <a:spcAft>
                <a:spcPts val="0"/>
              </a:spcAft>
              <a:buNone/>
            </a:pPr>
            <a:r>
              <a:rPr lang="zh-CN" altLang="zh-CN" sz="2400" b="1" dirty="0"/>
              <a:t>访问主存储器的只有两种指令：从存储器读取数据到寄存器的</a:t>
            </a:r>
            <a:r>
              <a:rPr lang="en-US" altLang="zh-CN" sz="2400" b="1" dirty="0"/>
              <a:t>LOAD</a:t>
            </a:r>
            <a:r>
              <a:rPr lang="zh-CN" altLang="zh-CN" sz="2400" b="1" dirty="0"/>
              <a:t>（取数）指令和从寄存器向存储器写数据的</a:t>
            </a:r>
            <a:r>
              <a:rPr lang="en-US" altLang="zh-CN" sz="2400" b="1" dirty="0"/>
              <a:t>STORE</a:t>
            </a:r>
            <a:r>
              <a:rPr lang="zh-CN" altLang="zh-CN" sz="2400" b="1" dirty="0"/>
              <a:t>（存数）指令。</a:t>
            </a:r>
            <a:endParaRPr lang="zh-CN" altLang="en-US" sz="2400" b="1" dirty="0">
              <a:solidFill>
                <a:srgbClr val="CB0101"/>
              </a:solidFill>
              <a:latin typeface="宋体" panose="02010600030101010101" pitchFamily="2" charset="-122"/>
            </a:endParaRPr>
          </a:p>
        </p:txBody>
      </p:sp>
      <p:sp>
        <p:nvSpPr>
          <p:cNvPr id="129032" name="Rectangle 8"/>
          <p:cNvSpPr/>
          <p:nvPr/>
        </p:nvSpPr>
        <p:spPr>
          <a:xfrm>
            <a:off x="241300" y="4330542"/>
            <a:ext cx="8624888" cy="2294255"/>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宋体" panose="02010600030101010101" pitchFamily="2" charset="-122"/>
              </a:rPr>
              <a:t>（</a:t>
            </a:r>
            <a:r>
              <a:rPr lang="en-US" altLang="zh-CN" sz="2800" b="1" dirty="0">
                <a:latin typeface="宋体" panose="02010600030101010101" pitchFamily="2" charset="-122"/>
              </a:rPr>
              <a:t>3</a:t>
            </a:r>
            <a:r>
              <a:rPr lang="zh-CN" altLang="en-US" sz="2800" b="1" dirty="0">
                <a:latin typeface="宋体" panose="02010600030101010101" pitchFamily="2" charset="-122"/>
              </a:rPr>
              <a:t>）</a:t>
            </a:r>
            <a:r>
              <a:rPr lang="zh-CN" altLang="en-US" sz="2800" b="1" dirty="0">
                <a:solidFill>
                  <a:srgbClr val="CB0101"/>
                </a:solidFill>
                <a:latin typeface="宋体" panose="02010600030101010101" pitchFamily="2" charset="-122"/>
              </a:rPr>
              <a:t>较少的指令数和寻址方式</a:t>
            </a:r>
            <a:endParaRPr lang="en-US" altLang="zh-CN" sz="2800" b="1" dirty="0">
              <a:solidFill>
                <a:srgbClr val="CB0101"/>
              </a:solidFill>
              <a:latin typeface="宋体" panose="02010600030101010101" pitchFamily="2" charset="-122"/>
            </a:endParaRPr>
          </a:p>
          <a:p>
            <a:pPr marL="0" lvl="0" indent="0" eaLnBrk="1" hangingPunct="1">
              <a:lnSpc>
                <a:spcPct val="120000"/>
              </a:lnSpc>
              <a:spcBef>
                <a:spcPts val="0"/>
              </a:spcBef>
              <a:spcAft>
                <a:spcPts val="0"/>
              </a:spcAft>
              <a:buNone/>
            </a:pPr>
            <a:r>
              <a:rPr lang="zh-CN" altLang="zh-CN" sz="2400" b="1" dirty="0"/>
              <a:t>选取使用频率最高的一些简单指令，以及很有用但不复杂的指令，可简化控制部件。选用简单的寻址方式，</a:t>
            </a:r>
            <a:r>
              <a:rPr lang="zh-CN" altLang="en-US" sz="2400" b="1" dirty="0"/>
              <a:t>可</a:t>
            </a:r>
            <a:r>
              <a:rPr lang="zh-CN" altLang="zh-CN" sz="2400" b="1" dirty="0"/>
              <a:t>减少指令的执行周期数</a:t>
            </a:r>
            <a:r>
              <a:rPr lang="zh-CN" altLang="en-US" sz="2400" b="1" dirty="0"/>
              <a:t>，使不同指令的执行时间差别不大，有利于流水线的实现</a:t>
            </a:r>
            <a:r>
              <a:rPr lang="zh-CN" altLang="zh-CN" sz="2400" b="1" dirty="0"/>
              <a:t>。</a:t>
            </a:r>
            <a:endParaRPr lang="zh-CN" altLang="en-US" sz="2400" b="1" dirty="0">
              <a:solidFill>
                <a:srgbClr val="CB0101"/>
              </a:solidFill>
              <a:latin typeface="宋体" panose="02010600030101010101" pitchFamily="2"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29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29030"/>
                                        </p:tgtEl>
                                        <p:attrNameLst>
                                          <p:attrName>style.visibility</p:attrName>
                                        </p:attrNameLst>
                                      </p:cBhvr>
                                      <p:to>
                                        <p:strVal val="visible"/>
                                      </p:to>
                                    </p:set>
                                    <p:animEffect transition="in" filter="wipe(down)">
                                      <p:cBhvr>
                                        <p:cTn id="11" dur="500"/>
                                        <p:tgtEl>
                                          <p:spTgt spid="1290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9031"/>
                                        </p:tgtEl>
                                        <p:attrNameLst>
                                          <p:attrName>style.visibility</p:attrName>
                                        </p:attrNameLst>
                                      </p:cBhvr>
                                      <p:to>
                                        <p:strVal val="visible"/>
                                      </p:to>
                                    </p:set>
                                    <p:animEffect transition="in" filter="wipe(down)">
                                      <p:cBhvr>
                                        <p:cTn id="16" dur="500"/>
                                        <p:tgtEl>
                                          <p:spTgt spid="1290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9032"/>
                                        </p:tgtEl>
                                        <p:attrNameLst>
                                          <p:attrName>style.visibility</p:attrName>
                                        </p:attrNameLst>
                                      </p:cBhvr>
                                      <p:to>
                                        <p:strVal val="visible"/>
                                      </p:to>
                                    </p:set>
                                    <p:animEffect transition="in" filter="wipe(down)">
                                      <p:cBhvr>
                                        <p:cTn id="21" dur="500"/>
                                        <p:tgtEl>
                                          <p:spTgt spid="129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p:bldP spid="129030" grpId="0"/>
      <p:bldP spid="129031" grpId="0"/>
      <p:bldP spid="12903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50000"/>
              </a:spcBef>
              <a:spcAft>
                <a:spcPct val="0"/>
              </a:spcAft>
              <a:buNone/>
              <a:defRPr sz="2000" b="1" i="0" u="none" kern="1200" baseline="0">
                <a:solidFill>
                  <a:schemeClr val="tx1"/>
                </a:solidFill>
                <a:latin typeface="Arial" panose="020B0604020202020204" pitchFamily="34" charset="0"/>
                <a:ea typeface="黑体" panose="02010609060101010101" pitchFamily="49" charset="-122"/>
                <a:cs typeface="+mn-cs"/>
              </a:defRPr>
            </a:lvl5pPr>
          </a:lstStyle>
          <a:p>
            <a:pPr lvl="0" algn="r" eaLnBrk="1" hangingPunct="1">
              <a:spcBef>
                <a:spcPct val="0"/>
              </a:spcBef>
              <a:buNone/>
            </a:pPr>
            <a:fld id="{9A0DB2DC-4C9A-4742-B13C-FB6460FD3503}" type="slidenum">
              <a:rPr lang="en-US" altLang="zh-CN" sz="1400" b="0" dirty="0">
                <a:ea typeface="宋体" panose="02010600030101010101" pitchFamily="2" charset="-122"/>
              </a:rPr>
            </a:fld>
            <a:endParaRPr lang="en-US" altLang="zh-CN" sz="1400" b="0" dirty="0">
              <a:ea typeface="宋体" panose="02010600030101010101" pitchFamily="2" charset="-122"/>
            </a:endParaRPr>
          </a:p>
        </p:txBody>
      </p:sp>
      <p:sp>
        <p:nvSpPr>
          <p:cNvPr id="129033" name="Rectangle 9"/>
          <p:cNvSpPr/>
          <p:nvPr/>
        </p:nvSpPr>
        <p:spPr>
          <a:xfrm>
            <a:off x="200025" y="350838"/>
            <a:ext cx="8569325" cy="1754187"/>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宋体" panose="02010600030101010101" pitchFamily="2" charset="-122"/>
              </a:rPr>
              <a:t>（</a:t>
            </a:r>
            <a:r>
              <a:rPr lang="en-US" altLang="zh-CN" sz="2800" b="1" dirty="0">
                <a:latin typeface="宋体" panose="02010600030101010101" pitchFamily="2" charset="-122"/>
              </a:rPr>
              <a:t>4</a:t>
            </a:r>
            <a:r>
              <a:rPr lang="zh-CN" altLang="en-US" sz="2800" b="1" dirty="0">
                <a:latin typeface="宋体" panose="02010600030101010101" pitchFamily="2" charset="-122"/>
              </a:rPr>
              <a:t>）</a:t>
            </a:r>
            <a:r>
              <a:rPr lang="zh-CN" altLang="en-US" sz="2800" b="1" dirty="0">
                <a:solidFill>
                  <a:srgbClr val="C00000"/>
                </a:solidFill>
                <a:latin typeface="宋体" panose="02010600030101010101" pitchFamily="2" charset="-122"/>
              </a:rPr>
              <a:t>所有指令长度相同</a:t>
            </a:r>
            <a:endParaRPr lang="en-US" altLang="zh-CN" sz="2800" b="1" dirty="0">
              <a:solidFill>
                <a:srgbClr val="C00000"/>
              </a:solidFill>
              <a:latin typeface="宋体" panose="02010600030101010101" pitchFamily="2" charset="-122"/>
            </a:endParaRPr>
          </a:p>
          <a:p>
            <a:pPr marL="0" lvl="0" indent="0" eaLnBrk="1" hangingPunct="1">
              <a:lnSpc>
                <a:spcPts val="3200"/>
              </a:lnSpc>
              <a:spcBef>
                <a:spcPct val="0"/>
              </a:spcBef>
              <a:buNone/>
            </a:pPr>
            <a:r>
              <a:rPr lang="zh-CN" altLang="zh-CN" sz="2400" b="1" dirty="0"/>
              <a:t>指令长度相同，指令格式固定简单，可简化指令的译码逻辑，</a:t>
            </a:r>
            <a:r>
              <a:rPr lang="zh-CN" altLang="en-US" sz="2400" b="1" dirty="0"/>
              <a:t>预取后继指令容易，</a:t>
            </a:r>
            <a:r>
              <a:rPr lang="zh-CN" altLang="zh-CN" sz="2400" b="1" dirty="0"/>
              <a:t>有利于提高流水线的执行效率。为了便于编译的优化，常采用三地址指令格式。</a:t>
            </a:r>
            <a:endParaRPr lang="zh-CN" altLang="en-US" sz="2400" b="1" dirty="0"/>
          </a:p>
        </p:txBody>
      </p:sp>
      <p:sp>
        <p:nvSpPr>
          <p:cNvPr id="129034" name="Rectangle 10"/>
          <p:cNvSpPr/>
          <p:nvPr/>
        </p:nvSpPr>
        <p:spPr>
          <a:xfrm>
            <a:off x="200025" y="2140268"/>
            <a:ext cx="8758238" cy="2163762"/>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宋体" panose="02010600030101010101" pitchFamily="2" charset="-122"/>
              </a:rPr>
              <a:t>（</a:t>
            </a:r>
            <a:r>
              <a:rPr lang="en-US" altLang="zh-CN" sz="2800" b="1" dirty="0">
                <a:latin typeface="宋体" panose="02010600030101010101" pitchFamily="2" charset="-122"/>
              </a:rPr>
              <a:t>5</a:t>
            </a:r>
            <a:r>
              <a:rPr lang="zh-CN" altLang="en-US" sz="2800" b="1" dirty="0">
                <a:latin typeface="宋体" panose="02010600030101010101" pitchFamily="2" charset="-122"/>
              </a:rPr>
              <a:t>）</a:t>
            </a:r>
            <a:r>
              <a:rPr lang="zh-CN" altLang="en-US" sz="2800" b="1" dirty="0">
                <a:solidFill>
                  <a:srgbClr val="CB0101"/>
                </a:solidFill>
                <a:latin typeface="宋体" panose="02010600030101010101" pitchFamily="2" charset="-122"/>
              </a:rPr>
              <a:t>硬布线控制逻辑</a:t>
            </a:r>
            <a:endParaRPr lang="en-US" altLang="zh-CN" sz="2800" b="1" dirty="0">
              <a:solidFill>
                <a:srgbClr val="CB0101"/>
              </a:solidFill>
              <a:latin typeface="宋体" panose="02010600030101010101" pitchFamily="2" charset="-122"/>
            </a:endParaRPr>
          </a:p>
          <a:p>
            <a:pPr marL="0" lvl="0" indent="0" eaLnBrk="1" hangingPunct="1">
              <a:lnSpc>
                <a:spcPts val="3200"/>
              </a:lnSpc>
              <a:spcBef>
                <a:spcPct val="0"/>
              </a:spcBef>
              <a:buNone/>
            </a:pPr>
            <a:r>
              <a:rPr lang="zh-CN" altLang="zh-CN" sz="2400" b="1" dirty="0"/>
              <a:t>精简</a:t>
            </a:r>
            <a:r>
              <a:rPr lang="zh-CN" altLang="en-US" sz="2400" b="1" dirty="0"/>
              <a:t>的</a:t>
            </a:r>
            <a:r>
              <a:rPr lang="zh-CN" altLang="zh-CN" sz="2400" b="1" dirty="0"/>
              <a:t>指令系统</a:t>
            </a:r>
            <a:r>
              <a:rPr lang="zh-CN" altLang="en-US" sz="2400" b="1" dirty="0"/>
              <a:t>使</a:t>
            </a:r>
            <a:r>
              <a:rPr lang="zh-CN" altLang="zh-CN" sz="2400" b="1" dirty="0"/>
              <a:t>控制部件</a:t>
            </a:r>
            <a:r>
              <a:rPr lang="zh-CN" altLang="en-US" sz="2400" b="1" dirty="0"/>
              <a:t>简化，通常</a:t>
            </a:r>
            <a:r>
              <a:rPr lang="zh-CN" altLang="zh-CN" sz="2400" b="1" dirty="0"/>
              <a:t>由组合逻辑实现，</a:t>
            </a:r>
            <a:r>
              <a:rPr lang="zh-CN" altLang="en-US" sz="2400" b="1" dirty="0"/>
              <a:t>指令执行</a:t>
            </a:r>
            <a:r>
              <a:rPr lang="zh-CN" altLang="zh-CN" sz="2400" b="1" dirty="0"/>
              <a:t>速度</a:t>
            </a:r>
            <a:r>
              <a:rPr lang="zh-CN" altLang="en-US" sz="2400" b="1" dirty="0"/>
              <a:t>快</a:t>
            </a:r>
            <a:r>
              <a:rPr lang="zh-CN" altLang="zh-CN" sz="2400" b="1" dirty="0"/>
              <a:t>。此外，芯片上的控制部件所占面积也大为减小，可腾出更多空间放寄存器组、</a:t>
            </a:r>
            <a:r>
              <a:rPr lang="en-US" altLang="zh-CN" sz="2400" b="1" dirty="0"/>
              <a:t>Cache</a:t>
            </a:r>
            <a:r>
              <a:rPr lang="zh-CN" altLang="zh-CN" sz="2400" b="1" dirty="0"/>
              <a:t>等部件，这就减少了部件间的连线延迟，又进一步提高了操作速度。</a:t>
            </a:r>
            <a:endParaRPr lang="zh-CN" altLang="en-US" sz="2400" b="1" dirty="0">
              <a:solidFill>
                <a:srgbClr val="CB0101"/>
              </a:solidFill>
              <a:latin typeface="宋体" panose="02010600030101010101" pitchFamily="2" charset="-122"/>
            </a:endParaRPr>
          </a:p>
        </p:txBody>
      </p:sp>
      <p:sp>
        <p:nvSpPr>
          <p:cNvPr id="129035" name="Rectangle 11"/>
          <p:cNvSpPr/>
          <p:nvPr/>
        </p:nvSpPr>
        <p:spPr>
          <a:xfrm>
            <a:off x="282575" y="4364673"/>
            <a:ext cx="8486775" cy="2165350"/>
          </a:xfrm>
          <a:prstGeom prst="rect">
            <a:avLst/>
          </a:prstGeom>
          <a:noFill/>
          <a:ln w="2857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宋体" panose="02010600030101010101" pitchFamily="2" charset="-122"/>
              </a:rPr>
              <a:t>（</a:t>
            </a:r>
            <a:r>
              <a:rPr lang="en-US" altLang="zh-CN" sz="2800" b="1" dirty="0">
                <a:latin typeface="宋体" panose="02010600030101010101" pitchFamily="2" charset="-122"/>
              </a:rPr>
              <a:t>6</a:t>
            </a:r>
            <a:r>
              <a:rPr lang="zh-CN" altLang="en-US" sz="2800" b="1" dirty="0">
                <a:latin typeface="宋体" panose="02010600030101010101" pitchFamily="2" charset="-122"/>
              </a:rPr>
              <a:t>）</a:t>
            </a:r>
            <a:r>
              <a:rPr lang="zh-CN" altLang="en-US" sz="2800" b="1" dirty="0">
                <a:solidFill>
                  <a:srgbClr val="CB0101"/>
                </a:solidFill>
                <a:latin typeface="宋体" panose="02010600030101010101" pitchFamily="2" charset="-122"/>
              </a:rPr>
              <a:t>注重编译的优化</a:t>
            </a:r>
            <a:endParaRPr lang="en-US" altLang="zh-CN" sz="2800" b="1" dirty="0">
              <a:solidFill>
                <a:srgbClr val="CB0101"/>
              </a:solidFill>
              <a:latin typeface="宋体" panose="02010600030101010101" pitchFamily="2" charset="-122"/>
            </a:endParaRPr>
          </a:p>
          <a:p>
            <a:pPr marL="0" lvl="0" indent="0" eaLnBrk="1" hangingPunct="1">
              <a:lnSpc>
                <a:spcPts val="3200"/>
              </a:lnSpc>
              <a:spcBef>
                <a:spcPct val="0"/>
              </a:spcBef>
              <a:buNone/>
            </a:pPr>
            <a:r>
              <a:rPr lang="en-US" altLang="zh-CN" sz="2400" b="1" dirty="0"/>
              <a:t>RISC</a:t>
            </a:r>
            <a:r>
              <a:rPr lang="zh-CN" altLang="zh-CN" sz="2400" b="1" dirty="0"/>
              <a:t>指令系统的简化，必然使编译生成的代码长度增长。但通过编译优化技术，将编译初步生成的代码重新组织，调度指令的执行次序，充分发挥</a:t>
            </a:r>
            <a:r>
              <a:rPr lang="zh-CN" altLang="en-US" sz="2400" b="1" dirty="0"/>
              <a:t>指令级</a:t>
            </a:r>
            <a:r>
              <a:rPr lang="zh-CN" altLang="zh-CN" sz="2400" b="1" dirty="0"/>
              <a:t>操作的并行性，从而进一步提高流水线的执行效率。</a:t>
            </a:r>
            <a:endParaRPr lang="zh-CN" altLang="en-US" sz="24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9033"/>
                                        </p:tgtEl>
                                        <p:attrNameLst>
                                          <p:attrName>style.visibility</p:attrName>
                                        </p:attrNameLst>
                                      </p:cBhvr>
                                      <p:to>
                                        <p:strVal val="visible"/>
                                      </p:to>
                                    </p:set>
                                    <p:animEffect transition="in" filter="wipe(down)">
                                      <p:cBhvr>
                                        <p:cTn id="7" dur="500"/>
                                        <p:tgtEl>
                                          <p:spTgt spid="1290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9034"/>
                                        </p:tgtEl>
                                        <p:attrNameLst>
                                          <p:attrName>style.visibility</p:attrName>
                                        </p:attrNameLst>
                                      </p:cBhvr>
                                      <p:to>
                                        <p:strVal val="visible"/>
                                      </p:to>
                                    </p:set>
                                    <p:animEffect transition="in" filter="wipe(down)">
                                      <p:cBhvr>
                                        <p:cTn id="12" dur="500"/>
                                        <p:tgtEl>
                                          <p:spTgt spid="1290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9035"/>
                                        </p:tgtEl>
                                        <p:attrNameLst>
                                          <p:attrName>style.visibility</p:attrName>
                                        </p:attrNameLst>
                                      </p:cBhvr>
                                      <p:to>
                                        <p:strVal val="visible"/>
                                      </p:to>
                                    </p:set>
                                    <p:animEffect transition="in" filter="wipe(down)">
                                      <p:cBhvr>
                                        <p:cTn id="17" dur="500"/>
                                        <p:tgtEl>
                                          <p:spTgt spid="129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3" grpId="0"/>
      <p:bldP spid="129034" grpId="0"/>
      <p:bldP spid="129035"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5" name="矩形 4"/>
          <p:cNvSpPr/>
          <p:nvPr/>
        </p:nvSpPr>
        <p:spPr>
          <a:xfrm>
            <a:off x="611505" y="332740"/>
            <a:ext cx="4305300" cy="64516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3600" b="1" dirty="0">
                <a:latin typeface="Times New Roman" panose="02020603050405020304" pitchFamily="18" charset="0"/>
                <a:ea typeface="黑体" panose="02010609060101010101" pitchFamily="49" charset="-122"/>
                <a:cs typeface="Times New Roman" panose="02020603050405020304" pitchFamily="18" charset="0"/>
              </a:rPr>
              <a:t>2.3.6  MIPS</a:t>
            </a:r>
            <a:r>
              <a:rPr lang="zh-CN" altLang="en-US" sz="3600" b="1" dirty="0">
                <a:latin typeface="Times New Roman" panose="02020603050405020304" pitchFamily="18" charset="0"/>
                <a:ea typeface="黑体" panose="02010609060101010101" pitchFamily="49" charset="-122"/>
                <a:cs typeface="Times New Roman" panose="02020603050405020304" pitchFamily="18" charset="0"/>
              </a:rPr>
              <a:t>指令</a:t>
            </a:r>
            <a:r>
              <a:rPr lang="zh-CN" altLang="en-US" sz="3600" b="1" dirty="0">
                <a:latin typeface="Times New Roman" panose="02020603050405020304" pitchFamily="18" charset="0"/>
                <a:ea typeface="黑体" panose="02010609060101010101" pitchFamily="49" charset="-122"/>
                <a:cs typeface="Times New Roman" panose="02020603050405020304" pitchFamily="18" charset="0"/>
              </a:rPr>
              <a:t>系统</a:t>
            </a:r>
            <a:endParaRPr lang="zh-CN" altLang="en-US" sz="3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0" name="文本框 99"/>
          <p:cNvSpPr txBox="1"/>
          <p:nvPr/>
        </p:nvSpPr>
        <p:spPr>
          <a:xfrm>
            <a:off x="143510" y="1484630"/>
            <a:ext cx="8856345" cy="3636010"/>
          </a:xfrm>
          <a:prstGeom prst="rect">
            <a:avLst/>
          </a:prstGeom>
          <a:noFill/>
          <a:ln w="9525">
            <a:noFill/>
          </a:ln>
        </p:spPr>
        <p:txBody>
          <a:bodyPr wrap="square">
            <a:spAutoFit/>
          </a:bodyPr>
          <a:p>
            <a:pPr indent="269875">
              <a:lnSpc>
                <a:spcPct val="120000"/>
              </a:lnSpc>
              <a:spcBef>
                <a:spcPts val="0"/>
              </a:spcBef>
              <a:spcAft>
                <a:spcPts val="0"/>
              </a:spcAft>
            </a:pPr>
            <a:r>
              <a:rPr lang="en-US" altLang="zh-CN" sz="2400" b="1">
                <a:solidFill>
                  <a:schemeClr val="tx1"/>
                </a:solidFill>
                <a:latin typeface="Times New Roman" panose="02020603050405020304" pitchFamily="18" charset="0"/>
                <a:ea typeface="宋体" panose="02010600030101010101" pitchFamily="2" charset="-122"/>
              </a:rPr>
              <a:t>   </a:t>
            </a:r>
            <a:r>
              <a:rPr lang="zh-CN" sz="2400" b="1">
                <a:solidFill>
                  <a:schemeClr val="tx1"/>
                </a:solidFill>
                <a:latin typeface="Times New Roman" panose="02020603050405020304" pitchFamily="18" charset="0"/>
                <a:ea typeface="宋体" panose="02010600030101010101" pitchFamily="2" charset="-122"/>
              </a:rPr>
              <a:t>典型的</a:t>
            </a:r>
            <a:r>
              <a:rPr lang="en-US" sz="2400" b="1">
                <a:solidFill>
                  <a:schemeClr val="tx1"/>
                </a:solidFill>
                <a:latin typeface="Times New Roman" panose="02020603050405020304" pitchFamily="18" charset="0"/>
                <a:ea typeface="宋体" panose="02010600030101010101" pitchFamily="2" charset="-122"/>
              </a:rPr>
              <a:t>RISC</a:t>
            </a:r>
            <a:r>
              <a:rPr lang="zh-CN" sz="2400" b="1">
                <a:solidFill>
                  <a:schemeClr val="tx1"/>
                </a:solidFill>
                <a:latin typeface="Times New Roman" panose="02020603050405020304" pitchFamily="18" charset="0"/>
                <a:ea typeface="宋体" panose="02010600030101010101" pitchFamily="2" charset="-122"/>
              </a:rPr>
              <a:t>计算机是</a:t>
            </a:r>
            <a:r>
              <a:rPr lang="en-US" sz="2400" b="1">
                <a:solidFill>
                  <a:schemeClr val="tx1"/>
                </a:solidFill>
                <a:latin typeface="Times New Roman" panose="02020603050405020304" pitchFamily="18" charset="0"/>
                <a:ea typeface="宋体" panose="02010600030101010101" pitchFamily="2" charset="-122"/>
              </a:rPr>
              <a:t>MIPS Technologies</a:t>
            </a:r>
            <a:r>
              <a:rPr lang="zh-CN" sz="2400" b="1">
                <a:solidFill>
                  <a:schemeClr val="tx1"/>
                </a:solidFill>
                <a:latin typeface="Times New Roman" panose="02020603050405020304" pitchFamily="18" charset="0"/>
                <a:ea typeface="宋体" panose="02010600030101010101" pitchFamily="2" charset="-122"/>
              </a:rPr>
              <a:t>公司推出的</a:t>
            </a:r>
            <a:r>
              <a:rPr lang="en-US" sz="2400" b="1">
                <a:solidFill>
                  <a:schemeClr val="tx1"/>
                </a:solidFill>
                <a:latin typeface="Times New Roman" panose="02020603050405020304" pitchFamily="18" charset="0"/>
                <a:ea typeface="宋体" panose="02010600030101010101" pitchFamily="2" charset="-122"/>
              </a:rPr>
              <a:t>MIPS</a:t>
            </a:r>
            <a:r>
              <a:rPr lang="zh-CN" sz="2400" b="1">
                <a:solidFill>
                  <a:schemeClr val="tx1"/>
                </a:solidFill>
                <a:latin typeface="Times New Roman" panose="02020603050405020304" pitchFamily="18" charset="0"/>
                <a:ea typeface="宋体" panose="02010600030101010101" pitchFamily="2" charset="-122"/>
              </a:rPr>
              <a:t>系列计算机。</a:t>
            </a:r>
            <a:r>
              <a:rPr lang="en-US" sz="2400" b="1">
                <a:solidFill>
                  <a:srgbClr val="C00000"/>
                </a:solidFill>
                <a:latin typeface="Times New Roman" panose="02020603050405020304" pitchFamily="18" charset="0"/>
                <a:ea typeface="宋体" panose="02010600030101010101" pitchFamily="2" charset="-122"/>
              </a:rPr>
              <a:t>MIPS R2000</a:t>
            </a:r>
            <a:r>
              <a:rPr lang="zh-CN" sz="2400" b="1">
                <a:solidFill>
                  <a:srgbClr val="C00000"/>
                </a:solidFill>
                <a:latin typeface="Times New Roman" panose="02020603050405020304" pitchFamily="18" charset="0"/>
                <a:ea typeface="宋体" panose="02010600030101010101" pitchFamily="2" charset="-122"/>
              </a:rPr>
              <a:t>、</a:t>
            </a:r>
            <a:r>
              <a:rPr lang="en-US" sz="2400" b="1">
                <a:solidFill>
                  <a:srgbClr val="C00000"/>
                </a:solidFill>
                <a:latin typeface="Times New Roman" panose="02020603050405020304" pitchFamily="18" charset="0"/>
                <a:ea typeface="宋体" panose="02010600030101010101" pitchFamily="2" charset="-122"/>
              </a:rPr>
              <a:t>R3000</a:t>
            </a:r>
            <a:r>
              <a:rPr lang="zh-CN" sz="2400" b="1">
                <a:solidFill>
                  <a:srgbClr val="C00000"/>
                </a:solidFill>
                <a:latin typeface="Times New Roman" panose="02020603050405020304" pitchFamily="18" charset="0"/>
                <a:ea typeface="宋体" panose="02010600030101010101" pitchFamily="2" charset="-122"/>
              </a:rPr>
              <a:t>和</a:t>
            </a:r>
            <a:r>
              <a:rPr lang="en-US" sz="2400" b="1">
                <a:solidFill>
                  <a:srgbClr val="C00000"/>
                </a:solidFill>
                <a:latin typeface="Times New Roman" panose="02020603050405020304" pitchFamily="18" charset="0"/>
                <a:ea typeface="宋体" panose="02010600030101010101" pitchFamily="2" charset="-122"/>
              </a:rPr>
              <a:t>R6000</a:t>
            </a:r>
            <a:r>
              <a:rPr lang="zh-CN" sz="2400" b="1">
                <a:solidFill>
                  <a:schemeClr val="tx1"/>
                </a:solidFill>
                <a:latin typeface="Times New Roman" panose="02020603050405020304" pitchFamily="18" charset="0"/>
                <a:ea typeface="宋体" panose="02010600030101010101" pitchFamily="2" charset="-122"/>
              </a:rPr>
              <a:t>微处理器芯片，具有相同的</a:t>
            </a:r>
            <a:r>
              <a:rPr lang="en-US" sz="2400" b="1">
                <a:solidFill>
                  <a:srgbClr val="C00000"/>
                </a:solidFill>
                <a:latin typeface="Times New Roman" panose="02020603050405020304" pitchFamily="18" charset="0"/>
                <a:ea typeface="宋体" panose="02010600030101010101" pitchFamily="2" charset="-122"/>
              </a:rPr>
              <a:t>32</a:t>
            </a:r>
            <a:r>
              <a:rPr lang="zh-CN" sz="2400" b="1">
                <a:solidFill>
                  <a:srgbClr val="C00000"/>
                </a:solidFill>
                <a:latin typeface="Times New Roman" panose="02020603050405020304" pitchFamily="18" charset="0"/>
                <a:ea typeface="宋体" panose="02010600030101010101" pitchFamily="2" charset="-122"/>
              </a:rPr>
              <a:t>位</a:t>
            </a:r>
            <a:r>
              <a:rPr lang="zh-CN" sz="2400" b="1">
                <a:solidFill>
                  <a:schemeClr val="tx1"/>
                </a:solidFill>
                <a:latin typeface="Times New Roman" panose="02020603050405020304" pitchFamily="18" charset="0"/>
                <a:ea typeface="宋体" panose="02010600030101010101" pitchFamily="2" charset="-122"/>
              </a:rPr>
              <a:t>系统结构和指令系统，设置有</a:t>
            </a:r>
            <a:r>
              <a:rPr lang="en-US" altLang="zh-CN" sz="2400" b="1">
                <a:solidFill>
                  <a:schemeClr val="tx1"/>
                </a:solidFill>
                <a:latin typeface="Times New Roman" panose="02020603050405020304" pitchFamily="18" charset="0"/>
                <a:ea typeface="宋体" panose="02010600030101010101" pitchFamily="2" charset="-122"/>
              </a:rPr>
              <a:t>32</a:t>
            </a:r>
            <a:r>
              <a:rPr lang="zh-CN" altLang="en-US" sz="2400" b="1">
                <a:solidFill>
                  <a:schemeClr val="tx1"/>
                </a:solidFill>
                <a:latin typeface="Times New Roman" panose="02020603050405020304" pitchFamily="18" charset="0"/>
                <a:ea typeface="宋体" panose="02010600030101010101" pitchFamily="2" charset="-122"/>
              </a:rPr>
              <a:t>个</a:t>
            </a:r>
            <a:r>
              <a:rPr lang="en-US" altLang="zh-CN" sz="2400" b="1">
                <a:solidFill>
                  <a:srgbClr val="C00000"/>
                </a:solidFill>
                <a:latin typeface="Times New Roman" panose="02020603050405020304" pitchFamily="18" charset="0"/>
                <a:ea typeface="宋体" panose="02010600030101010101" pitchFamily="2" charset="-122"/>
              </a:rPr>
              <a:t>32</a:t>
            </a:r>
            <a:r>
              <a:rPr lang="zh-CN" altLang="en-US" sz="2400" b="1">
                <a:solidFill>
                  <a:srgbClr val="C00000"/>
                </a:solidFill>
                <a:latin typeface="Times New Roman" panose="02020603050405020304" pitchFamily="18" charset="0"/>
                <a:ea typeface="宋体" panose="02010600030101010101" pitchFamily="2" charset="-122"/>
              </a:rPr>
              <a:t>位</a:t>
            </a:r>
            <a:r>
              <a:rPr lang="zh-CN" altLang="en-US" sz="2400" b="1">
                <a:solidFill>
                  <a:schemeClr val="tx1"/>
                </a:solidFill>
                <a:latin typeface="Times New Roman" panose="02020603050405020304" pitchFamily="18" charset="0"/>
                <a:ea typeface="宋体" panose="02010600030101010101" pitchFamily="2" charset="-122"/>
              </a:rPr>
              <a:t>的通用寄存器</a:t>
            </a:r>
            <a:r>
              <a:rPr lang="zh-CN" sz="2400" b="1">
                <a:solidFill>
                  <a:schemeClr val="tx1"/>
                </a:solidFill>
                <a:latin typeface="Times New Roman" panose="02020603050405020304" pitchFamily="18" charset="0"/>
                <a:ea typeface="宋体" panose="02010600030101010101" pitchFamily="2" charset="-122"/>
              </a:rPr>
              <a:t>。</a:t>
            </a:r>
            <a:r>
              <a:rPr lang="en-US" sz="2400" b="1">
                <a:solidFill>
                  <a:schemeClr val="tx1"/>
                </a:solidFill>
                <a:latin typeface="Times New Roman" panose="02020603050405020304" pitchFamily="18" charset="0"/>
                <a:ea typeface="宋体" panose="02010600030101010101" pitchFamily="2" charset="-122"/>
              </a:rPr>
              <a:t>        MIPS R4000</a:t>
            </a:r>
            <a:r>
              <a:rPr lang="zh-CN" sz="2400" b="1">
                <a:solidFill>
                  <a:schemeClr val="tx1"/>
                </a:solidFill>
                <a:latin typeface="Times New Roman" panose="02020603050405020304" pitchFamily="18" charset="0"/>
                <a:ea typeface="宋体" panose="02010600030101010101" pitchFamily="2" charset="-122"/>
              </a:rPr>
              <a:t>与</a:t>
            </a:r>
            <a:r>
              <a:rPr lang="en-US" sz="2400" b="1">
                <a:solidFill>
                  <a:schemeClr val="tx1"/>
                </a:solidFill>
                <a:latin typeface="Times New Roman" panose="02020603050405020304" pitchFamily="18" charset="0"/>
                <a:ea typeface="宋体" panose="02010600030101010101" pitchFamily="2" charset="-122"/>
              </a:rPr>
              <a:t>R2000/R3000</a:t>
            </a:r>
            <a:r>
              <a:rPr lang="zh-CN" sz="2400" b="1">
                <a:solidFill>
                  <a:schemeClr val="tx1"/>
                </a:solidFill>
                <a:latin typeface="Times New Roman" panose="02020603050405020304" pitchFamily="18" charset="0"/>
                <a:ea typeface="宋体" panose="02010600030101010101" pitchFamily="2" charset="-122"/>
              </a:rPr>
              <a:t>不同，它内部和外部的数据路径和地址、寄存器以及</a:t>
            </a:r>
            <a:r>
              <a:rPr lang="en-US" sz="2400" b="1">
                <a:solidFill>
                  <a:schemeClr val="tx1"/>
                </a:solidFill>
                <a:latin typeface="Times New Roman" panose="02020603050405020304" pitchFamily="18" charset="0"/>
                <a:ea typeface="宋体" panose="02010600030101010101" pitchFamily="2" charset="-122"/>
              </a:rPr>
              <a:t>ALU</a:t>
            </a:r>
            <a:r>
              <a:rPr lang="zh-CN" sz="2400" b="1">
                <a:solidFill>
                  <a:schemeClr val="tx1"/>
                </a:solidFill>
                <a:latin typeface="Times New Roman" panose="02020603050405020304" pitchFamily="18" charset="0"/>
                <a:ea typeface="宋体" panose="02010600030101010101" pitchFamily="2" charset="-122"/>
              </a:rPr>
              <a:t>都是</a:t>
            </a:r>
            <a:r>
              <a:rPr lang="en-US" sz="2400" b="1">
                <a:solidFill>
                  <a:schemeClr val="tx1"/>
                </a:solidFill>
                <a:latin typeface="Times New Roman" panose="02020603050405020304" pitchFamily="18" charset="0"/>
                <a:ea typeface="宋体" panose="02010600030101010101" pitchFamily="2" charset="-122"/>
              </a:rPr>
              <a:t>64</a:t>
            </a:r>
            <a:r>
              <a:rPr lang="zh-CN" sz="2400" b="1">
                <a:solidFill>
                  <a:schemeClr val="tx1"/>
                </a:solidFill>
                <a:latin typeface="Times New Roman" panose="02020603050405020304" pitchFamily="18" charset="0"/>
                <a:ea typeface="宋体" panose="02010600030101010101" pitchFamily="2" charset="-122"/>
              </a:rPr>
              <a:t>位的，但其指令系统保持兼容。</a:t>
            </a:r>
            <a:r>
              <a:rPr lang="en-US" sz="2400" b="1">
                <a:solidFill>
                  <a:schemeClr val="tx1"/>
                </a:solidFill>
                <a:latin typeface="Times New Roman" panose="02020603050405020304" pitchFamily="18" charset="0"/>
                <a:ea typeface="宋体" panose="02010600030101010101" pitchFamily="2" charset="-122"/>
              </a:rPr>
              <a:t>     </a:t>
            </a:r>
            <a:r>
              <a:rPr lang="en-US" sz="2400" b="1">
                <a:solidFill>
                  <a:srgbClr val="C00000"/>
                </a:solidFill>
                <a:latin typeface="Times New Roman" panose="02020603050405020304" pitchFamily="18" charset="0"/>
                <a:ea typeface="宋体" panose="02010600030101010101" pitchFamily="2" charset="-122"/>
              </a:rPr>
              <a:t>  R4000</a:t>
            </a:r>
            <a:r>
              <a:rPr lang="zh-CN" sz="2400" b="1">
                <a:solidFill>
                  <a:schemeClr val="tx1"/>
                </a:solidFill>
                <a:latin typeface="Times New Roman" panose="02020603050405020304" pitchFamily="18" charset="0"/>
                <a:ea typeface="宋体" panose="02010600030101010101" pitchFamily="2" charset="-122"/>
              </a:rPr>
              <a:t>处理器设置了</a:t>
            </a:r>
            <a:r>
              <a:rPr lang="en-US" sz="2400" b="1">
                <a:solidFill>
                  <a:schemeClr val="tx1"/>
                </a:solidFill>
                <a:latin typeface="Times New Roman" panose="02020603050405020304" pitchFamily="18" charset="0"/>
                <a:ea typeface="宋体" panose="02010600030101010101" pitchFamily="2" charset="-122"/>
              </a:rPr>
              <a:t>32</a:t>
            </a:r>
            <a:r>
              <a:rPr lang="zh-CN" sz="2400" b="1">
                <a:solidFill>
                  <a:schemeClr val="tx1"/>
                </a:solidFill>
                <a:latin typeface="Times New Roman" panose="02020603050405020304" pitchFamily="18" charset="0"/>
                <a:ea typeface="宋体" panose="02010600030101010101" pitchFamily="2" charset="-122"/>
              </a:rPr>
              <a:t>个</a:t>
            </a:r>
            <a:r>
              <a:rPr lang="en-US" sz="2400" b="1">
                <a:solidFill>
                  <a:srgbClr val="C00000"/>
                </a:solidFill>
                <a:latin typeface="Times New Roman" panose="02020603050405020304" pitchFamily="18" charset="0"/>
                <a:ea typeface="宋体" panose="02010600030101010101" pitchFamily="2" charset="-122"/>
              </a:rPr>
              <a:t>64</a:t>
            </a:r>
            <a:r>
              <a:rPr lang="zh-CN" sz="2400" b="1">
                <a:solidFill>
                  <a:srgbClr val="C00000"/>
                </a:solidFill>
                <a:latin typeface="Times New Roman" panose="02020603050405020304" pitchFamily="18" charset="0"/>
                <a:ea typeface="宋体" panose="02010600030101010101" pitchFamily="2" charset="-122"/>
              </a:rPr>
              <a:t>位</a:t>
            </a:r>
            <a:r>
              <a:rPr lang="zh-CN" sz="2400" b="1">
                <a:solidFill>
                  <a:schemeClr val="tx1"/>
                </a:solidFill>
                <a:latin typeface="Times New Roman" panose="02020603050405020304" pitchFamily="18" charset="0"/>
                <a:ea typeface="宋体" panose="02010600030101010101" pitchFamily="2" charset="-122"/>
              </a:rPr>
              <a:t>通用寄存器，分别表示为</a:t>
            </a:r>
            <a:r>
              <a:rPr lang="en-US" sz="2400" b="1">
                <a:solidFill>
                  <a:schemeClr val="tx1"/>
                </a:solidFill>
                <a:latin typeface="Times New Roman" panose="02020603050405020304" pitchFamily="18" charset="0"/>
                <a:ea typeface="宋体" panose="02010600030101010101" pitchFamily="2" charset="-122"/>
              </a:rPr>
              <a:t>r0 ~ r31</a:t>
            </a:r>
            <a:r>
              <a:rPr lang="zh-CN" altLang="en-US" sz="2400" b="1">
                <a:solidFill>
                  <a:schemeClr val="tx1"/>
                </a:solidFill>
                <a:latin typeface="Times New Roman" panose="02020603050405020304" pitchFamily="18" charset="0"/>
                <a:ea typeface="宋体" panose="02010600030101010101" pitchFamily="2" charset="-122"/>
              </a:rPr>
              <a:t>（或</a:t>
            </a:r>
            <a:r>
              <a:rPr lang="en-US" altLang="zh-CN" sz="2400" b="1">
                <a:solidFill>
                  <a:schemeClr val="tx1"/>
                </a:solidFill>
                <a:latin typeface="Times New Roman" panose="02020603050405020304" pitchFamily="18" charset="0"/>
                <a:ea typeface="宋体" panose="02010600030101010101" pitchFamily="2" charset="-122"/>
              </a:rPr>
              <a:t>R0~R31</a:t>
            </a:r>
            <a:r>
              <a:rPr lang="zh-CN" altLang="en-US" sz="2400" b="1">
                <a:solidFill>
                  <a:schemeClr val="tx1"/>
                </a:solidFill>
                <a:latin typeface="Times New Roman" panose="02020603050405020304" pitchFamily="18" charset="0"/>
                <a:ea typeface="宋体" panose="02010600030101010101" pitchFamily="2" charset="-122"/>
              </a:rPr>
              <a:t>）</a:t>
            </a:r>
            <a:r>
              <a:rPr lang="zh-CN" sz="2400" b="1">
                <a:solidFill>
                  <a:schemeClr val="tx1"/>
                </a:solidFill>
                <a:latin typeface="Times New Roman" panose="02020603050405020304" pitchFamily="18" charset="0"/>
                <a:ea typeface="宋体" panose="02010600030101010101" pitchFamily="2" charset="-122"/>
              </a:rPr>
              <a:t>。</a:t>
            </a:r>
            <a:r>
              <a:rPr lang="en-US" sz="2400" b="1">
                <a:solidFill>
                  <a:schemeClr val="tx1"/>
                </a:solidFill>
                <a:latin typeface="Times New Roman" panose="02020603050405020304" pitchFamily="18" charset="0"/>
                <a:ea typeface="宋体" panose="02010600030101010101" pitchFamily="2" charset="-122"/>
              </a:rPr>
              <a:t>r0</a:t>
            </a:r>
            <a:r>
              <a:rPr lang="zh-CN" sz="2400" b="1">
                <a:solidFill>
                  <a:schemeClr val="tx1"/>
                </a:solidFill>
                <a:latin typeface="Times New Roman" panose="02020603050405020304" pitchFamily="18" charset="0"/>
                <a:ea typeface="宋体" panose="02010600030101010101" pitchFamily="2" charset="-122"/>
              </a:rPr>
              <a:t>寄存器的值固定为</a:t>
            </a:r>
            <a:r>
              <a:rPr lang="en-US" sz="2400" b="1">
                <a:solidFill>
                  <a:schemeClr val="tx1"/>
                </a:solidFill>
                <a:latin typeface="Times New Roman" panose="02020603050405020304" pitchFamily="18" charset="0"/>
                <a:ea typeface="宋体" panose="02010600030101010101" pitchFamily="2" charset="-122"/>
              </a:rPr>
              <a:t>0</a:t>
            </a:r>
            <a:r>
              <a:rPr lang="zh-CN" sz="2400" b="1">
                <a:solidFill>
                  <a:schemeClr val="tx1"/>
                </a:solidFill>
                <a:latin typeface="Times New Roman" panose="02020603050405020304" pitchFamily="18" charset="0"/>
                <a:ea typeface="宋体" panose="02010600030101010101" pitchFamily="2" charset="-122"/>
              </a:rPr>
              <a:t>，是一个特殊寄存器。因此，实际存放数据的寄存器只有</a:t>
            </a:r>
            <a:r>
              <a:rPr lang="en-US" sz="2400" b="1">
                <a:solidFill>
                  <a:schemeClr val="tx1"/>
                </a:solidFill>
                <a:latin typeface="Times New Roman" panose="02020603050405020304" pitchFamily="18" charset="0"/>
                <a:ea typeface="宋体" panose="02010600030101010101" pitchFamily="2" charset="-122"/>
              </a:rPr>
              <a:t>31</a:t>
            </a:r>
            <a:r>
              <a:rPr lang="zh-CN" sz="2000" b="1">
                <a:solidFill>
                  <a:schemeClr val="tx1"/>
                </a:solidFill>
                <a:latin typeface="Times New Roman" panose="02020603050405020304" pitchFamily="18" charset="0"/>
                <a:ea typeface="宋体" panose="02010600030101010101" pitchFamily="2" charset="-122"/>
              </a:rPr>
              <a:t>个。</a:t>
            </a:r>
            <a:endParaRPr lang="zh-CN" altLang="en-US" sz="2000" b="1">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cover dir="l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2065" y="-99695"/>
            <a:ext cx="8627745" cy="1937385"/>
          </a:xfrm>
          <a:prstGeom prst="rect">
            <a:avLst/>
          </a:prstGeom>
          <a:noFill/>
          <a:ln w="9525">
            <a:noFill/>
          </a:ln>
        </p:spPr>
        <p:txBody>
          <a:bodyPr wrap="square">
            <a:spAutoFit/>
          </a:bodyPr>
          <a:p>
            <a:pPr marL="228600" indent="-228600">
              <a:lnSpc>
                <a:spcPct val="120000"/>
              </a:lnSpc>
              <a:spcBef>
                <a:spcPts val="0"/>
              </a:spcBef>
              <a:spcAft>
                <a:spcPts val="0"/>
              </a:spcAft>
            </a:pPr>
            <a:r>
              <a:rPr lang="en-US" sz="2800" b="1">
                <a:solidFill>
                  <a:schemeClr val="tx1"/>
                </a:solidFill>
                <a:latin typeface="Arial" panose="020B0604020202020204" pitchFamily="34" charset="0"/>
                <a:ea typeface="黑体" panose="02010609060101010101" pitchFamily="49" charset="-122"/>
              </a:rPr>
              <a:t>1. MIPS</a:t>
            </a:r>
            <a:r>
              <a:rPr lang="zh-CN" sz="2800" b="1">
                <a:solidFill>
                  <a:schemeClr val="tx1"/>
                </a:solidFill>
                <a:latin typeface="Arial" panose="020B0604020202020204" pitchFamily="34" charset="0"/>
                <a:ea typeface="黑体" panose="02010609060101010101" pitchFamily="49" charset="-122"/>
              </a:rPr>
              <a:t>的指令格式</a:t>
            </a:r>
            <a:endParaRPr lang="en-US" sz="2800" b="1">
              <a:solidFill>
                <a:schemeClr val="tx1"/>
              </a:solidFill>
              <a:latin typeface="Times New Roman" panose="02020603050405020304" pitchFamily="18" charset="0"/>
              <a:ea typeface="宋体" panose="02010600030101010101" pitchFamily="2" charset="-122"/>
            </a:endParaRPr>
          </a:p>
          <a:p>
            <a:pPr marL="228600" indent="-228600">
              <a:lnSpc>
                <a:spcPct val="120000"/>
              </a:lnSpc>
              <a:spcBef>
                <a:spcPts val="0"/>
              </a:spcBef>
              <a:spcAft>
                <a:spcPts val="0"/>
              </a:spcAft>
            </a:pPr>
            <a:r>
              <a:rPr lang="en-US" sz="2400" b="1">
                <a:solidFill>
                  <a:schemeClr val="tx1"/>
                </a:solidFill>
                <a:latin typeface="Times New Roman" panose="02020603050405020304" pitchFamily="18" charset="0"/>
                <a:ea typeface="宋体" panose="02010600030101010101" pitchFamily="2" charset="-122"/>
              </a:rPr>
              <a:t>         MIPS</a:t>
            </a:r>
            <a:r>
              <a:rPr lang="zh-CN" sz="2400" b="1">
                <a:solidFill>
                  <a:schemeClr val="tx1"/>
                </a:solidFill>
                <a:latin typeface="Times New Roman" panose="02020603050405020304" pitchFamily="18" charset="0"/>
                <a:ea typeface="宋体" panose="02010600030101010101" pitchFamily="2" charset="-122"/>
              </a:rPr>
              <a:t>指令采用</a:t>
            </a:r>
            <a:r>
              <a:rPr lang="en-US" sz="2400" b="1">
                <a:solidFill>
                  <a:srgbClr val="FF0000"/>
                </a:solidFill>
                <a:latin typeface="Times New Roman" panose="02020603050405020304" pitchFamily="18" charset="0"/>
                <a:ea typeface="宋体" panose="02010600030101010101" pitchFamily="2" charset="-122"/>
              </a:rPr>
              <a:t>32</a:t>
            </a:r>
            <a:r>
              <a:rPr lang="zh-CN" sz="2400" b="1">
                <a:solidFill>
                  <a:srgbClr val="FF0000"/>
                </a:solidFill>
                <a:latin typeface="Times New Roman" panose="02020603050405020304" pitchFamily="18" charset="0"/>
                <a:ea typeface="宋体" panose="02010600030101010101" pitchFamily="2" charset="-122"/>
              </a:rPr>
              <a:t>位</a:t>
            </a:r>
            <a:r>
              <a:rPr lang="zh-CN" sz="2400" b="1">
                <a:solidFill>
                  <a:schemeClr val="tx1"/>
                </a:solidFill>
                <a:latin typeface="Times New Roman" panose="02020603050405020304" pitchFamily="18" charset="0"/>
                <a:ea typeface="宋体" panose="02010600030101010101" pitchFamily="2" charset="-122"/>
              </a:rPr>
              <a:t>固定长度，支持三地址指令。指令格式有</a:t>
            </a:r>
            <a:r>
              <a:rPr lang="en-US" sz="2400" b="1">
                <a:solidFill>
                  <a:schemeClr val="tx1"/>
                </a:solidFill>
                <a:latin typeface="Times New Roman" panose="02020603050405020304" pitchFamily="18" charset="0"/>
                <a:ea typeface="宋体" panose="02010600030101010101" pitchFamily="2" charset="-122"/>
              </a:rPr>
              <a:t>3</a:t>
            </a:r>
            <a:r>
              <a:rPr lang="zh-CN" sz="2400" b="1">
                <a:solidFill>
                  <a:schemeClr val="tx1"/>
                </a:solidFill>
                <a:latin typeface="Times New Roman" panose="02020603050405020304" pitchFamily="18" charset="0"/>
                <a:ea typeface="宋体" panose="02010600030101010101" pitchFamily="2" charset="-122"/>
              </a:rPr>
              <a:t>种：</a:t>
            </a:r>
            <a:r>
              <a:rPr lang="en-US" sz="2400" b="1">
                <a:solidFill>
                  <a:srgbClr val="C00000"/>
                </a:solidFill>
                <a:latin typeface="Times New Roman" panose="02020603050405020304" pitchFamily="18" charset="0"/>
                <a:ea typeface="宋体" panose="02010600030101010101" pitchFamily="2" charset="-122"/>
              </a:rPr>
              <a:t>R</a:t>
            </a:r>
            <a:r>
              <a:rPr lang="zh-CN" sz="2400" b="1">
                <a:solidFill>
                  <a:srgbClr val="C00000"/>
                </a:solidFill>
                <a:latin typeface="Times New Roman" panose="02020603050405020304" pitchFamily="18" charset="0"/>
                <a:ea typeface="宋体" panose="02010600030101010101" pitchFamily="2" charset="-122"/>
              </a:rPr>
              <a:t>型</a:t>
            </a:r>
            <a:r>
              <a:rPr lang="zh-CN" sz="2400" b="1">
                <a:solidFill>
                  <a:schemeClr val="tx1"/>
                </a:solidFill>
                <a:latin typeface="Times New Roman" panose="02020603050405020304" pitchFamily="18" charset="0"/>
                <a:ea typeface="宋体" panose="02010600030101010101" pitchFamily="2" charset="-122"/>
              </a:rPr>
              <a:t>（寄存器型）、</a:t>
            </a:r>
            <a:r>
              <a:rPr lang="en-US" sz="2400" b="1">
                <a:solidFill>
                  <a:srgbClr val="C00000"/>
                </a:solidFill>
                <a:latin typeface="Times New Roman" panose="02020603050405020304" pitchFamily="18" charset="0"/>
                <a:ea typeface="宋体" panose="02010600030101010101" pitchFamily="2" charset="-122"/>
              </a:rPr>
              <a:t>I</a:t>
            </a:r>
            <a:r>
              <a:rPr lang="zh-CN" sz="2400" b="1">
                <a:solidFill>
                  <a:srgbClr val="C00000"/>
                </a:solidFill>
                <a:latin typeface="Times New Roman" panose="02020603050405020304" pitchFamily="18" charset="0"/>
                <a:ea typeface="宋体" panose="02010600030101010101" pitchFamily="2" charset="-122"/>
              </a:rPr>
              <a:t>型</a:t>
            </a:r>
            <a:r>
              <a:rPr lang="zh-CN" sz="2400" b="1">
                <a:solidFill>
                  <a:schemeClr val="tx1"/>
                </a:solidFill>
                <a:latin typeface="Times New Roman" panose="02020603050405020304" pitchFamily="18" charset="0"/>
                <a:ea typeface="宋体" panose="02010600030101010101" pitchFamily="2" charset="-122"/>
              </a:rPr>
              <a:t>（立即数型）和</a:t>
            </a:r>
            <a:r>
              <a:rPr lang="en-US" sz="2400" b="1">
                <a:solidFill>
                  <a:srgbClr val="C00000"/>
                </a:solidFill>
                <a:latin typeface="Times New Roman" panose="02020603050405020304" pitchFamily="18" charset="0"/>
                <a:ea typeface="宋体" panose="02010600030101010101" pitchFamily="2" charset="-122"/>
              </a:rPr>
              <a:t>J</a:t>
            </a:r>
            <a:r>
              <a:rPr lang="zh-CN" sz="2400" b="1">
                <a:solidFill>
                  <a:srgbClr val="C00000"/>
                </a:solidFill>
                <a:latin typeface="Times New Roman" panose="02020603050405020304" pitchFamily="18" charset="0"/>
                <a:ea typeface="宋体" panose="02010600030101010101" pitchFamily="2" charset="-122"/>
              </a:rPr>
              <a:t>型</a:t>
            </a:r>
            <a:r>
              <a:rPr lang="zh-CN" sz="2400" b="1">
                <a:solidFill>
                  <a:schemeClr val="tx1"/>
                </a:solidFill>
                <a:latin typeface="Times New Roman" panose="02020603050405020304" pitchFamily="18" charset="0"/>
                <a:ea typeface="宋体" panose="02010600030101010101" pitchFamily="2" charset="-122"/>
              </a:rPr>
              <a:t>（转移型），如下</a:t>
            </a:r>
            <a:r>
              <a:rPr lang="zh-CN" sz="2400" b="1">
                <a:solidFill>
                  <a:schemeClr val="tx1"/>
                </a:solidFill>
                <a:latin typeface="Times New Roman" panose="02020603050405020304" pitchFamily="18" charset="0"/>
                <a:ea typeface="宋体" panose="02010600030101010101" pitchFamily="2" charset="-122"/>
              </a:rPr>
              <a:t>图。</a:t>
            </a:r>
            <a:endParaRPr lang="zh-CN" altLang="en-US" sz="2400" b="1">
              <a:solidFill>
                <a:schemeClr val="tx1"/>
              </a:solidFill>
              <a:latin typeface="Times New Roman" panose="02020603050405020304" pitchFamily="18" charset="0"/>
              <a:ea typeface="宋体" panose="02010600030101010101" pitchFamily="2" charset="-122"/>
            </a:endParaRPr>
          </a:p>
        </p:txBody>
      </p:sp>
      <p:graphicFrame>
        <p:nvGraphicFramePr>
          <p:cNvPr id="2" name="对象 -2147482457"/>
          <p:cNvGraphicFramePr>
            <a:graphicFrameLocks noChangeAspect="1"/>
          </p:cNvGraphicFramePr>
          <p:nvPr/>
        </p:nvGraphicFramePr>
        <p:xfrm>
          <a:off x="1403985" y="1772920"/>
          <a:ext cx="7016750" cy="4349115"/>
        </p:xfrm>
        <a:graphic>
          <a:graphicData uri="http://schemas.openxmlformats.org/presentationml/2006/ole">
            <mc:AlternateContent xmlns:mc="http://schemas.openxmlformats.org/markup-compatibility/2006">
              <mc:Choice xmlns:v="urn:schemas-microsoft-com:vml" Requires="v">
                <p:oleObj spid="_x0000_s3076" name="" r:id="rId1" imgW="6413500" imgH="4102100" progId="Visio.Drawing.15">
                  <p:embed/>
                </p:oleObj>
              </mc:Choice>
              <mc:Fallback>
                <p:oleObj name="" r:id="rId1" imgW="6413500" imgH="4102100" progId="Visio.Drawing.15">
                  <p:embed/>
                  <p:pic>
                    <p:nvPicPr>
                      <p:cNvPr id="0" name="图片 3075"/>
                      <p:cNvPicPr/>
                      <p:nvPr/>
                    </p:nvPicPr>
                    <p:blipFill>
                      <a:blip r:embed="rId2"/>
                      <a:stretch>
                        <a:fillRect/>
                      </a:stretch>
                    </p:blipFill>
                    <p:spPr>
                      <a:xfrm>
                        <a:off x="1403985" y="1772920"/>
                        <a:ext cx="7016750" cy="4349115"/>
                      </a:xfrm>
                      <a:prstGeom prst="rect">
                        <a:avLst/>
                      </a:prstGeom>
                      <a:noFill/>
                      <a:ln w="38100">
                        <a:noFill/>
                        <a:miter/>
                      </a:ln>
                    </p:spPr>
                  </p:pic>
                </p:oleObj>
              </mc:Fallback>
            </mc:AlternateContent>
          </a:graphicData>
        </a:graphic>
      </p:graphicFrame>
      <p:sp>
        <p:nvSpPr>
          <p:cNvPr id="3" name="文本框 2"/>
          <p:cNvSpPr txBox="1"/>
          <p:nvPr/>
        </p:nvSpPr>
        <p:spPr>
          <a:xfrm>
            <a:off x="179705" y="6236970"/>
            <a:ext cx="9137015" cy="42354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marL="228600" indent="-228600">
              <a:lnSpc>
                <a:spcPct val="120000"/>
              </a:lnSpc>
              <a:spcBef>
                <a:spcPts val="0"/>
              </a:spcBef>
              <a:spcAft>
                <a:spcPts val="0"/>
              </a:spcAft>
            </a:pPr>
            <a:r>
              <a:rPr lang="en-US" b="1">
                <a:latin typeface="Times New Roman" panose="02020603050405020304" pitchFamily="18" charset="0"/>
                <a:sym typeface="+mn-ea"/>
              </a:rPr>
              <a:t>MIPS</a:t>
            </a:r>
            <a:r>
              <a:rPr lang="zh-CN" b="1">
                <a:latin typeface="Times New Roman" panose="02020603050405020304" pitchFamily="18" charset="0"/>
                <a:sym typeface="+mn-ea"/>
              </a:rPr>
              <a:t>的寻址方式只有</a:t>
            </a:r>
            <a:r>
              <a:rPr lang="en-US" b="1">
                <a:latin typeface="Times New Roman" panose="02020603050405020304" pitchFamily="18" charset="0"/>
                <a:sym typeface="+mn-ea"/>
              </a:rPr>
              <a:t>3</a:t>
            </a:r>
            <a:r>
              <a:rPr lang="zh-CN" b="1">
                <a:latin typeface="Times New Roman" panose="02020603050405020304" pitchFamily="18" charset="0"/>
                <a:sym typeface="+mn-ea"/>
              </a:rPr>
              <a:t>种：</a:t>
            </a:r>
            <a:r>
              <a:rPr lang="zh-CN" b="1">
                <a:solidFill>
                  <a:srgbClr val="C00000"/>
                </a:solidFill>
                <a:latin typeface="Times New Roman" panose="02020603050405020304" pitchFamily="18" charset="0"/>
                <a:sym typeface="+mn-ea"/>
              </a:rPr>
              <a:t>立即数寻址</a:t>
            </a:r>
            <a:r>
              <a:rPr lang="zh-CN" b="1">
                <a:latin typeface="Times New Roman" panose="02020603050405020304" pitchFamily="18" charset="0"/>
                <a:sym typeface="+mn-ea"/>
              </a:rPr>
              <a:t>、</a:t>
            </a:r>
            <a:r>
              <a:rPr lang="zh-CN" b="1">
                <a:solidFill>
                  <a:srgbClr val="C00000"/>
                </a:solidFill>
                <a:latin typeface="Times New Roman" panose="02020603050405020304" pitchFamily="18" charset="0"/>
                <a:sym typeface="+mn-ea"/>
              </a:rPr>
              <a:t>寄存器寻址</a:t>
            </a:r>
            <a:r>
              <a:rPr lang="zh-CN" b="1">
                <a:latin typeface="Times New Roman" panose="02020603050405020304" pitchFamily="18" charset="0"/>
                <a:sym typeface="+mn-ea"/>
              </a:rPr>
              <a:t>、</a:t>
            </a:r>
            <a:r>
              <a:rPr lang="zh-CN" b="1">
                <a:solidFill>
                  <a:srgbClr val="C00000"/>
                </a:solidFill>
                <a:latin typeface="Times New Roman" panose="02020603050405020304" pitchFamily="18" charset="0"/>
                <a:sym typeface="+mn-ea"/>
              </a:rPr>
              <a:t>基址加</a:t>
            </a:r>
            <a:r>
              <a:rPr lang="en-US" b="1">
                <a:solidFill>
                  <a:srgbClr val="C00000"/>
                </a:solidFill>
                <a:latin typeface="Times New Roman" panose="02020603050405020304" pitchFamily="18" charset="0"/>
                <a:sym typeface="+mn-ea"/>
              </a:rPr>
              <a:t>16</a:t>
            </a:r>
            <a:r>
              <a:rPr lang="zh-CN" b="1">
                <a:solidFill>
                  <a:srgbClr val="C00000"/>
                </a:solidFill>
                <a:latin typeface="Times New Roman" panose="02020603050405020304" pitchFamily="18" charset="0"/>
                <a:sym typeface="+mn-ea"/>
              </a:rPr>
              <a:t>位偏移量</a:t>
            </a:r>
            <a:r>
              <a:rPr lang="zh-CN" b="1">
                <a:latin typeface="Times New Roman" panose="02020603050405020304" pitchFamily="18" charset="0"/>
                <a:sym typeface="+mn-ea"/>
              </a:rPr>
              <a:t>的访存寻址。</a:t>
            </a:r>
            <a:endParaRPr lang="zh-CN" altLang="en-US"/>
          </a:p>
        </p:txBody>
      </p:sp>
    </p:spTree>
  </p:cSld>
  <p:clrMapOvr>
    <a:masterClrMapping/>
  </p:clrMapOvr>
  <p:transition spd="slow">
    <p:cover dir="l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6830" y="127635"/>
            <a:ext cx="9270365" cy="1642110"/>
          </a:xfrm>
          <a:prstGeom prst="rect">
            <a:avLst/>
          </a:prstGeom>
          <a:noFill/>
          <a:ln w="9525">
            <a:noFill/>
          </a:ln>
        </p:spPr>
        <p:txBody>
          <a:bodyPr wrap="square">
            <a:spAutoFit/>
          </a:bodyPr>
          <a:p>
            <a:pPr marL="342900" indent="-342900">
              <a:lnSpc>
                <a:spcPct val="120000"/>
              </a:lnSpc>
              <a:spcBef>
                <a:spcPts val="0"/>
              </a:spcBef>
              <a:spcAft>
                <a:spcPts val="0"/>
              </a:spcAft>
              <a:buFont typeface="Arial" panose="020B0604020202020204" pitchFamily="34" charset="0"/>
              <a:buChar char="•"/>
            </a:pPr>
            <a:r>
              <a:rPr lang="en-US" sz="2400" b="1">
                <a:solidFill>
                  <a:srgbClr val="C00000"/>
                </a:solidFill>
                <a:latin typeface="Times New Roman" panose="02020603050405020304" pitchFamily="18" charset="0"/>
                <a:ea typeface="宋体" panose="02010600030101010101" pitchFamily="2" charset="-122"/>
              </a:rPr>
              <a:t>R</a:t>
            </a:r>
            <a:r>
              <a:rPr lang="zh-CN" sz="2400" b="1">
                <a:solidFill>
                  <a:srgbClr val="C00000"/>
                </a:solidFill>
                <a:latin typeface="Times New Roman" panose="02020603050405020304" pitchFamily="18" charset="0"/>
                <a:ea typeface="宋体" panose="02010600030101010101" pitchFamily="2" charset="-122"/>
              </a:rPr>
              <a:t>型</a:t>
            </a:r>
            <a:r>
              <a:rPr lang="zh-CN" sz="2400" b="1">
                <a:solidFill>
                  <a:schemeClr val="tx1"/>
                </a:solidFill>
                <a:latin typeface="Times New Roman" panose="02020603050405020304" pitchFamily="18" charset="0"/>
                <a:ea typeface="宋体" panose="02010600030101010101" pitchFamily="2" charset="-122"/>
              </a:rPr>
              <a:t>格式的指令，</a:t>
            </a:r>
            <a:r>
              <a:rPr lang="zh-CN" sz="2000" b="1">
                <a:solidFill>
                  <a:schemeClr val="tx1"/>
                </a:solidFill>
                <a:latin typeface="Times New Roman" panose="02020603050405020304" pitchFamily="18" charset="0"/>
                <a:ea typeface="宋体" panose="02010600030101010101" pitchFamily="2" charset="-122"/>
              </a:rPr>
              <a:t>主要是算术逻辑运算指令，其中两个源操作数寄存器地址用</a:t>
            </a:r>
            <a:r>
              <a:rPr lang="en-US" sz="2000" b="1">
                <a:solidFill>
                  <a:srgbClr val="C00000"/>
                </a:solidFill>
                <a:latin typeface="Times New Roman" panose="02020603050405020304" pitchFamily="18" charset="0"/>
                <a:ea typeface="宋体" panose="02010600030101010101" pitchFamily="2" charset="-122"/>
              </a:rPr>
              <a:t>rs</a:t>
            </a:r>
            <a:r>
              <a:rPr lang="zh-CN" sz="2000" b="1">
                <a:solidFill>
                  <a:schemeClr val="tx1"/>
                </a:solidFill>
                <a:latin typeface="Times New Roman" panose="02020603050405020304" pitchFamily="18" charset="0"/>
                <a:ea typeface="宋体" panose="02010600030101010101" pitchFamily="2" charset="-122"/>
              </a:rPr>
              <a:t>与</a:t>
            </a:r>
            <a:r>
              <a:rPr lang="en-US" sz="2000" b="1">
                <a:solidFill>
                  <a:srgbClr val="C00000"/>
                </a:solidFill>
                <a:latin typeface="Times New Roman" panose="02020603050405020304" pitchFamily="18" charset="0"/>
                <a:ea typeface="宋体" panose="02010600030101010101" pitchFamily="2" charset="-122"/>
              </a:rPr>
              <a:t>rt</a:t>
            </a:r>
            <a:r>
              <a:rPr lang="zh-CN" sz="2000" b="1">
                <a:solidFill>
                  <a:schemeClr val="tx1"/>
                </a:solidFill>
                <a:latin typeface="Times New Roman" panose="02020603050405020304" pitchFamily="18" charset="0"/>
                <a:ea typeface="宋体" panose="02010600030101010101" pitchFamily="2" charset="-122"/>
              </a:rPr>
              <a:t>表示，目的寄存器地址用</a:t>
            </a:r>
            <a:r>
              <a:rPr lang="en-US" sz="2000" b="1">
                <a:solidFill>
                  <a:srgbClr val="C00000"/>
                </a:solidFill>
                <a:latin typeface="Times New Roman" panose="02020603050405020304" pitchFamily="18" charset="0"/>
                <a:ea typeface="宋体" panose="02010600030101010101" pitchFamily="2" charset="-122"/>
              </a:rPr>
              <a:t>rd</a:t>
            </a:r>
            <a:r>
              <a:rPr lang="zh-CN" sz="2000" b="1">
                <a:solidFill>
                  <a:schemeClr val="tx1"/>
                </a:solidFill>
                <a:latin typeface="Times New Roman" panose="02020603050405020304" pitchFamily="18" charset="0"/>
                <a:ea typeface="宋体" panose="02010600030101010101" pitchFamily="2" charset="-122"/>
              </a:rPr>
              <a:t>表示</a:t>
            </a:r>
            <a:r>
              <a:rPr lang="zh-CN" sz="1800" b="1">
                <a:solidFill>
                  <a:schemeClr val="tx1"/>
                </a:solidFill>
                <a:latin typeface="Times New Roman" panose="02020603050405020304" pitchFamily="18" charset="0"/>
                <a:ea typeface="宋体" panose="02010600030101010101" pitchFamily="2" charset="-122"/>
              </a:rPr>
              <a:t>（</a:t>
            </a:r>
            <a:r>
              <a:rPr lang="en-US" altLang="zh-CN" sz="1800" b="1">
                <a:solidFill>
                  <a:schemeClr val="tx1"/>
                </a:solidFill>
                <a:latin typeface="Times New Roman" panose="02020603050405020304" pitchFamily="18" charset="0"/>
                <a:ea typeface="宋体" panose="02010600030101010101" pitchFamily="2" charset="-122"/>
              </a:rPr>
              <a:t>MIPS</a:t>
            </a:r>
            <a:r>
              <a:rPr lang="zh-CN" altLang="en-US" sz="1800" b="1">
                <a:solidFill>
                  <a:schemeClr val="tx1"/>
                </a:solidFill>
                <a:latin typeface="Times New Roman" panose="02020603050405020304" pitchFamily="18" charset="0"/>
                <a:ea typeface="宋体" panose="02010600030101010101" pitchFamily="2" charset="-122"/>
              </a:rPr>
              <a:t>有</a:t>
            </a:r>
            <a:r>
              <a:rPr lang="en-US" altLang="zh-CN" sz="1800" b="1">
                <a:solidFill>
                  <a:schemeClr val="tx1"/>
                </a:solidFill>
                <a:latin typeface="Times New Roman" panose="02020603050405020304" pitchFamily="18" charset="0"/>
                <a:ea typeface="宋体" panose="02010600030101010101" pitchFamily="2" charset="-122"/>
              </a:rPr>
              <a:t>32</a:t>
            </a:r>
            <a:r>
              <a:rPr lang="zh-CN" altLang="en-US" sz="1800" b="1">
                <a:solidFill>
                  <a:schemeClr val="tx1"/>
                </a:solidFill>
                <a:latin typeface="Times New Roman" panose="02020603050405020304" pitchFamily="18" charset="0"/>
                <a:ea typeface="宋体" panose="02010600030101010101" pitchFamily="2" charset="-122"/>
              </a:rPr>
              <a:t>个通用寄存器，因此寄存器地址用</a:t>
            </a:r>
            <a:r>
              <a:rPr lang="en-US" altLang="zh-CN" sz="1800" b="1">
                <a:solidFill>
                  <a:schemeClr val="tx1"/>
                </a:solidFill>
                <a:latin typeface="Times New Roman" panose="02020603050405020304" pitchFamily="18" charset="0"/>
                <a:ea typeface="宋体" panose="02010600030101010101" pitchFamily="2" charset="-122"/>
              </a:rPr>
              <a:t>5</a:t>
            </a:r>
            <a:r>
              <a:rPr lang="zh-CN" altLang="en-US" sz="1800" b="1">
                <a:solidFill>
                  <a:schemeClr val="tx1"/>
                </a:solidFill>
                <a:latin typeface="Times New Roman" panose="02020603050405020304" pitchFamily="18" charset="0"/>
                <a:ea typeface="宋体" panose="02010600030101010101" pitchFamily="2" charset="-122"/>
              </a:rPr>
              <a:t>位</a:t>
            </a:r>
            <a:r>
              <a:rPr lang="en-US" altLang="zh-CN" sz="1800" b="1">
                <a:solidFill>
                  <a:schemeClr val="tx1"/>
                </a:solidFill>
                <a:latin typeface="Times New Roman" panose="02020603050405020304" pitchFamily="18" charset="0"/>
                <a:ea typeface="宋体" panose="02010600030101010101" pitchFamily="2" charset="-122"/>
              </a:rPr>
              <a:t>2</a:t>
            </a:r>
            <a:r>
              <a:rPr lang="zh-CN" altLang="en-US" sz="1800" b="1">
                <a:solidFill>
                  <a:schemeClr val="tx1"/>
                </a:solidFill>
                <a:latin typeface="Times New Roman" panose="02020603050405020304" pitchFamily="18" charset="0"/>
                <a:ea typeface="宋体" panose="02010600030101010101" pitchFamily="2" charset="-122"/>
              </a:rPr>
              <a:t>进制表示）</a:t>
            </a:r>
            <a:r>
              <a:rPr lang="zh-CN" altLang="en-US" sz="2000" b="1">
                <a:solidFill>
                  <a:schemeClr val="tx1"/>
                </a:solidFill>
                <a:latin typeface="Times New Roman" panose="02020603050405020304" pitchFamily="18" charset="0"/>
                <a:ea typeface="宋体" panose="02010600030101010101" pitchFamily="2" charset="-122"/>
              </a:rPr>
              <a:t>。</a:t>
            </a:r>
            <a:r>
              <a:rPr lang="zh-CN" sz="2000" b="1">
                <a:solidFill>
                  <a:schemeClr val="tx1"/>
                </a:solidFill>
                <a:latin typeface="Times New Roman" panose="02020603050405020304" pitchFamily="18" charset="0"/>
                <a:ea typeface="宋体" panose="02010600030101010101" pitchFamily="2" charset="-122"/>
              </a:rPr>
              <a:t>操作码用</a:t>
            </a:r>
            <a:r>
              <a:rPr lang="en-US" sz="2000" b="1">
                <a:solidFill>
                  <a:srgbClr val="C00000"/>
                </a:solidFill>
                <a:latin typeface="Times New Roman" panose="02020603050405020304" pitchFamily="18" charset="0"/>
                <a:ea typeface="宋体" panose="02010600030101010101" pitchFamily="2" charset="-122"/>
              </a:rPr>
              <a:t>Operation</a:t>
            </a:r>
            <a:r>
              <a:rPr lang="zh-CN" sz="2000" b="1">
                <a:solidFill>
                  <a:schemeClr val="tx1"/>
                </a:solidFill>
                <a:latin typeface="Times New Roman" panose="02020603050405020304" pitchFamily="18" charset="0"/>
                <a:ea typeface="宋体" panose="02010600030101010101" pitchFamily="2" charset="-122"/>
              </a:rPr>
              <a:t>表示。指令中的</a:t>
            </a:r>
            <a:r>
              <a:rPr lang="en-US" sz="2000" b="1">
                <a:solidFill>
                  <a:srgbClr val="C00000"/>
                </a:solidFill>
                <a:latin typeface="Times New Roman" panose="02020603050405020304" pitchFamily="18" charset="0"/>
                <a:ea typeface="宋体" panose="02010600030101010101" pitchFamily="2" charset="-122"/>
              </a:rPr>
              <a:t>shift</a:t>
            </a:r>
            <a:r>
              <a:rPr lang="zh-CN" sz="2000" b="1">
                <a:solidFill>
                  <a:schemeClr val="tx1"/>
                </a:solidFill>
                <a:latin typeface="Times New Roman" panose="02020603050405020304" pitchFamily="18" charset="0"/>
                <a:ea typeface="宋体" panose="02010600030101010101" pitchFamily="2" charset="-122"/>
              </a:rPr>
              <a:t>字段指定移位操作时移位的位数，</a:t>
            </a:r>
            <a:r>
              <a:rPr lang="en-US" sz="2000" b="1">
                <a:solidFill>
                  <a:srgbClr val="C00000"/>
                </a:solidFill>
                <a:latin typeface="Times New Roman" panose="02020603050405020304" pitchFamily="18" charset="0"/>
                <a:ea typeface="宋体" panose="02010600030101010101" pitchFamily="2" charset="-122"/>
              </a:rPr>
              <a:t>Function</a:t>
            </a:r>
            <a:r>
              <a:rPr lang="zh-CN" sz="2000" b="1">
                <a:solidFill>
                  <a:schemeClr val="tx1"/>
                </a:solidFill>
                <a:latin typeface="Times New Roman" panose="02020603050405020304" pitchFamily="18" charset="0"/>
                <a:ea typeface="宋体" panose="02010600030101010101" pitchFamily="2" charset="-122"/>
              </a:rPr>
              <a:t>字段是辅助操作码指示</a:t>
            </a:r>
            <a:r>
              <a:rPr lang="en-US" sz="2000" b="1">
                <a:solidFill>
                  <a:schemeClr val="tx1"/>
                </a:solidFill>
                <a:latin typeface="Times New Roman" panose="02020603050405020304" pitchFamily="18" charset="0"/>
                <a:ea typeface="宋体" panose="02010600030101010101" pitchFamily="2" charset="-122"/>
              </a:rPr>
              <a:t>ALU</a:t>
            </a:r>
            <a:r>
              <a:rPr lang="zh-CN" sz="2000" b="1">
                <a:solidFill>
                  <a:schemeClr val="tx1"/>
                </a:solidFill>
                <a:latin typeface="Times New Roman" panose="02020603050405020304" pitchFamily="18" charset="0"/>
                <a:ea typeface="宋体" panose="02010600030101010101" pitchFamily="2" charset="-122"/>
              </a:rPr>
              <a:t>运算</a:t>
            </a:r>
            <a:r>
              <a:rPr lang="en-US" sz="2000" b="1">
                <a:solidFill>
                  <a:schemeClr val="tx1"/>
                </a:solidFill>
                <a:latin typeface="Times New Roman" panose="02020603050405020304" pitchFamily="18" charset="0"/>
                <a:ea typeface="宋体" panose="02010600030101010101" pitchFamily="2" charset="-122"/>
              </a:rPr>
              <a:t>/Shift</a:t>
            </a:r>
            <a:r>
              <a:rPr lang="zh-CN" sz="2000" b="1">
                <a:solidFill>
                  <a:schemeClr val="tx1"/>
                </a:solidFill>
                <a:latin typeface="Times New Roman" panose="02020603050405020304" pitchFamily="18" charset="0"/>
                <a:ea typeface="宋体" panose="02010600030101010101" pitchFamily="2" charset="-122"/>
              </a:rPr>
              <a:t>功能。</a:t>
            </a:r>
            <a:r>
              <a:rPr lang="en-US" altLang="zh-CN" sz="2000" b="1">
                <a:solidFill>
                  <a:schemeClr val="tx1"/>
                </a:solidFill>
                <a:latin typeface="Times New Roman" panose="02020603050405020304" pitchFamily="18" charset="0"/>
                <a:ea typeface="宋体" panose="02010600030101010101" pitchFamily="2" charset="-122"/>
              </a:rPr>
              <a:t>                    </a:t>
            </a:r>
            <a:endParaRPr lang="zh-CN" altLang="en-US" sz="2400" b="1">
              <a:solidFill>
                <a:schemeClr val="tx1"/>
              </a:solidFill>
              <a:latin typeface="Times New Roman" panose="02020603050405020304" pitchFamily="18" charset="0"/>
              <a:ea typeface="宋体" panose="02010600030101010101" pitchFamily="2" charset="-122"/>
            </a:endParaRPr>
          </a:p>
        </p:txBody>
      </p:sp>
      <p:grpSp>
        <p:nvGrpSpPr>
          <p:cNvPr id="5" name="组合 4"/>
          <p:cNvGrpSpPr/>
          <p:nvPr/>
        </p:nvGrpSpPr>
        <p:grpSpPr>
          <a:xfrm rot="0">
            <a:off x="554355" y="2402840"/>
            <a:ext cx="7346315" cy="1176020"/>
            <a:chOff x="1629" y="3897"/>
            <a:chExt cx="11569" cy="1852"/>
          </a:xfrm>
        </p:grpSpPr>
        <p:sp>
          <p:nvSpPr>
            <p:cNvPr id="30" name="文本框 29"/>
            <p:cNvSpPr txBox="1"/>
            <p:nvPr/>
          </p:nvSpPr>
          <p:spPr>
            <a:xfrm>
              <a:off x="4367" y="4456"/>
              <a:ext cx="1023" cy="652"/>
            </a:xfrm>
            <a:prstGeom prst="rect">
              <a:avLst/>
            </a:prstGeom>
            <a:noFill/>
            <a:ln w="9525">
              <a:noFill/>
            </a:ln>
          </p:spPr>
          <p:txBody>
            <a:bodyPr wrap="square">
              <a:spAutoFit/>
            </a:bodyPr>
            <a:p>
              <a:pPr indent="266700"/>
              <a:r>
                <a:rPr lang="en-US" sz="1050" b="1">
                  <a:solidFill>
                    <a:schemeClr val="tx1"/>
                  </a:solidFill>
                  <a:latin typeface="Times New Roman" panose="02020603050405020304" pitchFamily="18" charset="0"/>
                  <a:ea typeface="宋体" panose="02010600030101010101" pitchFamily="2" charset="-122"/>
                </a:rPr>
                <a:t> </a:t>
              </a:r>
              <a:endParaRPr lang="en-US" altLang="en-US" sz="1050" b="1">
                <a:solidFill>
                  <a:schemeClr val="tx1"/>
                </a:solidFill>
                <a:latin typeface="Times New Roman" panose="02020603050405020304" pitchFamily="18" charset="0"/>
                <a:ea typeface="宋体" panose="02010600030101010101" pitchFamily="2" charset="-122"/>
              </a:endParaRPr>
            </a:p>
          </p:txBody>
        </p:sp>
        <p:sp>
          <p:nvSpPr>
            <p:cNvPr id="31" name="Rectangle 21"/>
            <p:cNvSpPr>
              <a:spLocks noChangeArrowheads="1"/>
            </p:cNvSpPr>
            <p:nvPr/>
          </p:nvSpPr>
          <p:spPr bwMode="auto">
            <a:xfrm>
              <a:off x="1715" y="4415"/>
              <a:ext cx="11202" cy="693"/>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32" name="Group 23"/>
            <p:cNvGrpSpPr/>
            <p:nvPr/>
          </p:nvGrpSpPr>
          <p:grpSpPr bwMode="auto">
            <a:xfrm rot="0">
              <a:off x="1944" y="4364"/>
              <a:ext cx="2773" cy="714"/>
              <a:chOff x="1614" y="868"/>
              <a:chExt cx="989" cy="345"/>
            </a:xfrm>
          </p:grpSpPr>
          <p:sp>
            <p:nvSpPr>
              <p:cNvPr id="33"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34" name="Rectangle 25"/>
              <p:cNvSpPr>
                <a:spLocks noChangeArrowheads="1"/>
              </p:cNvSpPr>
              <p:nvPr/>
            </p:nvSpPr>
            <p:spPr bwMode="auto">
              <a:xfrm>
                <a:off x="1614" y="935"/>
                <a:ext cx="74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O</a:t>
                </a:r>
                <a:r>
                  <a:rPr lang="en-US" altLang="zh-CN" sz="1800">
                    <a:solidFill>
                      <a:srgbClr val="FF0000"/>
                    </a:solidFill>
                    <a:latin typeface="Times New Roman" panose="02020603050405020304" pitchFamily="18" charset="0"/>
                  </a:rPr>
                  <a:t>peration</a:t>
                </a:r>
                <a:endParaRPr lang="en-US" altLang="zh-CN" sz="1800">
                  <a:solidFill>
                    <a:srgbClr val="FF0000"/>
                  </a:solidFill>
                  <a:latin typeface="Times New Roman" panose="02020603050405020304" pitchFamily="18" charset="0"/>
                </a:endParaRPr>
              </a:p>
            </p:txBody>
          </p:sp>
        </p:grpSp>
        <p:sp>
          <p:nvSpPr>
            <p:cNvPr id="39" name="Rectangle 47"/>
            <p:cNvSpPr>
              <a:spLocks noChangeArrowheads="1"/>
            </p:cNvSpPr>
            <p:nvPr/>
          </p:nvSpPr>
          <p:spPr bwMode="auto">
            <a:xfrm>
              <a:off x="1629" y="3897"/>
              <a:ext cx="11441"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31                 26 25         21 20         16 15         11 10           6  5                   0     </a:t>
              </a:r>
              <a:endParaRPr lang="en-US" altLang="zh-CN" sz="1800">
                <a:solidFill>
                  <a:schemeClr val="tx1"/>
                </a:solidFill>
                <a:latin typeface="Times New Roman" panose="02020603050405020304" pitchFamily="18" charset="0"/>
              </a:endParaRPr>
            </a:p>
          </p:txBody>
        </p:sp>
        <p:cxnSp>
          <p:nvCxnSpPr>
            <p:cNvPr id="40" name="直接连接符 39"/>
            <p:cNvCxnSpPr/>
            <p:nvPr/>
          </p:nvCxnSpPr>
          <p:spPr>
            <a:xfrm flipH="1">
              <a:off x="4024" y="4431"/>
              <a:ext cx="1" cy="71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nvCxnSpPr>
          <p:spPr>
            <a:xfrm flipH="1">
              <a:off x="5615" y="4390"/>
              <a:ext cx="1" cy="71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nvCxnSpPr>
          <p:spPr>
            <a:xfrm flipH="1">
              <a:off x="7316" y="4415"/>
              <a:ext cx="1" cy="71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p:nvPr/>
          </p:nvCxnSpPr>
          <p:spPr>
            <a:xfrm flipH="1">
              <a:off x="10585" y="4390"/>
              <a:ext cx="1" cy="71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Rectangle 34"/>
            <p:cNvSpPr>
              <a:spLocks noChangeArrowheads="1"/>
            </p:cNvSpPr>
            <p:nvPr/>
          </p:nvSpPr>
          <p:spPr bwMode="auto">
            <a:xfrm>
              <a:off x="4452" y="4488"/>
              <a:ext cx="8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rs</a:t>
              </a:r>
              <a:endParaRPr lang="en-US" altLang="zh-CN" sz="1800">
                <a:solidFill>
                  <a:srgbClr val="3333FF"/>
                </a:solidFill>
                <a:latin typeface="Times New Roman" panose="02020603050405020304" pitchFamily="18" charset="0"/>
              </a:endParaRPr>
            </a:p>
          </p:txBody>
        </p:sp>
        <p:sp>
          <p:nvSpPr>
            <p:cNvPr id="48" name="Rectangle 34"/>
            <p:cNvSpPr>
              <a:spLocks noChangeArrowheads="1"/>
            </p:cNvSpPr>
            <p:nvPr/>
          </p:nvSpPr>
          <p:spPr bwMode="auto">
            <a:xfrm>
              <a:off x="6054" y="4461"/>
              <a:ext cx="8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rt</a:t>
              </a:r>
              <a:endParaRPr lang="en-US" altLang="zh-CN" sz="1800">
                <a:solidFill>
                  <a:srgbClr val="C00000"/>
                </a:solidFill>
                <a:latin typeface="Times New Roman" panose="02020603050405020304" pitchFamily="18" charset="0"/>
              </a:endParaRPr>
            </a:p>
          </p:txBody>
        </p:sp>
        <p:sp>
          <p:nvSpPr>
            <p:cNvPr id="53" name="Rectangle 34"/>
            <p:cNvSpPr>
              <a:spLocks noChangeArrowheads="1"/>
            </p:cNvSpPr>
            <p:nvPr/>
          </p:nvSpPr>
          <p:spPr bwMode="auto">
            <a:xfrm>
              <a:off x="10882" y="4414"/>
              <a:ext cx="180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Fuction</a:t>
              </a:r>
              <a:endParaRPr lang="en-US" altLang="zh-CN" sz="1800">
                <a:solidFill>
                  <a:srgbClr val="C00000"/>
                </a:solidFill>
                <a:latin typeface="Times New Roman" panose="02020603050405020304" pitchFamily="18" charset="0"/>
              </a:endParaRPr>
            </a:p>
          </p:txBody>
        </p:sp>
        <p:cxnSp>
          <p:nvCxnSpPr>
            <p:cNvPr id="58" name="直接连接符 57"/>
            <p:cNvCxnSpPr/>
            <p:nvPr/>
          </p:nvCxnSpPr>
          <p:spPr>
            <a:xfrm flipH="1">
              <a:off x="8837" y="4390"/>
              <a:ext cx="1" cy="71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 name="Rectangle 34"/>
            <p:cNvSpPr>
              <a:spLocks noChangeArrowheads="1"/>
            </p:cNvSpPr>
            <p:nvPr/>
          </p:nvSpPr>
          <p:spPr bwMode="auto">
            <a:xfrm>
              <a:off x="7656" y="4461"/>
              <a:ext cx="8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rd</a:t>
              </a:r>
              <a:endParaRPr lang="en-US" altLang="zh-CN" sz="1800">
                <a:solidFill>
                  <a:schemeClr val="tx1"/>
                </a:solidFill>
                <a:latin typeface="Times New Roman" panose="02020603050405020304" pitchFamily="18" charset="0"/>
              </a:endParaRPr>
            </a:p>
          </p:txBody>
        </p:sp>
        <p:sp>
          <p:nvSpPr>
            <p:cNvPr id="3" name="Rectangle 34"/>
            <p:cNvSpPr>
              <a:spLocks noChangeArrowheads="1"/>
            </p:cNvSpPr>
            <p:nvPr/>
          </p:nvSpPr>
          <p:spPr bwMode="auto">
            <a:xfrm>
              <a:off x="9243" y="4461"/>
              <a:ext cx="15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shift</a:t>
              </a:r>
              <a:endParaRPr lang="en-US" altLang="zh-CN" sz="1800">
                <a:solidFill>
                  <a:schemeClr val="tx1"/>
                </a:solidFill>
                <a:latin typeface="Times New Roman" panose="02020603050405020304" pitchFamily="18" charset="0"/>
              </a:endParaRPr>
            </a:p>
          </p:txBody>
        </p:sp>
        <p:sp>
          <p:nvSpPr>
            <p:cNvPr id="4" name="Rectangle 47"/>
            <p:cNvSpPr>
              <a:spLocks noChangeArrowheads="1"/>
            </p:cNvSpPr>
            <p:nvPr/>
          </p:nvSpPr>
          <p:spPr bwMode="auto">
            <a:xfrm>
              <a:off x="1757" y="5173"/>
              <a:ext cx="11441"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a:t>
              </a:r>
              <a:r>
                <a:rPr lang="en-US" altLang="zh-CN" sz="1800">
                  <a:solidFill>
                    <a:srgbClr val="FF0000"/>
                  </a:solidFill>
                  <a:latin typeface="Times New Roman" panose="02020603050405020304" pitchFamily="18" charset="0"/>
                </a:rPr>
                <a:t> 000000 </a:t>
              </a:r>
              <a:r>
                <a:rPr lang="en-US" altLang="zh-CN" sz="1800">
                  <a:solidFill>
                    <a:schemeClr val="tx1"/>
                  </a:solidFill>
                  <a:latin typeface="Times New Roman" panose="02020603050405020304" pitchFamily="18" charset="0"/>
                </a:rPr>
                <a:t>          </a:t>
              </a:r>
              <a:r>
                <a:rPr lang="en-US" altLang="zh-CN" sz="1800">
                  <a:solidFill>
                    <a:srgbClr val="3333FF"/>
                  </a:solidFill>
                  <a:latin typeface="Times New Roman" panose="02020603050405020304" pitchFamily="18" charset="0"/>
                </a:rPr>
                <a:t>000010</a:t>
              </a:r>
              <a:r>
                <a:rPr lang="en-US" altLang="zh-CN" sz="1800">
                  <a:solidFill>
                    <a:schemeClr val="tx1"/>
                  </a:solidFill>
                  <a:latin typeface="Times New Roman" panose="02020603050405020304" pitchFamily="18" charset="0"/>
                </a:rPr>
                <a:t>       </a:t>
              </a:r>
              <a:r>
                <a:rPr lang="en-US" altLang="zh-CN" sz="1800">
                  <a:solidFill>
                    <a:srgbClr val="C00000"/>
                  </a:solidFill>
                  <a:latin typeface="Times New Roman" panose="02020603050405020304" pitchFamily="18" charset="0"/>
                </a:rPr>
                <a:t>000011</a:t>
              </a:r>
              <a:r>
                <a:rPr lang="en-US" altLang="zh-CN" sz="1800">
                  <a:solidFill>
                    <a:schemeClr val="tx1"/>
                  </a:solidFill>
                  <a:latin typeface="Times New Roman" panose="02020603050405020304" pitchFamily="18" charset="0"/>
                </a:rPr>
                <a:t>      000001       00000           </a:t>
              </a:r>
              <a:r>
                <a:rPr lang="en-US" altLang="zh-CN" sz="1800">
                  <a:solidFill>
                    <a:srgbClr val="C00000"/>
                  </a:solidFill>
                  <a:latin typeface="Times New Roman" panose="02020603050405020304" pitchFamily="18" charset="0"/>
                </a:rPr>
                <a:t>1</a:t>
              </a:r>
              <a:r>
                <a:rPr lang="en-US" altLang="zh-CN" sz="1800">
                  <a:solidFill>
                    <a:srgbClr val="C00000"/>
                  </a:solidFill>
                  <a:latin typeface="Times New Roman" panose="02020603050405020304" pitchFamily="18" charset="0"/>
                </a:rPr>
                <a:t>00000 </a:t>
              </a:r>
              <a:r>
                <a:rPr lang="en-US" altLang="zh-CN" sz="1800">
                  <a:solidFill>
                    <a:schemeClr val="tx1"/>
                  </a:solidFill>
                  <a:latin typeface="Times New Roman" panose="02020603050405020304" pitchFamily="18" charset="0"/>
                </a:rPr>
                <a:t>    </a:t>
              </a:r>
              <a:endParaRPr lang="en-US" altLang="zh-CN" sz="1800">
                <a:solidFill>
                  <a:schemeClr val="tx1"/>
                </a:solidFill>
                <a:latin typeface="Times New Roman" panose="02020603050405020304" pitchFamily="18" charset="0"/>
              </a:endParaRPr>
            </a:p>
          </p:txBody>
        </p:sp>
      </p:grpSp>
      <p:cxnSp>
        <p:nvCxnSpPr>
          <p:cNvPr id="6" name="直接箭头连接符 5"/>
          <p:cNvCxnSpPr/>
          <p:nvPr/>
        </p:nvCxnSpPr>
        <p:spPr>
          <a:xfrm flipH="1">
            <a:off x="2651760" y="2132965"/>
            <a:ext cx="1416050" cy="720090"/>
          </a:xfrm>
          <a:prstGeom prst="straightConnector1">
            <a:avLst/>
          </a:prstGeom>
          <a:solidFill>
            <a:schemeClr val="accent1"/>
          </a:solidFill>
          <a:ln w="3175" cap="flat" cmpd="sng" algn="ctr">
            <a:solidFill>
              <a:srgbClr val="3333FF"/>
            </a:solidFill>
            <a:prstDash val="solid"/>
            <a:miter lim="800000"/>
            <a:headEnd type="none" w="med" len="med"/>
            <a:tailEnd type="arrow" w="med" len="med"/>
          </a:ln>
        </p:spPr>
      </p:cxnSp>
      <p:cxnSp>
        <p:nvCxnSpPr>
          <p:cNvPr id="7" name="直接箭头连接符 6"/>
          <p:cNvCxnSpPr/>
          <p:nvPr/>
        </p:nvCxnSpPr>
        <p:spPr>
          <a:xfrm flipH="1">
            <a:off x="3515995" y="2132965"/>
            <a:ext cx="983615" cy="720090"/>
          </a:xfrm>
          <a:prstGeom prst="straightConnector1">
            <a:avLst/>
          </a:prstGeom>
          <a:solidFill>
            <a:schemeClr val="accent1"/>
          </a:solidFill>
          <a:ln w="3175" cap="flat" cmpd="sng" algn="ctr">
            <a:solidFill>
              <a:srgbClr val="C00000"/>
            </a:solidFill>
            <a:prstDash val="solid"/>
            <a:miter lim="800000"/>
            <a:headEnd type="none" w="med" len="med"/>
            <a:tailEnd type="arrow" w="med" len="med"/>
          </a:ln>
        </p:spPr>
      </p:cxnSp>
      <p:cxnSp>
        <p:nvCxnSpPr>
          <p:cNvPr id="8" name="直接箭头连接符 7"/>
          <p:cNvCxnSpPr/>
          <p:nvPr/>
        </p:nvCxnSpPr>
        <p:spPr>
          <a:xfrm>
            <a:off x="3587115" y="2132965"/>
            <a:ext cx="1008380" cy="720090"/>
          </a:xfrm>
          <a:prstGeom prst="straightConnector1">
            <a:avLst/>
          </a:prstGeom>
          <a:solidFill>
            <a:schemeClr val="accent1"/>
          </a:solidFill>
          <a:ln w="3175" cap="flat" cmpd="sng" algn="ctr">
            <a:solidFill>
              <a:schemeClr val="tx1"/>
            </a:solidFill>
            <a:prstDash val="solid"/>
            <a:miter lim="800000"/>
            <a:headEnd type="none" w="med" len="med"/>
            <a:tailEnd type="arrow" w="med" len="med"/>
          </a:ln>
        </p:spPr>
      </p:cxnSp>
      <p:sp>
        <p:nvSpPr>
          <p:cNvPr id="9" name="文本框 8"/>
          <p:cNvSpPr txBox="1"/>
          <p:nvPr/>
        </p:nvSpPr>
        <p:spPr>
          <a:xfrm>
            <a:off x="1139190" y="1844675"/>
            <a:ext cx="5951855" cy="368300"/>
          </a:xfrm>
          <a:prstGeom prst="rect">
            <a:avLst/>
          </a:prstGeom>
          <a:noFill/>
        </p:spPr>
        <p:txBody>
          <a:bodyPr wrap="none" rtlCol="0" anchor="t">
            <a:spAutoFit/>
          </a:bodyPr>
          <a:p>
            <a:r>
              <a:rPr lang="en-US" altLang="zh-CN" b="1">
                <a:latin typeface="Times New Roman" panose="02020603050405020304" pitchFamily="18" charset="0"/>
                <a:sym typeface="+mn-ea"/>
              </a:rPr>
              <a:t> </a:t>
            </a:r>
            <a:r>
              <a:rPr lang="zh-CN" altLang="en-US" b="1">
                <a:solidFill>
                  <a:srgbClr val="C00000"/>
                </a:solidFill>
                <a:latin typeface="Times New Roman" panose="02020603050405020304" pitchFamily="18" charset="0"/>
                <a:sym typeface="+mn-ea"/>
              </a:rPr>
              <a:t>例如</a:t>
            </a:r>
            <a:r>
              <a:rPr lang="zh-CN" b="1">
                <a:latin typeface="Times New Roman" panose="02020603050405020304" pitchFamily="18" charset="0"/>
                <a:sym typeface="+mn-ea"/>
              </a:rPr>
              <a:t>，加指令“</a:t>
            </a:r>
            <a:r>
              <a:rPr lang="en-US" b="1">
                <a:solidFill>
                  <a:srgbClr val="FF0000"/>
                </a:solidFill>
                <a:latin typeface="Times New Roman" panose="02020603050405020304" pitchFamily="18" charset="0"/>
                <a:sym typeface="+mn-ea"/>
              </a:rPr>
              <a:t>ADD</a:t>
            </a:r>
            <a:r>
              <a:rPr lang="en-US" b="1">
                <a:solidFill>
                  <a:srgbClr val="C00000"/>
                </a:solidFill>
                <a:latin typeface="Times New Roman" panose="02020603050405020304" pitchFamily="18" charset="0"/>
                <a:sym typeface="+mn-ea"/>
              </a:rPr>
              <a:t>  </a:t>
            </a:r>
            <a:r>
              <a:rPr lang="en-US" b="1">
                <a:latin typeface="Times New Roman" panose="02020603050405020304" pitchFamily="18" charset="0"/>
                <a:sym typeface="+mn-ea"/>
              </a:rPr>
              <a:t>r</a:t>
            </a:r>
            <a:r>
              <a:rPr lang="en-US" b="1">
                <a:latin typeface="Times New Roman" panose="02020603050405020304" pitchFamily="18" charset="0"/>
                <a:sym typeface="+mn-ea"/>
              </a:rPr>
              <a:t>1</a:t>
            </a:r>
            <a:r>
              <a:rPr lang="zh-CN" b="1">
                <a:solidFill>
                  <a:srgbClr val="C00000"/>
                </a:solidFill>
                <a:latin typeface="Times New Roman" panose="02020603050405020304" pitchFamily="18" charset="0"/>
                <a:sym typeface="+mn-ea"/>
              </a:rPr>
              <a:t>，</a:t>
            </a:r>
            <a:r>
              <a:rPr lang="en-US" altLang="zh-CN" b="1">
                <a:solidFill>
                  <a:srgbClr val="3333FF"/>
                </a:solidFill>
                <a:latin typeface="Times New Roman" panose="02020603050405020304" pitchFamily="18" charset="0"/>
                <a:sym typeface="+mn-ea"/>
              </a:rPr>
              <a:t>r</a:t>
            </a:r>
            <a:r>
              <a:rPr lang="en-US" altLang="zh-CN" b="1">
                <a:solidFill>
                  <a:srgbClr val="3333FF"/>
                </a:solidFill>
                <a:latin typeface="Times New Roman" panose="02020603050405020304" pitchFamily="18" charset="0"/>
                <a:sym typeface="+mn-ea"/>
              </a:rPr>
              <a:t>2</a:t>
            </a:r>
            <a:r>
              <a:rPr lang="zh-CN" b="1">
                <a:solidFill>
                  <a:srgbClr val="C00000"/>
                </a:solidFill>
                <a:latin typeface="Times New Roman" panose="02020603050405020304" pitchFamily="18" charset="0"/>
                <a:sym typeface="+mn-ea"/>
              </a:rPr>
              <a:t>，</a:t>
            </a:r>
            <a:r>
              <a:rPr lang="en-US" b="1">
                <a:solidFill>
                  <a:srgbClr val="C00000"/>
                </a:solidFill>
                <a:latin typeface="Times New Roman" panose="02020603050405020304" pitchFamily="18" charset="0"/>
                <a:sym typeface="+mn-ea"/>
              </a:rPr>
              <a:t>r</a:t>
            </a:r>
            <a:r>
              <a:rPr lang="en-US" b="1">
                <a:solidFill>
                  <a:srgbClr val="C00000"/>
                </a:solidFill>
                <a:latin typeface="Times New Roman" panose="02020603050405020304" pitchFamily="18" charset="0"/>
                <a:sym typeface="+mn-ea"/>
              </a:rPr>
              <a:t>3</a:t>
            </a:r>
            <a:r>
              <a:rPr lang="zh-CN" b="1">
                <a:latin typeface="Times New Roman" panose="02020603050405020304" pitchFamily="18" charset="0"/>
                <a:sym typeface="+mn-ea"/>
              </a:rPr>
              <a:t>”；（</a:t>
            </a:r>
            <a:r>
              <a:rPr lang="en-US" b="1">
                <a:latin typeface="Times New Roman" panose="02020603050405020304" pitchFamily="18" charset="0"/>
                <a:sym typeface="+mn-ea"/>
              </a:rPr>
              <a:t>r</a:t>
            </a:r>
            <a:r>
              <a:rPr lang="en-US" b="1">
                <a:latin typeface="Times New Roman" panose="02020603050405020304" pitchFamily="18" charset="0"/>
                <a:sym typeface="+mn-ea"/>
              </a:rPr>
              <a:t>2</a:t>
            </a:r>
            <a:r>
              <a:rPr lang="zh-CN" altLang="en-US" b="1">
                <a:latin typeface="Times New Roman" panose="02020603050405020304" pitchFamily="18" charset="0"/>
                <a:sym typeface="+mn-ea"/>
              </a:rPr>
              <a:t>）</a:t>
            </a:r>
            <a:r>
              <a:rPr lang="en-US" altLang="zh-CN" b="1">
                <a:latin typeface="Times New Roman" panose="02020603050405020304" pitchFamily="18" charset="0"/>
                <a:sym typeface="+mn-ea"/>
              </a:rPr>
              <a:t>+</a:t>
            </a:r>
            <a:r>
              <a:rPr lang="zh-CN" altLang="en-US" b="1">
                <a:latin typeface="Times New Roman" panose="02020603050405020304" pitchFamily="18" charset="0"/>
                <a:sym typeface="+mn-ea"/>
              </a:rPr>
              <a:t>（</a:t>
            </a:r>
            <a:r>
              <a:rPr lang="en-US" b="1">
                <a:latin typeface="Times New Roman" panose="02020603050405020304" pitchFamily="18" charset="0"/>
                <a:sym typeface="+mn-ea"/>
              </a:rPr>
              <a:t>r</a:t>
            </a:r>
            <a:r>
              <a:rPr lang="en-US" b="1">
                <a:latin typeface="Times New Roman" panose="02020603050405020304" pitchFamily="18" charset="0"/>
                <a:sym typeface="+mn-ea"/>
              </a:rPr>
              <a:t>3</a:t>
            </a:r>
            <a:r>
              <a:rPr lang="zh-CN" altLang="en-US" b="1">
                <a:latin typeface="Times New Roman" panose="02020603050405020304" pitchFamily="18" charset="0"/>
                <a:sym typeface="+mn-ea"/>
              </a:rPr>
              <a:t>）</a:t>
            </a:r>
            <a:r>
              <a:rPr lang="zh-CN" altLang="en-US" b="1">
                <a:cs typeface="Arial" panose="020B0604020202020204" pitchFamily="34" charset="0"/>
                <a:sym typeface="+mn-ea"/>
              </a:rPr>
              <a:t>→</a:t>
            </a:r>
            <a:r>
              <a:rPr lang="en-US" b="1">
                <a:latin typeface="Times New Roman" panose="02020603050405020304" pitchFamily="18" charset="0"/>
                <a:sym typeface="+mn-ea"/>
              </a:rPr>
              <a:t>r</a:t>
            </a:r>
            <a:r>
              <a:rPr lang="en-US" b="1">
                <a:latin typeface="Times New Roman" panose="02020603050405020304" pitchFamily="18" charset="0"/>
                <a:sym typeface="+mn-ea"/>
              </a:rPr>
              <a:t>1</a:t>
            </a:r>
            <a:endParaRPr lang="zh-CN" altLang="en-US"/>
          </a:p>
        </p:txBody>
      </p:sp>
      <p:grpSp>
        <p:nvGrpSpPr>
          <p:cNvPr id="13" name="组合 12"/>
          <p:cNvGrpSpPr/>
          <p:nvPr/>
        </p:nvGrpSpPr>
        <p:grpSpPr>
          <a:xfrm rot="0">
            <a:off x="594360" y="4452620"/>
            <a:ext cx="7346315" cy="1176020"/>
            <a:chOff x="1629" y="3897"/>
            <a:chExt cx="11569" cy="1852"/>
          </a:xfrm>
        </p:grpSpPr>
        <p:sp>
          <p:nvSpPr>
            <p:cNvPr id="14" name="文本框 13"/>
            <p:cNvSpPr txBox="1"/>
            <p:nvPr/>
          </p:nvSpPr>
          <p:spPr>
            <a:xfrm>
              <a:off x="4367" y="4456"/>
              <a:ext cx="1023" cy="652"/>
            </a:xfrm>
            <a:prstGeom prst="rect">
              <a:avLst/>
            </a:prstGeom>
            <a:noFill/>
            <a:ln w="9525">
              <a:noFill/>
            </a:ln>
          </p:spPr>
          <p:txBody>
            <a:bodyPr wrap="square">
              <a:spAutoFit/>
            </a:bodyPr>
            <a:p>
              <a:pPr indent="266700"/>
              <a:r>
                <a:rPr lang="en-US" sz="1050" b="1">
                  <a:solidFill>
                    <a:schemeClr val="tx1"/>
                  </a:solidFill>
                  <a:latin typeface="Times New Roman" panose="02020603050405020304" pitchFamily="18" charset="0"/>
                  <a:ea typeface="宋体" panose="02010600030101010101" pitchFamily="2" charset="-122"/>
                </a:rPr>
                <a:t> </a:t>
              </a:r>
              <a:endParaRPr lang="en-US" altLang="en-US" sz="1050" b="1">
                <a:solidFill>
                  <a:schemeClr val="tx1"/>
                </a:solidFill>
                <a:latin typeface="Times New Roman" panose="02020603050405020304" pitchFamily="18" charset="0"/>
                <a:ea typeface="宋体" panose="02010600030101010101" pitchFamily="2" charset="-122"/>
              </a:endParaRPr>
            </a:p>
          </p:txBody>
        </p:sp>
        <p:sp>
          <p:nvSpPr>
            <p:cNvPr id="15" name="Rectangle 21"/>
            <p:cNvSpPr>
              <a:spLocks noChangeArrowheads="1"/>
            </p:cNvSpPr>
            <p:nvPr/>
          </p:nvSpPr>
          <p:spPr bwMode="auto">
            <a:xfrm>
              <a:off x="1715" y="4415"/>
              <a:ext cx="11202" cy="693"/>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16" name="Group 23"/>
            <p:cNvGrpSpPr/>
            <p:nvPr/>
          </p:nvGrpSpPr>
          <p:grpSpPr bwMode="auto">
            <a:xfrm rot="0">
              <a:off x="1944" y="4364"/>
              <a:ext cx="2773" cy="714"/>
              <a:chOff x="1614" y="868"/>
              <a:chExt cx="989" cy="345"/>
            </a:xfrm>
          </p:grpSpPr>
          <p:sp>
            <p:nvSpPr>
              <p:cNvPr id="1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8" name="Rectangle 25"/>
              <p:cNvSpPr>
                <a:spLocks noChangeArrowheads="1"/>
              </p:cNvSpPr>
              <p:nvPr/>
            </p:nvSpPr>
            <p:spPr bwMode="auto">
              <a:xfrm>
                <a:off x="1614" y="935"/>
                <a:ext cx="74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O</a:t>
                </a:r>
                <a:r>
                  <a:rPr lang="en-US" altLang="zh-CN" sz="1800">
                    <a:solidFill>
                      <a:srgbClr val="FF0000"/>
                    </a:solidFill>
                    <a:latin typeface="Times New Roman" panose="02020603050405020304" pitchFamily="18" charset="0"/>
                  </a:rPr>
                  <a:t>peration</a:t>
                </a:r>
                <a:endParaRPr lang="en-US" altLang="zh-CN" sz="1800">
                  <a:solidFill>
                    <a:srgbClr val="FF0000"/>
                  </a:solidFill>
                  <a:latin typeface="Times New Roman" panose="02020603050405020304" pitchFamily="18" charset="0"/>
                </a:endParaRPr>
              </a:p>
            </p:txBody>
          </p:sp>
        </p:grpSp>
        <p:sp>
          <p:nvSpPr>
            <p:cNvPr id="19" name="Rectangle 47"/>
            <p:cNvSpPr>
              <a:spLocks noChangeArrowheads="1"/>
            </p:cNvSpPr>
            <p:nvPr/>
          </p:nvSpPr>
          <p:spPr bwMode="auto">
            <a:xfrm>
              <a:off x="1629" y="3897"/>
              <a:ext cx="11441"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31                 26 25         21 20         16 15         11 10           6  5                   0     </a:t>
              </a:r>
              <a:endParaRPr lang="en-US" altLang="zh-CN" sz="1800">
                <a:solidFill>
                  <a:schemeClr val="tx1"/>
                </a:solidFill>
                <a:latin typeface="Times New Roman" panose="02020603050405020304" pitchFamily="18" charset="0"/>
              </a:endParaRPr>
            </a:p>
          </p:txBody>
        </p:sp>
        <p:cxnSp>
          <p:nvCxnSpPr>
            <p:cNvPr id="20" name="直接连接符 19"/>
            <p:cNvCxnSpPr/>
            <p:nvPr/>
          </p:nvCxnSpPr>
          <p:spPr>
            <a:xfrm flipH="1">
              <a:off x="4024" y="4431"/>
              <a:ext cx="1" cy="71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nvCxnSpPr>
          <p:spPr>
            <a:xfrm flipH="1">
              <a:off x="5615" y="4390"/>
              <a:ext cx="1" cy="71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p:nvPr/>
          </p:nvCxnSpPr>
          <p:spPr>
            <a:xfrm flipH="1">
              <a:off x="7316" y="4415"/>
              <a:ext cx="1" cy="71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p:nvPr/>
          </p:nvCxnSpPr>
          <p:spPr>
            <a:xfrm flipH="1">
              <a:off x="10585" y="4390"/>
              <a:ext cx="1" cy="71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4" name="Rectangle 34"/>
            <p:cNvSpPr>
              <a:spLocks noChangeArrowheads="1"/>
            </p:cNvSpPr>
            <p:nvPr/>
          </p:nvSpPr>
          <p:spPr bwMode="auto">
            <a:xfrm>
              <a:off x="4452" y="4488"/>
              <a:ext cx="8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rs</a:t>
              </a:r>
              <a:endParaRPr lang="en-US" altLang="zh-CN" sz="1800">
                <a:solidFill>
                  <a:srgbClr val="3333FF"/>
                </a:solidFill>
                <a:latin typeface="Times New Roman" panose="02020603050405020304" pitchFamily="18" charset="0"/>
              </a:endParaRPr>
            </a:p>
          </p:txBody>
        </p:sp>
        <p:sp>
          <p:nvSpPr>
            <p:cNvPr id="25" name="Rectangle 34"/>
            <p:cNvSpPr>
              <a:spLocks noChangeArrowheads="1"/>
            </p:cNvSpPr>
            <p:nvPr/>
          </p:nvSpPr>
          <p:spPr bwMode="auto">
            <a:xfrm>
              <a:off x="6054" y="4461"/>
              <a:ext cx="8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rt</a:t>
              </a:r>
              <a:endParaRPr lang="en-US" altLang="zh-CN" sz="1800">
                <a:solidFill>
                  <a:srgbClr val="C00000"/>
                </a:solidFill>
                <a:latin typeface="Times New Roman" panose="02020603050405020304" pitchFamily="18" charset="0"/>
              </a:endParaRPr>
            </a:p>
          </p:txBody>
        </p:sp>
        <p:sp>
          <p:nvSpPr>
            <p:cNvPr id="26" name="Rectangle 34"/>
            <p:cNvSpPr>
              <a:spLocks noChangeArrowheads="1"/>
            </p:cNvSpPr>
            <p:nvPr/>
          </p:nvSpPr>
          <p:spPr bwMode="auto">
            <a:xfrm>
              <a:off x="10882" y="4414"/>
              <a:ext cx="180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Fuction</a:t>
              </a:r>
              <a:endParaRPr lang="en-US" altLang="zh-CN" sz="1800">
                <a:solidFill>
                  <a:srgbClr val="C00000"/>
                </a:solidFill>
                <a:latin typeface="Times New Roman" panose="02020603050405020304" pitchFamily="18" charset="0"/>
              </a:endParaRPr>
            </a:p>
          </p:txBody>
        </p:sp>
        <p:cxnSp>
          <p:nvCxnSpPr>
            <p:cNvPr id="27" name="直接连接符 26"/>
            <p:cNvCxnSpPr/>
            <p:nvPr/>
          </p:nvCxnSpPr>
          <p:spPr>
            <a:xfrm flipH="1">
              <a:off x="8837" y="4390"/>
              <a:ext cx="1" cy="71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8" name="Rectangle 34"/>
            <p:cNvSpPr>
              <a:spLocks noChangeArrowheads="1"/>
            </p:cNvSpPr>
            <p:nvPr/>
          </p:nvSpPr>
          <p:spPr bwMode="auto">
            <a:xfrm>
              <a:off x="7656" y="4461"/>
              <a:ext cx="8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rd</a:t>
              </a:r>
              <a:endParaRPr lang="en-US" altLang="zh-CN" sz="1800">
                <a:solidFill>
                  <a:schemeClr val="tx1"/>
                </a:solidFill>
                <a:latin typeface="Times New Roman" panose="02020603050405020304" pitchFamily="18" charset="0"/>
              </a:endParaRPr>
            </a:p>
          </p:txBody>
        </p:sp>
        <p:sp>
          <p:nvSpPr>
            <p:cNvPr id="29" name="Rectangle 34"/>
            <p:cNvSpPr>
              <a:spLocks noChangeArrowheads="1"/>
            </p:cNvSpPr>
            <p:nvPr/>
          </p:nvSpPr>
          <p:spPr bwMode="auto">
            <a:xfrm>
              <a:off x="9243" y="4461"/>
              <a:ext cx="15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shift</a:t>
              </a:r>
              <a:endParaRPr lang="en-US" altLang="zh-CN" sz="1800">
                <a:solidFill>
                  <a:schemeClr val="tx1"/>
                </a:solidFill>
                <a:latin typeface="Times New Roman" panose="02020603050405020304" pitchFamily="18" charset="0"/>
              </a:endParaRPr>
            </a:p>
          </p:txBody>
        </p:sp>
        <p:sp>
          <p:nvSpPr>
            <p:cNvPr id="60" name="Rectangle 47"/>
            <p:cNvSpPr>
              <a:spLocks noChangeArrowheads="1"/>
            </p:cNvSpPr>
            <p:nvPr/>
          </p:nvSpPr>
          <p:spPr bwMode="auto">
            <a:xfrm>
              <a:off x="1757" y="5173"/>
              <a:ext cx="11441"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a:t>
              </a:r>
              <a:r>
                <a:rPr lang="en-US" altLang="zh-CN" sz="1800">
                  <a:solidFill>
                    <a:srgbClr val="FF0000"/>
                  </a:solidFill>
                  <a:latin typeface="Times New Roman" panose="02020603050405020304" pitchFamily="18" charset="0"/>
                </a:rPr>
                <a:t> 000000 </a:t>
              </a:r>
              <a:r>
                <a:rPr lang="en-US" altLang="zh-CN" sz="1800">
                  <a:solidFill>
                    <a:schemeClr val="tx1"/>
                  </a:solidFill>
                  <a:latin typeface="Times New Roman" panose="02020603050405020304" pitchFamily="18" charset="0"/>
                </a:rPr>
                <a:t>          </a:t>
              </a:r>
              <a:r>
                <a:rPr lang="en-US" altLang="zh-CN" sz="1800">
                  <a:solidFill>
                    <a:srgbClr val="3333FF"/>
                  </a:solidFill>
                  <a:latin typeface="Times New Roman" panose="02020603050405020304" pitchFamily="18" charset="0"/>
                </a:rPr>
                <a:t>000010</a:t>
              </a:r>
              <a:r>
                <a:rPr lang="en-US" altLang="zh-CN" sz="1800">
                  <a:solidFill>
                    <a:schemeClr val="tx1"/>
                  </a:solidFill>
                  <a:latin typeface="Times New Roman" panose="02020603050405020304" pitchFamily="18" charset="0"/>
                </a:rPr>
                <a:t>       </a:t>
              </a:r>
              <a:r>
                <a:rPr lang="en-US" altLang="zh-CN" sz="1800">
                  <a:solidFill>
                    <a:srgbClr val="C00000"/>
                  </a:solidFill>
                  <a:latin typeface="Times New Roman" panose="02020603050405020304" pitchFamily="18" charset="0"/>
                </a:rPr>
                <a:t>000011</a:t>
              </a:r>
              <a:r>
                <a:rPr lang="en-US" altLang="zh-CN" sz="1800">
                  <a:solidFill>
                    <a:schemeClr val="tx1"/>
                  </a:solidFill>
                  <a:latin typeface="Times New Roman" panose="02020603050405020304" pitchFamily="18" charset="0"/>
                </a:rPr>
                <a:t>      000001       00000           </a:t>
              </a:r>
              <a:r>
                <a:rPr lang="en-US" altLang="zh-CN" sz="1800">
                  <a:solidFill>
                    <a:srgbClr val="C00000"/>
                  </a:solidFill>
                  <a:latin typeface="Times New Roman" panose="02020603050405020304" pitchFamily="18" charset="0"/>
                </a:rPr>
                <a:t>1</a:t>
              </a:r>
              <a:r>
                <a:rPr lang="en-US" altLang="zh-CN" sz="1800">
                  <a:solidFill>
                    <a:srgbClr val="C00000"/>
                  </a:solidFill>
                  <a:latin typeface="Times New Roman" panose="02020603050405020304" pitchFamily="18" charset="0"/>
                </a:rPr>
                <a:t>00010 </a:t>
              </a:r>
              <a:r>
                <a:rPr lang="en-US" altLang="zh-CN" sz="1800">
                  <a:solidFill>
                    <a:schemeClr val="tx1"/>
                  </a:solidFill>
                  <a:latin typeface="Times New Roman" panose="02020603050405020304" pitchFamily="18" charset="0"/>
                </a:rPr>
                <a:t>    </a:t>
              </a:r>
              <a:endParaRPr lang="en-US" altLang="zh-CN" sz="1800">
                <a:solidFill>
                  <a:schemeClr val="tx1"/>
                </a:solidFill>
                <a:latin typeface="Times New Roman" panose="02020603050405020304" pitchFamily="18" charset="0"/>
              </a:endParaRPr>
            </a:p>
          </p:txBody>
        </p:sp>
      </p:grpSp>
      <p:cxnSp>
        <p:nvCxnSpPr>
          <p:cNvPr id="62" name="直接箭头连接符 61"/>
          <p:cNvCxnSpPr/>
          <p:nvPr/>
        </p:nvCxnSpPr>
        <p:spPr>
          <a:xfrm flipH="1">
            <a:off x="2691765" y="4220845"/>
            <a:ext cx="1304290" cy="681990"/>
          </a:xfrm>
          <a:prstGeom prst="straightConnector1">
            <a:avLst/>
          </a:prstGeom>
          <a:solidFill>
            <a:schemeClr val="accent1"/>
          </a:solidFill>
          <a:ln w="3175" cap="flat" cmpd="sng" algn="ctr">
            <a:solidFill>
              <a:srgbClr val="3333FF"/>
            </a:solidFill>
            <a:prstDash val="solid"/>
            <a:miter lim="800000"/>
            <a:headEnd type="none" w="med" len="med"/>
            <a:tailEnd type="arrow" w="med" len="med"/>
          </a:ln>
        </p:spPr>
      </p:cxnSp>
      <p:cxnSp>
        <p:nvCxnSpPr>
          <p:cNvPr id="63" name="直接箭头连接符 62"/>
          <p:cNvCxnSpPr/>
          <p:nvPr/>
        </p:nvCxnSpPr>
        <p:spPr>
          <a:xfrm flipH="1">
            <a:off x="3556000" y="4149090"/>
            <a:ext cx="1016000" cy="753745"/>
          </a:xfrm>
          <a:prstGeom prst="straightConnector1">
            <a:avLst/>
          </a:prstGeom>
          <a:solidFill>
            <a:schemeClr val="accent1"/>
          </a:solidFill>
          <a:ln w="3175" cap="flat" cmpd="sng" algn="ctr">
            <a:solidFill>
              <a:srgbClr val="C00000"/>
            </a:solidFill>
            <a:prstDash val="solid"/>
            <a:miter lim="800000"/>
            <a:headEnd type="none" w="med" len="med"/>
            <a:tailEnd type="arrow" w="med" len="med"/>
          </a:ln>
        </p:spPr>
      </p:cxnSp>
      <p:cxnSp>
        <p:nvCxnSpPr>
          <p:cNvPr id="64" name="直接箭头连接符 63"/>
          <p:cNvCxnSpPr/>
          <p:nvPr/>
        </p:nvCxnSpPr>
        <p:spPr>
          <a:xfrm>
            <a:off x="3627120" y="4182745"/>
            <a:ext cx="1008380" cy="720090"/>
          </a:xfrm>
          <a:prstGeom prst="straightConnector1">
            <a:avLst/>
          </a:prstGeom>
          <a:solidFill>
            <a:schemeClr val="accent1"/>
          </a:solidFill>
          <a:ln w="3175" cap="flat" cmpd="sng" algn="ctr">
            <a:solidFill>
              <a:schemeClr val="tx1"/>
            </a:solidFill>
            <a:prstDash val="solid"/>
            <a:miter lim="800000"/>
            <a:headEnd type="none" w="med" len="med"/>
            <a:tailEnd type="arrow" w="med" len="med"/>
          </a:ln>
        </p:spPr>
      </p:cxnSp>
      <p:sp>
        <p:nvSpPr>
          <p:cNvPr id="65" name="文本框 64"/>
          <p:cNvSpPr txBox="1"/>
          <p:nvPr/>
        </p:nvSpPr>
        <p:spPr>
          <a:xfrm>
            <a:off x="1179195" y="3894455"/>
            <a:ext cx="5847080" cy="368300"/>
          </a:xfrm>
          <a:prstGeom prst="rect">
            <a:avLst/>
          </a:prstGeom>
          <a:noFill/>
        </p:spPr>
        <p:txBody>
          <a:bodyPr wrap="none" rtlCol="0" anchor="t">
            <a:spAutoFit/>
          </a:bodyPr>
          <a:p>
            <a:r>
              <a:rPr lang="en-US" altLang="zh-CN" b="1">
                <a:latin typeface="Times New Roman" panose="02020603050405020304" pitchFamily="18" charset="0"/>
                <a:sym typeface="+mn-ea"/>
              </a:rPr>
              <a:t> </a:t>
            </a:r>
            <a:r>
              <a:rPr lang="zh-CN" altLang="en-US" b="1">
                <a:solidFill>
                  <a:srgbClr val="C00000"/>
                </a:solidFill>
                <a:latin typeface="Times New Roman" panose="02020603050405020304" pitchFamily="18" charset="0"/>
                <a:sym typeface="+mn-ea"/>
              </a:rPr>
              <a:t>例如</a:t>
            </a:r>
            <a:r>
              <a:rPr lang="zh-CN" b="1">
                <a:latin typeface="Times New Roman" panose="02020603050405020304" pitchFamily="18" charset="0"/>
                <a:sym typeface="+mn-ea"/>
              </a:rPr>
              <a:t>，减指令“</a:t>
            </a:r>
            <a:r>
              <a:rPr lang="en-US" b="1">
                <a:solidFill>
                  <a:srgbClr val="FF0000"/>
                </a:solidFill>
                <a:latin typeface="Times New Roman" panose="02020603050405020304" pitchFamily="18" charset="0"/>
                <a:sym typeface="+mn-ea"/>
              </a:rPr>
              <a:t>SUB</a:t>
            </a:r>
            <a:r>
              <a:rPr lang="en-US" b="1">
                <a:solidFill>
                  <a:srgbClr val="C00000"/>
                </a:solidFill>
                <a:latin typeface="Times New Roman" panose="02020603050405020304" pitchFamily="18" charset="0"/>
                <a:sym typeface="+mn-ea"/>
              </a:rPr>
              <a:t>  </a:t>
            </a:r>
            <a:r>
              <a:rPr lang="en-US" b="1">
                <a:latin typeface="Times New Roman" panose="02020603050405020304" pitchFamily="18" charset="0"/>
                <a:sym typeface="+mn-ea"/>
              </a:rPr>
              <a:t>r1</a:t>
            </a:r>
            <a:r>
              <a:rPr lang="zh-CN" b="1">
                <a:solidFill>
                  <a:srgbClr val="C00000"/>
                </a:solidFill>
                <a:latin typeface="Times New Roman" panose="02020603050405020304" pitchFamily="18" charset="0"/>
                <a:sym typeface="+mn-ea"/>
              </a:rPr>
              <a:t>，</a:t>
            </a:r>
            <a:r>
              <a:rPr lang="en-US" altLang="zh-CN" b="1">
                <a:solidFill>
                  <a:srgbClr val="3333FF"/>
                </a:solidFill>
                <a:latin typeface="Times New Roman" panose="02020603050405020304" pitchFamily="18" charset="0"/>
                <a:sym typeface="+mn-ea"/>
              </a:rPr>
              <a:t>r2</a:t>
            </a:r>
            <a:r>
              <a:rPr lang="zh-CN" b="1">
                <a:solidFill>
                  <a:srgbClr val="C00000"/>
                </a:solidFill>
                <a:latin typeface="Times New Roman" panose="02020603050405020304" pitchFamily="18" charset="0"/>
                <a:sym typeface="+mn-ea"/>
              </a:rPr>
              <a:t>，</a:t>
            </a:r>
            <a:r>
              <a:rPr lang="en-US" b="1">
                <a:solidFill>
                  <a:srgbClr val="C00000"/>
                </a:solidFill>
                <a:latin typeface="Times New Roman" panose="02020603050405020304" pitchFamily="18" charset="0"/>
                <a:sym typeface="+mn-ea"/>
              </a:rPr>
              <a:t>r3</a:t>
            </a:r>
            <a:r>
              <a:rPr lang="zh-CN" b="1">
                <a:latin typeface="Times New Roman" panose="02020603050405020304" pitchFamily="18" charset="0"/>
                <a:sym typeface="+mn-ea"/>
              </a:rPr>
              <a:t>”；（</a:t>
            </a:r>
            <a:r>
              <a:rPr lang="en-US" b="1">
                <a:latin typeface="Times New Roman" panose="02020603050405020304" pitchFamily="18" charset="0"/>
                <a:sym typeface="+mn-ea"/>
              </a:rPr>
              <a:t>r2</a:t>
            </a:r>
            <a:r>
              <a:rPr lang="zh-CN" altLang="en-US" b="1">
                <a:latin typeface="Times New Roman" panose="02020603050405020304" pitchFamily="18" charset="0"/>
                <a:sym typeface="+mn-ea"/>
              </a:rPr>
              <a:t>）</a:t>
            </a:r>
            <a:r>
              <a:rPr lang="en-US" altLang="zh-CN" b="1">
                <a:latin typeface="Times New Roman" panose="02020603050405020304" pitchFamily="18" charset="0"/>
                <a:sym typeface="+mn-ea"/>
              </a:rPr>
              <a:t>-</a:t>
            </a:r>
            <a:r>
              <a:rPr lang="zh-CN" altLang="en-US" b="1">
                <a:latin typeface="Times New Roman" panose="02020603050405020304" pitchFamily="18" charset="0"/>
                <a:sym typeface="+mn-ea"/>
              </a:rPr>
              <a:t>（</a:t>
            </a:r>
            <a:r>
              <a:rPr lang="en-US" altLang="zh-CN" b="1">
                <a:latin typeface="Times New Roman" panose="02020603050405020304" pitchFamily="18" charset="0"/>
                <a:sym typeface="+mn-ea"/>
              </a:rPr>
              <a:t>r</a:t>
            </a:r>
            <a:r>
              <a:rPr lang="en-US" b="1">
                <a:latin typeface="Times New Roman" panose="02020603050405020304" pitchFamily="18" charset="0"/>
                <a:sym typeface="+mn-ea"/>
              </a:rPr>
              <a:t>3</a:t>
            </a:r>
            <a:r>
              <a:rPr lang="zh-CN" altLang="en-US" b="1">
                <a:latin typeface="Times New Roman" panose="02020603050405020304" pitchFamily="18" charset="0"/>
                <a:sym typeface="+mn-ea"/>
              </a:rPr>
              <a:t>）</a:t>
            </a:r>
            <a:r>
              <a:rPr lang="zh-CN" altLang="en-US" b="1">
                <a:cs typeface="Arial" panose="020B0604020202020204" pitchFamily="34" charset="0"/>
                <a:sym typeface="+mn-ea"/>
              </a:rPr>
              <a:t>→</a:t>
            </a:r>
            <a:r>
              <a:rPr lang="en-US" b="1">
                <a:latin typeface="Times New Roman" panose="02020603050405020304" pitchFamily="18" charset="0"/>
                <a:sym typeface="+mn-ea"/>
              </a:rPr>
              <a:t>r</a:t>
            </a:r>
            <a:r>
              <a:rPr lang="en-US" b="1">
                <a:latin typeface="Times New Roman" panose="02020603050405020304" pitchFamily="18" charset="0"/>
                <a:sym typeface="+mn-ea"/>
              </a:rPr>
              <a:t>1</a:t>
            </a:r>
            <a:endParaRPr lang="zh-CN" altLang="en-US"/>
          </a:p>
        </p:txBody>
      </p:sp>
      <p:sp>
        <p:nvSpPr>
          <p:cNvPr id="66" name="文本框 65"/>
          <p:cNvSpPr txBox="1"/>
          <p:nvPr/>
        </p:nvSpPr>
        <p:spPr>
          <a:xfrm>
            <a:off x="0" y="5981700"/>
            <a:ext cx="9144635" cy="7556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20000"/>
              </a:lnSpc>
              <a:spcBef>
                <a:spcPts val="0"/>
              </a:spcBef>
              <a:spcAft>
                <a:spcPts val="0"/>
              </a:spcAft>
            </a:pPr>
            <a:r>
              <a:rPr lang="zh-CN" altLang="en-US" b="1"/>
              <a:t>从上面两个例子可以看出，</a:t>
            </a:r>
            <a:r>
              <a:rPr lang="en-US" altLang="zh-CN" b="1">
                <a:latin typeface="Times New Roman" panose="02020603050405020304" pitchFamily="18" charset="0"/>
                <a:cs typeface="Times New Roman" panose="02020603050405020304" pitchFamily="18" charset="0"/>
              </a:rPr>
              <a:t>MIPS</a:t>
            </a:r>
            <a:r>
              <a:rPr lang="zh-CN" altLang="en-US" b="1">
                <a:latin typeface="Times New Roman" panose="02020603050405020304" pitchFamily="18" charset="0"/>
                <a:cs typeface="Times New Roman" panose="02020603050405020304" pitchFamily="18" charset="0"/>
              </a:rPr>
              <a:t>的</a:t>
            </a:r>
            <a:r>
              <a:rPr lang="en-US" altLang="zh-CN" b="1">
                <a:solidFill>
                  <a:srgbClr val="C00000"/>
                </a:solidFill>
                <a:latin typeface="Times New Roman" panose="02020603050405020304" pitchFamily="18" charset="0"/>
                <a:cs typeface="Times New Roman" panose="02020603050405020304" pitchFamily="18" charset="0"/>
              </a:rPr>
              <a:t>R</a:t>
            </a:r>
            <a:r>
              <a:rPr lang="zh-CN" altLang="en-US" b="1">
                <a:solidFill>
                  <a:srgbClr val="C00000"/>
                </a:solidFill>
                <a:latin typeface="Times New Roman" panose="02020603050405020304" pitchFamily="18" charset="0"/>
                <a:cs typeface="Times New Roman" panose="02020603050405020304" pitchFamily="18" charset="0"/>
              </a:rPr>
              <a:t>型</a:t>
            </a:r>
            <a:r>
              <a:rPr lang="zh-CN" altLang="en-US" b="1">
                <a:latin typeface="Times New Roman" panose="02020603050405020304" pitchFamily="18" charset="0"/>
                <a:cs typeface="Times New Roman" panose="02020603050405020304" pitchFamily="18" charset="0"/>
              </a:rPr>
              <a:t>指令操作码</a:t>
            </a:r>
            <a:r>
              <a:rPr lang="en-US" altLang="zh-CN" b="1">
                <a:solidFill>
                  <a:srgbClr val="FF0000"/>
                </a:solidFill>
                <a:latin typeface="Times New Roman" panose="02020603050405020304" pitchFamily="18" charset="0"/>
                <a:cs typeface="Times New Roman" panose="02020603050405020304" pitchFamily="18" charset="0"/>
              </a:rPr>
              <a:t>Operation</a:t>
            </a:r>
            <a:r>
              <a:rPr lang="zh-CN" altLang="en-US" b="1">
                <a:latin typeface="Times New Roman" panose="02020603050405020304" pitchFamily="18" charset="0"/>
                <a:cs typeface="Times New Roman" panose="02020603050405020304" pitchFamily="18" charset="0"/>
              </a:rPr>
              <a:t>编码都是</a:t>
            </a:r>
            <a:r>
              <a:rPr lang="en-US" altLang="zh-CN" b="1">
                <a:solidFill>
                  <a:srgbClr val="FF0000"/>
                </a:solidFill>
                <a:latin typeface="Times New Roman" panose="02020603050405020304" pitchFamily="18" charset="0"/>
                <a:cs typeface="Times New Roman" panose="02020603050405020304" pitchFamily="18" charset="0"/>
              </a:rPr>
              <a:t>000000</a:t>
            </a:r>
            <a:r>
              <a:rPr lang="zh-CN" altLang="en-US" b="1">
                <a:latin typeface="Times New Roman" panose="02020603050405020304" pitchFamily="18" charset="0"/>
                <a:cs typeface="Times New Roman" panose="02020603050405020304" pitchFamily="18" charset="0"/>
              </a:rPr>
              <a:t>，但是不同运算操作指令的辅助操作码</a:t>
            </a:r>
            <a:r>
              <a:rPr lang="en-US" altLang="zh-CN" b="1">
                <a:solidFill>
                  <a:srgbClr val="C00000"/>
                </a:solidFill>
                <a:latin typeface="Times New Roman" panose="02020603050405020304" pitchFamily="18" charset="0"/>
                <a:cs typeface="Times New Roman" panose="02020603050405020304" pitchFamily="18" charset="0"/>
              </a:rPr>
              <a:t>Funtion</a:t>
            </a:r>
            <a:r>
              <a:rPr lang="zh-CN" altLang="en-US" b="1">
                <a:latin typeface="Times New Roman" panose="02020603050405020304" pitchFamily="18" charset="0"/>
                <a:cs typeface="Times New Roman" panose="02020603050405020304" pitchFamily="18" charset="0"/>
              </a:rPr>
              <a:t>是不一</a:t>
            </a:r>
            <a:r>
              <a:rPr lang="zh-CN" altLang="en-US" b="1"/>
              <a:t>样的</a:t>
            </a:r>
            <a:endParaRPr lang="zh-CN" altLang="en-US" b="1"/>
          </a:p>
        </p:txBody>
      </p:sp>
    </p:spTree>
  </p:cSld>
  <p:clrMapOvr>
    <a:masterClrMapping/>
  </p:clrMapOvr>
  <p:transition spd="slow">
    <p:cover dir="l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116840"/>
            <a:ext cx="3551555" cy="488950"/>
          </a:xfrm>
          <a:prstGeom prst="rect">
            <a:avLst/>
          </a:prstGeom>
          <a:noFill/>
        </p:spPr>
        <p:txBody>
          <a:bodyPr wrap="none" rtlCol="0" anchor="t">
            <a:spAutoFit/>
          </a:bodyPr>
          <a:p>
            <a:pPr marL="342900" indent="-342900">
              <a:lnSpc>
                <a:spcPts val="3100"/>
              </a:lnSpc>
              <a:spcBef>
                <a:spcPts val="0"/>
              </a:spcBef>
              <a:spcAft>
                <a:spcPts val="0"/>
              </a:spcAft>
              <a:buFont typeface="Arial" panose="020B0604020202020204" pitchFamily="34" charset="0"/>
              <a:buChar char="•"/>
            </a:pPr>
            <a:r>
              <a:rPr lang="en-US" sz="2400" b="1">
                <a:solidFill>
                  <a:srgbClr val="C00000"/>
                </a:solidFill>
                <a:latin typeface="Times New Roman" panose="02020603050405020304" pitchFamily="18" charset="0"/>
                <a:sym typeface="+mn-ea"/>
              </a:rPr>
              <a:t>I</a:t>
            </a:r>
            <a:r>
              <a:rPr lang="zh-CN" sz="2400" b="1">
                <a:solidFill>
                  <a:srgbClr val="C00000"/>
                </a:solidFill>
                <a:latin typeface="Times New Roman" panose="02020603050405020304" pitchFamily="18" charset="0"/>
                <a:sym typeface="+mn-ea"/>
              </a:rPr>
              <a:t>型</a:t>
            </a:r>
            <a:r>
              <a:rPr lang="zh-CN" sz="2400" b="1">
                <a:latin typeface="Times New Roman" panose="02020603050405020304" pitchFamily="18" charset="0"/>
                <a:sym typeface="+mn-ea"/>
              </a:rPr>
              <a:t>格式的指令有</a:t>
            </a:r>
            <a:r>
              <a:rPr lang="en-US" altLang="zh-CN" sz="2400" b="1">
                <a:latin typeface="Times New Roman" panose="02020603050405020304" pitchFamily="18" charset="0"/>
                <a:sym typeface="+mn-ea"/>
              </a:rPr>
              <a:t>3</a:t>
            </a:r>
            <a:r>
              <a:rPr lang="zh-CN" altLang="en-US" sz="2400" b="1">
                <a:latin typeface="Times New Roman" panose="02020603050405020304" pitchFamily="18" charset="0"/>
                <a:sym typeface="+mn-ea"/>
              </a:rPr>
              <a:t>种：</a:t>
            </a:r>
            <a:endParaRPr lang="zh-CN" altLang="en-US" sz="2400"/>
          </a:p>
        </p:txBody>
      </p:sp>
      <p:sp>
        <p:nvSpPr>
          <p:cNvPr id="3" name="文本框 2"/>
          <p:cNvSpPr txBox="1"/>
          <p:nvPr/>
        </p:nvSpPr>
        <p:spPr>
          <a:xfrm>
            <a:off x="102235" y="501015"/>
            <a:ext cx="8940165" cy="886460"/>
          </a:xfrm>
          <a:prstGeom prst="rect">
            <a:avLst/>
          </a:prstGeom>
          <a:noFill/>
        </p:spPr>
        <p:txBody>
          <a:bodyPr wrap="square" rtlCol="0" anchor="t">
            <a:spAutoFit/>
          </a:bodyPr>
          <a:p>
            <a:pPr>
              <a:lnSpc>
                <a:spcPts val="3100"/>
              </a:lnSpc>
              <a:spcBef>
                <a:spcPts val="0"/>
              </a:spcBef>
              <a:spcAft>
                <a:spcPts val="0"/>
              </a:spcAft>
              <a:buFont typeface="Arial" panose="020B0604020202020204" pitchFamily="34" charset="0"/>
            </a:pPr>
            <a:r>
              <a:rPr lang="en-US" altLang="zh-CN" b="1">
                <a:latin typeface="Times New Roman" panose="02020603050405020304" pitchFamily="18" charset="0"/>
                <a:sym typeface="+mn-ea"/>
              </a:rPr>
              <a:t>  </a:t>
            </a:r>
            <a:r>
              <a:rPr lang="en-US" altLang="zh-CN" sz="2000" b="1">
                <a:latin typeface="Times New Roman" panose="02020603050405020304" pitchFamily="18" charset="0"/>
                <a:sym typeface="+mn-ea"/>
              </a:rPr>
              <a:t>1</a:t>
            </a:r>
            <a:r>
              <a:rPr lang="zh-CN" altLang="en-US" sz="2000" b="1">
                <a:latin typeface="Times New Roman" panose="02020603050405020304" pitchFamily="18" charset="0"/>
                <a:sym typeface="+mn-ea"/>
              </a:rPr>
              <a:t>）</a:t>
            </a:r>
            <a:r>
              <a:rPr lang="zh-CN" sz="2000" b="1">
                <a:latin typeface="Times New Roman" panose="02020603050405020304" pitchFamily="18" charset="0"/>
                <a:sym typeface="+mn-ea"/>
              </a:rPr>
              <a:t>立即数运算指令，</a:t>
            </a:r>
            <a:r>
              <a:rPr lang="en-US" sz="2000" b="1">
                <a:latin typeface="Times New Roman" panose="02020603050405020304" pitchFamily="18" charset="0"/>
                <a:sym typeface="+mn-ea"/>
              </a:rPr>
              <a:t>16</a:t>
            </a:r>
            <a:r>
              <a:rPr lang="zh-CN" sz="2000" b="1">
                <a:latin typeface="Times New Roman" panose="02020603050405020304" pitchFamily="18" charset="0"/>
                <a:sym typeface="+mn-ea"/>
              </a:rPr>
              <a:t>位立即数</a:t>
            </a:r>
            <a:r>
              <a:rPr lang="en-US" sz="2000" b="1">
                <a:latin typeface="Times New Roman" panose="02020603050405020304" pitchFamily="18" charset="0"/>
                <a:sym typeface="+mn-ea"/>
              </a:rPr>
              <a:t>Immediate</a:t>
            </a:r>
            <a:r>
              <a:rPr lang="zh-CN" sz="2000" b="1">
                <a:latin typeface="Times New Roman" panose="02020603050405020304" pitchFamily="18" charset="0"/>
                <a:sym typeface="+mn-ea"/>
              </a:rPr>
              <a:t>为一个源操作数，另一个源操作数来自寄存器</a:t>
            </a:r>
            <a:r>
              <a:rPr lang="en-US" sz="2000" b="1">
                <a:latin typeface="Times New Roman" panose="02020603050405020304" pitchFamily="18" charset="0"/>
                <a:sym typeface="+mn-ea"/>
              </a:rPr>
              <a:t>rs</a:t>
            </a:r>
            <a:r>
              <a:rPr lang="zh-CN" sz="2000" b="1">
                <a:latin typeface="Times New Roman" panose="02020603050405020304" pitchFamily="18" charset="0"/>
                <a:sym typeface="+mn-ea"/>
              </a:rPr>
              <a:t>，运算结果存放在目的寄存器</a:t>
            </a:r>
            <a:r>
              <a:rPr lang="en-US" sz="2000" b="1">
                <a:latin typeface="Times New Roman" panose="02020603050405020304" pitchFamily="18" charset="0"/>
                <a:sym typeface="+mn-ea"/>
              </a:rPr>
              <a:t>rt</a:t>
            </a:r>
            <a:r>
              <a:rPr lang="zh-CN" sz="2000" b="1">
                <a:latin typeface="Times New Roman" panose="02020603050405020304" pitchFamily="18" charset="0"/>
                <a:sym typeface="+mn-ea"/>
              </a:rPr>
              <a:t>中；</a:t>
            </a:r>
            <a:endParaRPr lang="zh-CN" altLang="en-US" sz="2000"/>
          </a:p>
        </p:txBody>
      </p:sp>
      <p:sp>
        <p:nvSpPr>
          <p:cNvPr id="30" name="文本框 29"/>
          <p:cNvSpPr txBox="1"/>
          <p:nvPr/>
        </p:nvSpPr>
        <p:spPr>
          <a:xfrm>
            <a:off x="2422525" y="2326005"/>
            <a:ext cx="649605" cy="414020"/>
          </a:xfrm>
          <a:prstGeom prst="rect">
            <a:avLst/>
          </a:prstGeom>
          <a:noFill/>
          <a:ln w="9525">
            <a:noFill/>
          </a:ln>
        </p:spPr>
        <p:txBody>
          <a:bodyPr wrap="square">
            <a:spAutoFit/>
          </a:bodyPr>
          <a:p>
            <a:pPr indent="266700"/>
            <a:r>
              <a:rPr lang="en-US" sz="1050" b="1">
                <a:solidFill>
                  <a:schemeClr val="tx1"/>
                </a:solidFill>
                <a:latin typeface="Times New Roman" panose="02020603050405020304" pitchFamily="18" charset="0"/>
                <a:ea typeface="宋体" panose="02010600030101010101" pitchFamily="2" charset="-122"/>
              </a:rPr>
              <a:t> </a:t>
            </a:r>
            <a:endParaRPr lang="en-US" altLang="en-US" sz="1050" b="1">
              <a:solidFill>
                <a:schemeClr val="tx1"/>
              </a:solidFill>
              <a:latin typeface="Times New Roman" panose="02020603050405020304" pitchFamily="18" charset="0"/>
              <a:ea typeface="宋体" panose="02010600030101010101" pitchFamily="2" charset="-122"/>
            </a:endParaRPr>
          </a:p>
        </p:txBody>
      </p:sp>
      <p:sp>
        <p:nvSpPr>
          <p:cNvPr id="31" name="Rectangle 21"/>
          <p:cNvSpPr>
            <a:spLocks noChangeArrowheads="1"/>
          </p:cNvSpPr>
          <p:nvPr/>
        </p:nvSpPr>
        <p:spPr bwMode="auto">
          <a:xfrm>
            <a:off x="738505" y="2299970"/>
            <a:ext cx="7113270" cy="44005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32" name="Group 23"/>
          <p:cNvGrpSpPr/>
          <p:nvPr/>
        </p:nvGrpSpPr>
        <p:grpSpPr bwMode="auto">
          <a:xfrm rot="0">
            <a:off x="883920" y="2267585"/>
            <a:ext cx="1760855" cy="453390"/>
            <a:chOff x="1614" y="868"/>
            <a:chExt cx="989" cy="345"/>
          </a:xfrm>
        </p:grpSpPr>
        <p:sp>
          <p:nvSpPr>
            <p:cNvPr id="33"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34" name="Rectangle 25"/>
            <p:cNvSpPr>
              <a:spLocks noChangeArrowheads="1"/>
            </p:cNvSpPr>
            <p:nvPr/>
          </p:nvSpPr>
          <p:spPr bwMode="auto">
            <a:xfrm>
              <a:off x="1614" y="935"/>
              <a:ext cx="74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O</a:t>
              </a:r>
              <a:r>
                <a:rPr lang="en-US" altLang="zh-CN" sz="1800">
                  <a:solidFill>
                    <a:srgbClr val="FF0000"/>
                  </a:solidFill>
                  <a:latin typeface="Times New Roman" panose="02020603050405020304" pitchFamily="18" charset="0"/>
                </a:rPr>
                <a:t>peration</a:t>
              </a:r>
              <a:endParaRPr lang="en-US" altLang="zh-CN" sz="1800">
                <a:solidFill>
                  <a:srgbClr val="FF0000"/>
                </a:solidFill>
                <a:latin typeface="Times New Roman" panose="02020603050405020304" pitchFamily="18" charset="0"/>
              </a:endParaRPr>
            </a:p>
          </p:txBody>
        </p:sp>
      </p:grpSp>
      <p:sp>
        <p:nvSpPr>
          <p:cNvPr id="39" name="Rectangle 47"/>
          <p:cNvSpPr>
            <a:spLocks noChangeArrowheads="1"/>
          </p:cNvSpPr>
          <p:nvPr/>
        </p:nvSpPr>
        <p:spPr bwMode="auto">
          <a:xfrm>
            <a:off x="683895" y="1971040"/>
            <a:ext cx="7265035"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31                 26 25         21 20         16 15                                                      0     </a:t>
            </a:r>
            <a:endParaRPr lang="en-US" altLang="zh-CN" sz="1800">
              <a:solidFill>
                <a:schemeClr val="tx1"/>
              </a:solidFill>
              <a:latin typeface="Times New Roman" panose="02020603050405020304" pitchFamily="18" charset="0"/>
            </a:endParaRPr>
          </a:p>
        </p:txBody>
      </p:sp>
      <p:cxnSp>
        <p:nvCxnSpPr>
          <p:cNvPr id="40" name="直接连接符 39"/>
          <p:cNvCxnSpPr/>
          <p:nvPr/>
        </p:nvCxnSpPr>
        <p:spPr>
          <a:xfrm flipH="1">
            <a:off x="2204720" y="2310130"/>
            <a:ext cx="635" cy="4559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nvCxnSpPr>
        <p:spPr>
          <a:xfrm flipH="1">
            <a:off x="3215005" y="2284095"/>
            <a:ext cx="635" cy="4559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nvCxnSpPr>
        <p:spPr>
          <a:xfrm flipH="1">
            <a:off x="4295140" y="2299970"/>
            <a:ext cx="635" cy="45593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Rectangle 34"/>
          <p:cNvSpPr>
            <a:spLocks noChangeArrowheads="1"/>
          </p:cNvSpPr>
          <p:nvPr/>
        </p:nvSpPr>
        <p:spPr bwMode="auto">
          <a:xfrm>
            <a:off x="2476500" y="2346325"/>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rs</a:t>
            </a:r>
            <a:endParaRPr lang="en-US" altLang="zh-CN" sz="1800">
              <a:solidFill>
                <a:srgbClr val="3333FF"/>
              </a:solidFill>
              <a:latin typeface="Times New Roman" panose="02020603050405020304" pitchFamily="18" charset="0"/>
            </a:endParaRPr>
          </a:p>
        </p:txBody>
      </p:sp>
      <p:sp>
        <p:nvSpPr>
          <p:cNvPr id="48" name="Rectangle 34"/>
          <p:cNvSpPr>
            <a:spLocks noChangeArrowheads="1"/>
          </p:cNvSpPr>
          <p:nvPr/>
        </p:nvSpPr>
        <p:spPr bwMode="auto">
          <a:xfrm>
            <a:off x="3493770" y="2329180"/>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rt</a:t>
            </a:r>
            <a:endParaRPr lang="en-US" altLang="zh-CN" sz="1800">
              <a:solidFill>
                <a:schemeClr val="tx1"/>
              </a:solidFill>
              <a:latin typeface="Times New Roman" panose="02020603050405020304" pitchFamily="18" charset="0"/>
            </a:endParaRPr>
          </a:p>
        </p:txBody>
      </p:sp>
      <p:sp>
        <p:nvSpPr>
          <p:cNvPr id="53" name="Rectangle 34"/>
          <p:cNvSpPr>
            <a:spLocks noChangeArrowheads="1"/>
          </p:cNvSpPr>
          <p:nvPr/>
        </p:nvSpPr>
        <p:spPr bwMode="auto">
          <a:xfrm>
            <a:off x="5076190" y="2329180"/>
            <a:ext cx="153797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I</a:t>
            </a:r>
            <a:r>
              <a:rPr lang="en-US" altLang="zh-CN" sz="1800">
                <a:solidFill>
                  <a:srgbClr val="C00000"/>
                </a:solidFill>
                <a:latin typeface="Times New Roman" panose="02020603050405020304" pitchFamily="18" charset="0"/>
              </a:rPr>
              <a:t>mmediate</a:t>
            </a:r>
            <a:endParaRPr lang="en-US" altLang="zh-CN" sz="1800">
              <a:solidFill>
                <a:srgbClr val="C00000"/>
              </a:solidFill>
              <a:latin typeface="Times New Roman" panose="02020603050405020304" pitchFamily="18" charset="0"/>
            </a:endParaRPr>
          </a:p>
        </p:txBody>
      </p:sp>
      <p:sp>
        <p:nvSpPr>
          <p:cNvPr id="8" name="Rectangle 47"/>
          <p:cNvSpPr>
            <a:spLocks noChangeArrowheads="1"/>
          </p:cNvSpPr>
          <p:nvPr/>
        </p:nvSpPr>
        <p:spPr bwMode="auto">
          <a:xfrm>
            <a:off x="765175" y="2781300"/>
            <a:ext cx="7265035"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a:t>
            </a:r>
            <a:r>
              <a:rPr lang="en-US" altLang="zh-CN" sz="1800">
                <a:solidFill>
                  <a:srgbClr val="FF0000"/>
                </a:solidFill>
                <a:latin typeface="Times New Roman" panose="02020603050405020304" pitchFamily="18" charset="0"/>
              </a:rPr>
              <a:t> 001100 </a:t>
            </a:r>
            <a:r>
              <a:rPr lang="en-US" altLang="zh-CN" sz="1800">
                <a:solidFill>
                  <a:schemeClr val="tx1"/>
                </a:solidFill>
                <a:latin typeface="Times New Roman" panose="02020603050405020304" pitchFamily="18" charset="0"/>
              </a:rPr>
              <a:t>          </a:t>
            </a:r>
            <a:r>
              <a:rPr lang="en-US" altLang="zh-CN" sz="1800">
                <a:solidFill>
                  <a:srgbClr val="3333FF"/>
                </a:solidFill>
                <a:latin typeface="Times New Roman" panose="02020603050405020304" pitchFamily="18" charset="0"/>
              </a:rPr>
              <a:t>000010</a:t>
            </a:r>
            <a:r>
              <a:rPr lang="en-US" altLang="zh-CN" sz="1800">
                <a:solidFill>
                  <a:schemeClr val="tx1"/>
                </a:solidFill>
                <a:latin typeface="Times New Roman" panose="02020603050405020304" pitchFamily="18" charset="0"/>
              </a:rPr>
              <a:t>       000001             </a:t>
            </a:r>
            <a:r>
              <a:rPr lang="en-US" altLang="zh-CN" sz="1800">
                <a:solidFill>
                  <a:srgbClr val="C00000"/>
                </a:solidFill>
                <a:latin typeface="Times New Roman" panose="02020603050405020304" pitchFamily="18" charset="0"/>
              </a:rPr>
              <a:t> 0000 0000 0000 1111   </a:t>
            </a:r>
            <a:r>
              <a:rPr lang="en-US" altLang="zh-CN" sz="1800">
                <a:solidFill>
                  <a:schemeClr val="tx1"/>
                </a:solidFill>
                <a:latin typeface="Times New Roman" panose="02020603050405020304" pitchFamily="18" charset="0"/>
              </a:rPr>
              <a:t>       </a:t>
            </a:r>
            <a:endParaRPr lang="en-US" altLang="zh-CN" sz="1800">
              <a:solidFill>
                <a:schemeClr val="tx1"/>
              </a:solidFill>
              <a:latin typeface="Times New Roman" panose="02020603050405020304" pitchFamily="18" charset="0"/>
            </a:endParaRPr>
          </a:p>
        </p:txBody>
      </p:sp>
      <p:cxnSp>
        <p:nvCxnSpPr>
          <p:cNvPr id="9" name="直接箭头连接符 8"/>
          <p:cNvCxnSpPr/>
          <p:nvPr/>
        </p:nvCxnSpPr>
        <p:spPr>
          <a:xfrm flipH="1">
            <a:off x="3707765" y="1844675"/>
            <a:ext cx="215900" cy="575945"/>
          </a:xfrm>
          <a:prstGeom prst="straightConnector1">
            <a:avLst/>
          </a:prstGeom>
          <a:solidFill>
            <a:schemeClr val="accent1"/>
          </a:solidFill>
          <a:ln w="3175" cap="flat" cmpd="sng" algn="ctr">
            <a:solidFill>
              <a:schemeClr val="tx1"/>
            </a:solidFill>
            <a:prstDash val="solid"/>
            <a:miter lim="800000"/>
            <a:headEnd type="none" w="med" len="med"/>
            <a:tailEnd type="arrow" w="med" len="med"/>
          </a:ln>
        </p:spPr>
      </p:cxnSp>
      <p:cxnSp>
        <p:nvCxnSpPr>
          <p:cNvPr id="10" name="直接箭头连接符 9"/>
          <p:cNvCxnSpPr/>
          <p:nvPr/>
        </p:nvCxnSpPr>
        <p:spPr>
          <a:xfrm flipH="1">
            <a:off x="2699385" y="1772920"/>
            <a:ext cx="1800225" cy="647065"/>
          </a:xfrm>
          <a:prstGeom prst="straightConnector1">
            <a:avLst/>
          </a:prstGeom>
          <a:solidFill>
            <a:schemeClr val="accent1"/>
          </a:solidFill>
          <a:ln w="3175" cap="flat" cmpd="sng" algn="ctr">
            <a:solidFill>
              <a:srgbClr val="3333FF"/>
            </a:solidFill>
            <a:prstDash val="solid"/>
            <a:miter lim="800000"/>
            <a:headEnd type="none" w="med" len="med"/>
            <a:tailEnd type="arrow" w="med" len="med"/>
          </a:ln>
        </p:spPr>
      </p:cxnSp>
      <p:cxnSp>
        <p:nvCxnSpPr>
          <p:cNvPr id="12" name="直接箭头连接符 11"/>
          <p:cNvCxnSpPr/>
          <p:nvPr/>
        </p:nvCxnSpPr>
        <p:spPr>
          <a:xfrm>
            <a:off x="5075555" y="1844675"/>
            <a:ext cx="792480" cy="575945"/>
          </a:xfrm>
          <a:prstGeom prst="straightConnector1">
            <a:avLst/>
          </a:prstGeom>
          <a:solidFill>
            <a:schemeClr val="accent1"/>
          </a:solidFill>
          <a:ln w="3175" cap="flat" cmpd="sng" algn="ctr">
            <a:solidFill>
              <a:srgbClr val="C00000"/>
            </a:solidFill>
            <a:prstDash val="solid"/>
            <a:miter lim="800000"/>
            <a:headEnd type="none" w="med" len="med"/>
            <a:tailEnd type="arrow" w="med" len="med"/>
          </a:ln>
        </p:spPr>
      </p:cxnSp>
      <p:sp>
        <p:nvSpPr>
          <p:cNvPr id="13" name="文本框 12"/>
          <p:cNvSpPr txBox="1"/>
          <p:nvPr/>
        </p:nvSpPr>
        <p:spPr>
          <a:xfrm>
            <a:off x="233045" y="1484630"/>
            <a:ext cx="7545705" cy="398780"/>
          </a:xfrm>
          <a:prstGeom prst="rect">
            <a:avLst/>
          </a:prstGeom>
          <a:noFill/>
        </p:spPr>
        <p:txBody>
          <a:bodyPr wrap="none" rtlCol="0" anchor="t">
            <a:spAutoFit/>
          </a:bodyPr>
          <a:p>
            <a:r>
              <a:rPr lang="en-US" altLang="zh-CN" b="1">
                <a:latin typeface="Times New Roman" panose="02020603050405020304" pitchFamily="18" charset="0"/>
                <a:sym typeface="+mn-ea"/>
              </a:rPr>
              <a:t> </a:t>
            </a:r>
            <a:r>
              <a:rPr lang="zh-CN" altLang="en-US" sz="2000" b="1">
                <a:solidFill>
                  <a:srgbClr val="C00000"/>
                </a:solidFill>
                <a:latin typeface="Times New Roman" panose="02020603050405020304" pitchFamily="18" charset="0"/>
                <a:sym typeface="+mn-ea"/>
              </a:rPr>
              <a:t>例如</a:t>
            </a:r>
            <a:r>
              <a:rPr lang="zh-CN" sz="2000" b="1">
                <a:latin typeface="Times New Roman" panose="02020603050405020304" pitchFamily="18" charset="0"/>
                <a:sym typeface="+mn-ea"/>
              </a:rPr>
              <a:t>，加立即数指令“</a:t>
            </a:r>
            <a:r>
              <a:rPr lang="en-US" sz="2000" b="1">
                <a:solidFill>
                  <a:srgbClr val="FF0000"/>
                </a:solidFill>
                <a:latin typeface="Times New Roman" panose="02020603050405020304" pitchFamily="18" charset="0"/>
                <a:sym typeface="+mn-ea"/>
              </a:rPr>
              <a:t>ADDI </a:t>
            </a:r>
            <a:r>
              <a:rPr lang="en-US" sz="2000" b="1">
                <a:solidFill>
                  <a:srgbClr val="C00000"/>
                </a:solidFill>
                <a:latin typeface="Times New Roman" panose="02020603050405020304" pitchFamily="18" charset="0"/>
                <a:sym typeface="+mn-ea"/>
              </a:rPr>
              <a:t>  </a:t>
            </a:r>
            <a:r>
              <a:rPr lang="en-US" sz="2000" b="1">
                <a:latin typeface="Times New Roman" panose="02020603050405020304" pitchFamily="18" charset="0"/>
                <a:sym typeface="+mn-ea"/>
              </a:rPr>
              <a:t>r</a:t>
            </a:r>
            <a:r>
              <a:rPr lang="en-US" sz="2000" b="1">
                <a:latin typeface="Times New Roman" panose="02020603050405020304" pitchFamily="18" charset="0"/>
                <a:sym typeface="+mn-ea"/>
              </a:rPr>
              <a:t>1</a:t>
            </a:r>
            <a:r>
              <a:rPr lang="zh-CN" sz="2000" b="1">
                <a:solidFill>
                  <a:srgbClr val="C00000"/>
                </a:solidFill>
                <a:latin typeface="Times New Roman" panose="02020603050405020304" pitchFamily="18" charset="0"/>
                <a:sym typeface="+mn-ea"/>
              </a:rPr>
              <a:t>，</a:t>
            </a:r>
            <a:r>
              <a:rPr lang="en-US" altLang="zh-CN" sz="2000" b="1">
                <a:solidFill>
                  <a:srgbClr val="3333FF"/>
                </a:solidFill>
                <a:latin typeface="Times New Roman" panose="02020603050405020304" pitchFamily="18" charset="0"/>
                <a:sym typeface="+mn-ea"/>
              </a:rPr>
              <a:t>r</a:t>
            </a:r>
            <a:r>
              <a:rPr lang="en-US" altLang="zh-CN" sz="2000" b="1">
                <a:solidFill>
                  <a:srgbClr val="3333FF"/>
                </a:solidFill>
                <a:latin typeface="Times New Roman" panose="02020603050405020304" pitchFamily="18" charset="0"/>
                <a:sym typeface="+mn-ea"/>
              </a:rPr>
              <a:t>2</a:t>
            </a:r>
            <a:r>
              <a:rPr lang="zh-CN" sz="2000" b="1">
                <a:solidFill>
                  <a:srgbClr val="C00000"/>
                </a:solidFill>
                <a:latin typeface="Times New Roman" panose="02020603050405020304" pitchFamily="18" charset="0"/>
                <a:sym typeface="+mn-ea"/>
              </a:rPr>
              <a:t>，</a:t>
            </a:r>
            <a:r>
              <a:rPr lang="en-US" sz="2000" b="1">
                <a:solidFill>
                  <a:srgbClr val="C00000"/>
                </a:solidFill>
                <a:latin typeface="Times New Roman" panose="02020603050405020304" pitchFamily="18" charset="0"/>
                <a:sym typeface="+mn-ea"/>
              </a:rPr>
              <a:t>0FH</a:t>
            </a:r>
            <a:r>
              <a:rPr lang="zh-CN" sz="2000" b="1">
                <a:latin typeface="Times New Roman" panose="02020603050405020304" pitchFamily="18" charset="0"/>
                <a:sym typeface="+mn-ea"/>
              </a:rPr>
              <a:t>”；（</a:t>
            </a:r>
            <a:r>
              <a:rPr lang="en-US" sz="2000" b="1">
                <a:latin typeface="Times New Roman" panose="02020603050405020304" pitchFamily="18" charset="0"/>
                <a:sym typeface="+mn-ea"/>
              </a:rPr>
              <a:t>r</a:t>
            </a:r>
            <a:r>
              <a:rPr lang="en-US" sz="2000" b="1">
                <a:latin typeface="Times New Roman" panose="02020603050405020304" pitchFamily="18" charset="0"/>
                <a:sym typeface="+mn-ea"/>
              </a:rPr>
              <a:t>2</a:t>
            </a:r>
            <a:r>
              <a:rPr lang="zh-CN" altLang="en-US" sz="2000" b="1">
                <a:latin typeface="Times New Roman" panose="02020603050405020304" pitchFamily="18" charset="0"/>
                <a:sym typeface="+mn-ea"/>
              </a:rPr>
              <a:t>）</a:t>
            </a:r>
            <a:r>
              <a:rPr lang="en-US" altLang="zh-CN" sz="2000" b="1">
                <a:latin typeface="Times New Roman" panose="02020603050405020304" pitchFamily="18" charset="0"/>
                <a:sym typeface="+mn-ea"/>
              </a:rPr>
              <a:t>+ </a:t>
            </a:r>
            <a:r>
              <a:rPr lang="en-US" sz="2000" b="1">
                <a:latin typeface="Times New Roman" panose="02020603050405020304" pitchFamily="18" charset="0"/>
                <a:sym typeface="+mn-ea"/>
              </a:rPr>
              <a:t>0FH</a:t>
            </a:r>
            <a:r>
              <a:rPr lang="zh-CN" altLang="en-US" sz="2000" b="1">
                <a:cs typeface="Arial" panose="020B0604020202020204" pitchFamily="34" charset="0"/>
                <a:sym typeface="+mn-ea"/>
              </a:rPr>
              <a:t>→</a:t>
            </a:r>
            <a:r>
              <a:rPr lang="en-US" sz="2000" b="1">
                <a:latin typeface="Times New Roman" panose="02020603050405020304" pitchFamily="18" charset="0"/>
                <a:sym typeface="+mn-ea"/>
              </a:rPr>
              <a:t>r</a:t>
            </a:r>
            <a:r>
              <a:rPr lang="en-US" sz="2000" b="1">
                <a:latin typeface="Times New Roman" panose="02020603050405020304" pitchFamily="18" charset="0"/>
                <a:sym typeface="+mn-ea"/>
              </a:rPr>
              <a:t>1</a:t>
            </a:r>
            <a:endParaRPr lang="zh-CN" altLang="en-US" sz="2000"/>
          </a:p>
        </p:txBody>
      </p:sp>
      <p:sp>
        <p:nvSpPr>
          <p:cNvPr id="14" name="文本框 13"/>
          <p:cNvSpPr txBox="1"/>
          <p:nvPr/>
        </p:nvSpPr>
        <p:spPr>
          <a:xfrm>
            <a:off x="233045" y="3413760"/>
            <a:ext cx="8939530" cy="1283970"/>
          </a:xfrm>
          <a:prstGeom prst="rect">
            <a:avLst/>
          </a:prstGeom>
          <a:noFill/>
        </p:spPr>
        <p:txBody>
          <a:bodyPr wrap="square" rtlCol="0" anchor="t">
            <a:spAutoFit/>
          </a:bodyPr>
          <a:p>
            <a:pPr>
              <a:lnSpc>
                <a:spcPts val="3100"/>
              </a:lnSpc>
              <a:spcBef>
                <a:spcPts val="0"/>
              </a:spcBef>
              <a:spcAft>
                <a:spcPts val="0"/>
              </a:spcAft>
              <a:buFont typeface="Arial" panose="020B0604020202020204" pitchFamily="34" charset="0"/>
            </a:pPr>
            <a:r>
              <a:rPr lang="en-US" altLang="zh-CN" b="1">
                <a:latin typeface="Times New Roman" panose="02020603050405020304" pitchFamily="18" charset="0"/>
                <a:sym typeface="+mn-ea"/>
              </a:rPr>
              <a:t> </a:t>
            </a:r>
            <a:r>
              <a:rPr lang="en-US" altLang="zh-CN" sz="2000" b="1">
                <a:latin typeface="Times New Roman" panose="02020603050405020304" pitchFamily="18" charset="0"/>
                <a:sym typeface="+mn-ea"/>
              </a:rPr>
              <a:t>2</a:t>
            </a:r>
            <a:r>
              <a:rPr lang="zh-CN" altLang="en-US" sz="2000" b="1">
                <a:latin typeface="Times New Roman" panose="02020603050405020304" pitchFamily="18" charset="0"/>
                <a:sym typeface="+mn-ea"/>
              </a:rPr>
              <a:t>）</a:t>
            </a:r>
            <a:r>
              <a:rPr lang="zh-CN" sz="2000" b="1">
                <a:latin typeface="Times New Roman" panose="02020603050405020304" pitchFamily="18" charset="0"/>
                <a:sym typeface="+mn-ea"/>
              </a:rPr>
              <a:t>取数指令（</a:t>
            </a:r>
            <a:r>
              <a:rPr lang="en-US" sz="2000" b="1">
                <a:latin typeface="Times New Roman" panose="02020603050405020304" pitchFamily="18" charset="0"/>
                <a:sym typeface="+mn-ea"/>
              </a:rPr>
              <a:t>LOAD</a:t>
            </a:r>
            <a:r>
              <a:rPr lang="zh-CN" sz="2000" b="1">
                <a:latin typeface="Times New Roman" panose="02020603050405020304" pitchFamily="18" charset="0"/>
                <a:sym typeface="+mn-ea"/>
              </a:rPr>
              <a:t>）和存数指令（</a:t>
            </a:r>
            <a:r>
              <a:rPr lang="en-US" sz="2000" b="1">
                <a:latin typeface="Times New Roman" panose="02020603050405020304" pitchFamily="18" charset="0"/>
                <a:sym typeface="+mn-ea"/>
              </a:rPr>
              <a:t>STORE</a:t>
            </a:r>
            <a:r>
              <a:rPr lang="zh-CN" sz="2000" b="1">
                <a:latin typeface="Times New Roman" panose="02020603050405020304" pitchFamily="18" charset="0"/>
                <a:sym typeface="+mn-ea"/>
              </a:rPr>
              <a:t>）。如装入字指令</a:t>
            </a:r>
            <a:r>
              <a:rPr lang="en-US" sz="2000" b="1">
                <a:solidFill>
                  <a:srgbClr val="C00000"/>
                </a:solidFill>
                <a:latin typeface="Times New Roman" panose="02020603050405020304" pitchFamily="18" charset="0"/>
                <a:sym typeface="+mn-ea"/>
              </a:rPr>
              <a:t>LW</a:t>
            </a:r>
            <a:r>
              <a:rPr lang="zh-CN" sz="2000" b="1">
                <a:latin typeface="Times New Roman" panose="02020603050405020304" pitchFamily="18" charset="0"/>
                <a:sym typeface="+mn-ea"/>
              </a:rPr>
              <a:t>（</a:t>
            </a:r>
            <a:r>
              <a:rPr lang="en-US" sz="2000" b="1">
                <a:latin typeface="Times New Roman" panose="02020603050405020304" pitchFamily="18" charset="0"/>
                <a:sym typeface="+mn-ea"/>
              </a:rPr>
              <a:t>Load Word</a:t>
            </a:r>
            <a:r>
              <a:rPr lang="zh-CN" sz="2000" b="1">
                <a:latin typeface="Times New Roman" panose="02020603050405020304" pitchFamily="18" charset="0"/>
                <a:sym typeface="+mn-ea"/>
              </a:rPr>
              <a:t>）的功能是将</a:t>
            </a:r>
            <a:r>
              <a:rPr lang="en-US" sz="2000" b="1">
                <a:latin typeface="Times New Roman" panose="02020603050405020304" pitchFamily="18" charset="0"/>
                <a:sym typeface="+mn-ea"/>
              </a:rPr>
              <a:t>32</a:t>
            </a:r>
            <a:r>
              <a:rPr lang="zh-CN" sz="2000" b="1">
                <a:latin typeface="Times New Roman" panose="02020603050405020304" pitchFamily="18" charset="0"/>
                <a:sym typeface="+mn-ea"/>
              </a:rPr>
              <a:t>位存储器数据取到目的寄存器</a:t>
            </a:r>
            <a:r>
              <a:rPr lang="en-US" sz="2000" b="1">
                <a:latin typeface="Times New Roman" panose="02020603050405020304" pitchFamily="18" charset="0"/>
                <a:sym typeface="+mn-ea"/>
              </a:rPr>
              <a:t>rt</a:t>
            </a:r>
            <a:r>
              <a:rPr lang="zh-CN" sz="2000" b="1">
                <a:latin typeface="Times New Roman" panose="02020603050405020304" pitchFamily="18" charset="0"/>
                <a:sym typeface="+mn-ea"/>
              </a:rPr>
              <a:t>中，指令格式中的</a:t>
            </a:r>
            <a:r>
              <a:rPr lang="en-US" sz="2000" b="1">
                <a:latin typeface="Times New Roman" panose="02020603050405020304" pitchFamily="18" charset="0"/>
                <a:sym typeface="+mn-ea"/>
              </a:rPr>
              <a:t>rs</a:t>
            </a:r>
            <a:r>
              <a:rPr lang="zh-CN" sz="2000" b="1">
                <a:latin typeface="Times New Roman" panose="02020603050405020304" pitchFamily="18" charset="0"/>
                <a:sym typeface="+mn-ea"/>
              </a:rPr>
              <a:t>存放访存地址的基址，</a:t>
            </a:r>
            <a:r>
              <a:rPr lang="en-US" sz="2000" b="1">
                <a:latin typeface="Times New Roman" panose="02020603050405020304" pitchFamily="18" charset="0"/>
                <a:sym typeface="+mn-ea"/>
              </a:rPr>
              <a:t>16</a:t>
            </a:r>
            <a:r>
              <a:rPr lang="zh-CN" sz="2000" b="1">
                <a:latin typeface="Times New Roman" panose="02020603050405020304" pitchFamily="18" charset="0"/>
                <a:sym typeface="+mn-ea"/>
              </a:rPr>
              <a:t>位</a:t>
            </a:r>
            <a:r>
              <a:rPr lang="en-US" sz="2000" b="1">
                <a:latin typeface="Times New Roman" panose="02020603050405020304" pitchFamily="18" charset="0"/>
                <a:sym typeface="+mn-ea"/>
              </a:rPr>
              <a:t>Immediate</a:t>
            </a:r>
            <a:r>
              <a:rPr lang="zh-CN" sz="2000" b="1">
                <a:latin typeface="Times New Roman" panose="02020603050405020304" pitchFamily="18" charset="0"/>
                <a:sym typeface="+mn-ea"/>
              </a:rPr>
              <a:t>字段存放访存地址的偏移量。</a:t>
            </a:r>
            <a:endParaRPr lang="zh-CN" altLang="en-US" sz="2000"/>
          </a:p>
        </p:txBody>
      </p:sp>
      <p:sp>
        <p:nvSpPr>
          <p:cNvPr id="15" name="文本框 14"/>
          <p:cNvSpPr txBox="1"/>
          <p:nvPr/>
        </p:nvSpPr>
        <p:spPr>
          <a:xfrm>
            <a:off x="521970" y="4890135"/>
            <a:ext cx="7598410" cy="488950"/>
          </a:xfrm>
          <a:prstGeom prst="rect">
            <a:avLst/>
          </a:prstGeom>
          <a:noFill/>
        </p:spPr>
        <p:txBody>
          <a:bodyPr wrap="none" rtlCol="0" anchor="t">
            <a:spAutoFit/>
          </a:bodyPr>
          <a:p>
            <a:pPr>
              <a:lnSpc>
                <a:spcPts val="3100"/>
              </a:lnSpc>
              <a:spcBef>
                <a:spcPts val="0"/>
              </a:spcBef>
              <a:spcAft>
                <a:spcPts val="0"/>
              </a:spcAft>
              <a:buFont typeface="Arial" panose="020B0604020202020204" pitchFamily="34" charset="0"/>
            </a:pPr>
            <a:r>
              <a:rPr lang="zh-CN" altLang="en-US" sz="2000" b="1">
                <a:solidFill>
                  <a:srgbClr val="C00000"/>
                </a:solidFill>
                <a:latin typeface="Times New Roman" panose="02020603050405020304" pitchFamily="18" charset="0"/>
                <a:sym typeface="+mn-ea"/>
              </a:rPr>
              <a:t>例如</a:t>
            </a:r>
            <a:r>
              <a:rPr lang="zh-CN" sz="2000" b="1">
                <a:latin typeface="Times New Roman" panose="02020603050405020304" pitchFamily="18" charset="0"/>
                <a:sym typeface="+mn-ea"/>
              </a:rPr>
              <a:t>，</a:t>
            </a:r>
            <a:r>
              <a:rPr lang="en-US" altLang="zh-CN" sz="2000" b="1">
                <a:latin typeface="Times New Roman" panose="02020603050405020304" pitchFamily="18" charset="0"/>
                <a:sym typeface="+mn-ea"/>
              </a:rPr>
              <a:t>LOAD</a:t>
            </a:r>
            <a:r>
              <a:rPr lang="zh-CN" sz="2000" b="1">
                <a:latin typeface="Times New Roman" panose="02020603050405020304" pitchFamily="18" charset="0"/>
                <a:sym typeface="+mn-ea"/>
              </a:rPr>
              <a:t>指令“</a:t>
            </a:r>
            <a:r>
              <a:rPr lang="en-US" sz="2000" b="1">
                <a:solidFill>
                  <a:srgbClr val="FF0000"/>
                </a:solidFill>
                <a:latin typeface="Times New Roman" panose="02020603050405020304" pitchFamily="18" charset="0"/>
                <a:sym typeface="+mn-ea"/>
              </a:rPr>
              <a:t>LW</a:t>
            </a:r>
            <a:r>
              <a:rPr lang="en-US" sz="2000" b="1">
                <a:solidFill>
                  <a:srgbClr val="C00000"/>
                </a:solidFill>
                <a:latin typeface="Times New Roman" panose="02020603050405020304" pitchFamily="18" charset="0"/>
                <a:sym typeface="+mn-ea"/>
              </a:rPr>
              <a:t>   </a:t>
            </a:r>
            <a:r>
              <a:rPr lang="en-US" sz="2000" b="1">
                <a:solidFill>
                  <a:schemeClr val="tx1"/>
                </a:solidFill>
                <a:latin typeface="Times New Roman" panose="02020603050405020304" pitchFamily="18" charset="0"/>
                <a:sym typeface="+mn-ea"/>
              </a:rPr>
              <a:t>r</a:t>
            </a:r>
            <a:r>
              <a:rPr lang="en-US" sz="2000" b="1">
                <a:solidFill>
                  <a:schemeClr val="tx1"/>
                </a:solidFill>
                <a:latin typeface="Times New Roman" panose="02020603050405020304" pitchFamily="18" charset="0"/>
                <a:sym typeface="+mn-ea"/>
              </a:rPr>
              <a:t>3</a:t>
            </a:r>
            <a:r>
              <a:rPr lang="zh-CN" sz="2000" b="1">
                <a:solidFill>
                  <a:srgbClr val="C00000"/>
                </a:solidFill>
                <a:latin typeface="Times New Roman" panose="02020603050405020304" pitchFamily="18" charset="0"/>
                <a:sym typeface="+mn-ea"/>
              </a:rPr>
              <a:t>，</a:t>
            </a:r>
            <a:r>
              <a:rPr lang="en-US" altLang="zh-CN" sz="2000" b="1">
                <a:solidFill>
                  <a:srgbClr val="C00000"/>
                </a:solidFill>
                <a:latin typeface="Times New Roman" panose="02020603050405020304" pitchFamily="18" charset="0"/>
                <a:sym typeface="+mn-ea"/>
              </a:rPr>
              <a:t>20H</a:t>
            </a:r>
            <a:r>
              <a:rPr lang="zh-CN" altLang="en-US" sz="2000" b="1">
                <a:solidFill>
                  <a:srgbClr val="C00000"/>
                </a:solidFill>
                <a:latin typeface="Times New Roman" panose="02020603050405020304" pitchFamily="18" charset="0"/>
                <a:sym typeface="+mn-ea"/>
              </a:rPr>
              <a:t>（</a:t>
            </a:r>
            <a:r>
              <a:rPr lang="en-US" altLang="zh-CN" sz="2000" b="1">
                <a:solidFill>
                  <a:srgbClr val="3333FF"/>
                </a:solidFill>
                <a:latin typeface="Times New Roman" panose="02020603050405020304" pitchFamily="18" charset="0"/>
                <a:sym typeface="+mn-ea"/>
              </a:rPr>
              <a:t>r</a:t>
            </a:r>
            <a:r>
              <a:rPr lang="en-US" altLang="zh-CN" sz="2000" b="1">
                <a:solidFill>
                  <a:srgbClr val="3333FF"/>
                </a:solidFill>
                <a:latin typeface="Times New Roman" panose="02020603050405020304" pitchFamily="18" charset="0"/>
                <a:sym typeface="+mn-ea"/>
              </a:rPr>
              <a:t>1</a:t>
            </a:r>
            <a:r>
              <a:rPr lang="zh-CN" altLang="en-US" sz="2000" b="1">
                <a:solidFill>
                  <a:srgbClr val="C00000"/>
                </a:solidFill>
                <a:latin typeface="Times New Roman" panose="02020603050405020304" pitchFamily="18" charset="0"/>
                <a:sym typeface="+mn-ea"/>
              </a:rPr>
              <a:t>）</a:t>
            </a:r>
            <a:r>
              <a:rPr lang="zh-CN" sz="2000" b="1">
                <a:latin typeface="Times New Roman" panose="02020603050405020304" pitchFamily="18" charset="0"/>
                <a:sym typeface="+mn-ea"/>
              </a:rPr>
              <a:t>”；（（</a:t>
            </a:r>
            <a:r>
              <a:rPr lang="en-US" sz="2000" b="1">
                <a:latin typeface="Times New Roman" panose="02020603050405020304" pitchFamily="18" charset="0"/>
                <a:sym typeface="+mn-ea"/>
              </a:rPr>
              <a:t>r</a:t>
            </a:r>
            <a:r>
              <a:rPr lang="en-US" sz="2000" b="1">
                <a:latin typeface="Times New Roman" panose="02020603050405020304" pitchFamily="18" charset="0"/>
                <a:sym typeface="+mn-ea"/>
              </a:rPr>
              <a:t>1</a:t>
            </a:r>
            <a:r>
              <a:rPr lang="zh-CN" altLang="en-US" sz="2000" b="1">
                <a:latin typeface="Times New Roman" panose="02020603050405020304" pitchFamily="18" charset="0"/>
                <a:sym typeface="+mn-ea"/>
              </a:rPr>
              <a:t>）</a:t>
            </a:r>
            <a:r>
              <a:rPr lang="en-US" altLang="zh-CN" sz="2000" b="1">
                <a:latin typeface="Times New Roman" panose="02020603050405020304" pitchFamily="18" charset="0"/>
                <a:sym typeface="+mn-ea"/>
              </a:rPr>
              <a:t>+</a:t>
            </a:r>
            <a:r>
              <a:rPr lang="en-US" sz="2000" b="1">
                <a:latin typeface="Times New Roman" panose="02020603050405020304" pitchFamily="18" charset="0"/>
                <a:sym typeface="+mn-ea"/>
              </a:rPr>
              <a:t>20H</a:t>
            </a:r>
            <a:r>
              <a:rPr lang="zh-CN" altLang="en-US" sz="2000" b="1">
                <a:latin typeface="Times New Roman" panose="02020603050405020304" pitchFamily="18" charset="0"/>
                <a:sym typeface="+mn-ea"/>
              </a:rPr>
              <a:t>）</a:t>
            </a:r>
            <a:r>
              <a:rPr lang="zh-CN" altLang="en-US" sz="2000" b="1">
                <a:cs typeface="Arial" panose="020B0604020202020204" pitchFamily="34" charset="0"/>
                <a:sym typeface="+mn-ea"/>
              </a:rPr>
              <a:t>→</a:t>
            </a:r>
            <a:r>
              <a:rPr lang="en-US" sz="2000" b="1">
                <a:latin typeface="Times New Roman" panose="02020603050405020304" pitchFamily="18" charset="0"/>
                <a:sym typeface="+mn-ea"/>
              </a:rPr>
              <a:t>r</a:t>
            </a:r>
            <a:r>
              <a:rPr lang="en-US" sz="2000" b="1">
                <a:latin typeface="Times New Roman" panose="02020603050405020304" pitchFamily="18" charset="0"/>
                <a:sym typeface="+mn-ea"/>
              </a:rPr>
              <a:t>3</a:t>
            </a:r>
            <a:endParaRPr lang="en-US" sz="2000" b="1">
              <a:latin typeface="Times New Roman" panose="02020603050405020304" pitchFamily="18" charset="0"/>
              <a:sym typeface="+mn-ea"/>
            </a:endParaRPr>
          </a:p>
        </p:txBody>
      </p:sp>
      <p:sp>
        <p:nvSpPr>
          <p:cNvPr id="5" name="文本框 4"/>
          <p:cNvSpPr txBox="1"/>
          <p:nvPr/>
        </p:nvSpPr>
        <p:spPr>
          <a:xfrm>
            <a:off x="2484755" y="5925820"/>
            <a:ext cx="649605" cy="414020"/>
          </a:xfrm>
          <a:prstGeom prst="rect">
            <a:avLst/>
          </a:prstGeom>
          <a:noFill/>
          <a:ln w="9525">
            <a:noFill/>
          </a:ln>
        </p:spPr>
        <p:txBody>
          <a:bodyPr wrap="square">
            <a:spAutoFit/>
          </a:bodyPr>
          <a:p>
            <a:pPr indent="266700"/>
            <a:r>
              <a:rPr lang="en-US" sz="1050" b="1">
                <a:solidFill>
                  <a:schemeClr val="tx1"/>
                </a:solidFill>
                <a:latin typeface="Times New Roman" panose="02020603050405020304" pitchFamily="18" charset="0"/>
                <a:ea typeface="宋体" panose="02010600030101010101" pitchFamily="2" charset="-122"/>
              </a:rPr>
              <a:t> </a:t>
            </a:r>
            <a:endParaRPr lang="en-US" altLang="en-US" sz="1050" b="1">
              <a:solidFill>
                <a:schemeClr val="tx1"/>
              </a:solidFill>
              <a:latin typeface="Times New Roman" panose="02020603050405020304" pitchFamily="18" charset="0"/>
              <a:ea typeface="宋体" panose="02010600030101010101" pitchFamily="2" charset="-122"/>
            </a:endParaRPr>
          </a:p>
        </p:txBody>
      </p:sp>
      <p:sp>
        <p:nvSpPr>
          <p:cNvPr id="6" name="Rectangle 21"/>
          <p:cNvSpPr>
            <a:spLocks noChangeArrowheads="1"/>
          </p:cNvSpPr>
          <p:nvPr/>
        </p:nvSpPr>
        <p:spPr bwMode="auto">
          <a:xfrm>
            <a:off x="800735" y="5899785"/>
            <a:ext cx="7113270" cy="44005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7" name="Group 23"/>
          <p:cNvGrpSpPr/>
          <p:nvPr/>
        </p:nvGrpSpPr>
        <p:grpSpPr bwMode="auto">
          <a:xfrm rot="0">
            <a:off x="946150" y="5867400"/>
            <a:ext cx="1760855" cy="453390"/>
            <a:chOff x="1614" y="868"/>
            <a:chExt cx="989" cy="345"/>
          </a:xfrm>
        </p:grpSpPr>
        <p:sp>
          <p:nvSpPr>
            <p:cNvPr id="11"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7" name="Rectangle 25"/>
            <p:cNvSpPr>
              <a:spLocks noChangeArrowheads="1"/>
            </p:cNvSpPr>
            <p:nvPr/>
          </p:nvSpPr>
          <p:spPr bwMode="auto">
            <a:xfrm>
              <a:off x="1614" y="935"/>
              <a:ext cx="74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O</a:t>
              </a:r>
              <a:r>
                <a:rPr lang="en-US" altLang="zh-CN" sz="1800">
                  <a:solidFill>
                    <a:srgbClr val="FF0000"/>
                  </a:solidFill>
                  <a:latin typeface="Times New Roman" panose="02020603050405020304" pitchFamily="18" charset="0"/>
                </a:rPr>
                <a:t>peration</a:t>
              </a:r>
              <a:endParaRPr lang="en-US" altLang="zh-CN" sz="1800">
                <a:solidFill>
                  <a:srgbClr val="FF0000"/>
                </a:solidFill>
                <a:latin typeface="Times New Roman" panose="02020603050405020304" pitchFamily="18" charset="0"/>
              </a:endParaRPr>
            </a:p>
          </p:txBody>
        </p:sp>
      </p:grpSp>
      <p:sp>
        <p:nvSpPr>
          <p:cNvPr id="18" name="Rectangle 47"/>
          <p:cNvSpPr>
            <a:spLocks noChangeArrowheads="1"/>
          </p:cNvSpPr>
          <p:nvPr/>
        </p:nvSpPr>
        <p:spPr bwMode="auto">
          <a:xfrm>
            <a:off x="746125" y="5570855"/>
            <a:ext cx="7265035"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31                 26 25         21 20         16 15                                                      0     </a:t>
            </a:r>
            <a:endParaRPr lang="en-US" altLang="zh-CN" sz="1800">
              <a:solidFill>
                <a:schemeClr val="tx1"/>
              </a:solidFill>
              <a:latin typeface="Times New Roman" panose="02020603050405020304" pitchFamily="18" charset="0"/>
            </a:endParaRPr>
          </a:p>
        </p:txBody>
      </p:sp>
      <p:cxnSp>
        <p:nvCxnSpPr>
          <p:cNvPr id="19" name="直接连接符 18"/>
          <p:cNvCxnSpPr/>
          <p:nvPr/>
        </p:nvCxnSpPr>
        <p:spPr>
          <a:xfrm flipH="1">
            <a:off x="2266950" y="5909945"/>
            <a:ext cx="635" cy="4559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p:nvPr/>
        </p:nvCxnSpPr>
        <p:spPr>
          <a:xfrm flipH="1">
            <a:off x="3277235" y="5883910"/>
            <a:ext cx="635" cy="4559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nvCxnSpPr>
        <p:spPr>
          <a:xfrm flipH="1">
            <a:off x="4357370" y="5899785"/>
            <a:ext cx="635" cy="45593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Rectangle 34"/>
          <p:cNvSpPr>
            <a:spLocks noChangeArrowheads="1"/>
          </p:cNvSpPr>
          <p:nvPr/>
        </p:nvSpPr>
        <p:spPr bwMode="auto">
          <a:xfrm>
            <a:off x="2538730" y="5946140"/>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rs</a:t>
            </a:r>
            <a:endParaRPr lang="en-US" altLang="zh-CN" sz="1800">
              <a:solidFill>
                <a:srgbClr val="3333FF"/>
              </a:solidFill>
              <a:latin typeface="Times New Roman" panose="02020603050405020304" pitchFamily="18" charset="0"/>
            </a:endParaRPr>
          </a:p>
        </p:txBody>
      </p:sp>
      <p:sp>
        <p:nvSpPr>
          <p:cNvPr id="23" name="Rectangle 34"/>
          <p:cNvSpPr>
            <a:spLocks noChangeArrowheads="1"/>
          </p:cNvSpPr>
          <p:nvPr/>
        </p:nvSpPr>
        <p:spPr bwMode="auto">
          <a:xfrm>
            <a:off x="3556000" y="5928995"/>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rt</a:t>
            </a:r>
            <a:endParaRPr lang="en-US" altLang="zh-CN" sz="1800">
              <a:solidFill>
                <a:schemeClr val="tx1"/>
              </a:solidFill>
              <a:latin typeface="Times New Roman" panose="02020603050405020304" pitchFamily="18" charset="0"/>
            </a:endParaRPr>
          </a:p>
        </p:txBody>
      </p:sp>
      <p:sp>
        <p:nvSpPr>
          <p:cNvPr id="24" name="Rectangle 34"/>
          <p:cNvSpPr>
            <a:spLocks noChangeArrowheads="1"/>
          </p:cNvSpPr>
          <p:nvPr/>
        </p:nvSpPr>
        <p:spPr bwMode="auto">
          <a:xfrm>
            <a:off x="5138420" y="5928995"/>
            <a:ext cx="153797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I</a:t>
            </a:r>
            <a:r>
              <a:rPr lang="en-US" altLang="zh-CN" sz="1800">
                <a:solidFill>
                  <a:srgbClr val="C00000"/>
                </a:solidFill>
                <a:latin typeface="Times New Roman" panose="02020603050405020304" pitchFamily="18" charset="0"/>
              </a:rPr>
              <a:t>mmediate</a:t>
            </a:r>
            <a:endParaRPr lang="en-US" altLang="zh-CN" sz="1800">
              <a:solidFill>
                <a:srgbClr val="C00000"/>
              </a:solidFill>
              <a:latin typeface="Times New Roman" panose="02020603050405020304" pitchFamily="18" charset="0"/>
            </a:endParaRPr>
          </a:p>
        </p:txBody>
      </p:sp>
      <p:sp>
        <p:nvSpPr>
          <p:cNvPr id="25" name="Rectangle 47"/>
          <p:cNvSpPr>
            <a:spLocks noChangeArrowheads="1"/>
          </p:cNvSpPr>
          <p:nvPr/>
        </p:nvSpPr>
        <p:spPr bwMode="auto">
          <a:xfrm>
            <a:off x="827405" y="6381115"/>
            <a:ext cx="7265035"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a:t>
            </a:r>
            <a:r>
              <a:rPr lang="en-US" altLang="zh-CN" sz="1800">
                <a:solidFill>
                  <a:srgbClr val="FF0000"/>
                </a:solidFill>
                <a:latin typeface="Times New Roman" panose="02020603050405020304" pitchFamily="18" charset="0"/>
              </a:rPr>
              <a:t> 100011 </a:t>
            </a:r>
            <a:r>
              <a:rPr lang="en-US" altLang="zh-CN" sz="1800">
                <a:solidFill>
                  <a:schemeClr val="tx1"/>
                </a:solidFill>
                <a:latin typeface="Times New Roman" panose="02020603050405020304" pitchFamily="18" charset="0"/>
              </a:rPr>
              <a:t>          </a:t>
            </a:r>
            <a:r>
              <a:rPr lang="en-US" altLang="zh-CN" sz="1800">
                <a:solidFill>
                  <a:srgbClr val="3333FF"/>
                </a:solidFill>
                <a:latin typeface="Times New Roman" panose="02020603050405020304" pitchFamily="18" charset="0"/>
              </a:rPr>
              <a:t>000001</a:t>
            </a:r>
            <a:r>
              <a:rPr lang="en-US" altLang="zh-CN" sz="1800">
                <a:solidFill>
                  <a:schemeClr val="tx1"/>
                </a:solidFill>
                <a:latin typeface="Times New Roman" panose="02020603050405020304" pitchFamily="18" charset="0"/>
              </a:rPr>
              <a:t>       000011             </a:t>
            </a:r>
            <a:r>
              <a:rPr lang="en-US" altLang="zh-CN" sz="1800">
                <a:solidFill>
                  <a:srgbClr val="C00000"/>
                </a:solidFill>
                <a:latin typeface="Times New Roman" panose="02020603050405020304" pitchFamily="18" charset="0"/>
              </a:rPr>
              <a:t> 0000 0000 0010 0000   </a:t>
            </a:r>
            <a:r>
              <a:rPr lang="en-US" altLang="zh-CN" sz="1800">
                <a:solidFill>
                  <a:schemeClr val="tx1"/>
                </a:solidFill>
                <a:latin typeface="Times New Roman" panose="02020603050405020304" pitchFamily="18" charset="0"/>
              </a:rPr>
              <a:t>       </a:t>
            </a:r>
            <a:endParaRPr lang="en-US" altLang="zh-CN" sz="1800">
              <a:solidFill>
                <a:schemeClr val="tx1"/>
              </a:solidFill>
              <a:latin typeface="Times New Roman" panose="02020603050405020304" pitchFamily="18" charset="0"/>
            </a:endParaRPr>
          </a:p>
        </p:txBody>
      </p:sp>
      <p:cxnSp>
        <p:nvCxnSpPr>
          <p:cNvPr id="26" name="直接箭头连接符 25"/>
          <p:cNvCxnSpPr/>
          <p:nvPr/>
        </p:nvCxnSpPr>
        <p:spPr>
          <a:xfrm>
            <a:off x="4355465" y="5300980"/>
            <a:ext cx="1152525" cy="648335"/>
          </a:xfrm>
          <a:prstGeom prst="straightConnector1">
            <a:avLst/>
          </a:prstGeom>
          <a:solidFill>
            <a:schemeClr val="accent1"/>
          </a:solidFill>
          <a:ln w="3175" cap="flat" cmpd="sng" algn="ctr">
            <a:solidFill>
              <a:srgbClr val="C00000"/>
            </a:solidFill>
            <a:prstDash val="solid"/>
            <a:miter lim="800000"/>
            <a:headEnd type="none" w="med" len="med"/>
            <a:tailEnd type="arrow" w="med" len="med"/>
          </a:ln>
        </p:spPr>
      </p:cxnSp>
      <p:cxnSp>
        <p:nvCxnSpPr>
          <p:cNvPr id="27" name="直接箭头连接符 26"/>
          <p:cNvCxnSpPr/>
          <p:nvPr/>
        </p:nvCxnSpPr>
        <p:spPr>
          <a:xfrm flipH="1">
            <a:off x="2762250" y="5229225"/>
            <a:ext cx="2025650" cy="791210"/>
          </a:xfrm>
          <a:prstGeom prst="straightConnector1">
            <a:avLst/>
          </a:prstGeom>
          <a:solidFill>
            <a:schemeClr val="accent1"/>
          </a:solidFill>
          <a:ln w="3175" cap="flat" cmpd="sng" algn="ctr">
            <a:solidFill>
              <a:srgbClr val="3333FF"/>
            </a:solidFill>
            <a:prstDash val="solid"/>
            <a:miter lim="800000"/>
            <a:headEnd type="none" w="med" len="med"/>
            <a:tailEnd type="arrow" w="med" len="med"/>
          </a:ln>
        </p:spPr>
      </p:cxnSp>
      <p:cxnSp>
        <p:nvCxnSpPr>
          <p:cNvPr id="28" name="直接箭头连接符 27"/>
          <p:cNvCxnSpPr/>
          <p:nvPr/>
        </p:nvCxnSpPr>
        <p:spPr>
          <a:xfrm>
            <a:off x="3594735" y="5322570"/>
            <a:ext cx="113030" cy="626745"/>
          </a:xfrm>
          <a:prstGeom prst="straightConnector1">
            <a:avLst/>
          </a:prstGeom>
          <a:solidFill>
            <a:schemeClr val="accent1"/>
          </a:solidFill>
          <a:ln w="3175" cap="flat" cmpd="sng" algn="ctr">
            <a:solidFill>
              <a:schemeClr val="tx1"/>
            </a:solidFill>
            <a:prstDash val="solid"/>
            <a:miter lim="800000"/>
            <a:headEnd type="none" w="med" len="med"/>
            <a:tailEnd type="arrow" w="med" len="med"/>
          </a:ln>
        </p:spPr>
      </p:cxnSp>
      <p:cxnSp>
        <p:nvCxnSpPr>
          <p:cNvPr id="29" name="直接箭头连接符 28"/>
          <p:cNvCxnSpPr/>
          <p:nvPr/>
        </p:nvCxnSpPr>
        <p:spPr>
          <a:xfrm flipH="1">
            <a:off x="1368425" y="1772920"/>
            <a:ext cx="1763395" cy="631190"/>
          </a:xfrm>
          <a:prstGeom prst="straightConnector1">
            <a:avLst/>
          </a:prstGeom>
          <a:solidFill>
            <a:schemeClr val="accent1"/>
          </a:solidFill>
          <a:ln w="3175" cap="flat" cmpd="sng" algn="ctr">
            <a:solidFill>
              <a:srgbClr val="FF0000"/>
            </a:solidFill>
            <a:prstDash val="solid"/>
            <a:miter lim="800000"/>
            <a:headEnd type="none" w="med" len="med"/>
            <a:tailEnd type="arrow" w="med" len="med"/>
          </a:ln>
        </p:spPr>
      </p:cxnSp>
      <p:cxnSp>
        <p:nvCxnSpPr>
          <p:cNvPr id="35" name="直接箭头连接符 34"/>
          <p:cNvCxnSpPr/>
          <p:nvPr/>
        </p:nvCxnSpPr>
        <p:spPr>
          <a:xfrm flipH="1">
            <a:off x="1243330" y="5294630"/>
            <a:ext cx="1703705" cy="703580"/>
          </a:xfrm>
          <a:prstGeom prst="straightConnector1">
            <a:avLst/>
          </a:prstGeom>
          <a:solidFill>
            <a:schemeClr val="accent1"/>
          </a:solidFill>
          <a:ln w="3175" cap="flat" cmpd="sng" algn="ctr">
            <a:solidFill>
              <a:srgbClr val="FF0000"/>
            </a:solidFill>
            <a:prstDash val="solid"/>
            <a:miter lim="800000"/>
            <a:headEnd type="none" w="med" len="med"/>
            <a:tailEnd type="arrow" w="med" len="med"/>
          </a:ln>
        </p:spPr>
      </p:cxnSp>
    </p:spTree>
  </p:cSld>
  <p:clrMapOvr>
    <a:masterClrMapping/>
  </p:clrMapOvr>
  <p:transition spd="slow">
    <p:cover dir="ld"/>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116840"/>
            <a:ext cx="3551555" cy="488950"/>
          </a:xfrm>
          <a:prstGeom prst="rect">
            <a:avLst/>
          </a:prstGeom>
          <a:noFill/>
        </p:spPr>
        <p:txBody>
          <a:bodyPr wrap="none" rtlCol="0" anchor="t">
            <a:spAutoFit/>
          </a:bodyPr>
          <a:p>
            <a:pPr marL="342900" indent="-342900">
              <a:lnSpc>
                <a:spcPts val="3100"/>
              </a:lnSpc>
              <a:spcBef>
                <a:spcPts val="0"/>
              </a:spcBef>
              <a:spcAft>
                <a:spcPts val="0"/>
              </a:spcAft>
              <a:buFont typeface="Arial" panose="020B0604020202020204" pitchFamily="34" charset="0"/>
              <a:buChar char="•"/>
            </a:pPr>
            <a:r>
              <a:rPr lang="en-US" sz="2400" b="1">
                <a:solidFill>
                  <a:srgbClr val="C00000"/>
                </a:solidFill>
                <a:latin typeface="Times New Roman" panose="02020603050405020304" pitchFamily="18" charset="0"/>
                <a:sym typeface="+mn-ea"/>
              </a:rPr>
              <a:t>I</a:t>
            </a:r>
            <a:r>
              <a:rPr lang="zh-CN" sz="2400" b="1">
                <a:solidFill>
                  <a:srgbClr val="C00000"/>
                </a:solidFill>
                <a:latin typeface="Times New Roman" panose="02020603050405020304" pitchFamily="18" charset="0"/>
                <a:sym typeface="+mn-ea"/>
              </a:rPr>
              <a:t>型</a:t>
            </a:r>
            <a:r>
              <a:rPr lang="zh-CN" sz="2400" b="1">
                <a:latin typeface="Times New Roman" panose="02020603050405020304" pitchFamily="18" charset="0"/>
                <a:sym typeface="+mn-ea"/>
              </a:rPr>
              <a:t>格式的指令有</a:t>
            </a:r>
            <a:r>
              <a:rPr lang="en-US" altLang="zh-CN" sz="2400" b="1">
                <a:latin typeface="Times New Roman" panose="02020603050405020304" pitchFamily="18" charset="0"/>
                <a:sym typeface="+mn-ea"/>
              </a:rPr>
              <a:t>3</a:t>
            </a:r>
            <a:r>
              <a:rPr lang="zh-CN" altLang="en-US" sz="2400" b="1">
                <a:latin typeface="Times New Roman" panose="02020603050405020304" pitchFamily="18" charset="0"/>
                <a:sym typeface="+mn-ea"/>
              </a:rPr>
              <a:t>种：</a:t>
            </a:r>
            <a:endParaRPr lang="zh-CN" altLang="en-US" sz="2400"/>
          </a:p>
        </p:txBody>
      </p:sp>
      <p:sp>
        <p:nvSpPr>
          <p:cNvPr id="5" name="文本框 4"/>
          <p:cNvSpPr txBox="1"/>
          <p:nvPr/>
        </p:nvSpPr>
        <p:spPr>
          <a:xfrm>
            <a:off x="214630" y="692785"/>
            <a:ext cx="8714105" cy="886460"/>
          </a:xfrm>
          <a:prstGeom prst="rect">
            <a:avLst/>
          </a:prstGeom>
          <a:noFill/>
        </p:spPr>
        <p:txBody>
          <a:bodyPr wrap="square" rtlCol="0" anchor="t">
            <a:spAutoFit/>
          </a:bodyPr>
          <a:p>
            <a:pPr>
              <a:lnSpc>
                <a:spcPts val="3100"/>
              </a:lnSpc>
              <a:spcBef>
                <a:spcPts val="0"/>
              </a:spcBef>
              <a:spcAft>
                <a:spcPts val="0"/>
              </a:spcAft>
              <a:buFont typeface="Arial" panose="020B0604020202020204" pitchFamily="34" charset="0"/>
            </a:pPr>
            <a:r>
              <a:rPr lang="en-US" altLang="zh-CN" b="1">
                <a:latin typeface="Times New Roman" panose="02020603050405020304" pitchFamily="18" charset="0"/>
                <a:sym typeface="+mn-ea"/>
              </a:rPr>
              <a:t> </a:t>
            </a:r>
            <a:r>
              <a:rPr lang="en-US" altLang="zh-CN" sz="2000" b="1">
                <a:latin typeface="Times New Roman" panose="02020603050405020304" pitchFamily="18" charset="0"/>
                <a:sym typeface="+mn-ea"/>
              </a:rPr>
              <a:t>3</a:t>
            </a:r>
            <a:r>
              <a:rPr lang="zh-CN" altLang="en-US" sz="2000" b="1">
                <a:latin typeface="Times New Roman" panose="02020603050405020304" pitchFamily="18" charset="0"/>
                <a:sym typeface="+mn-ea"/>
              </a:rPr>
              <a:t>）</a:t>
            </a:r>
            <a:r>
              <a:rPr lang="zh-CN" sz="2000" b="1">
                <a:latin typeface="Times New Roman" panose="02020603050405020304" pitchFamily="18" charset="0"/>
                <a:sym typeface="+mn-ea"/>
              </a:rPr>
              <a:t>条件转移指令，转移地址采用相对寻址，指令格式中的</a:t>
            </a:r>
            <a:r>
              <a:rPr lang="en-US" sz="2000" b="1">
                <a:latin typeface="Times New Roman" panose="02020603050405020304" pitchFamily="18" charset="0"/>
                <a:sym typeface="+mn-ea"/>
              </a:rPr>
              <a:t>16</a:t>
            </a:r>
            <a:r>
              <a:rPr lang="zh-CN" sz="2000" b="1">
                <a:latin typeface="Times New Roman" panose="02020603050405020304" pitchFamily="18" charset="0"/>
                <a:sym typeface="+mn-ea"/>
              </a:rPr>
              <a:t>位</a:t>
            </a:r>
            <a:r>
              <a:rPr lang="en-US" sz="2000" b="1">
                <a:latin typeface="Times New Roman" panose="02020603050405020304" pitchFamily="18" charset="0"/>
                <a:sym typeface="+mn-ea"/>
              </a:rPr>
              <a:t>Immediate</a:t>
            </a:r>
            <a:r>
              <a:rPr lang="zh-CN" sz="2000" b="1">
                <a:latin typeface="Times New Roman" panose="02020603050405020304" pitchFamily="18" charset="0"/>
                <a:sym typeface="+mn-ea"/>
              </a:rPr>
              <a:t>字段存放相对寻址的地址偏移量。</a:t>
            </a:r>
            <a:endParaRPr lang="zh-CN" altLang="en-US" sz="2000"/>
          </a:p>
        </p:txBody>
      </p:sp>
      <p:sp>
        <p:nvSpPr>
          <p:cNvPr id="16" name="文本框 15"/>
          <p:cNvSpPr txBox="1"/>
          <p:nvPr/>
        </p:nvSpPr>
        <p:spPr>
          <a:xfrm>
            <a:off x="75565" y="6021070"/>
            <a:ext cx="9067800" cy="886460"/>
          </a:xfrm>
          <a:prstGeom prst="rect">
            <a:avLst/>
          </a:prstGeom>
          <a:noFill/>
        </p:spPr>
        <p:txBody>
          <a:bodyPr wrap="square" rtlCol="0" anchor="t">
            <a:spAutoFit/>
          </a:bodyPr>
          <a:p>
            <a:pPr marL="285750" indent="-285750">
              <a:lnSpc>
                <a:spcPts val="3100"/>
              </a:lnSpc>
              <a:spcBef>
                <a:spcPts val="0"/>
              </a:spcBef>
              <a:spcAft>
                <a:spcPts val="0"/>
              </a:spcAft>
              <a:buFont typeface="Arial" panose="020B0604020202020204" pitchFamily="34" charset="0"/>
              <a:buChar char="•"/>
            </a:pPr>
            <a:r>
              <a:rPr lang="en-US" sz="2400" b="1">
                <a:solidFill>
                  <a:srgbClr val="C00000"/>
                </a:solidFill>
                <a:latin typeface="Times New Roman" panose="02020603050405020304" pitchFamily="18" charset="0"/>
                <a:sym typeface="+mn-ea"/>
              </a:rPr>
              <a:t>J</a:t>
            </a:r>
            <a:r>
              <a:rPr lang="zh-CN" sz="2400" b="1">
                <a:solidFill>
                  <a:srgbClr val="C00000"/>
                </a:solidFill>
                <a:latin typeface="Times New Roman" panose="02020603050405020304" pitchFamily="18" charset="0"/>
                <a:sym typeface="+mn-ea"/>
              </a:rPr>
              <a:t>型指令格式，</a:t>
            </a:r>
            <a:r>
              <a:rPr lang="zh-CN" sz="2000" b="1">
                <a:latin typeface="Times New Roman" panose="02020603050405020304" pitchFamily="18" charset="0"/>
                <a:sym typeface="+mn-ea"/>
              </a:rPr>
              <a:t>跳转指令采用</a:t>
            </a:r>
            <a:r>
              <a:rPr lang="zh-CN" sz="2000" b="1">
                <a:latin typeface="Times New Roman" panose="02020603050405020304" pitchFamily="18" charset="0"/>
                <a:sym typeface="+mn-ea"/>
              </a:rPr>
              <a:t>，指令中的</a:t>
            </a:r>
            <a:r>
              <a:rPr lang="en-US" sz="2000" b="1">
                <a:latin typeface="Times New Roman" panose="02020603050405020304" pitchFamily="18" charset="0"/>
                <a:sym typeface="+mn-ea"/>
              </a:rPr>
              <a:t>Address</a:t>
            </a:r>
            <a:r>
              <a:rPr lang="zh-CN" sz="2000" b="1">
                <a:latin typeface="Times New Roman" panose="02020603050405020304" pitchFamily="18" charset="0"/>
                <a:sym typeface="+mn-ea"/>
              </a:rPr>
              <a:t>字段存放目标指令地址的</a:t>
            </a:r>
            <a:r>
              <a:rPr lang="en-US" sz="2000" b="1">
                <a:latin typeface="Times New Roman" panose="02020603050405020304" pitchFamily="18" charset="0"/>
                <a:sym typeface="+mn-ea"/>
              </a:rPr>
              <a:t>26</a:t>
            </a:r>
            <a:r>
              <a:rPr lang="zh-CN" sz="2000" b="1">
                <a:latin typeface="Times New Roman" panose="02020603050405020304" pitchFamily="18" charset="0"/>
                <a:sym typeface="+mn-ea"/>
              </a:rPr>
              <a:t>位。</a:t>
            </a:r>
            <a:endParaRPr lang="zh-CN" altLang="en-US" sz="2000"/>
          </a:p>
        </p:txBody>
      </p:sp>
      <p:sp>
        <p:nvSpPr>
          <p:cNvPr id="15" name="文本框 14"/>
          <p:cNvSpPr txBox="1"/>
          <p:nvPr/>
        </p:nvSpPr>
        <p:spPr>
          <a:xfrm>
            <a:off x="395605" y="1666240"/>
            <a:ext cx="4777740" cy="488950"/>
          </a:xfrm>
          <a:prstGeom prst="rect">
            <a:avLst/>
          </a:prstGeom>
          <a:noFill/>
        </p:spPr>
        <p:txBody>
          <a:bodyPr wrap="none" rtlCol="0" anchor="t">
            <a:spAutoFit/>
          </a:bodyPr>
          <a:p>
            <a:pPr>
              <a:lnSpc>
                <a:spcPts val="3100"/>
              </a:lnSpc>
              <a:spcBef>
                <a:spcPts val="0"/>
              </a:spcBef>
              <a:spcAft>
                <a:spcPts val="0"/>
              </a:spcAft>
              <a:buFont typeface="Arial" panose="020B0604020202020204" pitchFamily="34" charset="0"/>
            </a:pPr>
            <a:r>
              <a:rPr lang="zh-CN" altLang="en-US" sz="2000" b="1">
                <a:solidFill>
                  <a:srgbClr val="C00000"/>
                </a:solidFill>
                <a:latin typeface="Times New Roman" panose="02020603050405020304" pitchFamily="18" charset="0"/>
                <a:sym typeface="+mn-ea"/>
              </a:rPr>
              <a:t>例如</a:t>
            </a:r>
            <a:r>
              <a:rPr lang="zh-CN" sz="2000" b="1">
                <a:latin typeface="Times New Roman" panose="02020603050405020304" pitchFamily="18" charset="0"/>
                <a:sym typeface="+mn-ea"/>
              </a:rPr>
              <a:t>，含条件转移指令的代码段如</a:t>
            </a:r>
            <a:r>
              <a:rPr lang="zh-CN" sz="2000" b="1">
                <a:latin typeface="Times New Roman" panose="02020603050405020304" pitchFamily="18" charset="0"/>
                <a:sym typeface="+mn-ea"/>
              </a:rPr>
              <a:t>右图：</a:t>
            </a:r>
            <a:endParaRPr lang="en-US" sz="2000" b="1">
              <a:latin typeface="Times New Roman" panose="02020603050405020304" pitchFamily="18" charset="0"/>
              <a:sym typeface="+mn-ea"/>
            </a:endParaRPr>
          </a:p>
        </p:txBody>
      </p:sp>
      <p:sp>
        <p:nvSpPr>
          <p:cNvPr id="6" name="文本框 5"/>
          <p:cNvSpPr txBox="1"/>
          <p:nvPr/>
        </p:nvSpPr>
        <p:spPr>
          <a:xfrm>
            <a:off x="5075555" y="2155190"/>
            <a:ext cx="3545205" cy="1753235"/>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zh-CN" altLang="zh-CN" b="1" noProof="0" dirty="0">
                <a:ln>
                  <a:noFill/>
                </a:ln>
                <a:effectLst/>
                <a:uLnTx/>
                <a:uFillTx/>
                <a:latin typeface="Times New Roman" panose="02020603050405020304" pitchFamily="18" charset="0"/>
                <a:sym typeface="+mn-ea"/>
              </a:rPr>
              <a:t>…</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en-US" altLang="zh-CN" b="1" noProof="0" dirty="0">
                <a:ln>
                  <a:noFill/>
                </a:ln>
                <a:solidFill>
                  <a:srgbClr val="C00000"/>
                </a:solidFill>
                <a:effectLst/>
                <a:uLnTx/>
                <a:uFillTx/>
                <a:latin typeface="Times New Roman" panose="02020603050405020304" pitchFamily="18" charset="0"/>
                <a:sym typeface="+mn-ea"/>
              </a:rPr>
              <a:t>BEQ   r1</a:t>
            </a:r>
            <a:r>
              <a:rPr kumimoji="1" lang="zh-CN" altLang="en-US" b="1" noProof="0" dirty="0">
                <a:ln>
                  <a:noFill/>
                </a:ln>
                <a:solidFill>
                  <a:srgbClr val="C00000"/>
                </a:solidFill>
                <a:effectLst/>
                <a:uLnTx/>
                <a:uFillTx/>
                <a:latin typeface="Times New Roman" panose="02020603050405020304" pitchFamily="18" charset="0"/>
                <a:sym typeface="+mn-ea"/>
              </a:rPr>
              <a:t>，</a:t>
            </a:r>
            <a:r>
              <a:rPr kumimoji="1" lang="en-US" altLang="zh-CN" b="1" noProof="0" dirty="0">
                <a:ln>
                  <a:noFill/>
                </a:ln>
                <a:solidFill>
                  <a:srgbClr val="C00000"/>
                </a:solidFill>
                <a:effectLst/>
                <a:uLnTx/>
                <a:uFillTx/>
                <a:latin typeface="Times New Roman" panose="02020603050405020304" pitchFamily="18" charset="0"/>
                <a:sym typeface="+mn-ea"/>
              </a:rPr>
              <a:t>r</a:t>
            </a:r>
            <a:r>
              <a:rPr kumimoji="1" lang="en-US" altLang="zh-CN" b="1" noProof="0" dirty="0">
                <a:ln>
                  <a:noFill/>
                </a:ln>
                <a:solidFill>
                  <a:srgbClr val="C00000"/>
                </a:solidFill>
                <a:effectLst/>
                <a:uLnTx/>
                <a:uFillTx/>
                <a:latin typeface="Times New Roman" panose="02020603050405020304" pitchFamily="18" charset="0"/>
                <a:sym typeface="+mn-ea"/>
              </a:rPr>
              <a:t>2</a:t>
            </a:r>
            <a:r>
              <a:rPr kumimoji="1" lang="zh-CN" altLang="en-US" b="1" noProof="0" dirty="0">
                <a:ln>
                  <a:noFill/>
                </a:ln>
                <a:solidFill>
                  <a:srgbClr val="C00000"/>
                </a:solidFill>
                <a:effectLst/>
                <a:uLnTx/>
                <a:uFillTx/>
                <a:latin typeface="Times New Roman" panose="02020603050405020304" pitchFamily="18" charset="0"/>
                <a:sym typeface="+mn-ea"/>
              </a:rPr>
              <a:t>，</a:t>
            </a:r>
            <a:r>
              <a:rPr kumimoji="1" lang="en-US" altLang="zh-CN" b="1" noProof="0" dirty="0">
                <a:ln>
                  <a:noFill/>
                </a:ln>
                <a:solidFill>
                  <a:srgbClr val="3333FF"/>
                </a:solidFill>
                <a:effectLst/>
                <a:uLnTx/>
                <a:uFillTx/>
                <a:latin typeface="Times New Roman" panose="02020603050405020304" pitchFamily="18" charset="0"/>
                <a:sym typeface="+mn-ea"/>
              </a:rPr>
              <a:t>OK</a:t>
            </a:r>
            <a:r>
              <a:rPr kumimoji="1" lang="en-US" altLang="zh-CN" b="1" noProof="0" dirty="0">
                <a:ln>
                  <a:noFill/>
                </a:ln>
                <a:solidFill>
                  <a:srgbClr val="0000FF"/>
                </a:solidFill>
                <a:effectLst/>
                <a:uLnTx/>
                <a:uFillTx/>
                <a:latin typeface="Times New Roman" panose="02020603050405020304" pitchFamily="18" charset="0"/>
                <a:sym typeface="+mn-ea"/>
              </a:rPr>
              <a:t>   </a:t>
            </a:r>
            <a:endParaRPr kumimoji="1" lang="zh-CN" altLang="zh-CN"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solidFill>
                  <a:srgbClr val="C00000"/>
                </a:solidFill>
                <a:effectLst/>
                <a:uLnTx/>
                <a:uFillTx/>
                <a:latin typeface="Times New Roman" panose="02020603050405020304" pitchFamily="18" charset="0"/>
                <a:sym typeface="+mn-ea"/>
              </a:rPr>
              <a:t>   	</a:t>
            </a:r>
            <a:r>
              <a:rPr kumimoji="1" lang="en-US" altLang="zh-CN" b="1" noProof="0" dirty="0">
                <a:ln>
                  <a:noFill/>
                </a:ln>
                <a:effectLst/>
                <a:uLnTx/>
                <a:uFillTx/>
                <a:latin typeface="Times New Roman" panose="02020603050405020304" pitchFamily="18" charset="0"/>
                <a:sym typeface="+mn-ea"/>
              </a:rPr>
              <a:t>ADDI  r2</a:t>
            </a:r>
            <a:r>
              <a:rPr kumimoji="1" lang="zh-CN" altLang="en-US" b="1" noProof="0" dirty="0">
                <a:ln>
                  <a:noFill/>
                </a:ln>
                <a:effectLst/>
                <a:uLnTx/>
                <a:uFillTx/>
                <a:latin typeface="Times New Roman" panose="02020603050405020304" pitchFamily="18" charset="0"/>
                <a:sym typeface="+mn-ea"/>
              </a:rPr>
              <a:t>，</a:t>
            </a:r>
            <a:r>
              <a:rPr kumimoji="1" lang="en-US" altLang="zh-CN" b="1" noProof="0" dirty="0">
                <a:ln>
                  <a:noFill/>
                </a:ln>
                <a:effectLst/>
                <a:uLnTx/>
                <a:uFillTx/>
                <a:latin typeface="Times New Roman" panose="02020603050405020304" pitchFamily="18" charset="0"/>
                <a:sym typeface="+mn-ea"/>
              </a:rPr>
              <a:t>r</a:t>
            </a:r>
            <a:r>
              <a:rPr kumimoji="1" lang="en-US" altLang="zh-CN" b="1" noProof="0" dirty="0">
                <a:ln>
                  <a:noFill/>
                </a:ln>
                <a:effectLst/>
                <a:uLnTx/>
                <a:uFillTx/>
                <a:latin typeface="Times New Roman" panose="02020603050405020304" pitchFamily="18" charset="0"/>
                <a:sym typeface="+mn-ea"/>
              </a:rPr>
              <a:t>3</a:t>
            </a:r>
            <a:r>
              <a:rPr kumimoji="1" lang="zh-CN" altLang="en-US" b="1" noProof="0" dirty="0">
                <a:ln>
                  <a:noFill/>
                </a:ln>
                <a:effectLst/>
                <a:uLnTx/>
                <a:uFillTx/>
                <a:latin typeface="Times New Roman" panose="02020603050405020304" pitchFamily="18" charset="0"/>
                <a:sym typeface="+mn-ea"/>
              </a:rPr>
              <a:t>，</a:t>
            </a:r>
            <a:r>
              <a:rPr kumimoji="1" lang="en-US" altLang="zh-CN" b="1" noProof="0" dirty="0">
                <a:ln>
                  <a:noFill/>
                </a:ln>
                <a:effectLst/>
                <a:uLnTx/>
                <a:uFillTx/>
                <a:latin typeface="Times New Roman" panose="02020603050405020304" pitchFamily="18" charset="0"/>
                <a:sym typeface="+mn-ea"/>
              </a:rPr>
              <a:t>0FH</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en-US" b="1" noProof="0" dirty="0">
                <a:ln>
                  <a:noFill/>
                </a:ln>
                <a:effectLst/>
                <a:uLnTx/>
                <a:uFillTx/>
                <a:latin typeface="Times New Roman" panose="02020603050405020304" pitchFamily="18" charset="0"/>
                <a:sym typeface="+mn-ea"/>
              </a:rPr>
              <a:t>SUB    r6</a:t>
            </a:r>
            <a:r>
              <a:rPr kumimoji="1" lang="zh-CN" altLang="en-US" b="1" noProof="0" dirty="0">
                <a:ln>
                  <a:noFill/>
                </a:ln>
                <a:effectLst/>
                <a:uLnTx/>
                <a:uFillTx/>
                <a:latin typeface="Times New Roman" panose="02020603050405020304" pitchFamily="18" charset="0"/>
                <a:sym typeface="+mn-ea"/>
              </a:rPr>
              <a:t>，</a:t>
            </a:r>
            <a:r>
              <a:rPr kumimoji="1" lang="en-US" altLang="zh-CN" b="1" noProof="0" dirty="0">
                <a:ln>
                  <a:noFill/>
                </a:ln>
                <a:effectLst/>
                <a:uLnTx/>
                <a:uFillTx/>
                <a:latin typeface="Times New Roman" panose="02020603050405020304" pitchFamily="18" charset="0"/>
                <a:sym typeface="+mn-ea"/>
              </a:rPr>
              <a:t>r</a:t>
            </a:r>
            <a:r>
              <a:rPr kumimoji="1" lang="en-US" altLang="zh-CN" b="1" noProof="0" dirty="0">
                <a:ln>
                  <a:noFill/>
                </a:ln>
                <a:effectLst/>
                <a:uLnTx/>
                <a:uFillTx/>
                <a:latin typeface="Times New Roman" panose="02020603050405020304" pitchFamily="18" charset="0"/>
                <a:sym typeface="+mn-ea"/>
              </a:rPr>
              <a:t>6</a:t>
            </a:r>
            <a:r>
              <a:rPr kumimoji="1" lang="zh-CN" altLang="en-US" b="1" noProof="0" dirty="0">
                <a:ln>
                  <a:noFill/>
                </a:ln>
                <a:effectLst/>
                <a:uLnTx/>
                <a:uFillTx/>
                <a:latin typeface="Times New Roman" panose="02020603050405020304" pitchFamily="18" charset="0"/>
                <a:sym typeface="+mn-ea"/>
              </a:rPr>
              <a:t>，</a:t>
            </a:r>
            <a:r>
              <a:rPr kumimoji="1" lang="en-US" altLang="zh-CN" b="1" noProof="0" dirty="0">
                <a:ln>
                  <a:noFill/>
                </a:ln>
                <a:effectLst/>
                <a:uLnTx/>
                <a:uFillTx/>
                <a:latin typeface="Times New Roman" panose="02020603050405020304" pitchFamily="18" charset="0"/>
                <a:sym typeface="+mn-ea"/>
              </a:rPr>
              <a:t>1</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solidFill>
                  <a:srgbClr val="0000FF"/>
                </a:solidFill>
                <a:effectLst/>
                <a:uLnTx/>
                <a:uFillTx/>
                <a:latin typeface="Times New Roman" panose="02020603050405020304" pitchFamily="18" charset="0"/>
                <a:sym typeface="+mn-ea"/>
              </a:rPr>
              <a:t>OK</a:t>
            </a:r>
            <a:r>
              <a:rPr kumimoji="1" lang="zh-CN" altLang="en-US" b="1" noProof="0" dirty="0">
                <a:ln>
                  <a:noFill/>
                </a:ln>
                <a:solidFill>
                  <a:srgbClr val="0000FF"/>
                </a:solidFill>
                <a:effectLst/>
                <a:uLnTx/>
                <a:uFillTx/>
                <a:latin typeface="Times New Roman" panose="02020603050405020304" pitchFamily="18" charset="0"/>
                <a:sym typeface="+mn-ea"/>
              </a:rPr>
              <a:t>：</a:t>
            </a:r>
            <a:r>
              <a:rPr kumimoji="1" lang="en-US" altLang="zh-CN" b="1" noProof="0" dirty="0">
                <a:ln>
                  <a:noFill/>
                </a:ln>
                <a:solidFill>
                  <a:srgbClr val="0000FF"/>
                </a:solidFill>
                <a:effectLst/>
                <a:uLnTx/>
                <a:uFillTx/>
                <a:latin typeface="Times New Roman" panose="02020603050405020304" pitchFamily="18" charset="0"/>
                <a:sym typeface="+mn-ea"/>
              </a:rPr>
              <a:t>	</a:t>
            </a:r>
            <a:r>
              <a:rPr kumimoji="1" lang="en-US" altLang="zh-CN" b="1" noProof="0" dirty="0">
                <a:ln>
                  <a:noFill/>
                </a:ln>
                <a:effectLst/>
                <a:uLnTx/>
                <a:uFillTx/>
                <a:latin typeface="Times New Roman" panose="02020603050405020304" pitchFamily="18" charset="0"/>
                <a:sym typeface="+mn-ea"/>
              </a:rPr>
              <a:t>LW   rr4</a:t>
            </a:r>
            <a:r>
              <a:rPr kumimoji="1" lang="zh-CN" altLang="en-US" b="1" noProof="0" dirty="0">
                <a:ln>
                  <a:noFill/>
                </a:ln>
                <a:effectLst/>
                <a:uLnTx/>
                <a:uFillTx/>
                <a:latin typeface="Times New Roman" panose="02020603050405020304" pitchFamily="18" charset="0"/>
                <a:sym typeface="+mn-ea"/>
              </a:rPr>
              <a:t>，</a:t>
            </a:r>
            <a:r>
              <a:rPr kumimoji="1" lang="en-US" altLang="zh-CN" b="1" noProof="0" dirty="0">
                <a:ln>
                  <a:noFill/>
                </a:ln>
                <a:effectLst/>
                <a:uLnTx/>
                <a:uFillTx/>
                <a:latin typeface="Times New Roman" panose="02020603050405020304" pitchFamily="18" charset="0"/>
                <a:sym typeface="+mn-ea"/>
              </a:rPr>
              <a:t>10H(r5)</a:t>
            </a:r>
            <a:endParaRPr kumimoji="1" lang="zh-CN" altLang="zh-CN"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b="1" noProof="0" dirty="0">
                <a:ln>
                  <a:noFill/>
                </a:ln>
                <a:effectLst/>
                <a:uLnTx/>
                <a:uFillTx/>
                <a:latin typeface="Times New Roman" panose="02020603050405020304" pitchFamily="18" charset="0"/>
                <a:sym typeface="+mn-ea"/>
              </a:rPr>
              <a:t>	</a:t>
            </a:r>
            <a:r>
              <a:rPr kumimoji="1" lang="zh-CN" altLang="zh-CN" b="1" noProof="0" dirty="0">
                <a:ln>
                  <a:noFill/>
                </a:ln>
                <a:effectLst/>
                <a:uLnTx/>
                <a:uFillTx/>
                <a:latin typeface="Times New Roman" panose="02020603050405020304" pitchFamily="18" charset="0"/>
                <a:sym typeface="+mn-ea"/>
              </a:rPr>
              <a:t>…</a:t>
            </a:r>
            <a:r>
              <a:rPr kumimoji="1" lang="en-US" altLang="zh-CN" b="1" noProof="0" dirty="0">
                <a:ln>
                  <a:noFill/>
                </a:ln>
                <a:effectLst/>
                <a:uLnTx/>
                <a:uFillTx/>
                <a:latin typeface="Times New Roman" panose="02020603050405020304" pitchFamily="18" charset="0"/>
                <a:sym typeface="+mn-ea"/>
              </a:rPr>
              <a:t>	</a:t>
            </a:r>
            <a:endParaRPr lang="zh-CN" altLang="en-US"/>
          </a:p>
        </p:txBody>
      </p:sp>
      <p:sp>
        <p:nvSpPr>
          <p:cNvPr id="9" name="文本框 8"/>
          <p:cNvSpPr txBox="1"/>
          <p:nvPr/>
        </p:nvSpPr>
        <p:spPr>
          <a:xfrm>
            <a:off x="611505" y="2155190"/>
            <a:ext cx="4037330" cy="15684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20000"/>
              </a:lnSpc>
              <a:spcBef>
                <a:spcPts val="0"/>
              </a:spcBef>
              <a:spcAft>
                <a:spcPts val="0"/>
              </a:spcAft>
            </a:pPr>
            <a:r>
              <a:rPr lang="zh-CN" altLang="en-US" sz="2000" b="1"/>
              <a:t>执</a:t>
            </a:r>
            <a:r>
              <a:rPr lang="zh-CN" altLang="en-US" sz="2000" b="1">
                <a:latin typeface="Times New Roman" panose="02020603050405020304" pitchFamily="18" charset="0"/>
                <a:cs typeface="Times New Roman" panose="02020603050405020304" pitchFamily="18" charset="0"/>
              </a:rPr>
              <a:t>行</a:t>
            </a:r>
            <a:r>
              <a:rPr lang="en-US" altLang="zh-CN" sz="2000" b="1">
                <a:solidFill>
                  <a:srgbClr val="C00000"/>
                </a:solidFill>
                <a:latin typeface="Times New Roman" panose="02020603050405020304" pitchFamily="18" charset="0"/>
                <a:cs typeface="Times New Roman" panose="02020603050405020304" pitchFamily="18" charset="0"/>
              </a:rPr>
              <a:t>BEQ</a:t>
            </a:r>
            <a:r>
              <a:rPr lang="zh-CN" altLang="en-US" sz="2000" b="1">
                <a:latin typeface="Times New Roman" panose="02020603050405020304" pitchFamily="18" charset="0"/>
                <a:cs typeface="Times New Roman" panose="02020603050405020304" pitchFamily="18" charset="0"/>
              </a:rPr>
              <a:t>指令，要判断</a:t>
            </a:r>
            <a:r>
              <a:rPr lang="en-US" altLang="zh-CN" sz="2000" b="1">
                <a:latin typeface="Times New Roman" panose="02020603050405020304" pitchFamily="18" charset="0"/>
                <a:cs typeface="Times New Roman" panose="02020603050405020304" pitchFamily="18" charset="0"/>
              </a:rPr>
              <a:t>R1</a:t>
            </a:r>
            <a:r>
              <a:rPr lang="zh-CN" altLang="en-US" sz="2000" b="1">
                <a:latin typeface="Times New Roman" panose="02020603050405020304" pitchFamily="18" charset="0"/>
                <a:cs typeface="Times New Roman" panose="02020603050405020304" pitchFamily="18" charset="0"/>
              </a:rPr>
              <a:t>内容与</a:t>
            </a:r>
            <a:r>
              <a:rPr lang="en-US" altLang="zh-CN" sz="2000" b="1">
                <a:latin typeface="Times New Roman" panose="02020603050405020304" pitchFamily="18" charset="0"/>
                <a:cs typeface="Times New Roman" panose="02020603050405020304" pitchFamily="18" charset="0"/>
              </a:rPr>
              <a:t>R2</a:t>
            </a:r>
            <a:r>
              <a:rPr lang="zh-CN" altLang="en-US" sz="2000" b="1">
                <a:latin typeface="Times New Roman" panose="02020603050405020304" pitchFamily="18" charset="0"/>
                <a:cs typeface="Times New Roman" panose="02020603050405020304" pitchFamily="18" charset="0"/>
              </a:rPr>
              <a:t>内容是否相等，如果相等转移到</a:t>
            </a:r>
            <a:r>
              <a:rPr lang="en-US" altLang="zh-CN" sz="2000" b="1">
                <a:solidFill>
                  <a:srgbClr val="3333FF"/>
                </a:solidFill>
                <a:latin typeface="Times New Roman" panose="02020603050405020304" pitchFamily="18" charset="0"/>
                <a:cs typeface="Times New Roman" panose="02020603050405020304" pitchFamily="18" charset="0"/>
              </a:rPr>
              <a:t>OK</a:t>
            </a:r>
            <a:r>
              <a:rPr lang="zh-CN" altLang="en-US" sz="2000" b="1">
                <a:latin typeface="Times New Roman" panose="02020603050405020304" pitchFamily="18" charset="0"/>
                <a:cs typeface="Times New Roman" panose="02020603050405020304" pitchFamily="18" charset="0"/>
              </a:rPr>
              <a:t>指向的</a:t>
            </a:r>
            <a:r>
              <a:rPr lang="en-US" altLang="zh-CN" sz="2000" b="1">
                <a:latin typeface="Times New Roman" panose="02020603050405020304" pitchFamily="18" charset="0"/>
                <a:cs typeface="Times New Roman" panose="02020603050405020304" pitchFamily="18" charset="0"/>
              </a:rPr>
              <a:t>LW</a:t>
            </a:r>
            <a:r>
              <a:rPr lang="zh-CN" altLang="en-US" sz="2000" b="1">
                <a:latin typeface="Times New Roman" panose="02020603050405020304" pitchFamily="18" charset="0"/>
                <a:cs typeface="Times New Roman" panose="02020603050405020304" pitchFamily="18" charset="0"/>
              </a:rPr>
              <a:t>指令；如不等则顺序执行</a:t>
            </a:r>
            <a:r>
              <a:rPr lang="en-US" altLang="zh-CN" sz="2000" b="1">
                <a:latin typeface="Times New Roman" panose="02020603050405020304" pitchFamily="18" charset="0"/>
                <a:cs typeface="Times New Roman" panose="02020603050405020304" pitchFamily="18" charset="0"/>
              </a:rPr>
              <a:t>BEQ</a:t>
            </a:r>
            <a:r>
              <a:rPr lang="zh-CN" altLang="en-US" sz="2000" b="1">
                <a:latin typeface="Times New Roman" panose="02020603050405020304" pitchFamily="18" charset="0"/>
                <a:cs typeface="Times New Roman" panose="02020603050405020304" pitchFamily="18" charset="0"/>
              </a:rPr>
              <a:t>其后的</a:t>
            </a:r>
            <a:r>
              <a:rPr lang="en-US" altLang="zh-CN" sz="2000" b="1">
                <a:latin typeface="Times New Roman" panose="02020603050405020304" pitchFamily="18" charset="0"/>
                <a:cs typeface="Times New Roman" panose="02020603050405020304" pitchFamily="18" charset="0"/>
              </a:rPr>
              <a:t>ADDI</a:t>
            </a:r>
            <a:r>
              <a:rPr lang="zh-CN" altLang="en-US" sz="2000" b="1">
                <a:latin typeface="Times New Roman" panose="02020603050405020304" pitchFamily="18" charset="0"/>
                <a:cs typeface="Times New Roman" panose="02020603050405020304" pitchFamily="18" charset="0"/>
              </a:rPr>
              <a:t>指令。</a:t>
            </a:r>
            <a:endParaRPr lang="en-US" altLang="zh-CN" sz="2000" b="1">
              <a:latin typeface="Times New Roman" panose="02020603050405020304" pitchFamily="18" charset="0"/>
              <a:cs typeface="Times New Roman" panose="02020603050405020304" pitchFamily="18" charset="0"/>
            </a:endParaRPr>
          </a:p>
        </p:txBody>
      </p:sp>
      <p:sp>
        <p:nvSpPr>
          <p:cNvPr id="30" name="文本框 29"/>
          <p:cNvSpPr txBox="1"/>
          <p:nvPr/>
        </p:nvSpPr>
        <p:spPr>
          <a:xfrm>
            <a:off x="1935480" y="4770755"/>
            <a:ext cx="649605" cy="414020"/>
          </a:xfrm>
          <a:prstGeom prst="rect">
            <a:avLst/>
          </a:prstGeom>
          <a:noFill/>
          <a:ln w="9525">
            <a:noFill/>
          </a:ln>
        </p:spPr>
        <p:txBody>
          <a:bodyPr wrap="square">
            <a:spAutoFit/>
          </a:bodyPr>
          <a:p>
            <a:pPr indent="266700"/>
            <a:r>
              <a:rPr lang="en-US" sz="1050" b="1">
                <a:solidFill>
                  <a:schemeClr val="tx1"/>
                </a:solidFill>
                <a:latin typeface="Times New Roman" panose="02020603050405020304" pitchFamily="18" charset="0"/>
                <a:ea typeface="宋体" panose="02010600030101010101" pitchFamily="2" charset="-122"/>
              </a:rPr>
              <a:t> </a:t>
            </a:r>
            <a:endParaRPr lang="en-US" altLang="en-US" sz="1050" b="1">
              <a:solidFill>
                <a:schemeClr val="tx1"/>
              </a:solidFill>
              <a:latin typeface="Times New Roman" panose="02020603050405020304" pitchFamily="18" charset="0"/>
              <a:ea typeface="宋体" panose="02010600030101010101" pitchFamily="2" charset="-122"/>
            </a:endParaRPr>
          </a:p>
        </p:txBody>
      </p:sp>
      <p:sp>
        <p:nvSpPr>
          <p:cNvPr id="31" name="Rectangle 21"/>
          <p:cNvSpPr>
            <a:spLocks noChangeArrowheads="1"/>
          </p:cNvSpPr>
          <p:nvPr/>
        </p:nvSpPr>
        <p:spPr bwMode="auto">
          <a:xfrm>
            <a:off x="251460" y="4744720"/>
            <a:ext cx="7113270" cy="440055"/>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32" name="Group 23"/>
          <p:cNvGrpSpPr/>
          <p:nvPr/>
        </p:nvGrpSpPr>
        <p:grpSpPr bwMode="auto">
          <a:xfrm rot="0">
            <a:off x="396875" y="4712335"/>
            <a:ext cx="1760855" cy="453390"/>
            <a:chOff x="1614" y="868"/>
            <a:chExt cx="989" cy="345"/>
          </a:xfrm>
        </p:grpSpPr>
        <p:sp>
          <p:nvSpPr>
            <p:cNvPr id="33"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34" name="Rectangle 25"/>
            <p:cNvSpPr>
              <a:spLocks noChangeArrowheads="1"/>
            </p:cNvSpPr>
            <p:nvPr/>
          </p:nvSpPr>
          <p:spPr bwMode="auto">
            <a:xfrm>
              <a:off x="1614" y="935"/>
              <a:ext cx="74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FF0000"/>
                  </a:solidFill>
                  <a:latin typeface="Times New Roman" panose="02020603050405020304" pitchFamily="18" charset="0"/>
                </a:rPr>
                <a:t>O</a:t>
              </a:r>
              <a:r>
                <a:rPr lang="en-US" altLang="zh-CN" sz="1800">
                  <a:solidFill>
                    <a:srgbClr val="FF0000"/>
                  </a:solidFill>
                  <a:latin typeface="Times New Roman" panose="02020603050405020304" pitchFamily="18" charset="0"/>
                </a:rPr>
                <a:t>peration</a:t>
              </a:r>
              <a:endParaRPr lang="en-US" altLang="zh-CN" sz="1800">
                <a:solidFill>
                  <a:srgbClr val="FF0000"/>
                </a:solidFill>
                <a:latin typeface="Times New Roman" panose="02020603050405020304" pitchFamily="18" charset="0"/>
              </a:endParaRPr>
            </a:p>
          </p:txBody>
        </p:sp>
      </p:grpSp>
      <p:sp>
        <p:nvSpPr>
          <p:cNvPr id="39" name="Rectangle 47"/>
          <p:cNvSpPr>
            <a:spLocks noChangeArrowheads="1"/>
          </p:cNvSpPr>
          <p:nvPr/>
        </p:nvSpPr>
        <p:spPr bwMode="auto">
          <a:xfrm>
            <a:off x="196850" y="4415790"/>
            <a:ext cx="7265035"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31                 26 25         21 20         16 15                                                      0     </a:t>
            </a:r>
            <a:endParaRPr lang="en-US" altLang="zh-CN" sz="1800">
              <a:solidFill>
                <a:schemeClr val="tx1"/>
              </a:solidFill>
              <a:latin typeface="Times New Roman" panose="02020603050405020304" pitchFamily="18" charset="0"/>
            </a:endParaRPr>
          </a:p>
        </p:txBody>
      </p:sp>
      <p:cxnSp>
        <p:nvCxnSpPr>
          <p:cNvPr id="40" name="直接连接符 39"/>
          <p:cNvCxnSpPr/>
          <p:nvPr/>
        </p:nvCxnSpPr>
        <p:spPr>
          <a:xfrm flipH="1">
            <a:off x="1717675" y="4754880"/>
            <a:ext cx="635" cy="4559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nvCxnSpPr>
        <p:spPr>
          <a:xfrm flipH="1">
            <a:off x="2727960" y="4728845"/>
            <a:ext cx="635" cy="4559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nvCxnSpPr>
        <p:spPr>
          <a:xfrm flipH="1">
            <a:off x="3808095" y="4744720"/>
            <a:ext cx="635" cy="45593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Rectangle 34"/>
          <p:cNvSpPr>
            <a:spLocks noChangeArrowheads="1"/>
          </p:cNvSpPr>
          <p:nvPr/>
        </p:nvSpPr>
        <p:spPr bwMode="auto">
          <a:xfrm>
            <a:off x="1989455" y="4791075"/>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rs</a:t>
            </a:r>
            <a:endParaRPr lang="en-US" altLang="zh-CN" sz="1800">
              <a:solidFill>
                <a:srgbClr val="3333FF"/>
              </a:solidFill>
              <a:latin typeface="Times New Roman" panose="02020603050405020304" pitchFamily="18" charset="0"/>
            </a:endParaRPr>
          </a:p>
        </p:txBody>
      </p:sp>
      <p:sp>
        <p:nvSpPr>
          <p:cNvPr id="48" name="Rectangle 34"/>
          <p:cNvSpPr>
            <a:spLocks noChangeArrowheads="1"/>
          </p:cNvSpPr>
          <p:nvPr/>
        </p:nvSpPr>
        <p:spPr bwMode="auto">
          <a:xfrm>
            <a:off x="3006725" y="4773930"/>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rt</a:t>
            </a:r>
            <a:endParaRPr lang="en-US" altLang="zh-CN" sz="1800">
              <a:solidFill>
                <a:schemeClr val="tx1"/>
              </a:solidFill>
              <a:latin typeface="Times New Roman" panose="02020603050405020304" pitchFamily="18" charset="0"/>
            </a:endParaRPr>
          </a:p>
        </p:txBody>
      </p:sp>
      <p:sp>
        <p:nvSpPr>
          <p:cNvPr id="53" name="Rectangle 34"/>
          <p:cNvSpPr>
            <a:spLocks noChangeArrowheads="1"/>
          </p:cNvSpPr>
          <p:nvPr/>
        </p:nvSpPr>
        <p:spPr bwMode="auto">
          <a:xfrm>
            <a:off x="4589145" y="4773930"/>
            <a:ext cx="153797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I</a:t>
            </a:r>
            <a:r>
              <a:rPr lang="en-US" altLang="zh-CN" sz="1800">
                <a:solidFill>
                  <a:srgbClr val="C00000"/>
                </a:solidFill>
                <a:latin typeface="Times New Roman" panose="02020603050405020304" pitchFamily="18" charset="0"/>
              </a:rPr>
              <a:t>mmediate</a:t>
            </a:r>
            <a:endParaRPr lang="en-US" altLang="zh-CN" sz="1800">
              <a:solidFill>
                <a:srgbClr val="C00000"/>
              </a:solidFill>
              <a:latin typeface="Times New Roman" panose="02020603050405020304" pitchFamily="18" charset="0"/>
            </a:endParaRPr>
          </a:p>
        </p:txBody>
      </p:sp>
      <p:sp>
        <p:nvSpPr>
          <p:cNvPr id="10" name="Rectangle 47"/>
          <p:cNvSpPr>
            <a:spLocks noChangeArrowheads="1"/>
          </p:cNvSpPr>
          <p:nvPr/>
        </p:nvSpPr>
        <p:spPr bwMode="auto">
          <a:xfrm>
            <a:off x="278130" y="5226050"/>
            <a:ext cx="7265035"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a:t>
            </a:r>
            <a:r>
              <a:rPr lang="en-US" altLang="zh-CN" sz="1800">
                <a:solidFill>
                  <a:srgbClr val="FF0000"/>
                </a:solidFill>
                <a:latin typeface="Times New Roman" panose="02020603050405020304" pitchFamily="18" charset="0"/>
              </a:rPr>
              <a:t> 000100 </a:t>
            </a:r>
            <a:r>
              <a:rPr lang="en-US" altLang="zh-CN" sz="1800">
                <a:solidFill>
                  <a:schemeClr val="tx1"/>
                </a:solidFill>
                <a:latin typeface="Times New Roman" panose="02020603050405020304" pitchFamily="18" charset="0"/>
              </a:rPr>
              <a:t>          </a:t>
            </a:r>
            <a:r>
              <a:rPr lang="en-US" altLang="zh-CN" sz="1800">
                <a:solidFill>
                  <a:srgbClr val="3333FF"/>
                </a:solidFill>
                <a:latin typeface="Times New Roman" panose="02020603050405020304" pitchFamily="18" charset="0"/>
              </a:rPr>
              <a:t>000010</a:t>
            </a:r>
            <a:r>
              <a:rPr lang="en-US" altLang="zh-CN" sz="1800">
                <a:solidFill>
                  <a:schemeClr val="tx1"/>
                </a:solidFill>
                <a:latin typeface="Times New Roman" panose="02020603050405020304" pitchFamily="18" charset="0"/>
              </a:rPr>
              <a:t>       000001             </a:t>
            </a:r>
            <a:r>
              <a:rPr lang="en-US" altLang="zh-CN" sz="1800">
                <a:solidFill>
                  <a:srgbClr val="C00000"/>
                </a:solidFill>
                <a:latin typeface="Times New Roman" panose="02020603050405020304" pitchFamily="18" charset="0"/>
              </a:rPr>
              <a:t> 0000 0000 0000 0010   </a:t>
            </a:r>
            <a:r>
              <a:rPr lang="en-US" altLang="zh-CN" sz="1800">
                <a:solidFill>
                  <a:schemeClr val="tx1"/>
                </a:solidFill>
                <a:latin typeface="Times New Roman" panose="02020603050405020304" pitchFamily="18" charset="0"/>
              </a:rPr>
              <a:t>       </a:t>
            </a:r>
            <a:endParaRPr lang="en-US" altLang="zh-CN" sz="1800">
              <a:solidFill>
                <a:schemeClr val="tx1"/>
              </a:solidFill>
              <a:latin typeface="Times New Roman" panose="02020603050405020304" pitchFamily="18" charset="0"/>
            </a:endParaRPr>
          </a:p>
        </p:txBody>
      </p:sp>
      <p:cxnSp>
        <p:nvCxnSpPr>
          <p:cNvPr id="11" name="直接箭头连接符 10"/>
          <p:cNvCxnSpPr/>
          <p:nvPr/>
        </p:nvCxnSpPr>
        <p:spPr>
          <a:xfrm>
            <a:off x="2843530" y="4293235"/>
            <a:ext cx="305435" cy="500380"/>
          </a:xfrm>
          <a:prstGeom prst="straightConnector1">
            <a:avLst/>
          </a:prstGeom>
          <a:solidFill>
            <a:schemeClr val="accent1"/>
          </a:solidFill>
          <a:ln w="3175" cap="flat" cmpd="sng" algn="ctr">
            <a:solidFill>
              <a:schemeClr val="tx1"/>
            </a:solidFill>
            <a:prstDash val="solid"/>
            <a:miter lim="800000"/>
            <a:headEnd type="none" w="med" len="med"/>
            <a:tailEnd type="arrow" w="med" len="med"/>
          </a:ln>
        </p:spPr>
      </p:cxnSp>
      <p:cxnSp>
        <p:nvCxnSpPr>
          <p:cNvPr id="12" name="直接箭头连接符 11"/>
          <p:cNvCxnSpPr/>
          <p:nvPr/>
        </p:nvCxnSpPr>
        <p:spPr>
          <a:xfrm flipH="1">
            <a:off x="2174875" y="4293235"/>
            <a:ext cx="1028700" cy="572135"/>
          </a:xfrm>
          <a:prstGeom prst="straightConnector1">
            <a:avLst/>
          </a:prstGeom>
          <a:solidFill>
            <a:schemeClr val="accent1"/>
          </a:solidFill>
          <a:ln w="3175" cap="flat" cmpd="sng" algn="ctr">
            <a:solidFill>
              <a:srgbClr val="3333FF"/>
            </a:solidFill>
            <a:prstDash val="solid"/>
            <a:miter lim="800000"/>
            <a:headEnd type="none" w="med" len="med"/>
            <a:tailEnd type="arrow" w="med" len="med"/>
          </a:ln>
        </p:spPr>
      </p:cxnSp>
      <p:sp>
        <p:nvSpPr>
          <p:cNvPr id="14" name="文本框 13"/>
          <p:cNvSpPr txBox="1"/>
          <p:nvPr/>
        </p:nvSpPr>
        <p:spPr>
          <a:xfrm>
            <a:off x="396875" y="4001770"/>
            <a:ext cx="5473700" cy="368300"/>
          </a:xfrm>
          <a:prstGeom prst="rect">
            <a:avLst/>
          </a:prstGeom>
          <a:noFill/>
        </p:spPr>
        <p:txBody>
          <a:bodyPr wrap="none" rtlCol="0" anchor="t">
            <a:spAutoFit/>
          </a:bodyPr>
          <a:p>
            <a:r>
              <a:rPr lang="en-US" altLang="zh-CN" b="1">
                <a:latin typeface="Times New Roman" panose="02020603050405020304" pitchFamily="18" charset="0"/>
                <a:sym typeface="+mn-ea"/>
              </a:rPr>
              <a:t> </a:t>
            </a:r>
            <a:r>
              <a:rPr lang="zh-CN" altLang="en-US" b="1">
                <a:latin typeface="Times New Roman" panose="02020603050405020304" pitchFamily="18" charset="0"/>
                <a:sym typeface="+mn-ea"/>
              </a:rPr>
              <a:t>条件转移指令</a:t>
            </a:r>
            <a:r>
              <a:rPr lang="en-US" altLang="zh-CN" b="1">
                <a:latin typeface="Times New Roman" panose="02020603050405020304" pitchFamily="18" charset="0"/>
                <a:sym typeface="+mn-ea"/>
              </a:rPr>
              <a:t>“</a:t>
            </a:r>
            <a:r>
              <a:rPr lang="en-US" b="1">
                <a:solidFill>
                  <a:srgbClr val="FF0000"/>
                </a:solidFill>
                <a:latin typeface="Times New Roman" panose="02020603050405020304" pitchFamily="18" charset="0"/>
                <a:sym typeface="+mn-ea"/>
              </a:rPr>
              <a:t>BEQ </a:t>
            </a:r>
            <a:r>
              <a:rPr lang="en-US" b="1">
                <a:solidFill>
                  <a:srgbClr val="C00000"/>
                </a:solidFill>
                <a:latin typeface="Times New Roman" panose="02020603050405020304" pitchFamily="18" charset="0"/>
                <a:sym typeface="+mn-ea"/>
              </a:rPr>
              <a:t>  </a:t>
            </a:r>
            <a:r>
              <a:rPr lang="en-US" b="1">
                <a:latin typeface="Times New Roman" panose="02020603050405020304" pitchFamily="18" charset="0"/>
                <a:sym typeface="+mn-ea"/>
              </a:rPr>
              <a:t>r</a:t>
            </a:r>
            <a:r>
              <a:rPr lang="en-US" b="1">
                <a:latin typeface="Times New Roman" panose="02020603050405020304" pitchFamily="18" charset="0"/>
                <a:sym typeface="+mn-ea"/>
              </a:rPr>
              <a:t>1</a:t>
            </a:r>
            <a:r>
              <a:rPr lang="zh-CN" b="1">
                <a:solidFill>
                  <a:srgbClr val="C00000"/>
                </a:solidFill>
                <a:latin typeface="Times New Roman" panose="02020603050405020304" pitchFamily="18" charset="0"/>
                <a:sym typeface="+mn-ea"/>
              </a:rPr>
              <a:t>，</a:t>
            </a:r>
            <a:r>
              <a:rPr lang="en-US" altLang="zh-CN" b="1">
                <a:solidFill>
                  <a:srgbClr val="3333FF"/>
                </a:solidFill>
                <a:latin typeface="Times New Roman" panose="02020603050405020304" pitchFamily="18" charset="0"/>
                <a:sym typeface="+mn-ea"/>
              </a:rPr>
              <a:t>r</a:t>
            </a:r>
            <a:r>
              <a:rPr lang="en-US" altLang="zh-CN" b="1">
                <a:solidFill>
                  <a:srgbClr val="3333FF"/>
                </a:solidFill>
                <a:latin typeface="Times New Roman" panose="02020603050405020304" pitchFamily="18" charset="0"/>
                <a:sym typeface="+mn-ea"/>
              </a:rPr>
              <a:t>2</a:t>
            </a:r>
            <a:r>
              <a:rPr lang="zh-CN" b="1">
                <a:solidFill>
                  <a:srgbClr val="C00000"/>
                </a:solidFill>
                <a:latin typeface="Times New Roman" panose="02020603050405020304" pitchFamily="18" charset="0"/>
                <a:sym typeface="+mn-ea"/>
              </a:rPr>
              <a:t>，</a:t>
            </a:r>
            <a:r>
              <a:rPr lang="en-US" b="1">
                <a:solidFill>
                  <a:srgbClr val="C00000"/>
                </a:solidFill>
                <a:latin typeface="Times New Roman" panose="02020603050405020304" pitchFamily="18" charset="0"/>
                <a:sym typeface="+mn-ea"/>
              </a:rPr>
              <a:t>OK</a:t>
            </a:r>
            <a:r>
              <a:rPr lang="zh-CN" b="1">
                <a:latin typeface="Times New Roman" panose="02020603050405020304" pitchFamily="18" charset="0"/>
                <a:sym typeface="+mn-ea"/>
              </a:rPr>
              <a:t>”的机器格式</a:t>
            </a:r>
            <a:r>
              <a:rPr lang="zh-CN" b="1">
                <a:latin typeface="Times New Roman" panose="02020603050405020304" pitchFamily="18" charset="0"/>
                <a:sym typeface="+mn-ea"/>
              </a:rPr>
              <a:t>代码</a:t>
            </a:r>
            <a:endParaRPr lang="zh-CN" b="1">
              <a:latin typeface="Times New Roman" panose="02020603050405020304" pitchFamily="18" charset="0"/>
              <a:sym typeface="+mn-ea"/>
            </a:endParaRPr>
          </a:p>
        </p:txBody>
      </p:sp>
      <p:sp>
        <p:nvSpPr>
          <p:cNvPr id="18" name="圆角矩形标注 17"/>
          <p:cNvSpPr/>
          <p:nvPr/>
        </p:nvSpPr>
        <p:spPr>
          <a:xfrm>
            <a:off x="6732270" y="5337175"/>
            <a:ext cx="2353945" cy="539750"/>
          </a:xfrm>
          <a:prstGeom prst="wedgeRoundRectCallout">
            <a:avLst>
              <a:gd name="adj1" fmla="val -62085"/>
              <a:gd name="adj2" fmla="val -27411"/>
              <a:gd name="adj3" fmla="val 16667"/>
            </a:avLst>
          </a:prstGeom>
          <a:solidFill>
            <a:schemeClr val="accent5"/>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 name="文本框 18"/>
          <p:cNvSpPr txBox="1"/>
          <p:nvPr/>
        </p:nvSpPr>
        <p:spPr>
          <a:xfrm>
            <a:off x="6696710" y="5337175"/>
            <a:ext cx="2389505" cy="583565"/>
          </a:xfrm>
          <a:prstGeom prst="rect">
            <a:avLst/>
          </a:prstGeom>
          <a:noFill/>
        </p:spPr>
        <p:txBody>
          <a:bodyPr wrap="square" rtlCol="0">
            <a:spAutoFit/>
          </a:bodyPr>
          <a:p>
            <a:r>
              <a:rPr lang="zh-CN" altLang="en-US" sz="1600" b="1"/>
              <a:t>目标地址</a:t>
            </a:r>
            <a:r>
              <a:rPr lang="en-US" altLang="zh-CN" sz="1600" b="1">
                <a:solidFill>
                  <a:srgbClr val="3333FF"/>
                </a:solidFill>
              </a:rPr>
              <a:t>OK</a:t>
            </a:r>
            <a:r>
              <a:rPr lang="zh-CN" altLang="en-US" sz="1600" b="1"/>
              <a:t>与</a:t>
            </a:r>
            <a:r>
              <a:rPr lang="en-US" altLang="zh-CN" sz="1600" b="1">
                <a:solidFill>
                  <a:srgbClr val="C00000"/>
                </a:solidFill>
              </a:rPr>
              <a:t>BEQ</a:t>
            </a:r>
            <a:r>
              <a:rPr lang="zh-CN" altLang="en-US" sz="1600" b="1"/>
              <a:t>指令的相对位移量是</a:t>
            </a:r>
            <a:r>
              <a:rPr lang="en-US" altLang="zh-CN" sz="1600" b="1">
                <a:solidFill>
                  <a:srgbClr val="C00000"/>
                </a:solidFill>
              </a:rPr>
              <a:t>2</a:t>
            </a:r>
            <a:r>
              <a:rPr lang="zh-CN" altLang="en-US" sz="1600" b="1"/>
              <a:t>条指令</a:t>
            </a:r>
            <a:endParaRPr lang="zh-CN" altLang="en-US" sz="1600" b="1"/>
          </a:p>
        </p:txBody>
      </p:sp>
      <p:cxnSp>
        <p:nvCxnSpPr>
          <p:cNvPr id="20" name="直接箭头连接符 19"/>
          <p:cNvCxnSpPr/>
          <p:nvPr/>
        </p:nvCxnSpPr>
        <p:spPr>
          <a:xfrm flipH="1">
            <a:off x="971550" y="4250055"/>
            <a:ext cx="1311275" cy="619125"/>
          </a:xfrm>
          <a:prstGeom prst="straightConnector1">
            <a:avLst/>
          </a:prstGeom>
          <a:solidFill>
            <a:schemeClr val="accent1"/>
          </a:solidFill>
          <a:ln w="3175" cap="flat" cmpd="sng" algn="ctr">
            <a:solidFill>
              <a:srgbClr val="FF0000"/>
            </a:solidFill>
            <a:prstDash val="solid"/>
            <a:miter lim="800000"/>
            <a:headEnd type="none" w="med" len="med"/>
            <a:tailEnd type="arrow" w="med" len="med"/>
          </a:ln>
        </p:spPr>
      </p:cxnSp>
    </p:spTree>
  </p:cSld>
  <p:clrMapOvr>
    <a:masterClrMapping/>
  </p:clrMapOvr>
  <p:transition spd="slow">
    <p:cover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 name="Rectangle 2"/>
          <p:cNvSpPr>
            <a:spLocks noChangeArrowheads="1"/>
          </p:cNvSpPr>
          <p:nvPr/>
        </p:nvSpPr>
        <p:spPr bwMode="auto">
          <a:xfrm>
            <a:off x="192088" y="155735"/>
            <a:ext cx="7992745" cy="1245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p>
            <a:pPr marL="0" marR="0" lvl="0" indent="215900" algn="l" defTabSz="914400" rtl="0" eaLnBrk="0" fontAlgn="base" latinLnBrk="0" hangingPunct="0">
              <a:lnSpc>
                <a:spcPct val="150000"/>
              </a:lnSpc>
              <a:spcBef>
                <a:spcPct val="0"/>
              </a:spcBef>
              <a:spcAft>
                <a:spcPct val="0"/>
              </a:spcAft>
              <a:buClrTx/>
              <a:buSzTx/>
              <a:buFontTx/>
              <a:buNone/>
              <a:defRPr/>
            </a:pP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）补码的定义</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一个数</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的补码记作</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 ]</a:t>
            </a:r>
            <a:r>
              <a:rPr kumimoji="0" lang="zh-CN" altLang="en-US"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补</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设模为</a:t>
            </a:r>
            <a:r>
              <a:rPr kumimoji="0" lang="en-US" altLang="zh-CN" sz="24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M</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，其补码定义如下：</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0" name="TextBox 6"/>
          <p:cNvSpPr txBox="1"/>
          <p:nvPr/>
        </p:nvSpPr>
        <p:spPr>
          <a:xfrm>
            <a:off x="1646238" y="1379538"/>
            <a:ext cx="4465637"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b="1" dirty="0">
                <a:solidFill>
                  <a:srgbClr val="000000"/>
                </a:solidFill>
                <a:latin typeface="Times New Roman" panose="02020603050405020304" pitchFamily="18" charset="0"/>
                <a:cs typeface="Times New Roman" panose="02020603050405020304" pitchFamily="18" charset="0"/>
              </a:rPr>
              <a:t>[ x ]</a:t>
            </a:r>
            <a:r>
              <a:rPr lang="zh-CN" altLang="en-US" sz="2400" b="1" baseline="-25000" dirty="0">
                <a:solidFill>
                  <a:srgbClr val="000000"/>
                </a:solidFill>
                <a:latin typeface="Times New Roman" panose="02020603050405020304" pitchFamily="18" charset="0"/>
                <a:cs typeface="Times New Roman" panose="02020603050405020304" pitchFamily="18" charset="0"/>
              </a:rPr>
              <a:t>补  </a:t>
            </a:r>
            <a:r>
              <a:rPr lang="en-US" altLang="zh-CN" sz="2400" b="1" dirty="0">
                <a:solidFill>
                  <a:srgbClr val="000000"/>
                </a:solidFill>
                <a:latin typeface="Times New Roman" panose="02020603050405020304" pitchFamily="18" charset="0"/>
                <a:cs typeface="Times New Roman" panose="02020603050405020304" pitchFamily="18" charset="0"/>
              </a:rPr>
              <a:t>= M + x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mod M</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p>
        </p:txBody>
      </p:sp>
      <p:sp>
        <p:nvSpPr>
          <p:cNvPr id="14341" name="Rectangle 14"/>
          <p:cNvSpPr/>
          <p:nvPr/>
        </p:nvSpPr>
        <p:spPr>
          <a:xfrm>
            <a:off x="260350" y="1849438"/>
            <a:ext cx="8178800" cy="175418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215900">
              <a:lnSpc>
                <a:spcPct val="150000"/>
              </a:lnSpc>
              <a:spcBef>
                <a:spcPct val="0"/>
              </a:spcBef>
              <a:buClrTx/>
              <a:buSzTx/>
              <a:buFontTx/>
              <a:buNone/>
            </a:pPr>
            <a:r>
              <a:rPr lang="zh-CN" altLang="zh-CN" sz="2400" b="1" dirty="0">
                <a:solidFill>
                  <a:srgbClr val="000000"/>
                </a:solidFill>
                <a:latin typeface="宋体" panose="02010600030101010101" pitchFamily="2" charset="-122"/>
                <a:cs typeface="Times New Roman" panose="02020603050405020304" pitchFamily="18" charset="0"/>
              </a:rPr>
              <a:t>【</a:t>
            </a:r>
            <a:r>
              <a:rPr lang="zh-CN" altLang="zh-CN" sz="2400" b="1" dirty="0">
                <a:solidFill>
                  <a:srgbClr val="000000"/>
                </a:solidFill>
                <a:latin typeface="Times New Roman" panose="02020603050405020304" pitchFamily="18" charset="0"/>
                <a:cs typeface="Times New Roman" panose="02020603050405020304" pitchFamily="18" charset="0"/>
              </a:rPr>
              <a:t>例</a:t>
            </a:r>
            <a:r>
              <a:rPr lang="en-US" altLang="zh-CN" sz="2400" b="1" dirty="0">
                <a:solidFill>
                  <a:srgbClr val="000000"/>
                </a:solidFill>
                <a:latin typeface="宋体" panose="02010600030101010101" pitchFamily="2" charset="-122"/>
                <a:cs typeface="Times New Roman" panose="02020603050405020304" pitchFamily="18" charset="0"/>
              </a:rPr>
              <a:t>】</a:t>
            </a:r>
            <a:r>
              <a:rPr lang="zh-CN" altLang="en-US" sz="2400" b="1" dirty="0">
                <a:solidFill>
                  <a:srgbClr val="000000"/>
                </a:solidFill>
                <a:latin typeface="宋体" panose="02010600030101010101" pitchFamily="2" charset="-122"/>
                <a:cs typeface="Times New Roman" panose="02020603050405020304" pitchFamily="18" charset="0"/>
              </a:rPr>
              <a:t>设</a:t>
            </a:r>
            <a:r>
              <a:rPr lang="zh-CN" altLang="en-US" sz="2400" b="1" dirty="0">
                <a:solidFill>
                  <a:srgbClr val="000000"/>
                </a:solidFill>
                <a:latin typeface="Times New Roman" panose="02020603050405020304" pitchFamily="18" charset="0"/>
                <a:cs typeface="Times New Roman" panose="02020603050405020304" pitchFamily="18" charset="0"/>
              </a:rPr>
              <a:t>机器字长</a:t>
            </a:r>
            <a:r>
              <a:rPr lang="en-US" altLang="zh-CN" sz="2400" b="1" dirty="0">
                <a:solidFill>
                  <a:srgbClr val="000000"/>
                </a:solidFill>
                <a:latin typeface="Times New Roman" panose="02020603050405020304" pitchFamily="18" charset="0"/>
                <a:cs typeface="Times New Roman" panose="02020603050405020304" pitchFamily="18" charset="0"/>
              </a:rPr>
              <a:t>5</a:t>
            </a:r>
            <a:r>
              <a:rPr lang="zh-CN" altLang="en-US" sz="2400" b="1" dirty="0">
                <a:solidFill>
                  <a:srgbClr val="000000"/>
                </a:solidFill>
                <a:latin typeface="Times New Roman" panose="02020603050405020304" pitchFamily="18" charset="0"/>
                <a:cs typeface="Times New Roman" panose="02020603050405020304" pitchFamily="18" charset="0"/>
              </a:rPr>
              <a:t>位，</a:t>
            </a:r>
            <a:r>
              <a:rPr lang="en-US" altLang="zh-CN" sz="2400" b="1" dirty="0">
                <a:solidFill>
                  <a:srgbClr val="000000"/>
                </a:solidFill>
                <a:latin typeface="Times New Roman" panose="02020603050405020304" pitchFamily="18" charset="0"/>
                <a:cs typeface="Times New Roman" panose="02020603050405020304" pitchFamily="18" charset="0"/>
              </a:rPr>
              <a:t>x = 0.1011</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y = -0.1011</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M = 2</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0" lvl="0" indent="215900">
              <a:lnSpc>
                <a:spcPct val="150000"/>
              </a:lnSpc>
              <a:spcBef>
                <a:spcPct val="0"/>
              </a:spcBef>
              <a:buClrTx/>
              <a:buSzTx/>
              <a:buFontTx/>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 x ]</a:t>
            </a:r>
            <a:r>
              <a:rPr lang="zh-CN" altLang="en-US" sz="2400" b="1" baseline="-25000" dirty="0">
                <a:solidFill>
                  <a:srgbClr val="000000"/>
                </a:solidFill>
                <a:latin typeface="Times New Roman" panose="02020603050405020304" pitchFamily="18" charset="0"/>
                <a:cs typeface="Times New Roman" panose="02020603050405020304" pitchFamily="18" charset="0"/>
              </a:rPr>
              <a:t>补  </a:t>
            </a:r>
            <a:r>
              <a:rPr lang="en-US" altLang="zh-CN" sz="2400" b="1" dirty="0">
                <a:solidFill>
                  <a:srgbClr val="000000"/>
                </a:solidFill>
                <a:latin typeface="Times New Roman" panose="02020603050405020304" pitchFamily="18" charset="0"/>
                <a:cs typeface="Times New Roman" panose="02020603050405020304" pitchFamily="18" charset="0"/>
              </a:rPr>
              <a:t>= 2 + x = 2 + 0.1011 = 0.1011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mod 2</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p>
          <a:p>
            <a:pPr marL="0" lvl="0" indent="215900">
              <a:lnSpc>
                <a:spcPct val="150000"/>
              </a:lnSpc>
              <a:spcBef>
                <a:spcPct val="0"/>
              </a:spcBef>
              <a:buClrTx/>
              <a:buSzTx/>
              <a:buFontTx/>
              <a:buNone/>
            </a:pPr>
            <a:r>
              <a:rPr lang="en-US" altLang="zh-CN" sz="2400" b="1" dirty="0">
                <a:solidFill>
                  <a:srgbClr val="000000"/>
                </a:solidFill>
                <a:latin typeface="Times New Roman" panose="02020603050405020304" pitchFamily="18" charset="0"/>
                <a:cs typeface="Times New Roman" panose="02020603050405020304" pitchFamily="18" charset="0"/>
              </a:rPr>
              <a:t>                 [ y ]</a:t>
            </a:r>
            <a:r>
              <a:rPr lang="zh-CN" altLang="en-US" sz="2400" b="1" baseline="-25000" dirty="0">
                <a:solidFill>
                  <a:srgbClr val="000000"/>
                </a:solidFill>
                <a:latin typeface="Times New Roman" panose="02020603050405020304" pitchFamily="18" charset="0"/>
                <a:cs typeface="Times New Roman" panose="02020603050405020304" pitchFamily="18" charset="0"/>
              </a:rPr>
              <a:t>补  </a:t>
            </a:r>
            <a:r>
              <a:rPr lang="en-US" altLang="zh-CN" sz="2400" b="1" dirty="0">
                <a:solidFill>
                  <a:srgbClr val="000000"/>
                </a:solidFill>
                <a:latin typeface="Times New Roman" panose="02020603050405020304" pitchFamily="18" charset="0"/>
                <a:cs typeface="Times New Roman" panose="02020603050405020304" pitchFamily="18" charset="0"/>
              </a:rPr>
              <a:t>= 2 + y = 2 - 0.1011 = 0.0101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mod 2</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p>
        </p:txBody>
      </p:sp>
      <p:sp>
        <p:nvSpPr>
          <p:cNvPr id="14342" name="Rectangle 18"/>
          <p:cNvSpPr/>
          <p:nvPr/>
        </p:nvSpPr>
        <p:spPr>
          <a:xfrm>
            <a:off x="0" y="160813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215900">
              <a:spcBef>
                <a:spcPct val="0"/>
              </a:spcBef>
              <a:buClrTx/>
              <a:buSzTx/>
              <a:buFontTx/>
              <a:buNone/>
            </a:pPr>
            <a:r>
              <a:rPr lang="zh-CN" altLang="zh-CN" sz="1000" dirty="0">
                <a:solidFill>
                  <a:srgbClr val="000000"/>
                </a:solidFill>
                <a:latin typeface="Times New Roman" panose="02020603050405020304" pitchFamily="18" charset="0"/>
                <a:cs typeface="Times New Roman" panose="02020603050405020304" pitchFamily="18" charset="0"/>
              </a:rPr>
              <a:t>，</a:t>
            </a:r>
            <a:endParaRPr lang="zh-CN" altLang="zh-CN" sz="1800" dirty="0"/>
          </a:p>
        </p:txBody>
      </p:sp>
      <p:sp>
        <p:nvSpPr>
          <p:cNvPr id="14343" name="矩形 22"/>
          <p:cNvSpPr/>
          <p:nvPr/>
        </p:nvSpPr>
        <p:spPr>
          <a:xfrm>
            <a:off x="467995" y="5373053"/>
            <a:ext cx="8351838" cy="142049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20000"/>
              </a:lnSpc>
              <a:spcBef>
                <a:spcPts val="0"/>
              </a:spcBef>
              <a:spcAft>
                <a:spcPts val="0"/>
              </a:spcAft>
              <a:buClrTx/>
              <a:buSzTx/>
              <a:buFontTx/>
              <a:buNone/>
            </a:pPr>
            <a:r>
              <a:rPr lang="zh-CN" altLang="zh-CN" sz="2400" b="1" dirty="0"/>
              <a:t>可见，</a:t>
            </a:r>
            <a:r>
              <a:rPr lang="zh-CN" altLang="zh-CN" sz="2400" b="1" dirty="0">
                <a:solidFill>
                  <a:srgbClr val="C00000"/>
                </a:solidFill>
              </a:rPr>
              <a:t>负数的补码</a:t>
            </a:r>
            <a:r>
              <a:rPr lang="zh-CN" altLang="zh-CN" sz="2400" b="1" dirty="0"/>
              <a:t>与其原码不同，虽然其符号位在形式上与原码相同，都是用</a:t>
            </a:r>
            <a:r>
              <a:rPr lang="en-US" altLang="zh-CN" sz="2400" b="1" dirty="0"/>
              <a:t>1</a:t>
            </a:r>
            <a:r>
              <a:rPr lang="zh-CN" altLang="zh-CN" sz="2400" b="1" dirty="0"/>
              <a:t>表示负，但这个</a:t>
            </a:r>
            <a:r>
              <a:rPr lang="en-US" altLang="zh-CN" sz="2400" b="1" dirty="0"/>
              <a:t>1</a:t>
            </a:r>
            <a:r>
              <a:rPr lang="zh-CN" altLang="zh-CN" sz="2400" b="1" dirty="0"/>
              <a:t>是通过模运算得到的，它是数值的一部分，可直接参加运算。</a:t>
            </a:r>
            <a:endParaRPr lang="zh-CN" altLang="en-US" sz="2400" b="1" dirty="0"/>
          </a:p>
        </p:txBody>
      </p:sp>
      <p:sp>
        <p:nvSpPr>
          <p:cNvPr id="14344" name="Rectangle 14"/>
          <p:cNvSpPr/>
          <p:nvPr/>
        </p:nvSpPr>
        <p:spPr>
          <a:xfrm>
            <a:off x="260350" y="3573463"/>
            <a:ext cx="8137525" cy="175418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215900">
              <a:lnSpc>
                <a:spcPct val="150000"/>
              </a:lnSpc>
              <a:spcBef>
                <a:spcPct val="0"/>
              </a:spcBef>
              <a:buClrTx/>
              <a:buSzTx/>
              <a:buFontTx/>
              <a:buNone/>
            </a:pPr>
            <a:r>
              <a:rPr lang="zh-CN" altLang="zh-CN" sz="2400" b="1" dirty="0">
                <a:solidFill>
                  <a:srgbClr val="000000"/>
                </a:solidFill>
                <a:latin typeface="宋体" panose="02010600030101010101" pitchFamily="2" charset="-122"/>
                <a:cs typeface="Times New Roman" panose="02020603050405020304" pitchFamily="18" charset="0"/>
              </a:rPr>
              <a:t>【</a:t>
            </a:r>
            <a:r>
              <a:rPr lang="zh-CN" altLang="zh-CN" sz="2400" b="1" dirty="0">
                <a:solidFill>
                  <a:srgbClr val="000000"/>
                </a:solidFill>
                <a:latin typeface="Times New Roman" panose="02020603050405020304" pitchFamily="18" charset="0"/>
                <a:cs typeface="Times New Roman" panose="02020603050405020304" pitchFamily="18" charset="0"/>
              </a:rPr>
              <a:t>例</a:t>
            </a:r>
            <a:r>
              <a:rPr lang="en-US" altLang="zh-CN" sz="2400" b="1" dirty="0">
                <a:solidFill>
                  <a:srgbClr val="000000"/>
                </a:solidFill>
                <a:latin typeface="宋体" panose="02010600030101010101" pitchFamily="2" charset="-122"/>
                <a:cs typeface="Times New Roman" panose="02020603050405020304" pitchFamily="18" charset="0"/>
              </a:rPr>
              <a:t>】</a:t>
            </a:r>
            <a:r>
              <a:rPr lang="zh-CN" altLang="en-US" sz="2400" b="1" dirty="0">
                <a:solidFill>
                  <a:srgbClr val="000000"/>
                </a:solidFill>
                <a:latin typeface="宋体" panose="02010600030101010101" pitchFamily="2" charset="-122"/>
                <a:cs typeface="Times New Roman" panose="02020603050405020304" pitchFamily="18" charset="0"/>
              </a:rPr>
              <a:t>设</a:t>
            </a:r>
            <a:r>
              <a:rPr lang="zh-CN" altLang="en-US" sz="2400" b="1" dirty="0">
                <a:solidFill>
                  <a:srgbClr val="000000"/>
                </a:solidFill>
                <a:latin typeface="Times New Roman" panose="02020603050405020304" pitchFamily="18" charset="0"/>
                <a:cs typeface="Times New Roman" panose="02020603050405020304" pitchFamily="18" charset="0"/>
              </a:rPr>
              <a:t>机器字长</a:t>
            </a:r>
            <a:r>
              <a:rPr lang="en-US" altLang="zh-CN" sz="2400" b="1" dirty="0">
                <a:solidFill>
                  <a:srgbClr val="000000"/>
                </a:solidFill>
                <a:latin typeface="Times New Roman" panose="02020603050405020304" pitchFamily="18" charset="0"/>
                <a:cs typeface="Times New Roman" panose="02020603050405020304" pitchFamily="18" charset="0"/>
              </a:rPr>
              <a:t>5</a:t>
            </a:r>
            <a:r>
              <a:rPr lang="zh-CN" altLang="en-US" sz="2400" b="1" dirty="0">
                <a:solidFill>
                  <a:srgbClr val="000000"/>
                </a:solidFill>
                <a:latin typeface="Times New Roman" panose="02020603050405020304" pitchFamily="18" charset="0"/>
                <a:cs typeface="Times New Roman" panose="02020603050405020304" pitchFamily="18" charset="0"/>
              </a:rPr>
              <a:t>位，</a:t>
            </a:r>
            <a:r>
              <a:rPr lang="en-US" altLang="zh-CN" sz="2400" b="1" dirty="0">
                <a:solidFill>
                  <a:srgbClr val="000000"/>
                </a:solidFill>
                <a:latin typeface="Times New Roman" panose="02020603050405020304" pitchFamily="18" charset="0"/>
                <a:cs typeface="Times New Roman" panose="02020603050405020304" pitchFamily="18" charset="0"/>
              </a:rPr>
              <a:t>x = 1011</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y = -1011</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M = 2</a:t>
            </a:r>
            <a:r>
              <a:rPr lang="en-US" altLang="zh-CN" sz="2400" b="1" baseline="30000" dirty="0">
                <a:solidFill>
                  <a:srgbClr val="000000"/>
                </a:solidFill>
                <a:latin typeface="Times New Roman" panose="02020603050405020304" pitchFamily="18" charset="0"/>
                <a:cs typeface="Times New Roman" panose="02020603050405020304" pitchFamily="18" charset="0"/>
              </a:rPr>
              <a:t>5</a:t>
            </a:r>
            <a:endParaRPr lang="en-US" altLang="zh-CN" sz="2400" b="1" baseline="30000" dirty="0">
              <a:solidFill>
                <a:srgbClr val="000000"/>
              </a:solidFill>
              <a:latin typeface="Times New Roman" panose="02020603050405020304" pitchFamily="18" charset="0"/>
              <a:cs typeface="Times New Roman" panose="02020603050405020304" pitchFamily="18" charset="0"/>
            </a:endParaRPr>
          </a:p>
          <a:p>
            <a:pPr marL="0" lvl="0" indent="215900">
              <a:lnSpc>
                <a:spcPct val="150000"/>
              </a:lnSpc>
              <a:spcBef>
                <a:spcPct val="0"/>
              </a:spcBef>
              <a:buClrTx/>
              <a:buSzTx/>
              <a:buFontTx/>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 x ]</a:t>
            </a:r>
            <a:r>
              <a:rPr lang="zh-CN" altLang="en-US" sz="2400" b="1" baseline="-25000" dirty="0">
                <a:solidFill>
                  <a:srgbClr val="000000"/>
                </a:solidFill>
                <a:latin typeface="Times New Roman" panose="02020603050405020304" pitchFamily="18" charset="0"/>
                <a:cs typeface="Times New Roman" panose="02020603050405020304" pitchFamily="18" charset="0"/>
              </a:rPr>
              <a:t>补  </a:t>
            </a:r>
            <a:r>
              <a:rPr lang="en-US" altLang="zh-CN" sz="2400" b="1" dirty="0">
                <a:solidFill>
                  <a:srgbClr val="000000"/>
                </a:solidFill>
                <a:latin typeface="Times New Roman" panose="02020603050405020304" pitchFamily="18" charset="0"/>
                <a:cs typeface="Times New Roman" panose="02020603050405020304" pitchFamily="18" charset="0"/>
              </a:rPr>
              <a:t>= 2</a:t>
            </a:r>
            <a:r>
              <a:rPr lang="en-US" altLang="zh-CN" sz="2400" b="1" baseline="30000" dirty="0">
                <a:solidFill>
                  <a:srgbClr val="000000"/>
                </a:solidFill>
                <a:latin typeface="Times New Roman" panose="02020603050405020304" pitchFamily="18" charset="0"/>
                <a:cs typeface="Times New Roman" panose="02020603050405020304" pitchFamily="18" charset="0"/>
              </a:rPr>
              <a:t>5</a:t>
            </a:r>
            <a:r>
              <a:rPr lang="en-US" altLang="zh-CN" sz="2400" b="1" dirty="0">
                <a:solidFill>
                  <a:srgbClr val="000000"/>
                </a:solidFill>
                <a:latin typeface="Times New Roman" panose="02020603050405020304" pitchFamily="18" charset="0"/>
                <a:cs typeface="Times New Roman" panose="02020603050405020304" pitchFamily="18" charset="0"/>
              </a:rPr>
              <a:t>+ x = 2</a:t>
            </a:r>
            <a:r>
              <a:rPr lang="en-US" altLang="zh-CN" sz="2400" b="1" baseline="30000" dirty="0">
                <a:solidFill>
                  <a:srgbClr val="000000"/>
                </a:solidFill>
                <a:latin typeface="Times New Roman" panose="02020603050405020304" pitchFamily="18" charset="0"/>
                <a:cs typeface="Times New Roman" panose="02020603050405020304" pitchFamily="18" charset="0"/>
              </a:rPr>
              <a:t>5 </a:t>
            </a:r>
            <a:r>
              <a:rPr lang="en-US" altLang="zh-CN" sz="2400" b="1" dirty="0">
                <a:solidFill>
                  <a:srgbClr val="000000"/>
                </a:solidFill>
                <a:latin typeface="Times New Roman" panose="02020603050405020304" pitchFamily="18" charset="0"/>
                <a:cs typeface="Times New Roman" panose="02020603050405020304" pitchFamily="18" charset="0"/>
              </a:rPr>
              <a:t>+ 1011 = 01011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mod 2</a:t>
            </a:r>
            <a:r>
              <a:rPr lang="en-US" altLang="zh-CN" sz="2400" b="1" baseline="30000" dirty="0">
                <a:solidFill>
                  <a:srgbClr val="000000"/>
                </a:solidFill>
                <a:latin typeface="Times New Roman" panose="02020603050405020304" pitchFamily="18" charset="0"/>
                <a:cs typeface="Times New Roman" panose="02020603050405020304" pitchFamily="18" charset="0"/>
              </a:rPr>
              <a:t>5 </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p>
          <a:p>
            <a:pPr marL="0" lvl="0" indent="215900">
              <a:lnSpc>
                <a:spcPct val="150000"/>
              </a:lnSpc>
              <a:spcBef>
                <a:spcPct val="0"/>
              </a:spcBef>
              <a:buClrTx/>
              <a:buSzTx/>
              <a:buFontTx/>
              <a:buNone/>
            </a:pPr>
            <a:r>
              <a:rPr lang="en-US" altLang="zh-CN" sz="2400" b="1" dirty="0">
                <a:solidFill>
                  <a:srgbClr val="000000"/>
                </a:solidFill>
                <a:latin typeface="Times New Roman" panose="02020603050405020304" pitchFamily="18" charset="0"/>
                <a:cs typeface="Times New Roman" panose="02020603050405020304" pitchFamily="18" charset="0"/>
              </a:rPr>
              <a:t>                 [ y ]</a:t>
            </a:r>
            <a:r>
              <a:rPr lang="zh-CN" altLang="en-US" sz="2400" b="1" baseline="-25000" dirty="0">
                <a:solidFill>
                  <a:srgbClr val="000000"/>
                </a:solidFill>
                <a:latin typeface="Times New Roman" panose="02020603050405020304" pitchFamily="18" charset="0"/>
                <a:cs typeface="Times New Roman" panose="02020603050405020304" pitchFamily="18" charset="0"/>
              </a:rPr>
              <a:t>补  </a:t>
            </a:r>
            <a:r>
              <a:rPr lang="en-US" altLang="zh-CN" sz="2400" b="1" dirty="0">
                <a:solidFill>
                  <a:srgbClr val="000000"/>
                </a:solidFill>
                <a:latin typeface="Times New Roman" panose="02020603050405020304" pitchFamily="18" charset="0"/>
                <a:cs typeface="Times New Roman" panose="02020603050405020304" pitchFamily="18" charset="0"/>
              </a:rPr>
              <a:t>= 2</a:t>
            </a:r>
            <a:r>
              <a:rPr lang="en-US" altLang="zh-CN" sz="2400" b="1" baseline="30000" dirty="0">
                <a:solidFill>
                  <a:srgbClr val="000000"/>
                </a:solidFill>
                <a:latin typeface="Times New Roman" panose="02020603050405020304" pitchFamily="18" charset="0"/>
                <a:cs typeface="Times New Roman" panose="02020603050405020304" pitchFamily="18" charset="0"/>
              </a:rPr>
              <a:t>5</a:t>
            </a:r>
            <a:r>
              <a:rPr lang="en-US" altLang="zh-CN" sz="2400" b="1" dirty="0">
                <a:solidFill>
                  <a:srgbClr val="000000"/>
                </a:solidFill>
                <a:latin typeface="Times New Roman" panose="02020603050405020304" pitchFamily="18" charset="0"/>
                <a:cs typeface="Times New Roman" panose="02020603050405020304" pitchFamily="18" charset="0"/>
              </a:rPr>
              <a:t> + y = 2</a:t>
            </a:r>
            <a:r>
              <a:rPr lang="en-US" altLang="zh-CN" sz="2400" b="1" baseline="30000" dirty="0">
                <a:solidFill>
                  <a:srgbClr val="000000"/>
                </a:solidFill>
                <a:latin typeface="Times New Roman" panose="02020603050405020304" pitchFamily="18" charset="0"/>
                <a:cs typeface="Times New Roman" panose="02020603050405020304" pitchFamily="18" charset="0"/>
              </a:rPr>
              <a:t>5</a:t>
            </a:r>
            <a:r>
              <a:rPr lang="en-US" altLang="zh-CN" sz="2400" b="1" dirty="0">
                <a:solidFill>
                  <a:srgbClr val="000000"/>
                </a:solidFill>
                <a:latin typeface="Times New Roman" panose="02020603050405020304" pitchFamily="18" charset="0"/>
                <a:cs typeface="Times New Roman" panose="02020603050405020304" pitchFamily="18" charset="0"/>
              </a:rPr>
              <a:t> - 1011 = 10101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mod 2</a:t>
            </a:r>
            <a:r>
              <a:rPr lang="en-US" altLang="zh-CN" sz="2400" b="1" baseline="30000" dirty="0">
                <a:solidFill>
                  <a:srgbClr val="000000"/>
                </a:solidFill>
                <a:latin typeface="Times New Roman" panose="02020603050405020304" pitchFamily="18" charset="0"/>
                <a:cs typeface="Times New Roman" panose="02020603050405020304" pitchFamily="18" charset="0"/>
              </a:rPr>
              <a:t>5 </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p>
        </p:txBody>
      </p:sp>
    </p:spTree>
  </p:cSld>
  <p:clrMapOvr>
    <a:masterClrMapping/>
  </p:clrMapOvr>
  <p:transition spd="slow">
    <p:cover dir="ld"/>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115695" y="1052830"/>
            <a:ext cx="7235825" cy="5446395"/>
          </a:xfrm>
          <a:prstGeom prst="rect">
            <a:avLst/>
          </a:prstGeom>
          <a:noFill/>
          <a:ln w="9525">
            <a:noFill/>
          </a:ln>
        </p:spPr>
        <p:txBody>
          <a:bodyPr wrap="square">
            <a:spAutoFit/>
          </a:bodyPr>
          <a:p>
            <a:pPr marL="228600" indent="-228600">
              <a:lnSpc>
                <a:spcPct val="150000"/>
              </a:lnSpc>
            </a:pPr>
            <a:r>
              <a:rPr lang="en-US" sz="2400" b="1">
                <a:solidFill>
                  <a:schemeClr val="tx1"/>
                </a:solidFill>
                <a:latin typeface="Times New Roman" panose="02020603050405020304" pitchFamily="18" charset="0"/>
                <a:ea typeface="宋体" panose="02010600030101010101" pitchFamily="2" charset="-122"/>
              </a:rPr>
              <a:t> MIPS</a:t>
            </a:r>
            <a:r>
              <a:rPr lang="zh-CN" sz="2400" b="1">
                <a:solidFill>
                  <a:schemeClr val="tx1"/>
                </a:solidFill>
                <a:latin typeface="Times New Roman" panose="02020603050405020304" pitchFamily="18" charset="0"/>
                <a:ea typeface="宋体" panose="02010600030101010101" pitchFamily="2" charset="-122"/>
              </a:rPr>
              <a:t>基本指令集有</a:t>
            </a:r>
            <a:r>
              <a:rPr lang="en-US" sz="2400" b="1">
                <a:solidFill>
                  <a:schemeClr val="tx1"/>
                </a:solidFill>
                <a:latin typeface="Times New Roman" panose="02020603050405020304" pitchFamily="18" charset="0"/>
                <a:ea typeface="宋体" panose="02010600030101010101" pitchFamily="2" charset="-122"/>
              </a:rPr>
              <a:t>8</a:t>
            </a:r>
            <a:r>
              <a:rPr lang="zh-CN" sz="2400" b="1">
                <a:solidFill>
                  <a:schemeClr val="tx1"/>
                </a:solidFill>
                <a:latin typeface="Times New Roman" panose="02020603050405020304" pitchFamily="18" charset="0"/>
                <a:ea typeface="宋体" panose="02010600030101010101" pitchFamily="2" charset="-122"/>
              </a:rPr>
              <a:t>类指令，具体包括：</a:t>
            </a:r>
            <a:endParaRPr lang="zh-CN" sz="2400" b="1">
              <a:solidFill>
                <a:schemeClr val="tx1"/>
              </a:solidFill>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en-US" sz="2400" b="1">
                <a:solidFill>
                  <a:srgbClr val="C00000"/>
                </a:solidFill>
                <a:latin typeface="Times New Roman" panose="02020603050405020304" pitchFamily="18" charset="0"/>
                <a:ea typeface="宋体" panose="02010600030101010101" pitchFamily="2" charset="-122"/>
              </a:rPr>
              <a:t>LOAD/STORE</a:t>
            </a:r>
            <a:r>
              <a:rPr lang="zh-CN" sz="2400" b="1">
                <a:solidFill>
                  <a:srgbClr val="C00000"/>
                </a:solidFill>
                <a:latin typeface="Times New Roman" panose="02020603050405020304" pitchFamily="18" charset="0"/>
                <a:ea typeface="宋体" panose="02010600030101010101" pitchFamily="2" charset="-122"/>
              </a:rPr>
              <a:t>指令</a:t>
            </a:r>
            <a:endParaRPr lang="zh-CN" sz="2400" b="1">
              <a:solidFill>
                <a:srgbClr val="C00000"/>
              </a:solidFill>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sz="2400" b="1">
                <a:solidFill>
                  <a:srgbClr val="C00000"/>
                </a:solidFill>
                <a:latin typeface="Times New Roman" panose="02020603050405020304" pitchFamily="18" charset="0"/>
                <a:ea typeface="宋体" panose="02010600030101010101" pitchFamily="2" charset="-122"/>
              </a:rPr>
              <a:t>算术逻辑运算指令（含立即数）</a:t>
            </a:r>
            <a:endParaRPr lang="zh-CN" sz="2400" b="1">
              <a:solidFill>
                <a:srgbClr val="C00000"/>
              </a:solidFill>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sz="2400" b="1">
                <a:solidFill>
                  <a:srgbClr val="C00000"/>
                </a:solidFill>
                <a:latin typeface="Times New Roman" panose="02020603050405020304" pitchFamily="18" charset="0"/>
                <a:ea typeface="宋体" panose="02010600030101010101" pitchFamily="2" charset="-122"/>
              </a:rPr>
              <a:t>算术逻辑运算指令（三地址，寄存器寻址）</a:t>
            </a:r>
            <a:endParaRPr lang="zh-CN" sz="2400" b="1">
              <a:solidFill>
                <a:srgbClr val="C00000"/>
              </a:solidFill>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sz="2400" b="1">
                <a:solidFill>
                  <a:srgbClr val="C00000"/>
                </a:solidFill>
                <a:latin typeface="Times New Roman" panose="02020603050405020304" pitchFamily="18" charset="0"/>
                <a:ea typeface="宋体" panose="02010600030101010101" pitchFamily="2" charset="-122"/>
              </a:rPr>
              <a:t>移位指令</a:t>
            </a:r>
            <a:endParaRPr lang="zh-CN" sz="2400" b="1">
              <a:solidFill>
                <a:srgbClr val="C00000"/>
              </a:solidFill>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sz="2400" b="1">
                <a:solidFill>
                  <a:srgbClr val="C00000"/>
                </a:solidFill>
                <a:latin typeface="Times New Roman" panose="02020603050405020304" pitchFamily="18" charset="0"/>
                <a:ea typeface="宋体" panose="02010600030101010101" pitchFamily="2" charset="-122"/>
              </a:rPr>
              <a:t>乘</a:t>
            </a:r>
            <a:r>
              <a:rPr lang="en-US" sz="2400" b="1">
                <a:solidFill>
                  <a:srgbClr val="C00000"/>
                </a:solidFill>
                <a:latin typeface="Times New Roman" panose="02020603050405020304" pitchFamily="18" charset="0"/>
                <a:ea typeface="宋体" panose="02010600030101010101" pitchFamily="2" charset="-122"/>
              </a:rPr>
              <a:t>/</a:t>
            </a:r>
            <a:r>
              <a:rPr lang="zh-CN" sz="2400" b="1">
                <a:solidFill>
                  <a:srgbClr val="C00000"/>
                </a:solidFill>
                <a:latin typeface="Times New Roman" panose="02020603050405020304" pitchFamily="18" charset="0"/>
                <a:ea typeface="宋体" panose="02010600030101010101" pitchFamily="2" charset="-122"/>
              </a:rPr>
              <a:t>除指令</a:t>
            </a:r>
            <a:endParaRPr lang="zh-CN" sz="2400" b="1">
              <a:solidFill>
                <a:srgbClr val="C00000"/>
              </a:solidFill>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sz="2400" b="1">
                <a:solidFill>
                  <a:srgbClr val="C00000"/>
                </a:solidFill>
                <a:latin typeface="Times New Roman" panose="02020603050405020304" pitchFamily="18" charset="0"/>
                <a:ea typeface="宋体" panose="02010600030101010101" pitchFamily="2" charset="-122"/>
              </a:rPr>
              <a:t>跳转和分支指令</a:t>
            </a:r>
            <a:endParaRPr lang="zh-CN" sz="2400" b="1">
              <a:solidFill>
                <a:srgbClr val="C00000"/>
              </a:solidFill>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sz="2400" b="1">
                <a:solidFill>
                  <a:schemeClr val="tx1"/>
                </a:solidFill>
                <a:latin typeface="Times New Roman" panose="02020603050405020304" pitchFamily="18" charset="0"/>
                <a:ea typeface="宋体" panose="02010600030101010101" pitchFamily="2" charset="-122"/>
              </a:rPr>
              <a:t>协处理器指令</a:t>
            </a:r>
            <a:endParaRPr lang="zh-CN" sz="2400" b="1">
              <a:solidFill>
                <a:schemeClr val="tx1"/>
              </a:solidFill>
              <a:latin typeface="Times New Roman" panose="02020603050405020304" pitchFamily="18" charset="0"/>
              <a:ea typeface="宋体" panose="02010600030101010101" pitchFamily="2" charset="-122"/>
            </a:endParaRPr>
          </a:p>
          <a:p>
            <a:pPr marL="342900" indent="-342900">
              <a:lnSpc>
                <a:spcPct val="150000"/>
              </a:lnSpc>
              <a:buFont typeface="Arial" panose="020B0604020202020204" pitchFamily="34" charset="0"/>
              <a:buChar char="•"/>
            </a:pPr>
            <a:r>
              <a:rPr lang="zh-CN" sz="2400" b="1">
                <a:solidFill>
                  <a:schemeClr val="tx1"/>
                </a:solidFill>
                <a:latin typeface="Times New Roman" panose="02020603050405020304" pitchFamily="18" charset="0"/>
                <a:ea typeface="宋体" panose="02010600030101010101" pitchFamily="2" charset="-122"/>
              </a:rPr>
              <a:t>专门指令</a:t>
            </a:r>
            <a:endParaRPr lang="zh-CN" sz="2400" b="1">
              <a:solidFill>
                <a:schemeClr val="tx1"/>
              </a:solidFill>
              <a:latin typeface="Times New Roman" panose="02020603050405020304" pitchFamily="18" charset="0"/>
              <a:ea typeface="宋体" panose="02010600030101010101" pitchFamily="2" charset="-122"/>
            </a:endParaRPr>
          </a:p>
          <a:p>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2" name="文本框 1"/>
          <p:cNvSpPr txBox="1"/>
          <p:nvPr/>
        </p:nvSpPr>
        <p:spPr>
          <a:xfrm>
            <a:off x="467360" y="332740"/>
            <a:ext cx="2795270" cy="521970"/>
          </a:xfrm>
          <a:prstGeom prst="rect">
            <a:avLst/>
          </a:prstGeom>
          <a:noFill/>
        </p:spPr>
        <p:txBody>
          <a:bodyPr wrap="square" rtlCol="0" anchor="t">
            <a:spAutoFit/>
          </a:bodyPr>
          <a:p>
            <a:r>
              <a:rPr lang="en-US" sz="2800" b="1">
                <a:ea typeface="黑体" panose="02010609060101010101" pitchFamily="49" charset="-122"/>
                <a:sym typeface="+mn-ea"/>
              </a:rPr>
              <a:t>1. MIPS</a:t>
            </a:r>
            <a:r>
              <a:rPr lang="zh-CN" sz="2800" b="1">
                <a:ea typeface="黑体" panose="02010609060101010101" pitchFamily="49" charset="-122"/>
                <a:sym typeface="+mn-ea"/>
              </a:rPr>
              <a:t>指令集</a:t>
            </a:r>
            <a:endParaRPr lang="zh-CN" altLang="en-US" sz="2800"/>
          </a:p>
        </p:txBody>
      </p:sp>
      <p:sp>
        <p:nvSpPr>
          <p:cNvPr id="5" name="左大括号 4"/>
          <p:cNvSpPr/>
          <p:nvPr/>
        </p:nvSpPr>
        <p:spPr>
          <a:xfrm>
            <a:off x="827405" y="1988820"/>
            <a:ext cx="287655" cy="2736215"/>
          </a:xfrm>
          <a:prstGeom prst="leftBrace">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文本框 5"/>
          <p:cNvSpPr txBox="1"/>
          <p:nvPr/>
        </p:nvSpPr>
        <p:spPr>
          <a:xfrm>
            <a:off x="107315" y="2849245"/>
            <a:ext cx="782955" cy="1014730"/>
          </a:xfrm>
          <a:prstGeom prst="rect">
            <a:avLst/>
          </a:prstGeom>
          <a:noFill/>
        </p:spPr>
        <p:txBody>
          <a:bodyPr wrap="square" rtlCol="0">
            <a:spAutoFit/>
          </a:bodyPr>
          <a:p>
            <a:r>
              <a:rPr lang="zh-CN" altLang="en-US" sz="2000" b="1"/>
              <a:t>常用指令类型</a:t>
            </a:r>
            <a:endParaRPr lang="zh-CN" altLang="en-US" sz="2000" b="1"/>
          </a:p>
        </p:txBody>
      </p:sp>
    </p:spTree>
  </p:cSld>
  <p:clrMapOvr>
    <a:masterClrMapping/>
  </p:clrMapOvr>
  <p:transition spd="slow">
    <p:cover dir="ld"/>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560" y="188595"/>
            <a:ext cx="9043035" cy="5151120"/>
          </a:xfrm>
          <a:prstGeom prst="rect">
            <a:avLst/>
          </a:prstGeom>
          <a:noFill/>
        </p:spPr>
        <p:txBody>
          <a:bodyPr wrap="square" rtlCol="0" anchor="t">
            <a:spAutoFit/>
          </a:bodyPr>
          <a:p>
            <a:pPr marL="228600" indent="-228600">
              <a:lnSpc>
                <a:spcPct val="120000"/>
              </a:lnSpc>
              <a:spcBef>
                <a:spcPts val="0"/>
              </a:spcBef>
              <a:spcAft>
                <a:spcPts val="0"/>
              </a:spcAft>
            </a:pPr>
            <a:r>
              <a:rPr lang="zh-CN" sz="2400" b="1">
                <a:solidFill>
                  <a:srgbClr val="C00000"/>
                </a:solidFill>
                <a:latin typeface="Times New Roman" panose="02020603050405020304" pitchFamily="18" charset="0"/>
                <a:sym typeface="+mn-ea"/>
              </a:rPr>
              <a:t>注意：</a:t>
            </a:r>
            <a:endParaRPr lang="zh-CN" sz="2400" b="1">
              <a:solidFill>
                <a:srgbClr val="C00000"/>
              </a:solidFill>
              <a:latin typeface="Times New Roman" panose="02020603050405020304" pitchFamily="18" charset="0"/>
              <a:sym typeface="+mn-ea"/>
            </a:endParaRPr>
          </a:p>
          <a:p>
            <a:pPr marL="342900" indent="-342900">
              <a:lnSpc>
                <a:spcPct val="150000"/>
              </a:lnSpc>
              <a:spcBef>
                <a:spcPts val="0"/>
              </a:spcBef>
              <a:spcAft>
                <a:spcPts val="0"/>
              </a:spcAft>
              <a:buFont typeface="Arial" panose="020B0604020202020204" pitchFamily="34" charset="0"/>
              <a:buChar char="•"/>
            </a:pPr>
            <a:r>
              <a:rPr lang="en-US" sz="2000" b="1">
                <a:latin typeface="Times New Roman" panose="02020603050405020304" pitchFamily="18" charset="0"/>
                <a:sym typeface="+mn-ea"/>
              </a:rPr>
              <a:t>MIPS</a:t>
            </a:r>
            <a:r>
              <a:rPr lang="zh-CN" altLang="en-US" sz="2000" b="1">
                <a:latin typeface="Times New Roman" panose="02020603050405020304" pitchFamily="18" charset="0"/>
                <a:sym typeface="+mn-ea"/>
              </a:rPr>
              <a:t>有</a:t>
            </a:r>
            <a:r>
              <a:rPr lang="en-US" altLang="zh-CN" sz="2000" b="1">
                <a:solidFill>
                  <a:srgbClr val="C00000"/>
                </a:solidFill>
                <a:latin typeface="Times New Roman" panose="02020603050405020304" pitchFamily="18" charset="0"/>
                <a:sym typeface="+mn-ea"/>
              </a:rPr>
              <a:t>32</a:t>
            </a:r>
            <a:r>
              <a:rPr lang="zh-CN" altLang="en-US" sz="2000" b="1">
                <a:solidFill>
                  <a:srgbClr val="C00000"/>
                </a:solidFill>
                <a:latin typeface="Times New Roman" panose="02020603050405020304" pitchFamily="18" charset="0"/>
                <a:sym typeface="+mn-ea"/>
              </a:rPr>
              <a:t>个</a:t>
            </a:r>
            <a:r>
              <a:rPr lang="zh-CN" altLang="en-US" sz="2000" b="1">
                <a:latin typeface="Times New Roman" panose="02020603050405020304" pitchFamily="18" charset="0"/>
                <a:sym typeface="+mn-ea"/>
              </a:rPr>
              <a:t>通用寄存器，</a:t>
            </a:r>
            <a:r>
              <a:rPr lang="zh-CN" sz="2000" b="1">
                <a:latin typeface="Times New Roman" panose="02020603050405020304" pitchFamily="18" charset="0"/>
                <a:sym typeface="+mn-ea"/>
              </a:rPr>
              <a:t>所有</a:t>
            </a:r>
            <a:r>
              <a:rPr lang="zh-CN" sz="2000" b="1">
                <a:solidFill>
                  <a:srgbClr val="C00000"/>
                </a:solidFill>
                <a:latin typeface="Times New Roman" panose="02020603050405020304" pitchFamily="18" charset="0"/>
                <a:sym typeface="+mn-ea"/>
              </a:rPr>
              <a:t>算术与逻辑运算操作都基于寄存器</a:t>
            </a:r>
            <a:r>
              <a:rPr lang="zh-CN" sz="2000" b="1">
                <a:latin typeface="Times New Roman" panose="02020603050405020304" pitchFamily="18" charset="0"/>
                <a:sym typeface="+mn-ea"/>
              </a:rPr>
              <a:t>，即参加运算的操作数来源于寄存器（如果是立即数运算，则一个操作数来源立即数）结果存入目的寄存器。也就是说，运算类指令是不能访问存储器的，只有</a:t>
            </a:r>
            <a:r>
              <a:rPr lang="en-US" sz="2000" b="1">
                <a:latin typeface="Times New Roman" panose="02020603050405020304" pitchFamily="18" charset="0"/>
                <a:sym typeface="+mn-ea"/>
              </a:rPr>
              <a:t>LOAD/STORE</a:t>
            </a:r>
            <a:r>
              <a:rPr lang="zh-CN" sz="2000" b="1">
                <a:latin typeface="Times New Roman" panose="02020603050405020304" pitchFamily="18" charset="0"/>
                <a:sym typeface="+mn-ea"/>
              </a:rPr>
              <a:t>指令才能够访问主存储器，而</a:t>
            </a:r>
            <a:r>
              <a:rPr lang="en-US" sz="2000" b="1">
                <a:latin typeface="Times New Roman" panose="02020603050405020304" pitchFamily="18" charset="0"/>
                <a:sym typeface="+mn-ea"/>
              </a:rPr>
              <a:t>LOAD/STORE</a:t>
            </a:r>
            <a:r>
              <a:rPr lang="zh-CN" sz="2000" b="1">
                <a:latin typeface="Times New Roman" panose="02020603050405020304" pitchFamily="18" charset="0"/>
                <a:sym typeface="+mn-ea"/>
              </a:rPr>
              <a:t>指令只完成传送操作不能进行操作数的运算。这是</a:t>
            </a:r>
            <a:r>
              <a:rPr lang="en-US" sz="2000" b="1">
                <a:latin typeface="Times New Roman" panose="02020603050405020304" pitchFamily="18" charset="0"/>
                <a:sym typeface="+mn-ea"/>
              </a:rPr>
              <a:t>RISC</a:t>
            </a:r>
            <a:r>
              <a:rPr lang="zh-CN" sz="2000" b="1">
                <a:latin typeface="Times New Roman" panose="02020603050405020304" pitchFamily="18" charset="0"/>
                <a:sym typeface="+mn-ea"/>
              </a:rPr>
              <a:t>指令系统基本特点，其目的是尽量让各类指令的执行时间差别不大，以使流水线的结构规整和提高流水线执行指令的效率。</a:t>
            </a:r>
            <a:endParaRPr lang="en-US" sz="2400" b="1">
              <a:latin typeface="Times New Roman" panose="02020603050405020304" pitchFamily="18" charset="0"/>
              <a:sym typeface="+mn-ea"/>
            </a:endParaRPr>
          </a:p>
          <a:p>
            <a:pPr marL="342900" indent="-342900">
              <a:lnSpc>
                <a:spcPct val="150000"/>
              </a:lnSpc>
              <a:spcBef>
                <a:spcPts val="0"/>
              </a:spcBef>
              <a:spcAft>
                <a:spcPts val="0"/>
              </a:spcAft>
              <a:buFont typeface="Arial" panose="020B0604020202020204" pitchFamily="34" charset="0"/>
              <a:buChar char="•"/>
            </a:pPr>
            <a:r>
              <a:rPr lang="en-US" sz="2000" b="1">
                <a:latin typeface="Times New Roman" panose="02020603050405020304" pitchFamily="18" charset="0"/>
                <a:sym typeface="+mn-ea"/>
              </a:rPr>
              <a:t>MIPS R</a:t>
            </a:r>
            <a:r>
              <a:rPr lang="zh-CN" altLang="en-US" sz="2000" b="1">
                <a:latin typeface="Times New Roman" panose="02020603050405020304" pitchFamily="18" charset="0"/>
                <a:sym typeface="+mn-ea"/>
              </a:rPr>
              <a:t>系列处理器整数部件</a:t>
            </a:r>
            <a:r>
              <a:rPr lang="zh-CN" sz="2000" b="1">
                <a:solidFill>
                  <a:srgbClr val="C00000"/>
                </a:solidFill>
                <a:latin typeface="Times New Roman" panose="02020603050405020304" pitchFamily="18" charset="0"/>
                <a:sym typeface="+mn-ea"/>
              </a:rPr>
              <a:t>没有存放条件码的专用寄存器</a:t>
            </a:r>
            <a:r>
              <a:rPr lang="zh-CN" sz="2000" b="1">
                <a:latin typeface="Times New Roman" panose="02020603050405020304" pitchFamily="18" charset="0"/>
                <a:sym typeface="+mn-ea"/>
              </a:rPr>
              <a:t>。如果一条指令产生某个条件，其相应的标志存于一个通用寄存器中。这可以避免采用专门处理条件代码的逻辑，因为它们影响流水线的执行和编译器对指令的重排序。</a:t>
            </a:r>
            <a:endParaRPr lang="zh-CN" altLang="en-US" sz="2000"/>
          </a:p>
        </p:txBody>
      </p:sp>
      <p:sp>
        <p:nvSpPr>
          <p:cNvPr id="3" name="文本框 2"/>
          <p:cNvSpPr txBox="1"/>
          <p:nvPr/>
        </p:nvSpPr>
        <p:spPr>
          <a:xfrm>
            <a:off x="1331595" y="5733415"/>
            <a:ext cx="7056755" cy="460375"/>
          </a:xfrm>
          <a:prstGeom prst="rect">
            <a:avLst/>
          </a:prstGeom>
        </p:spPr>
        <p:style>
          <a:lnRef idx="2">
            <a:schemeClr val="accent1"/>
          </a:lnRef>
          <a:fillRef idx="1">
            <a:schemeClr val="lt1"/>
          </a:fillRef>
          <a:effectRef idx="0">
            <a:schemeClr val="accent1"/>
          </a:effectRef>
          <a:fontRef idx="minor">
            <a:schemeClr val="dk1"/>
          </a:fontRef>
        </p:style>
        <p:txBody>
          <a:bodyPr wrap="none" rtlCol="0" anchor="t">
            <a:spAutoFit/>
          </a:bodyPr>
          <a:p>
            <a:r>
              <a:rPr lang="en-US" sz="2400" b="1">
                <a:latin typeface="Times New Roman" panose="02020603050405020304" pitchFamily="18" charset="0"/>
                <a:sym typeface="+mn-ea"/>
              </a:rPr>
              <a:t>MIPS R</a:t>
            </a:r>
            <a:r>
              <a:rPr lang="zh-CN" sz="2400" b="1">
                <a:latin typeface="Times New Roman" panose="02020603050405020304" pitchFamily="18" charset="0"/>
                <a:sym typeface="+mn-ea"/>
              </a:rPr>
              <a:t>系列处理器的</a:t>
            </a:r>
            <a:r>
              <a:rPr lang="zh-CN" sz="2400" b="1">
                <a:solidFill>
                  <a:srgbClr val="C00000"/>
                </a:solidFill>
                <a:latin typeface="Times New Roman" panose="02020603050405020304" pitchFamily="18" charset="0"/>
                <a:sym typeface="+mn-ea"/>
              </a:rPr>
              <a:t>常用</a:t>
            </a:r>
            <a:r>
              <a:rPr lang="zh-CN" sz="2400" b="1">
                <a:latin typeface="Times New Roman" panose="02020603050405020304" pitchFamily="18" charset="0"/>
                <a:sym typeface="+mn-ea"/>
              </a:rPr>
              <a:t>基本指令集如后表所示。</a:t>
            </a:r>
            <a:endParaRPr lang="zh-CN" altLang="en-US" sz="2400"/>
          </a:p>
        </p:txBody>
      </p:sp>
    </p:spTree>
  </p:cSld>
  <p:clrMapOvr>
    <a:masterClrMapping/>
  </p:clrMapOvr>
  <p:transition spd="slow">
    <p:cover dir="l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a:graphicFrameLocks noGrp="1"/>
          </p:cNvGraphicFramePr>
          <p:nvPr>
            <p:custDataLst>
              <p:tags r:id="rId1"/>
            </p:custDataLst>
          </p:nvPr>
        </p:nvGraphicFramePr>
        <p:xfrm>
          <a:off x="683895" y="116840"/>
          <a:ext cx="8138160" cy="6605270"/>
        </p:xfrm>
        <a:graphic>
          <a:graphicData uri="http://schemas.openxmlformats.org/drawingml/2006/table">
            <a:tbl>
              <a:tblPr firstRow="1" bandRow="1">
                <a:tableStyleId>{5C22544A-7EE6-4342-B048-85BDC9FD1C3A}</a:tableStyleId>
              </a:tblPr>
              <a:tblGrid>
                <a:gridCol w="1199515"/>
                <a:gridCol w="2616200"/>
                <a:gridCol w="1749425"/>
                <a:gridCol w="2573020"/>
              </a:tblGrid>
              <a:tr h="272415">
                <a:tc>
                  <a:txBody>
                    <a:bodyPr/>
                    <a:p>
                      <a:pPr indent="0">
                        <a:buNone/>
                      </a:pPr>
                      <a:r>
                        <a:rPr 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操作码</a:t>
                      </a:r>
                      <a:endParaRPr lang="en-US"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5"/>
                    </a:solidFill>
                  </a:tcPr>
                </a:tc>
                <a:tc>
                  <a:txBody>
                    <a:bodyPr/>
                    <a:p>
                      <a:pPr indent="0" algn="l">
                        <a:buNone/>
                      </a:pPr>
                      <a:r>
                        <a:rPr 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说明</a:t>
                      </a:r>
                      <a:endParaRPr lang="en-US"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5"/>
                    </a:solidFill>
                  </a:tcPr>
                </a:tc>
                <a:tc>
                  <a:txBody>
                    <a:bodyPr/>
                    <a:p>
                      <a:pPr indent="0">
                        <a:buNone/>
                      </a:pPr>
                      <a:r>
                        <a:rPr 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操作码</a:t>
                      </a:r>
                      <a:endParaRPr lang="en-US"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bg2">
                        <a:lumMod val="20000"/>
                        <a:lumOff val="80000"/>
                      </a:schemeClr>
                    </a:solidFill>
                  </a:tcPr>
                </a:tc>
                <a:tc>
                  <a:txBody>
                    <a:bodyPr/>
                    <a:p>
                      <a:pPr indent="0">
                        <a:buNone/>
                      </a:pPr>
                      <a:r>
                        <a:rPr 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说明</a:t>
                      </a:r>
                      <a:endParaRPr lang="en-US"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bg2">
                        <a:lumMod val="20000"/>
                        <a:lumOff val="80000"/>
                      </a:schemeClr>
                    </a:solidFill>
                  </a:tcPr>
                </a:tc>
              </a:tr>
              <a:tr h="297815">
                <a:tc gridSpan="2">
                  <a:txBody>
                    <a:bodyPr/>
                    <a:p>
                      <a:pPr indent="0" algn="ctr">
                        <a:buNone/>
                      </a:pPr>
                      <a:r>
                        <a:rPr lang="en-US" altLang="zh-CN" sz="1600" b="1">
                          <a:solidFill>
                            <a:srgbClr val="C00000"/>
                          </a:solidFill>
                          <a:latin typeface="宋体" panose="02010600030101010101" pitchFamily="2" charset="-122"/>
                        </a:rPr>
                        <a:t>LOAD/STORE指令</a:t>
                      </a:r>
                      <a:endParaRPr lang="en-US" altLang="zh-CN" sz="1600" b="1">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hMerge="1">
                  <a:tcPr marL="68580" marR="68580" marT="0" marB="0" vert="horz" anchor="t" anchorCtr="0">
                    <a:solidFill>
                      <a:schemeClr val="accent6">
                        <a:lumMod val="20000"/>
                        <a:lumOff val="80000"/>
                      </a:schemeClr>
                    </a:solidFill>
                  </a:tcPr>
                </a:tc>
                <a:tc gridSpan="2">
                  <a:txBody>
                    <a:bodyPr/>
                    <a:p>
                      <a:pPr indent="0" algn="ctr">
                        <a:buNone/>
                      </a:pPr>
                      <a:r>
                        <a:rPr lang="en-US" altLang="zh-CN" sz="1600" b="1">
                          <a:solidFill>
                            <a:srgbClr val="C00000"/>
                          </a:solidFill>
                          <a:latin typeface="宋体" panose="02010600030101010101" pitchFamily="2" charset="-122"/>
                        </a:rPr>
                        <a:t>算术逻辑运算指令（含立即数）</a:t>
                      </a:r>
                      <a:endParaRPr lang="en-US" altLang="zh-CN" sz="1600" b="1">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hMerge="1">
                  <a:tcPr marL="68580" marR="68580" marT="0" marB="0" vert="horz" anchor="t" anchorCtr="0">
                    <a:solidFill>
                      <a:schemeClr val="accent6">
                        <a:lumMod val="20000"/>
                        <a:lumOff val="80000"/>
                      </a:schemeClr>
                    </a:solidFill>
                  </a:tcPr>
                </a:tc>
              </a:tr>
              <a:tr h="323215">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LB</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装入字节</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ADDI</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加立即数</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16865">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LBU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装入无符号字节</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ADDIU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加无符号立即数</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28321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LH</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装入半字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SLTI</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小于立即数置位</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0734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LHU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装入无符号半字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SLTIU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小于无符号立即数置位</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29337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LW</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ANDI</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AND立即数</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13055">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LWL</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装入左字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ORI</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OR立即数</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4290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LWR</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装入右字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XORI</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XOR立即数</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1242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SB</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存储字节</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LUI</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装入上部立即数</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29337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SH</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存储半字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gridSpan="2">
                  <a:txBody>
                    <a:bodyPr/>
                    <a:p>
                      <a:pPr indent="0" algn="ctr">
                        <a:buNone/>
                      </a:pPr>
                      <a:r>
                        <a:rPr lang="en-US" altLang="zh-CN" sz="1600" b="1">
                          <a:solidFill>
                            <a:srgbClr val="3333FF"/>
                          </a:solidFill>
                          <a:latin typeface="宋体" panose="02010600030101010101" pitchFamily="2" charset="-122"/>
                        </a:rPr>
                        <a:t>算术逻辑运算指令（3地址,R寻址）</a:t>
                      </a:r>
                      <a:endParaRPr lang="en-US" altLang="zh-CN" sz="1600" b="1">
                        <a:solidFill>
                          <a:srgbClr val="3333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hMerge="1">
                  <a:tcPr marL="68580" marR="68580" marT="0" marB="0" vert="horz" anchor="t" anchorCtr="0">
                    <a:solidFill>
                      <a:schemeClr val="accent6">
                        <a:lumMod val="20000"/>
                        <a:lumOff val="80000"/>
                      </a:schemeClr>
                    </a:solidFill>
                  </a:tcPr>
                </a:tc>
              </a:tr>
              <a:tr h="333375">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SW</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存储字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ADD</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加</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25400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SWL</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存储左字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ADDU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无符号加</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3274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SWR</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存储右字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SUB</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减</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32740">
                <a:tc gridSpan="2">
                  <a:txBody>
                    <a:bodyPr/>
                    <a:p>
                      <a:pPr indent="0" algn="ctr">
                        <a:buNone/>
                      </a:pPr>
                      <a:r>
                        <a:rPr lang="en-US" altLang="zh-CN" sz="1600" b="1">
                          <a:solidFill>
                            <a:srgbClr val="3333FF"/>
                          </a:solidFill>
                          <a:latin typeface="宋体" panose="02010600030101010101" pitchFamily="2" charset="-122"/>
                        </a:rPr>
                        <a:t>移位指令</a:t>
                      </a:r>
                      <a:endParaRPr lang="en-US" altLang="zh-CN" sz="1600" b="1">
                        <a:solidFill>
                          <a:srgbClr val="3333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hMerge="1">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SUBU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无符号减</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3274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SLL</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逻辑左移</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SLT</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小于置位</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3274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SRL</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逻辑右移</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SLTU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无符号小于置位</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3274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SRA</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算术右移</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AND</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与</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32740">
                <a:tc>
                  <a:txBody>
                    <a:bodyPr/>
                    <a:p>
                      <a:pPr indent="0">
                        <a:buNone/>
                      </a:pPr>
                      <a:endParaRPr lang="en-US" altLang="en-US" sz="16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endParaRPr lang="en-US"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OR</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或</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32740">
                <a:tc>
                  <a:txBody>
                    <a:bodyPr/>
                    <a:p>
                      <a:pPr indent="0">
                        <a:buNone/>
                      </a:pP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XOR</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异或</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32740">
                <a:tc>
                  <a:txBody>
                    <a:bodyPr/>
                    <a:p>
                      <a:pPr indent="0">
                        <a:buNone/>
                      </a:pP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NOR</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或非</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bl>
          </a:graphicData>
        </a:graphic>
      </p:graphicFrame>
    </p:spTree>
  </p:cSld>
  <p:clrMapOvr>
    <a:masterClrMapping/>
  </p:clrMapOvr>
  <p:transition spd="slow">
    <p:cover dir="l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a:graphicFrameLocks noGrp="1"/>
          </p:cNvGraphicFramePr>
          <p:nvPr>
            <p:custDataLst>
              <p:tags r:id="rId1"/>
            </p:custDataLst>
          </p:nvPr>
        </p:nvGraphicFramePr>
        <p:xfrm>
          <a:off x="467360" y="620395"/>
          <a:ext cx="8138160" cy="6605270"/>
        </p:xfrm>
        <a:graphic>
          <a:graphicData uri="http://schemas.openxmlformats.org/drawingml/2006/table">
            <a:tbl>
              <a:tblPr firstRow="1" bandRow="1">
                <a:tableStyleId>{5C22544A-7EE6-4342-B048-85BDC9FD1C3A}</a:tableStyleId>
              </a:tblPr>
              <a:tblGrid>
                <a:gridCol w="1199515"/>
                <a:gridCol w="2616200"/>
                <a:gridCol w="1749425"/>
                <a:gridCol w="2573020"/>
              </a:tblGrid>
              <a:tr h="272415">
                <a:tc>
                  <a:txBody>
                    <a:bodyPr/>
                    <a:p>
                      <a:pPr indent="0">
                        <a:buNone/>
                      </a:pPr>
                      <a:r>
                        <a:rPr 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操作码</a:t>
                      </a:r>
                      <a:endParaRPr lang="en-US"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5"/>
                    </a:solidFill>
                  </a:tcPr>
                </a:tc>
                <a:tc>
                  <a:txBody>
                    <a:bodyPr/>
                    <a:p>
                      <a:pPr indent="0" algn="l">
                        <a:buNone/>
                      </a:pPr>
                      <a:r>
                        <a:rPr 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说明</a:t>
                      </a:r>
                      <a:endParaRPr lang="en-US"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5"/>
                    </a:solidFill>
                  </a:tcPr>
                </a:tc>
                <a:tc>
                  <a:txBody>
                    <a:bodyPr/>
                    <a:p>
                      <a:pPr indent="0">
                        <a:buNone/>
                      </a:pPr>
                      <a:r>
                        <a:rPr 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操作码</a:t>
                      </a:r>
                      <a:endParaRPr lang="en-US"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bg2">
                        <a:lumMod val="20000"/>
                        <a:lumOff val="80000"/>
                      </a:schemeClr>
                    </a:solidFill>
                  </a:tcPr>
                </a:tc>
                <a:tc>
                  <a:txBody>
                    <a:bodyPr/>
                    <a:p>
                      <a:pPr indent="0">
                        <a:buNone/>
                      </a:pPr>
                      <a:r>
                        <a:rPr 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说明</a:t>
                      </a:r>
                      <a:endParaRPr lang="en-US"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bg2">
                        <a:lumMod val="20000"/>
                        <a:lumOff val="80000"/>
                      </a:schemeClr>
                    </a:solidFill>
                  </a:tcPr>
                </a:tc>
              </a:tr>
              <a:tr h="297815">
                <a:tc gridSpan="2">
                  <a:txBody>
                    <a:bodyPr/>
                    <a:p>
                      <a:pPr indent="0" algn="ctr">
                        <a:buNone/>
                      </a:pPr>
                      <a:r>
                        <a:rPr lang="en-US" altLang="zh-CN" sz="1600" b="1">
                          <a:solidFill>
                            <a:srgbClr val="C00000"/>
                          </a:solidFill>
                          <a:latin typeface="宋体" panose="02010600030101010101" pitchFamily="2" charset="-122"/>
                        </a:rPr>
                        <a:t>乘/除指令</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hMerge="1">
                  <a:tcPr marL="68580" marR="68580" marT="0" marB="0" vert="horz" anchor="t" anchorCtr="0">
                    <a:solidFill>
                      <a:schemeClr val="accent6">
                        <a:lumMod val="20000"/>
                        <a:lumOff val="80000"/>
                      </a:schemeClr>
                    </a:solidFill>
                  </a:tcPr>
                </a:tc>
                <a:tc gridSpan="2">
                  <a:txBody>
                    <a:bodyPr/>
                    <a:p>
                      <a:pPr indent="0" algn="ctr">
                        <a:buNone/>
                      </a:pPr>
                      <a:r>
                        <a:rPr lang="en-US" altLang="zh-CN" sz="1600" b="1">
                          <a:solidFill>
                            <a:srgbClr val="3333FF"/>
                          </a:solidFill>
                          <a:latin typeface="宋体" panose="02010600030101010101" pitchFamily="2" charset="-122"/>
                        </a:rPr>
                        <a:t>跳转和分支指令</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hMerge="1">
                  <a:tcPr marL="68580" marR="68580" marT="0" marB="0" vert="horz" anchor="t" anchorCtr="0">
                    <a:solidFill>
                      <a:schemeClr val="accent6">
                        <a:lumMod val="20000"/>
                        <a:lumOff val="80000"/>
                      </a:schemeClr>
                    </a:solidFill>
                  </a:tcPr>
                </a:tc>
              </a:tr>
              <a:tr h="323215">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MULT</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乘</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J</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跳转</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16865">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MULTU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无符号乘</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JAL</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跳转并链接</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28321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DIV</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除</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JR</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跳转到寄存器</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0734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DIVU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无符号除</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JALR</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跳转并链接寄存器</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29337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MFHI</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由HI送出</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BEQ</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相等分支</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13055">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MTHI</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送至HI</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BNE</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不等分支</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4290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MFLO</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由LO送出</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BLEZ</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小于或等于零分支</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12420">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MTLO</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送至LO</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BGTZ</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大于零分支</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293370">
                <a:tc>
                  <a:txBody>
                    <a:bodyPr/>
                    <a:p>
                      <a:pPr indent="0">
                        <a:buNone/>
                      </a:pPr>
                      <a:endParaRPr lang="en-US" altLang="en-US" sz="9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endParaRPr lang="en-US" altLang="en-US" sz="9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BLTZ</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小于零分支</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r>
              <a:tr h="333375">
                <a:tc>
                  <a:txBody>
                    <a:bodyPr/>
                    <a:p>
                      <a:pPr indent="0">
                        <a:buNone/>
                      </a:pPr>
                      <a:endParaRPr lang="en-US" altLang="en-US" sz="9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endParaRPr lang="en-US" altLang="en-US" sz="9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BGEZ</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大于或等于零分支</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254000">
                <a:tc>
                  <a:txBody>
                    <a:bodyPr/>
                    <a:p>
                      <a:pPr indent="0">
                        <a:buNone/>
                      </a:pP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BLTZAL</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小于零分支并链接</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r h="332740">
                <a:tc>
                  <a:txBody>
                    <a:bodyPr/>
                    <a:p>
                      <a:pPr indent="0">
                        <a:buNone/>
                      </a:pP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6">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BGEZAL</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小于或等于零分支并链接</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solidFill>
                      <a:schemeClr val="accent2">
                        <a:lumMod val="20000"/>
                        <a:lumOff val="80000"/>
                      </a:schemeClr>
                    </a:solidFill>
                  </a:tcPr>
                </a:tc>
              </a:tr>
            </a:tbl>
          </a:graphicData>
        </a:graphic>
      </p:graphicFrame>
    </p:spTree>
  </p:cSld>
  <p:clrMapOvr>
    <a:masterClrMapping/>
  </p:clrMapOvr>
  <p:transition spd="slow">
    <p:cover dir="ld"/>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54610" y="332740"/>
            <a:ext cx="8985250" cy="230695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p>
            <a:pPr indent="266700">
              <a:lnSpc>
                <a:spcPct val="120000"/>
              </a:lnSpc>
              <a:spcBef>
                <a:spcPts val="0"/>
              </a:spcBef>
              <a:spcAft>
                <a:spcPts val="0"/>
              </a:spcAft>
            </a:pPr>
            <a:r>
              <a:rPr lang="en-US" sz="2000" b="1">
                <a:solidFill>
                  <a:schemeClr val="tx1"/>
                </a:solidFill>
                <a:latin typeface="Times New Roman" panose="02020603050405020304" pitchFamily="18" charset="0"/>
                <a:ea typeface="宋体" panose="02010600030101010101" pitchFamily="2" charset="-122"/>
              </a:rPr>
              <a:t>   MIPS</a:t>
            </a:r>
            <a:r>
              <a:rPr lang="zh-CN" sz="2000" b="1">
                <a:solidFill>
                  <a:schemeClr val="tx1"/>
                </a:solidFill>
                <a:latin typeface="Times New Roman" panose="02020603050405020304" pitchFamily="18" charset="0"/>
                <a:ea typeface="宋体" panose="02010600030101010101" pitchFamily="2" charset="-122"/>
              </a:rPr>
              <a:t>的</a:t>
            </a:r>
            <a:r>
              <a:rPr lang="zh-CN" sz="2000" b="1">
                <a:solidFill>
                  <a:srgbClr val="C00000"/>
                </a:solidFill>
                <a:latin typeface="Times New Roman" panose="02020603050405020304" pitchFamily="18" charset="0"/>
                <a:ea typeface="宋体" panose="02010600030101010101" pitchFamily="2" charset="-122"/>
              </a:rPr>
              <a:t>存储器寻址</a:t>
            </a:r>
            <a:r>
              <a:rPr lang="zh-CN" sz="2000" b="1">
                <a:solidFill>
                  <a:schemeClr val="tx1"/>
                </a:solidFill>
                <a:latin typeface="Times New Roman" panose="02020603050405020304" pitchFamily="18" charset="0"/>
                <a:ea typeface="宋体" panose="02010600030101010101" pitchFamily="2" charset="-122"/>
              </a:rPr>
              <a:t>方式只有一种</a:t>
            </a:r>
            <a:r>
              <a:rPr lang="zh-CN" sz="2000" b="1">
                <a:solidFill>
                  <a:srgbClr val="C00000"/>
                </a:solidFill>
                <a:latin typeface="Times New Roman" panose="02020603050405020304" pitchFamily="18" charset="0"/>
                <a:ea typeface="宋体" panose="02010600030101010101" pitchFamily="2" charset="-122"/>
              </a:rPr>
              <a:t>基址寻址方式</a:t>
            </a:r>
            <a:r>
              <a:rPr lang="zh-CN" sz="2000" b="1">
                <a:solidFill>
                  <a:schemeClr val="tx1"/>
                </a:solidFill>
                <a:latin typeface="Times New Roman" panose="02020603050405020304" pitchFamily="18" charset="0"/>
                <a:ea typeface="宋体" panose="02010600030101010101" pitchFamily="2" charset="-122"/>
              </a:rPr>
              <a:t>：</a:t>
            </a:r>
            <a:r>
              <a:rPr lang="zh-CN" sz="2000" b="1">
                <a:solidFill>
                  <a:schemeClr val="tx1"/>
                </a:solidFill>
                <a:latin typeface="Times New Roman" panose="02020603050405020304" pitchFamily="18" charset="0"/>
                <a:ea typeface="宋体" panose="02010600030101010101" pitchFamily="2" charset="-122"/>
              </a:rPr>
              <a:t>存储地址是由一个存放在寄存器中的基地址与相对该基址的一个</a:t>
            </a:r>
            <a:r>
              <a:rPr lang="en-US" sz="2000" b="1">
                <a:solidFill>
                  <a:schemeClr val="tx1"/>
                </a:solidFill>
                <a:latin typeface="Times New Roman" panose="02020603050405020304" pitchFamily="18" charset="0"/>
                <a:ea typeface="宋体" panose="02010600030101010101" pitchFamily="2" charset="-122"/>
              </a:rPr>
              <a:t>16</a:t>
            </a:r>
            <a:r>
              <a:rPr lang="zh-CN" sz="2000" b="1">
                <a:solidFill>
                  <a:schemeClr val="tx1"/>
                </a:solidFill>
                <a:latin typeface="Times New Roman" panose="02020603050405020304" pitchFamily="18" charset="0"/>
                <a:ea typeface="宋体" panose="02010600030101010101" pitchFamily="2" charset="-122"/>
              </a:rPr>
              <a:t>偏移量相加获得。</a:t>
            </a:r>
            <a:endParaRPr lang="zh-CN" sz="2000" b="1">
              <a:solidFill>
                <a:schemeClr val="tx1"/>
              </a:solidFill>
              <a:latin typeface="Times New Roman" panose="02020603050405020304" pitchFamily="18" charset="0"/>
              <a:ea typeface="宋体" panose="02010600030101010101" pitchFamily="2" charset="-122"/>
            </a:endParaRPr>
          </a:p>
          <a:p>
            <a:pPr indent="266700">
              <a:lnSpc>
                <a:spcPct val="120000"/>
              </a:lnSpc>
              <a:spcBef>
                <a:spcPts val="0"/>
              </a:spcBef>
              <a:spcAft>
                <a:spcPts val="0"/>
              </a:spcAft>
            </a:pPr>
            <a:r>
              <a:rPr lang="zh-CN" sz="2000" b="1">
                <a:solidFill>
                  <a:schemeClr val="tx1"/>
                </a:solidFill>
                <a:latin typeface="Times New Roman" panose="02020603050405020304" pitchFamily="18" charset="0"/>
                <a:ea typeface="宋体" panose="02010600030101010101" pitchFamily="2" charset="-122"/>
              </a:rPr>
              <a:t> </a:t>
            </a:r>
            <a:r>
              <a:rPr lang="en-US" altLang="zh-CN" sz="2000" b="1">
                <a:solidFill>
                  <a:schemeClr val="tx1"/>
                </a:solidFill>
                <a:latin typeface="Times New Roman" panose="02020603050405020304" pitchFamily="18" charset="0"/>
                <a:ea typeface="宋体" panose="02010600030101010101" pitchFamily="2" charset="-122"/>
              </a:rPr>
              <a:t>        </a:t>
            </a:r>
            <a:r>
              <a:rPr sz="2000" b="1">
                <a:solidFill>
                  <a:schemeClr val="tx1"/>
                </a:solidFill>
                <a:latin typeface="Times New Roman" panose="02020603050405020304" pitchFamily="18" charset="0"/>
                <a:ea typeface="宋体" panose="02010600030101010101" pitchFamily="2" charset="-122"/>
              </a:rPr>
              <a:t>例如，装入字指令LW的具体使用形式如下：</a:t>
            </a:r>
            <a:endParaRPr sz="2000" b="1">
              <a:solidFill>
                <a:schemeClr val="tx1"/>
              </a:solidFill>
              <a:latin typeface="Times New Roman" panose="02020603050405020304" pitchFamily="18" charset="0"/>
              <a:ea typeface="宋体" panose="02010600030101010101" pitchFamily="2" charset="-122"/>
            </a:endParaRPr>
          </a:p>
          <a:p>
            <a:pPr indent="266700">
              <a:lnSpc>
                <a:spcPct val="120000"/>
              </a:lnSpc>
              <a:spcBef>
                <a:spcPts val="0"/>
              </a:spcBef>
              <a:spcAft>
                <a:spcPts val="0"/>
              </a:spcAft>
            </a:pPr>
            <a:r>
              <a:rPr lang="en-US" sz="2000" b="1">
                <a:solidFill>
                  <a:schemeClr val="tx1"/>
                </a:solidFill>
                <a:latin typeface="Times New Roman" panose="02020603050405020304" pitchFamily="18" charset="0"/>
                <a:ea typeface="宋体" panose="02010600030101010101" pitchFamily="2" charset="-122"/>
              </a:rPr>
              <a:t>                          </a:t>
            </a:r>
            <a:r>
              <a:rPr sz="2000" b="1">
                <a:solidFill>
                  <a:schemeClr val="tx1"/>
                </a:solidFill>
                <a:latin typeface="Times New Roman" panose="02020603050405020304" pitchFamily="18" charset="0"/>
                <a:ea typeface="宋体" panose="02010600030101010101" pitchFamily="2" charset="-122"/>
              </a:rPr>
              <a:t>LW  r2, 128（r3）；（（r3）+128）→ r2</a:t>
            </a:r>
            <a:endParaRPr sz="2000" b="1">
              <a:solidFill>
                <a:schemeClr val="tx1"/>
              </a:solidFill>
              <a:latin typeface="Times New Roman" panose="02020603050405020304" pitchFamily="18" charset="0"/>
              <a:ea typeface="宋体" panose="02010600030101010101" pitchFamily="2" charset="-122"/>
            </a:endParaRPr>
          </a:p>
          <a:p>
            <a:pPr indent="266700">
              <a:lnSpc>
                <a:spcPct val="120000"/>
              </a:lnSpc>
              <a:spcBef>
                <a:spcPts val="0"/>
              </a:spcBef>
              <a:spcAft>
                <a:spcPts val="0"/>
              </a:spcAft>
            </a:pPr>
            <a:r>
              <a:rPr sz="2000" b="1">
                <a:solidFill>
                  <a:schemeClr val="tx1"/>
                </a:solidFill>
                <a:latin typeface="Times New Roman" panose="02020603050405020304" pitchFamily="18" charset="0"/>
                <a:ea typeface="宋体" panose="02010600030101010101" pitchFamily="2" charset="-122"/>
              </a:rPr>
              <a:t>以上指令的含义是，以寄存器r3的内容为基地址加上128（偏移量），形成存储器地址，将此地址存储单元的字内容装人寄存器r2中。</a:t>
            </a:r>
            <a:endParaRPr sz="2000" b="1">
              <a:solidFill>
                <a:schemeClr val="tx1"/>
              </a:solidFill>
              <a:latin typeface="Times New Roman" panose="02020603050405020304" pitchFamily="18" charset="0"/>
              <a:ea typeface="宋体" panose="02010600030101010101" pitchFamily="2" charset="-122"/>
            </a:endParaRPr>
          </a:p>
        </p:txBody>
      </p:sp>
      <p:sp>
        <p:nvSpPr>
          <p:cNvPr id="4" name="文本框 3"/>
          <p:cNvSpPr txBox="1"/>
          <p:nvPr/>
        </p:nvSpPr>
        <p:spPr>
          <a:xfrm>
            <a:off x="1691640" y="4293235"/>
            <a:ext cx="5080000" cy="368300"/>
          </a:xfrm>
          <a:prstGeom prst="rect">
            <a:avLst/>
          </a:prstGeom>
          <a:noFill/>
          <a:ln w="9525">
            <a:noFill/>
          </a:ln>
        </p:spPr>
        <p:txBody>
          <a:bodyPr>
            <a:spAutoFit/>
          </a:bodyPr>
          <a:p>
            <a:pPr indent="269875" algn="ctr"/>
            <a:r>
              <a:rPr lang="en-US" sz="1600" b="1">
                <a:solidFill>
                  <a:schemeClr val="tx1"/>
                </a:solidFill>
                <a:latin typeface="Times New Roman" panose="02020603050405020304" pitchFamily="18" charset="0"/>
                <a:ea typeface="宋体" panose="02010600030101010101" pitchFamily="2" charset="-122"/>
              </a:rPr>
              <a:t> </a:t>
            </a:r>
            <a:r>
              <a:rPr lang="en-US" sz="1800" b="1">
                <a:solidFill>
                  <a:schemeClr val="tx1"/>
                </a:solidFill>
                <a:latin typeface="Times New Roman" panose="02020603050405020304" pitchFamily="18" charset="0"/>
                <a:ea typeface="宋体" panose="02010600030101010101" pitchFamily="2" charset="-122"/>
              </a:rPr>
              <a:t> </a:t>
            </a:r>
            <a:r>
              <a:rPr lang="zh-CN" sz="1800" b="1">
                <a:solidFill>
                  <a:schemeClr val="tx1"/>
                </a:solidFill>
                <a:latin typeface="Times New Roman" panose="02020603050405020304" pitchFamily="18" charset="0"/>
                <a:ea typeface="宋体" panose="02010600030101010101" pitchFamily="2" charset="-122"/>
              </a:rPr>
              <a:t>用</a:t>
            </a:r>
            <a:r>
              <a:rPr lang="en-US" sz="1800" b="1">
                <a:solidFill>
                  <a:schemeClr val="tx1"/>
                </a:solidFill>
                <a:latin typeface="Times New Roman" panose="02020603050405020304" pitchFamily="18" charset="0"/>
                <a:ea typeface="宋体" panose="02010600030101010101" pitchFamily="2" charset="-122"/>
              </a:rPr>
              <a:t>MIPS</a:t>
            </a:r>
            <a:r>
              <a:rPr lang="zh-CN" sz="1800" b="1">
                <a:solidFill>
                  <a:schemeClr val="tx1"/>
                </a:solidFill>
                <a:latin typeface="Times New Roman" panose="02020603050405020304" pitchFamily="18" charset="0"/>
                <a:ea typeface="宋体" panose="02010600030101010101" pitchFamily="2" charset="-122"/>
              </a:rPr>
              <a:t>寻址方式合成其他寻址方式</a:t>
            </a:r>
            <a:endParaRPr lang="zh-CN" altLang="en-US" sz="1800" b="1">
              <a:solidFill>
                <a:schemeClr val="tx1"/>
              </a:solidFill>
              <a:latin typeface="Times New Roman" panose="02020603050405020304" pitchFamily="18" charset="0"/>
              <a:ea typeface="宋体" panose="02010600030101010101" pitchFamily="2" charset="-122"/>
            </a:endParaRPr>
          </a:p>
        </p:txBody>
      </p:sp>
      <p:graphicFrame>
        <p:nvGraphicFramePr>
          <p:cNvPr id="5" name="表格 4"/>
          <p:cNvGraphicFramePr/>
          <p:nvPr>
            <p:custDataLst>
              <p:tags r:id="rId1"/>
            </p:custDataLst>
          </p:nvPr>
        </p:nvGraphicFramePr>
        <p:xfrm>
          <a:off x="1333500" y="4725035"/>
          <a:ext cx="6477000" cy="2057400"/>
        </p:xfrm>
        <a:graphic>
          <a:graphicData uri="http://schemas.openxmlformats.org/drawingml/2006/table">
            <a:tbl>
              <a:tblPr firstRow="1" bandRow="1">
                <a:tableStyleId>{5940675A-B579-460E-94D1-54222C63F5DA}</a:tableStyleId>
              </a:tblPr>
              <a:tblGrid>
                <a:gridCol w="3238500"/>
                <a:gridCol w="3238500"/>
              </a:tblGrid>
              <a:tr h="265430">
                <a:tc>
                  <a:txBody>
                    <a:bodyPr/>
                    <a:p>
                      <a:pPr indent="0">
                        <a:buNone/>
                      </a:pPr>
                      <a:r>
                        <a:rPr 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合成指令</a:t>
                      </a:r>
                      <a:endParaRPr lang="en-US"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对应的实际指令</a:t>
                      </a:r>
                      <a:endParaRPr lang="en-US"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indent="0">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LW </a:t>
                      </a:r>
                      <a:r>
                        <a:rPr lang="en-US" sz="1600" b="1">
                          <a:solidFill>
                            <a:schemeClr val="tx1"/>
                          </a:solidFill>
                          <a:latin typeface="Times New Roman" panose="02020603050405020304" pitchFamily="18" charset="0"/>
                          <a:cs typeface="Times New Roman" panose="02020603050405020304" pitchFamily="18" charset="0"/>
                        </a:rPr>
                        <a:t>r2</a:t>
                      </a: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sz="1600" b="1">
                          <a:solidFill>
                            <a:schemeClr val="tx1"/>
                          </a:solidFill>
                          <a:latin typeface="Times New Roman" panose="02020603050405020304" pitchFamily="18" charset="0"/>
                          <a:cs typeface="Times New Roman" panose="02020603050405020304" pitchFamily="18" charset="0"/>
                        </a:rPr>
                        <a:t>&lt;16</a:t>
                      </a: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位偏移量</a:t>
                      </a:r>
                      <a:r>
                        <a:rPr lang="en-US" sz="1600" b="1">
                          <a:solidFill>
                            <a:schemeClr val="tx1"/>
                          </a:solidFill>
                          <a:latin typeface="Times New Roman" panose="02020603050405020304" pitchFamily="18" charset="0"/>
                          <a:cs typeface="Times New Roman" panose="02020603050405020304" pitchFamily="18" charset="0"/>
                        </a:rPr>
                        <a:t>&gt;</a:t>
                      </a:r>
                      <a:endParaRPr lang="en-US" altLang="en-US" sz="16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LW </a:t>
                      </a:r>
                      <a:r>
                        <a:rPr lang="en-US" sz="1600" b="1">
                          <a:solidFill>
                            <a:schemeClr val="tx1"/>
                          </a:solidFill>
                          <a:latin typeface="Times New Roman" panose="02020603050405020304" pitchFamily="18" charset="0"/>
                          <a:cs typeface="Times New Roman" panose="02020603050405020304" pitchFamily="18" charset="0"/>
                        </a:rPr>
                        <a:t>r2</a:t>
                      </a: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sz="1600" b="1">
                          <a:solidFill>
                            <a:schemeClr val="tx1"/>
                          </a:solidFill>
                          <a:latin typeface="Times New Roman" panose="02020603050405020304" pitchFamily="18" charset="0"/>
                          <a:cs typeface="Times New Roman" panose="02020603050405020304" pitchFamily="18" charset="0"/>
                        </a:rPr>
                        <a:t>&lt;16</a:t>
                      </a: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位偏移量</a:t>
                      </a:r>
                      <a:r>
                        <a:rPr lang="en-US" sz="1600" b="1">
                          <a:solidFill>
                            <a:schemeClr val="tx1"/>
                          </a:solidFill>
                          <a:latin typeface="Times New Roman" panose="02020603050405020304" pitchFamily="18" charset="0"/>
                          <a:cs typeface="Times New Roman" panose="02020603050405020304" pitchFamily="18" charset="0"/>
                        </a:rPr>
                        <a:t>&gt;</a:t>
                      </a: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sz="1600" b="1">
                          <a:solidFill>
                            <a:schemeClr val="tx1"/>
                          </a:solidFill>
                          <a:latin typeface="Times New Roman" panose="02020603050405020304" pitchFamily="18" charset="0"/>
                          <a:cs typeface="Times New Roman" panose="02020603050405020304" pitchFamily="18" charset="0"/>
                        </a:rPr>
                        <a:t>r0）</a:t>
                      </a:r>
                      <a:endParaRPr lang="en-US" altLang="en-US" sz="1600" b="1">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266065">
                <a:tc>
                  <a:txBody>
                    <a:bodyPr/>
                    <a:p>
                      <a:pPr indent="0">
                        <a:buNone/>
                      </a:pP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LW </a:t>
                      </a:r>
                      <a:r>
                        <a:rPr lang="en-US" sz="1600" b="1">
                          <a:solidFill>
                            <a:srgbClr val="C00000"/>
                          </a:solidFill>
                          <a:latin typeface="Times New Roman" panose="02020603050405020304" pitchFamily="18" charset="0"/>
                          <a:cs typeface="Times New Roman" panose="02020603050405020304" pitchFamily="18" charset="0"/>
                        </a:rPr>
                        <a:t>r2</a:t>
                      </a: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en-US" sz="1600" b="1">
                          <a:solidFill>
                            <a:srgbClr val="C00000"/>
                          </a:solidFill>
                          <a:latin typeface="Times New Roman" panose="02020603050405020304" pitchFamily="18" charset="0"/>
                          <a:cs typeface="Times New Roman" panose="02020603050405020304" pitchFamily="18" charset="0"/>
                        </a:rPr>
                        <a:t>&lt;32</a:t>
                      </a: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位偏移量</a:t>
                      </a:r>
                      <a:r>
                        <a:rPr lang="en-US" sz="1600" b="1">
                          <a:solidFill>
                            <a:srgbClr val="C00000"/>
                          </a:solidFill>
                          <a:latin typeface="Times New Roman" panose="02020603050405020304" pitchFamily="18" charset="0"/>
                          <a:cs typeface="Times New Roman" panose="02020603050405020304" pitchFamily="18" charset="0"/>
                        </a:rPr>
                        <a:t>&gt;</a:t>
                      </a:r>
                      <a:endParaRPr lang="en-US" altLang="en-US" sz="1600" b="1">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LUI </a:t>
                      </a:r>
                      <a:r>
                        <a:rPr lang="en-US" sz="1600" b="1">
                          <a:solidFill>
                            <a:srgbClr val="C00000"/>
                          </a:solidFill>
                          <a:latin typeface="Times New Roman" panose="02020603050405020304" pitchFamily="18" charset="0"/>
                          <a:cs typeface="Times New Roman" panose="02020603050405020304" pitchFamily="18" charset="0"/>
                        </a:rPr>
                        <a:t>r1</a:t>
                      </a: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en-US" sz="1600" b="1">
                          <a:solidFill>
                            <a:srgbClr val="C00000"/>
                          </a:solidFill>
                          <a:latin typeface="Times New Roman" panose="02020603050405020304" pitchFamily="18" charset="0"/>
                          <a:cs typeface="Times New Roman" panose="02020603050405020304" pitchFamily="18" charset="0"/>
                        </a:rPr>
                        <a:t>&lt;</a:t>
                      </a: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偏移量的高</a:t>
                      </a:r>
                      <a:r>
                        <a:rPr lang="en-US" sz="1600" b="1">
                          <a:solidFill>
                            <a:srgbClr val="C00000"/>
                          </a:solidFill>
                          <a:latin typeface="Times New Roman" panose="02020603050405020304" pitchFamily="18" charset="0"/>
                          <a:cs typeface="Times New Roman" panose="02020603050405020304" pitchFamily="18" charset="0"/>
                        </a:rPr>
                        <a:t>16</a:t>
                      </a: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位</a:t>
                      </a:r>
                      <a:r>
                        <a:rPr lang="en-US" sz="1600" b="1">
                          <a:solidFill>
                            <a:srgbClr val="C00000"/>
                          </a:solidFill>
                          <a:latin typeface="Times New Roman" panose="02020603050405020304" pitchFamily="18" charset="0"/>
                          <a:cs typeface="Times New Roman" panose="02020603050405020304" pitchFamily="18" charset="0"/>
                        </a:rPr>
                        <a:t>&gt;</a:t>
                      </a:r>
                      <a:endParaRPr lang="en-US" altLang="en-US" sz="1600" b="1">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41630">
                <a:tc>
                  <a:txBody>
                    <a:bodyPr/>
                    <a:p>
                      <a:pPr indent="0">
                        <a:buNone/>
                      </a:pPr>
                      <a:r>
                        <a:rPr lang="en-US" sz="1600" b="1">
                          <a:solidFill>
                            <a:srgbClr val="FF0000"/>
                          </a:solidFill>
                          <a:latin typeface="Times New Roman" panose="02020603050405020304" pitchFamily="18" charset="0"/>
                          <a:cs typeface="Times New Roman" panose="02020603050405020304" pitchFamily="18" charset="0"/>
                        </a:rPr>
                        <a:t> </a:t>
                      </a:r>
                      <a:endParaRPr lang="en-US" altLang="en-US" sz="16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LW </a:t>
                      </a:r>
                      <a:r>
                        <a:rPr lang="en-US" sz="1600" b="1">
                          <a:solidFill>
                            <a:srgbClr val="C00000"/>
                          </a:solidFill>
                          <a:latin typeface="Times New Roman" panose="02020603050405020304" pitchFamily="18" charset="0"/>
                          <a:cs typeface="Times New Roman" panose="02020603050405020304" pitchFamily="18" charset="0"/>
                        </a:rPr>
                        <a:t>r2</a:t>
                      </a: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en-US" sz="1600" b="1">
                          <a:solidFill>
                            <a:srgbClr val="C00000"/>
                          </a:solidFill>
                          <a:latin typeface="Times New Roman" panose="02020603050405020304" pitchFamily="18" charset="0"/>
                          <a:cs typeface="Times New Roman" panose="02020603050405020304" pitchFamily="18" charset="0"/>
                        </a:rPr>
                        <a:t>&lt;</a:t>
                      </a: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偏移量的低16位</a:t>
                      </a:r>
                      <a:r>
                        <a:rPr lang="en-US" sz="1600" b="1">
                          <a:solidFill>
                            <a:srgbClr val="C00000"/>
                          </a:solidFill>
                          <a:latin typeface="Times New Roman" panose="02020603050405020304" pitchFamily="18" charset="0"/>
                          <a:cs typeface="Times New Roman" panose="02020603050405020304" pitchFamily="18" charset="0"/>
                        </a:rPr>
                        <a:t>&gt;</a:t>
                      </a: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en-US" sz="1600" b="1">
                          <a:solidFill>
                            <a:srgbClr val="C00000"/>
                          </a:solidFill>
                          <a:latin typeface="Times New Roman" panose="02020603050405020304" pitchFamily="18" charset="0"/>
                          <a:cs typeface="Times New Roman" panose="02020603050405020304" pitchFamily="18" charset="0"/>
                        </a:rPr>
                        <a:t>r1</a:t>
                      </a: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a:t>
                      </a:r>
                      <a:endParaRPr lang="en-US" altLang="en-US" sz="1600" b="1">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40360">
                <a:tc>
                  <a:txBody>
                    <a:bodyPr/>
                    <a:p>
                      <a:pPr indent="0">
                        <a:buNone/>
                      </a:pP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LW </a:t>
                      </a:r>
                      <a:r>
                        <a:rPr lang="en-US" sz="1600" b="1">
                          <a:solidFill>
                            <a:srgbClr val="3333FF"/>
                          </a:solidFill>
                          <a:latin typeface="Times New Roman" panose="02020603050405020304" pitchFamily="18" charset="0"/>
                          <a:cs typeface="Times New Roman" panose="02020603050405020304" pitchFamily="18" charset="0"/>
                        </a:rPr>
                        <a:t>r2</a:t>
                      </a: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a:t>
                      </a:r>
                      <a:r>
                        <a:rPr lang="en-US" sz="1600" b="1">
                          <a:solidFill>
                            <a:srgbClr val="3333FF"/>
                          </a:solidFill>
                          <a:latin typeface="Times New Roman" panose="02020603050405020304" pitchFamily="18" charset="0"/>
                          <a:cs typeface="Times New Roman" panose="02020603050405020304" pitchFamily="18" charset="0"/>
                        </a:rPr>
                        <a:t>&lt;32</a:t>
                      </a: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偏移量</a:t>
                      </a:r>
                      <a:r>
                        <a:rPr lang="en-US" sz="1600" b="1">
                          <a:solidFill>
                            <a:srgbClr val="3333FF"/>
                          </a:solidFill>
                          <a:latin typeface="Times New Roman" panose="02020603050405020304" pitchFamily="18" charset="0"/>
                          <a:cs typeface="Times New Roman" panose="02020603050405020304" pitchFamily="18" charset="0"/>
                        </a:rPr>
                        <a:t>&gt;</a:t>
                      </a: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a:t>
                      </a:r>
                      <a:r>
                        <a:rPr lang="en-US" sz="1600" b="1">
                          <a:solidFill>
                            <a:srgbClr val="3333FF"/>
                          </a:solidFill>
                          <a:latin typeface="Times New Roman" panose="02020603050405020304" pitchFamily="18" charset="0"/>
                          <a:cs typeface="Times New Roman" panose="02020603050405020304" pitchFamily="18" charset="0"/>
                        </a:rPr>
                        <a:t>r4</a:t>
                      </a: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a:t>
                      </a:r>
                      <a:endParaRPr lang="en-US" altLang="en-US" sz="1600" b="1">
                        <a:solidFill>
                          <a:srgbClr val="3333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LUI </a:t>
                      </a:r>
                      <a:r>
                        <a:rPr lang="en-US" sz="1600" b="1">
                          <a:solidFill>
                            <a:srgbClr val="3333FF"/>
                          </a:solidFill>
                          <a:latin typeface="Times New Roman" panose="02020603050405020304" pitchFamily="18" charset="0"/>
                          <a:cs typeface="Times New Roman" panose="02020603050405020304" pitchFamily="18" charset="0"/>
                        </a:rPr>
                        <a:t>r1</a:t>
                      </a: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a:t>
                      </a:r>
                      <a:r>
                        <a:rPr lang="en-US" sz="1600" b="1">
                          <a:solidFill>
                            <a:srgbClr val="3333FF"/>
                          </a:solidFill>
                          <a:latin typeface="Times New Roman" panose="02020603050405020304" pitchFamily="18" charset="0"/>
                          <a:cs typeface="Times New Roman" panose="02020603050405020304" pitchFamily="18" charset="0"/>
                        </a:rPr>
                        <a:t>&lt;</a:t>
                      </a: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偏移量的高16位</a:t>
                      </a:r>
                      <a:r>
                        <a:rPr lang="en-US" sz="1600" b="1">
                          <a:solidFill>
                            <a:srgbClr val="3333FF"/>
                          </a:solidFill>
                          <a:latin typeface="Times New Roman" panose="02020603050405020304" pitchFamily="18" charset="0"/>
                          <a:cs typeface="Times New Roman" panose="02020603050405020304" pitchFamily="18" charset="0"/>
                        </a:rPr>
                        <a:t>&gt;</a:t>
                      </a:r>
                      <a:endParaRPr lang="en-US" altLang="en-US" sz="1600" b="1">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266700">
                <a:tc>
                  <a:txBody>
                    <a:bodyPr/>
                    <a:p>
                      <a:pPr indent="0">
                        <a:buNone/>
                      </a:pPr>
                      <a:r>
                        <a:rPr lang="en-US" sz="1600" b="1">
                          <a:solidFill>
                            <a:srgbClr val="FF0000"/>
                          </a:solidFill>
                          <a:latin typeface="Times New Roman" panose="02020603050405020304" pitchFamily="18" charset="0"/>
                          <a:cs typeface="Times New Roman" panose="02020603050405020304" pitchFamily="18" charset="0"/>
                        </a:rPr>
                        <a:t> </a:t>
                      </a:r>
                      <a:endParaRPr lang="en-US" altLang="en-US" sz="16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ADDU </a:t>
                      </a:r>
                      <a:r>
                        <a:rPr lang="en-US" sz="1600" b="1">
                          <a:solidFill>
                            <a:srgbClr val="3333FF"/>
                          </a:solidFill>
                          <a:latin typeface="Times New Roman" panose="02020603050405020304" pitchFamily="18" charset="0"/>
                          <a:cs typeface="Times New Roman" panose="02020603050405020304" pitchFamily="18" charset="0"/>
                        </a:rPr>
                        <a:t>r1</a:t>
                      </a: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a:t>
                      </a:r>
                      <a:r>
                        <a:rPr lang="en-US" sz="1600" b="1">
                          <a:solidFill>
                            <a:srgbClr val="3333FF"/>
                          </a:solidFill>
                          <a:latin typeface="Times New Roman" panose="02020603050405020304" pitchFamily="18" charset="0"/>
                          <a:cs typeface="Times New Roman" panose="02020603050405020304" pitchFamily="18" charset="0"/>
                        </a:rPr>
                        <a:t>r4</a:t>
                      </a:r>
                      <a:r>
                        <a:rPr lang="zh-CN" altLang="en-US" sz="1600" b="1">
                          <a:solidFill>
                            <a:srgbClr val="3333FF"/>
                          </a:solidFill>
                          <a:latin typeface="Times New Roman" panose="02020603050405020304" pitchFamily="18" charset="0"/>
                          <a:cs typeface="Times New Roman" panose="02020603050405020304" pitchFamily="18" charset="0"/>
                        </a:rPr>
                        <a:t>，</a:t>
                      </a:r>
                      <a:r>
                        <a:rPr lang="en-US" altLang="zh-CN" sz="1600" b="1">
                          <a:solidFill>
                            <a:srgbClr val="3333FF"/>
                          </a:solidFill>
                          <a:latin typeface="Times New Roman" panose="02020603050405020304" pitchFamily="18" charset="0"/>
                          <a:cs typeface="Times New Roman" panose="02020603050405020304" pitchFamily="18" charset="0"/>
                        </a:rPr>
                        <a:t>r1</a:t>
                      </a:r>
                      <a:endParaRPr lang="en-US" altLang="zh-CN" sz="1600" b="1">
                        <a:solidFill>
                          <a:srgbClr val="3333FF"/>
                        </a:solidFill>
                        <a:latin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11150">
                <a:tc>
                  <a:txBody>
                    <a:bodyPr/>
                    <a:p>
                      <a:pPr indent="0">
                        <a:buNone/>
                      </a:pPr>
                      <a:r>
                        <a:rPr lang="en-US" sz="1600" b="1">
                          <a:solidFill>
                            <a:srgbClr val="FF0000"/>
                          </a:solidFill>
                          <a:latin typeface="Times New Roman" panose="02020603050405020304" pitchFamily="18" charset="0"/>
                          <a:cs typeface="Times New Roman" panose="02020603050405020304" pitchFamily="18" charset="0"/>
                        </a:rPr>
                        <a:t> </a:t>
                      </a:r>
                      <a:endParaRPr lang="en-US" altLang="en-US" sz="16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a:noFill/>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LW </a:t>
                      </a:r>
                      <a:r>
                        <a:rPr lang="en-US" sz="1600" b="1">
                          <a:solidFill>
                            <a:srgbClr val="3333FF"/>
                          </a:solidFill>
                          <a:latin typeface="Times New Roman" panose="02020603050405020304" pitchFamily="18" charset="0"/>
                          <a:cs typeface="Times New Roman" panose="02020603050405020304" pitchFamily="18" charset="0"/>
                        </a:rPr>
                        <a:t>r2</a:t>
                      </a: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a:t>
                      </a:r>
                      <a:r>
                        <a:rPr lang="en-US" sz="1600" b="1">
                          <a:solidFill>
                            <a:srgbClr val="3333FF"/>
                          </a:solidFill>
                          <a:latin typeface="Times New Roman" panose="02020603050405020304" pitchFamily="18" charset="0"/>
                          <a:cs typeface="Times New Roman" panose="02020603050405020304" pitchFamily="18" charset="0"/>
                        </a:rPr>
                        <a:t>&lt;</a:t>
                      </a: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偏移量的低16位</a:t>
                      </a:r>
                      <a:r>
                        <a:rPr lang="en-US" sz="1600" b="1">
                          <a:solidFill>
                            <a:srgbClr val="3333FF"/>
                          </a:solidFill>
                          <a:latin typeface="Times New Roman" panose="02020603050405020304" pitchFamily="18" charset="0"/>
                          <a:cs typeface="Times New Roman" panose="02020603050405020304" pitchFamily="18" charset="0"/>
                        </a:rPr>
                        <a:t>&gt;</a:t>
                      </a: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a:t>
                      </a:r>
                      <a:r>
                        <a:rPr lang="en-US" sz="1600" b="1">
                          <a:solidFill>
                            <a:srgbClr val="3333FF"/>
                          </a:solidFill>
                          <a:latin typeface="Times New Roman" panose="02020603050405020304" pitchFamily="18" charset="0"/>
                          <a:cs typeface="Times New Roman" panose="02020603050405020304" pitchFamily="18" charset="0"/>
                        </a:rPr>
                        <a:t>r1</a:t>
                      </a:r>
                      <a:r>
                        <a:rPr lang="en-US" sz="1600" b="1">
                          <a:solidFill>
                            <a:srgbClr val="3333FF"/>
                          </a:solidFill>
                          <a:latin typeface="宋体" panose="02010600030101010101" pitchFamily="2" charset="-122"/>
                          <a:ea typeface="宋体" panose="02010600030101010101" pitchFamily="2" charset="-122"/>
                          <a:cs typeface="宋体" panose="02010600030101010101" pitchFamily="2" charset="-122"/>
                        </a:rPr>
                        <a:t>）</a:t>
                      </a:r>
                      <a:endParaRPr lang="en-US" altLang="en-US" sz="1600" b="1">
                        <a:solidFill>
                          <a:srgbClr val="3333F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126365" y="2853055"/>
            <a:ext cx="8841105" cy="1568450"/>
          </a:xfrm>
          <a:prstGeom prst="rect">
            <a:avLst/>
          </a:prstGeom>
          <a:noFill/>
        </p:spPr>
        <p:txBody>
          <a:bodyPr wrap="square" rtlCol="0" anchor="t">
            <a:spAutoFit/>
          </a:bodyPr>
          <a:p>
            <a:pPr indent="266700">
              <a:lnSpc>
                <a:spcPct val="120000"/>
              </a:lnSpc>
              <a:spcBef>
                <a:spcPts val="0"/>
              </a:spcBef>
              <a:spcAft>
                <a:spcPts val="0"/>
              </a:spcAft>
            </a:pPr>
            <a:r>
              <a:rPr lang="en-US" sz="2000" b="1">
                <a:latin typeface="Times New Roman" panose="02020603050405020304" pitchFamily="18" charset="0"/>
                <a:sym typeface="+mn-ea"/>
              </a:rPr>
              <a:t>MIPS</a:t>
            </a:r>
            <a:r>
              <a:rPr lang="zh-CN" sz="2000" b="1">
                <a:latin typeface="Times New Roman" panose="02020603050405020304" pitchFamily="18" charset="0"/>
                <a:sym typeface="+mn-ea"/>
              </a:rPr>
              <a:t>的编译器使用多条机器指令的合成来实现普通机器中的典型寻址方式。下</a:t>
            </a:r>
            <a:r>
              <a:rPr lang="zh-CN" sz="2000" b="1">
                <a:latin typeface="Times New Roman" panose="02020603050405020304" pitchFamily="18" charset="0"/>
                <a:sym typeface="+mn-ea"/>
              </a:rPr>
              <a:t>表给出了三条合成指令对应的一条、二条或三条实际指令，其中使用了</a:t>
            </a:r>
            <a:r>
              <a:rPr lang="en-US" sz="2000" b="1">
                <a:latin typeface="Times New Roman" panose="02020603050405020304" pitchFamily="18" charset="0"/>
                <a:sym typeface="+mn-ea"/>
              </a:rPr>
              <a:t>lui </a:t>
            </a:r>
            <a:r>
              <a:rPr lang="zh-CN" sz="2000" b="1">
                <a:latin typeface="Times New Roman" panose="02020603050405020304" pitchFamily="18" charset="0"/>
                <a:sym typeface="+mn-ea"/>
              </a:rPr>
              <a:t>（</a:t>
            </a:r>
            <a:r>
              <a:rPr lang="en-US" sz="2000" b="1">
                <a:latin typeface="Times New Roman" panose="02020603050405020304" pitchFamily="18" charset="0"/>
                <a:sym typeface="+mn-ea"/>
              </a:rPr>
              <a:t>Load Upper Immediat</a:t>
            </a:r>
            <a:r>
              <a:rPr lang="zh-CN" sz="2000" b="1">
                <a:latin typeface="Times New Roman" panose="02020603050405020304" pitchFamily="18" charset="0"/>
                <a:sym typeface="+mn-ea"/>
              </a:rPr>
              <a:t>）指令，这条指令将</a:t>
            </a:r>
            <a:r>
              <a:rPr lang="en-US" sz="2000" b="1">
                <a:latin typeface="Times New Roman" panose="02020603050405020304" pitchFamily="18" charset="0"/>
                <a:sym typeface="+mn-ea"/>
              </a:rPr>
              <a:t>16</a:t>
            </a:r>
            <a:r>
              <a:rPr lang="zh-CN" sz="2000" b="1">
                <a:latin typeface="Times New Roman" panose="02020603050405020304" pitchFamily="18" charset="0"/>
                <a:sym typeface="+mn-ea"/>
              </a:rPr>
              <a:t>位立即数装人寄存器高半部，低半部置为全</a:t>
            </a:r>
            <a:r>
              <a:rPr lang="en-US" sz="2000" b="1">
                <a:latin typeface="Times New Roman" panose="02020603050405020304" pitchFamily="18" charset="0"/>
                <a:sym typeface="+mn-ea"/>
              </a:rPr>
              <a:t>0</a:t>
            </a:r>
            <a:r>
              <a:rPr lang="zh-CN" sz="2000" b="1">
                <a:latin typeface="Times New Roman" panose="02020603050405020304" pitchFamily="18" charset="0"/>
                <a:sym typeface="+mn-ea"/>
              </a:rPr>
              <a:t>。</a:t>
            </a:r>
            <a:endParaRPr lang="zh-CN" altLang="en-US" sz="2000"/>
          </a:p>
        </p:txBody>
      </p:sp>
    </p:spTree>
  </p:cSld>
  <p:clrMapOvr>
    <a:masterClrMapping/>
  </p:clrMapOvr>
  <p:transition spd="slow">
    <p:cover dir="ld"/>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9070" y="980440"/>
            <a:ext cx="8493125" cy="1420495"/>
          </a:xfrm>
          <a:prstGeom prst="rect">
            <a:avLst/>
          </a:prstGeom>
          <a:noFill/>
          <a:ln w="9525">
            <a:noFill/>
          </a:ln>
        </p:spPr>
        <p:txBody>
          <a:bodyPr wrap="square">
            <a:spAutoFit/>
          </a:bodyPr>
          <a:p>
            <a:pPr>
              <a:lnSpc>
                <a:spcPct val="120000"/>
              </a:lnSpc>
              <a:spcBef>
                <a:spcPts val="0"/>
              </a:spcBef>
              <a:spcAft>
                <a:spcPts val="0"/>
              </a:spcAft>
            </a:pPr>
            <a:r>
              <a:rPr lang="en-US" altLang="zh-CN" sz="2000" b="1">
                <a:solidFill>
                  <a:schemeClr val="tx1"/>
                </a:solidFill>
                <a:latin typeface="Times New Roman" panose="02020603050405020304" pitchFamily="18" charset="0"/>
                <a:ea typeface="宋体" panose="02010600030101010101" pitchFamily="2" charset="-122"/>
              </a:rPr>
              <a:t>       </a:t>
            </a:r>
            <a:r>
              <a:rPr lang="zh-CN" sz="2400" b="1">
                <a:solidFill>
                  <a:schemeClr val="tx1"/>
                </a:solidFill>
                <a:latin typeface="Times New Roman" panose="02020603050405020304" pitchFamily="18" charset="0"/>
                <a:ea typeface="宋体" panose="02010600030101010101" pitchFamily="2" charset="-122"/>
              </a:rPr>
              <a:t>在个人移动设备和嵌入式计算机</a:t>
            </a:r>
            <a:r>
              <a:rPr lang="zh-CN" sz="2400" b="1">
                <a:solidFill>
                  <a:schemeClr val="tx1"/>
                </a:solidFill>
                <a:latin typeface="Times New Roman" panose="02020603050405020304" pitchFamily="18" charset="0"/>
                <a:ea typeface="宋体" panose="02010600030101010101" pitchFamily="2" charset="-122"/>
              </a:rPr>
              <a:t>种最流行的</a:t>
            </a:r>
            <a:r>
              <a:rPr lang="zh-CN" sz="2400" b="1">
                <a:solidFill>
                  <a:srgbClr val="C00000"/>
                </a:solidFill>
                <a:latin typeface="Times New Roman" panose="02020603050405020304" pitchFamily="18" charset="0"/>
                <a:ea typeface="宋体" panose="02010600030101010101" pitchFamily="2" charset="-122"/>
              </a:rPr>
              <a:t>指令集</a:t>
            </a:r>
            <a:r>
              <a:rPr lang="zh-CN" sz="2400" b="1">
                <a:solidFill>
                  <a:schemeClr val="tx1"/>
                </a:solidFill>
                <a:latin typeface="Times New Roman" panose="02020603050405020304" pitchFamily="18" charset="0"/>
                <a:ea typeface="宋体" panose="02010600030101010101" pitchFamily="2" charset="-122"/>
              </a:rPr>
              <a:t>体系结构是</a:t>
            </a:r>
            <a:r>
              <a:rPr lang="en-US" sz="2400" b="1">
                <a:solidFill>
                  <a:schemeClr val="tx1"/>
                </a:solidFill>
                <a:latin typeface="Times New Roman" panose="02020603050405020304" pitchFamily="18" charset="0"/>
                <a:ea typeface="宋体" panose="02010600030101010101" pitchFamily="2" charset="-122"/>
              </a:rPr>
              <a:t>ARM</a:t>
            </a:r>
            <a:r>
              <a:rPr lang="zh-CN" sz="2400" b="1">
                <a:solidFill>
                  <a:schemeClr val="tx1"/>
                </a:solidFill>
                <a:latin typeface="Times New Roman" panose="02020603050405020304" pitchFamily="18" charset="0"/>
                <a:ea typeface="宋体" panose="02010600030101010101" pitchFamily="2" charset="-122"/>
              </a:rPr>
              <a:t>，每年都有数十亿的设备使用</a:t>
            </a:r>
            <a:r>
              <a:rPr lang="en-US" sz="2400" b="1">
                <a:solidFill>
                  <a:schemeClr val="tx1"/>
                </a:solidFill>
                <a:latin typeface="Times New Roman" panose="02020603050405020304" pitchFamily="18" charset="0"/>
                <a:ea typeface="宋体" panose="02010600030101010101" pitchFamily="2" charset="-122"/>
              </a:rPr>
              <a:t>ARM</a:t>
            </a:r>
            <a:r>
              <a:rPr lang="zh-CN" altLang="en-US" sz="2400" b="1">
                <a:solidFill>
                  <a:schemeClr val="tx1"/>
                </a:solidFill>
                <a:latin typeface="Times New Roman" panose="02020603050405020304" pitchFamily="18" charset="0"/>
                <a:ea typeface="宋体" panose="02010600030101010101" pitchFamily="2" charset="-122"/>
              </a:rPr>
              <a:t>（</a:t>
            </a:r>
            <a:r>
              <a:rPr lang="en-US" sz="2400" b="1">
                <a:latin typeface="Times New Roman" panose="02020603050405020304" pitchFamily="18" charset="0"/>
                <a:sym typeface="+mn-ea"/>
              </a:rPr>
              <a:t>Advanced RISC Machine</a:t>
            </a:r>
            <a:r>
              <a:rPr lang="zh-CN" altLang="en-US" sz="2400" b="1">
                <a:solidFill>
                  <a:schemeClr val="tx1"/>
                </a:solidFill>
                <a:latin typeface="Times New Roman" panose="02020603050405020304" pitchFamily="18" charset="0"/>
                <a:ea typeface="宋体" panose="02010600030101010101" pitchFamily="2" charset="-122"/>
              </a:rPr>
              <a:t>）</a:t>
            </a:r>
            <a:r>
              <a:rPr lang="zh-CN" sz="2400" b="1">
                <a:solidFill>
                  <a:schemeClr val="tx1"/>
                </a:solidFill>
                <a:latin typeface="Times New Roman" panose="02020603050405020304" pitchFamily="18" charset="0"/>
                <a:ea typeface="宋体" panose="02010600030101010101" pitchFamily="2" charset="-122"/>
              </a:rPr>
              <a:t>处理器。</a:t>
            </a:r>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2" name="文本框 1"/>
          <p:cNvSpPr txBox="1"/>
          <p:nvPr/>
        </p:nvSpPr>
        <p:spPr>
          <a:xfrm>
            <a:off x="467360" y="260350"/>
            <a:ext cx="4572000" cy="645160"/>
          </a:xfrm>
          <a:prstGeom prst="rect">
            <a:avLst/>
          </a:prstGeom>
          <a:noFill/>
        </p:spPr>
        <p:txBody>
          <a:bodyPr wrap="square" rtlCol="0" anchor="t">
            <a:spAutoFit/>
          </a:bodyPr>
          <a:p>
            <a:r>
              <a:rPr lang="en-US" altLang="zh-CN" sz="3600" b="1" dirty="0">
                <a:latin typeface="Times New Roman" panose="02020603050405020304" pitchFamily="18" charset="0"/>
                <a:ea typeface="黑体" panose="02010609060101010101" pitchFamily="49" charset="-122"/>
                <a:cs typeface="Times New Roman" panose="02020603050405020304" pitchFamily="18" charset="0"/>
                <a:sym typeface="+mn-ea"/>
              </a:rPr>
              <a:t>2.3.7  ARM指令系统</a:t>
            </a:r>
            <a:endParaRPr lang="en-US" altLang="zh-CN" sz="3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文本框 2"/>
          <p:cNvSpPr txBox="1"/>
          <p:nvPr/>
        </p:nvSpPr>
        <p:spPr>
          <a:xfrm>
            <a:off x="107315" y="2924810"/>
            <a:ext cx="8947785" cy="4078605"/>
          </a:xfrm>
          <a:prstGeom prst="rect">
            <a:avLst/>
          </a:prstGeom>
          <a:noFill/>
        </p:spPr>
        <p:txBody>
          <a:bodyPr wrap="square" rtlCol="0" anchor="t">
            <a:spAutoFit/>
          </a:bodyPr>
          <a:p>
            <a:pPr>
              <a:lnSpc>
                <a:spcPct val="120000"/>
              </a:lnSpc>
              <a:spcBef>
                <a:spcPts val="0"/>
              </a:spcBef>
              <a:spcAft>
                <a:spcPts val="0"/>
              </a:spcAft>
            </a:pPr>
            <a:r>
              <a:rPr lang="en-US" altLang="zh-CN" sz="2000" b="1">
                <a:latin typeface="Times New Roman" panose="02020603050405020304" pitchFamily="18" charset="0"/>
                <a:sym typeface="+mn-ea"/>
              </a:rPr>
              <a:t>     </a:t>
            </a:r>
            <a:r>
              <a:rPr lang="zh-CN" sz="2400" b="1">
                <a:latin typeface="Times New Roman" panose="02020603050405020304" pitchFamily="18" charset="0"/>
                <a:sym typeface="+mn-ea"/>
              </a:rPr>
              <a:t>嵌入式微处理器要求最小化存储器，即限制代码量。</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属于</a:t>
            </a:r>
            <a:r>
              <a:rPr lang="en-US" sz="2400" b="1">
                <a:latin typeface="Times New Roman" panose="02020603050405020304" pitchFamily="18" charset="0"/>
                <a:sym typeface="+mn-ea"/>
              </a:rPr>
              <a:t>RISC</a:t>
            </a:r>
            <a:r>
              <a:rPr lang="zh-CN" sz="2400" b="1">
                <a:latin typeface="Times New Roman" panose="02020603050405020304" pitchFamily="18" charset="0"/>
                <a:sym typeface="+mn-ea"/>
              </a:rPr>
              <a:t>体系，但是</a:t>
            </a:r>
            <a:r>
              <a:rPr lang="en-US" sz="2400" b="1">
                <a:latin typeface="Times New Roman" panose="02020603050405020304" pitchFamily="18" charset="0"/>
                <a:sym typeface="+mn-ea"/>
              </a:rPr>
              <a:t>RISC</a:t>
            </a:r>
            <a:r>
              <a:rPr lang="zh-CN" sz="2400" b="1">
                <a:latin typeface="Times New Roman" panose="02020603050405020304" pitchFamily="18" charset="0"/>
                <a:sym typeface="+mn-ea"/>
              </a:rPr>
              <a:t>指令长度固定导致代码密度较低，为此</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处理器实现了两种指令集（指令</a:t>
            </a:r>
            <a:r>
              <a:rPr lang="zh-CN" sz="2400" b="1">
                <a:latin typeface="Times New Roman" panose="02020603050405020304" pitchFamily="18" charset="0"/>
                <a:sym typeface="+mn-ea"/>
              </a:rPr>
              <a:t>系统），即</a:t>
            </a:r>
            <a:r>
              <a:rPr lang="en-US" sz="2400" b="1">
                <a:solidFill>
                  <a:srgbClr val="C00000"/>
                </a:solidFill>
                <a:latin typeface="Times New Roman" panose="02020603050405020304" pitchFamily="18" charset="0"/>
                <a:sym typeface="+mn-ea"/>
              </a:rPr>
              <a:t>32</a:t>
            </a:r>
            <a:r>
              <a:rPr lang="zh-CN" sz="2400" b="1">
                <a:solidFill>
                  <a:srgbClr val="C00000"/>
                </a:solidFill>
                <a:latin typeface="Times New Roman" panose="02020603050405020304" pitchFamily="18" charset="0"/>
                <a:sym typeface="+mn-ea"/>
              </a:rPr>
              <a:t>位的</a:t>
            </a:r>
            <a:r>
              <a:rPr lang="en-US" sz="2400" b="1">
                <a:solidFill>
                  <a:srgbClr val="C00000"/>
                </a:solidFill>
                <a:latin typeface="Times New Roman" panose="02020603050405020304" pitchFamily="18" charset="0"/>
                <a:sym typeface="+mn-ea"/>
              </a:rPr>
              <a:t>ARM</a:t>
            </a:r>
            <a:r>
              <a:rPr lang="zh-CN" sz="2400" b="1">
                <a:solidFill>
                  <a:srgbClr val="C00000"/>
                </a:solidFill>
                <a:latin typeface="Times New Roman" panose="02020603050405020304" pitchFamily="18" charset="0"/>
                <a:sym typeface="+mn-ea"/>
              </a:rPr>
              <a:t>指令集</a:t>
            </a:r>
            <a:r>
              <a:rPr lang="zh-CN" sz="2400" b="1">
                <a:latin typeface="Times New Roman" panose="02020603050405020304" pitchFamily="18" charset="0"/>
                <a:sym typeface="+mn-ea"/>
              </a:rPr>
              <a:t>和</a:t>
            </a:r>
            <a:r>
              <a:rPr lang="en-US" sz="2400" b="1">
                <a:solidFill>
                  <a:srgbClr val="3333FF"/>
                </a:solidFill>
                <a:latin typeface="Times New Roman" panose="02020603050405020304" pitchFamily="18" charset="0"/>
                <a:sym typeface="+mn-ea"/>
              </a:rPr>
              <a:t>16</a:t>
            </a:r>
            <a:r>
              <a:rPr lang="zh-CN" sz="2400" b="1">
                <a:solidFill>
                  <a:srgbClr val="3333FF"/>
                </a:solidFill>
                <a:latin typeface="Times New Roman" panose="02020603050405020304" pitchFamily="18" charset="0"/>
                <a:sym typeface="+mn-ea"/>
              </a:rPr>
              <a:t>位的</a:t>
            </a:r>
            <a:r>
              <a:rPr lang="en-US" sz="2400" b="1">
                <a:solidFill>
                  <a:srgbClr val="3333FF"/>
                </a:solidFill>
                <a:latin typeface="Times New Roman" panose="02020603050405020304" pitchFamily="18" charset="0"/>
                <a:sym typeface="+mn-ea"/>
              </a:rPr>
              <a:t>Thumb</a:t>
            </a:r>
            <a:r>
              <a:rPr lang="zh-CN" sz="2400" b="1">
                <a:solidFill>
                  <a:srgbClr val="3333FF"/>
                </a:solidFill>
                <a:latin typeface="Times New Roman" panose="02020603050405020304" pitchFamily="18" charset="0"/>
                <a:sym typeface="+mn-ea"/>
              </a:rPr>
              <a:t>指令集</a:t>
            </a:r>
            <a:r>
              <a:rPr lang="zh-CN" sz="2400" b="1">
                <a:latin typeface="Times New Roman" panose="02020603050405020304" pitchFamily="18" charset="0"/>
                <a:sym typeface="+mn-ea"/>
              </a:rPr>
              <a:t>。</a:t>
            </a:r>
            <a:r>
              <a:rPr lang="en-US" sz="2400" b="1">
                <a:latin typeface="Times New Roman" panose="02020603050405020304" pitchFamily="18" charset="0"/>
                <a:sym typeface="+mn-ea"/>
              </a:rPr>
              <a:t>      Thumb</a:t>
            </a:r>
            <a:r>
              <a:rPr lang="zh-CN" sz="2400" b="1">
                <a:latin typeface="Times New Roman" panose="02020603050405020304" pitchFamily="18" charset="0"/>
                <a:sym typeface="+mn-ea"/>
              </a:rPr>
              <a:t>指令集可以说是</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指令集功能子集。通过引入指令编码约束机制，它将部分标准</a:t>
            </a:r>
            <a:r>
              <a:rPr lang="en-US" sz="2400" b="1">
                <a:latin typeface="Times New Roman" panose="02020603050405020304" pitchFamily="18" charset="0"/>
                <a:sym typeface="+mn-ea"/>
              </a:rPr>
              <a:t>32</a:t>
            </a:r>
            <a:r>
              <a:rPr lang="zh-CN" sz="2400" b="1">
                <a:latin typeface="Times New Roman" panose="02020603050405020304" pitchFamily="18" charset="0"/>
                <a:sym typeface="+mn-ea"/>
              </a:rPr>
              <a:t>位</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指令压缩为具有相同功能的</a:t>
            </a:r>
            <a:r>
              <a:rPr lang="en-US" sz="2400" b="1">
                <a:latin typeface="Times New Roman" panose="02020603050405020304" pitchFamily="18" charset="0"/>
                <a:sym typeface="+mn-ea"/>
              </a:rPr>
              <a:t>16</a:t>
            </a:r>
            <a:r>
              <a:rPr lang="zh-CN" sz="2400" b="1">
                <a:latin typeface="Times New Roman" panose="02020603050405020304" pitchFamily="18" charset="0"/>
                <a:sym typeface="+mn-ea"/>
              </a:rPr>
              <a:t>位指令，它在处理器中仍然要被扩展为标准的</a:t>
            </a:r>
            <a:r>
              <a:rPr lang="en-US" sz="2400" b="1">
                <a:latin typeface="Times New Roman" panose="02020603050405020304" pitchFamily="18" charset="0"/>
                <a:sym typeface="+mn-ea"/>
              </a:rPr>
              <a:t>32</a:t>
            </a:r>
            <a:r>
              <a:rPr lang="zh-CN" sz="2400" b="1">
                <a:latin typeface="Times New Roman" panose="02020603050405020304" pitchFamily="18" charset="0"/>
                <a:sym typeface="+mn-ea"/>
              </a:rPr>
              <a:t>位</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指令来运行。因此</a:t>
            </a:r>
            <a:r>
              <a:rPr lang="en-US" sz="2400" b="1">
                <a:latin typeface="Times New Roman" panose="02020603050405020304" pitchFamily="18" charset="0"/>
                <a:sym typeface="+mn-ea"/>
              </a:rPr>
              <a:t>Thumb</a:t>
            </a:r>
            <a:r>
              <a:rPr lang="zh-CN" sz="2400" b="1">
                <a:latin typeface="Times New Roman" panose="02020603050405020304" pitchFamily="18" charset="0"/>
                <a:sym typeface="+mn-ea"/>
              </a:rPr>
              <a:t>指令能达到</a:t>
            </a:r>
            <a:r>
              <a:rPr lang="en-US" sz="2400" b="1">
                <a:latin typeface="Times New Roman" panose="02020603050405020304" pitchFamily="18" charset="0"/>
                <a:sym typeface="+mn-ea"/>
              </a:rPr>
              <a:t>2</a:t>
            </a:r>
            <a:r>
              <a:rPr lang="zh-CN" sz="2400" b="1">
                <a:latin typeface="Times New Roman" panose="02020603050405020304" pitchFamily="18" charset="0"/>
                <a:sym typeface="+mn-ea"/>
              </a:rPr>
              <a:t>倍于</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指令的代码密度，同时保持了</a:t>
            </a:r>
            <a:r>
              <a:rPr lang="en-US" sz="2400" b="1">
                <a:latin typeface="Times New Roman" panose="02020603050405020304" pitchFamily="18" charset="0"/>
                <a:sym typeface="+mn-ea"/>
              </a:rPr>
              <a:t>32</a:t>
            </a:r>
            <a:r>
              <a:rPr lang="zh-CN" sz="2400" b="1">
                <a:latin typeface="Times New Roman" panose="02020603050405020304" pitchFamily="18" charset="0"/>
                <a:sym typeface="+mn-ea"/>
              </a:rPr>
              <a:t>位</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处理器超越于</a:t>
            </a:r>
            <a:r>
              <a:rPr lang="en-US" sz="2400" b="1">
                <a:latin typeface="Times New Roman" panose="02020603050405020304" pitchFamily="18" charset="0"/>
                <a:sym typeface="+mn-ea"/>
              </a:rPr>
              <a:t>16</a:t>
            </a:r>
            <a:r>
              <a:rPr lang="zh-CN" sz="2400" b="1">
                <a:latin typeface="Times New Roman" panose="02020603050405020304" pitchFamily="18" charset="0"/>
                <a:sym typeface="+mn-ea"/>
              </a:rPr>
              <a:t>位处理器的性能优势。</a:t>
            </a:r>
            <a:endParaRPr lang="zh-CN" altLang="en-US" sz="2400"/>
          </a:p>
        </p:txBody>
      </p:sp>
      <p:sp>
        <p:nvSpPr>
          <p:cNvPr id="4" name="文本框 3"/>
          <p:cNvSpPr txBox="1"/>
          <p:nvPr/>
        </p:nvSpPr>
        <p:spPr>
          <a:xfrm>
            <a:off x="179070" y="2348865"/>
            <a:ext cx="4192270" cy="681990"/>
          </a:xfrm>
          <a:prstGeom prst="rect">
            <a:avLst/>
          </a:prstGeom>
          <a:noFill/>
        </p:spPr>
        <p:txBody>
          <a:bodyPr wrap="none" rtlCol="0" anchor="t">
            <a:spAutoFit/>
          </a:bodyPr>
          <a:p>
            <a:pPr>
              <a:lnSpc>
                <a:spcPct val="120000"/>
              </a:lnSpc>
              <a:spcBef>
                <a:spcPts val="0"/>
              </a:spcBef>
              <a:spcAft>
                <a:spcPts val="0"/>
              </a:spcAft>
            </a:pPr>
            <a:r>
              <a:rPr lang="en-US" sz="3200" b="1">
                <a:ea typeface="黑体" panose="02010609060101010101" pitchFamily="49" charset="-122"/>
                <a:sym typeface="+mn-ea"/>
              </a:rPr>
              <a:t>1</a:t>
            </a:r>
            <a:r>
              <a:rPr lang="zh-CN" sz="3200" b="1">
                <a:ea typeface="黑体" panose="02010609060101010101" pitchFamily="49" charset="-122"/>
                <a:sym typeface="+mn-ea"/>
              </a:rPr>
              <a:t>．</a:t>
            </a:r>
            <a:r>
              <a:rPr lang="en-US" sz="3200" b="1">
                <a:ea typeface="黑体" panose="02010609060101010101" pitchFamily="49" charset="-122"/>
                <a:sym typeface="+mn-ea"/>
              </a:rPr>
              <a:t>ARM</a:t>
            </a:r>
            <a:r>
              <a:rPr lang="zh-CN" sz="3200" b="1">
                <a:ea typeface="黑体" panose="02010609060101010101" pitchFamily="49" charset="-122"/>
                <a:sym typeface="+mn-ea"/>
              </a:rPr>
              <a:t>指令系统概述</a:t>
            </a:r>
            <a:endParaRPr lang="zh-CN" altLang="en-US" sz="3200"/>
          </a:p>
        </p:txBody>
      </p:sp>
    </p:spTree>
  </p:cSld>
  <p:clrMapOvr>
    <a:masterClrMapping/>
  </p:clrMapOvr>
  <p:transition spd="slow">
    <p:cover dir="ld"/>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7995" y="692785"/>
            <a:ext cx="8544560" cy="4965065"/>
          </a:xfrm>
          <a:prstGeom prst="rect">
            <a:avLst/>
          </a:prstGeom>
          <a:noFill/>
        </p:spPr>
        <p:txBody>
          <a:bodyPr wrap="square" rtlCol="0" anchor="t">
            <a:spAutoFit/>
          </a:bodyPr>
          <a:p>
            <a:pPr>
              <a:lnSpc>
                <a:spcPct val="120000"/>
              </a:lnSpc>
              <a:spcBef>
                <a:spcPts val="0"/>
              </a:spcBef>
              <a:spcAft>
                <a:spcPts val="0"/>
              </a:spcAft>
            </a:pPr>
            <a:r>
              <a:rPr lang="en-US" altLang="zh-CN" sz="2400" b="1">
                <a:latin typeface="Times New Roman" panose="02020603050405020304" pitchFamily="18" charset="0"/>
                <a:sym typeface="+mn-ea"/>
              </a:rPr>
              <a:t>       </a:t>
            </a:r>
            <a:r>
              <a:rPr lang="zh-CN" sz="2400" b="1">
                <a:latin typeface="Times New Roman" panose="02020603050405020304" pitchFamily="18" charset="0"/>
                <a:sym typeface="+mn-ea"/>
              </a:rPr>
              <a:t>后续的</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处理器还引入了新的指令集</a:t>
            </a:r>
            <a:r>
              <a:rPr lang="en-US" sz="2400" b="1">
                <a:latin typeface="Times New Roman" panose="02020603050405020304" pitchFamily="18" charset="0"/>
                <a:sym typeface="+mn-ea"/>
              </a:rPr>
              <a:t>Thumb-2</a:t>
            </a:r>
            <a:r>
              <a:rPr lang="zh-CN" sz="2400" b="1">
                <a:latin typeface="Times New Roman" panose="02020603050405020304" pitchFamily="18" charset="0"/>
                <a:sym typeface="+mn-ea"/>
              </a:rPr>
              <a:t>，它提供了</a:t>
            </a:r>
            <a:r>
              <a:rPr lang="en-US" sz="2400" b="1">
                <a:latin typeface="Times New Roman" panose="02020603050405020304" pitchFamily="18" charset="0"/>
                <a:sym typeface="+mn-ea"/>
              </a:rPr>
              <a:t>32</a:t>
            </a:r>
            <a:r>
              <a:rPr lang="zh-CN" sz="2400" b="1">
                <a:latin typeface="Times New Roman" panose="02020603050405020304" pitchFamily="18" charset="0"/>
                <a:sym typeface="+mn-ea"/>
              </a:rPr>
              <a:t>位和</a:t>
            </a:r>
            <a:r>
              <a:rPr lang="en-US" sz="2400" b="1">
                <a:latin typeface="Times New Roman" panose="02020603050405020304" pitchFamily="18" charset="0"/>
                <a:sym typeface="+mn-ea"/>
              </a:rPr>
              <a:t>16</a:t>
            </a:r>
            <a:r>
              <a:rPr lang="zh-CN" sz="2400" b="1">
                <a:latin typeface="Times New Roman" panose="02020603050405020304" pitchFamily="18" charset="0"/>
                <a:sym typeface="+mn-ea"/>
              </a:rPr>
              <a:t>位的混合指令，在增强灵活性的同时保持了代码高密度。另外某些型号的</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处理器对</a:t>
            </a:r>
            <a:r>
              <a:rPr lang="en-US" sz="2400" b="1">
                <a:latin typeface="Times New Roman" panose="02020603050405020304" pitchFamily="18" charset="0"/>
                <a:sym typeface="+mn-ea"/>
              </a:rPr>
              <a:t>JAVA</a:t>
            </a:r>
            <a:r>
              <a:rPr lang="zh-CN" sz="2400" b="1">
                <a:latin typeface="Times New Roman" panose="02020603050405020304" pitchFamily="18" charset="0"/>
                <a:sym typeface="+mn-ea"/>
              </a:rPr>
              <a:t>程序的高性能运行提供支持，通过</a:t>
            </a:r>
            <a:r>
              <a:rPr lang="en-US" sz="2400" b="1">
                <a:latin typeface="Times New Roman" panose="02020603050405020304" pitchFamily="18" charset="0"/>
                <a:sym typeface="+mn-ea"/>
              </a:rPr>
              <a:t>Jazelle</a:t>
            </a:r>
            <a:r>
              <a:rPr lang="zh-CN" sz="2400" b="1">
                <a:latin typeface="Times New Roman" panose="02020603050405020304" pitchFamily="18" charset="0"/>
                <a:sym typeface="+mn-ea"/>
              </a:rPr>
              <a:t>技术提供的</a:t>
            </a:r>
            <a:r>
              <a:rPr lang="en-US" sz="2400" b="1">
                <a:latin typeface="Times New Roman" panose="02020603050405020304" pitchFamily="18" charset="0"/>
                <a:sym typeface="+mn-ea"/>
              </a:rPr>
              <a:t>8</a:t>
            </a:r>
            <a:r>
              <a:rPr lang="zh-CN" sz="2400" b="1">
                <a:latin typeface="Times New Roman" panose="02020603050405020304" pitchFamily="18" charset="0"/>
                <a:sym typeface="+mn-ea"/>
              </a:rPr>
              <a:t>位指令，可以更快速地执行</a:t>
            </a:r>
            <a:r>
              <a:rPr lang="en-US" sz="2400" b="1">
                <a:latin typeface="Times New Roman" panose="02020603050405020304" pitchFamily="18" charset="0"/>
                <a:sym typeface="+mn-ea"/>
              </a:rPr>
              <a:t>Java</a:t>
            </a:r>
            <a:r>
              <a:rPr lang="zh-CN" sz="2400" b="1">
                <a:latin typeface="Times New Roman" panose="02020603050405020304" pitchFamily="18" charset="0"/>
                <a:sym typeface="+mn-ea"/>
              </a:rPr>
              <a:t>字节码。</a:t>
            </a:r>
            <a:endParaRPr lang="zh-CN" sz="2400" b="1">
              <a:latin typeface="Times New Roman" panose="02020603050405020304" pitchFamily="18" charset="0"/>
              <a:sym typeface="+mn-ea"/>
            </a:endParaRPr>
          </a:p>
          <a:p>
            <a:pPr>
              <a:lnSpc>
                <a:spcPct val="120000"/>
              </a:lnSpc>
              <a:spcBef>
                <a:spcPts val="0"/>
              </a:spcBef>
              <a:spcAft>
                <a:spcPts val="0"/>
              </a:spcAft>
            </a:pPr>
            <a:r>
              <a:rPr lang="zh-CN" sz="2400" b="1">
                <a:latin typeface="Times New Roman" panose="02020603050405020304" pitchFamily="18" charset="0"/>
                <a:sym typeface="+mn-ea"/>
              </a:rPr>
              <a:t> </a:t>
            </a:r>
            <a:r>
              <a:rPr lang="en-US" altLang="zh-CN" sz="2400" b="1">
                <a:latin typeface="Times New Roman" panose="02020603050405020304" pitchFamily="18" charset="0"/>
                <a:sym typeface="+mn-ea"/>
              </a:rPr>
              <a:t>     </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的体系结构从应用最广泛的</a:t>
            </a:r>
            <a:r>
              <a:rPr lang="en-US" sz="2400" b="1">
                <a:latin typeface="Times New Roman" panose="02020603050405020304" pitchFamily="18" charset="0"/>
                <a:sym typeface="+mn-ea"/>
              </a:rPr>
              <a:t>v4</a:t>
            </a:r>
            <a:r>
              <a:rPr lang="zh-CN" sz="2400" b="1">
                <a:latin typeface="Times New Roman" panose="02020603050405020304" pitchFamily="18" charset="0"/>
                <a:sym typeface="+mn-ea"/>
              </a:rPr>
              <a:t>发展到了</a:t>
            </a:r>
            <a:r>
              <a:rPr lang="en-US" sz="2400" b="1">
                <a:latin typeface="Times New Roman" panose="02020603050405020304" pitchFamily="18" charset="0"/>
                <a:sym typeface="+mn-ea"/>
              </a:rPr>
              <a:t>v7</a:t>
            </a:r>
            <a:r>
              <a:rPr lang="zh-CN" sz="2400" b="1">
                <a:latin typeface="Times New Roman" panose="02020603050405020304" pitchFamily="18" charset="0"/>
                <a:sym typeface="+mn-ea"/>
              </a:rPr>
              <a:t>，再到最新的</a:t>
            </a:r>
            <a:r>
              <a:rPr lang="en-US" sz="2400" b="1">
                <a:latin typeface="Times New Roman" panose="02020603050405020304" pitchFamily="18" charset="0"/>
                <a:sym typeface="+mn-ea"/>
              </a:rPr>
              <a:t>v8</a:t>
            </a:r>
            <a:r>
              <a:rPr lang="zh-CN" sz="2400" b="1">
                <a:latin typeface="Times New Roman" panose="02020603050405020304" pitchFamily="18" charset="0"/>
                <a:sym typeface="+mn-ea"/>
              </a:rPr>
              <a:t>，</a:t>
            </a:r>
            <a:r>
              <a:rPr lang="en-US" sz="2400" b="1">
                <a:latin typeface="Times New Roman" panose="02020603050405020304" pitchFamily="18" charset="0"/>
                <a:sym typeface="+mn-ea"/>
              </a:rPr>
              <a:t>v8</a:t>
            </a:r>
            <a:r>
              <a:rPr lang="zh-CN" sz="2400" b="1">
                <a:latin typeface="Times New Roman" panose="02020603050405020304" pitchFamily="18" charset="0"/>
                <a:sym typeface="+mn-ea"/>
              </a:rPr>
              <a:t>定义了</a:t>
            </a:r>
            <a:r>
              <a:rPr lang="en-US" sz="2400" b="1">
                <a:latin typeface="Times New Roman" panose="02020603050405020304" pitchFamily="18" charset="0"/>
                <a:sym typeface="+mn-ea"/>
              </a:rPr>
              <a:t>A64</a:t>
            </a:r>
            <a:r>
              <a:rPr lang="zh-CN" sz="2400" b="1">
                <a:latin typeface="Times New Roman" panose="02020603050405020304" pitchFamily="18" charset="0"/>
                <a:sym typeface="+mn-ea"/>
              </a:rPr>
              <a:t>指令系统。下面主要介绍</a:t>
            </a:r>
            <a:r>
              <a:rPr lang="en-US" sz="2400" b="1">
                <a:latin typeface="Times New Roman" panose="02020603050405020304" pitchFamily="18" charset="0"/>
                <a:sym typeface="+mn-ea"/>
              </a:rPr>
              <a:t>ARM v4</a:t>
            </a:r>
            <a:r>
              <a:rPr lang="zh-CN" sz="2400" b="1">
                <a:latin typeface="Times New Roman" panose="02020603050405020304" pitchFamily="18" charset="0"/>
                <a:sym typeface="+mn-ea"/>
              </a:rPr>
              <a:t>架构的指令系统。</a:t>
            </a:r>
            <a:endParaRPr lang="zh-CN" sz="2400" b="1">
              <a:latin typeface="Times New Roman" panose="02020603050405020304" pitchFamily="18" charset="0"/>
              <a:sym typeface="+mn-ea"/>
            </a:endParaRPr>
          </a:p>
          <a:p>
            <a:pPr>
              <a:lnSpc>
                <a:spcPct val="120000"/>
              </a:lnSpc>
              <a:spcBef>
                <a:spcPts val="0"/>
              </a:spcBef>
              <a:spcAft>
                <a:spcPts val="0"/>
              </a:spcAft>
            </a:pPr>
            <a:r>
              <a:rPr lang="en-US" altLang="zh-CN" sz="2400" b="1">
                <a:latin typeface="Times New Roman" panose="02020603050405020304" pitchFamily="18" charset="0"/>
                <a:sym typeface="+mn-ea"/>
              </a:rPr>
              <a:t>       </a:t>
            </a:r>
            <a:r>
              <a:rPr lang="zh-CN" sz="2400" b="1">
                <a:latin typeface="Times New Roman" panose="02020603050405020304" pitchFamily="18" charset="0"/>
                <a:sym typeface="+mn-ea"/>
              </a:rPr>
              <a:t>为减少代码量，</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指令系统中有不少特殊设计，如含复杂寻址方式的</a:t>
            </a:r>
            <a:r>
              <a:rPr lang="en-US" sz="2400" b="1">
                <a:latin typeface="Times New Roman" panose="02020603050405020304" pitchFamily="18" charset="0"/>
                <a:sym typeface="+mn-ea"/>
              </a:rPr>
              <a:t>9</a:t>
            </a:r>
            <a:r>
              <a:rPr lang="zh-CN" sz="2400" b="1">
                <a:latin typeface="Times New Roman" panose="02020603050405020304" pitchFamily="18" charset="0"/>
                <a:sym typeface="+mn-ea"/>
              </a:rPr>
              <a:t>种寻址方式、一次多字数据装入</a:t>
            </a:r>
            <a:r>
              <a:rPr lang="en-US" sz="2400" b="1">
                <a:latin typeface="Times New Roman" panose="02020603050405020304" pitchFamily="18" charset="0"/>
                <a:sym typeface="+mn-ea"/>
              </a:rPr>
              <a:t>/</a:t>
            </a:r>
            <a:r>
              <a:rPr lang="zh-CN" sz="2400" b="1">
                <a:latin typeface="Times New Roman" panose="02020603050405020304" pitchFamily="18" charset="0"/>
                <a:sym typeface="+mn-ea"/>
              </a:rPr>
              <a:t>存储（</a:t>
            </a:r>
            <a:r>
              <a:rPr lang="en-US" sz="2400" b="1">
                <a:latin typeface="Times New Roman" panose="02020603050405020304" pitchFamily="18" charset="0"/>
                <a:sym typeface="+mn-ea"/>
              </a:rPr>
              <a:t>LOAD/STORE</a:t>
            </a:r>
            <a:r>
              <a:rPr lang="zh-CN" sz="2400" b="1">
                <a:latin typeface="Times New Roman" panose="02020603050405020304" pitchFamily="18" charset="0"/>
                <a:sym typeface="+mn-ea"/>
              </a:rPr>
              <a:t>）指令、每条指令都可以选用的条件码。</a:t>
            </a:r>
            <a:endParaRPr lang="zh-CN" altLang="en-US" sz="2400"/>
          </a:p>
        </p:txBody>
      </p:sp>
    </p:spTree>
  </p:cSld>
  <p:clrMapOvr>
    <a:masterClrMapping/>
  </p:clrMapOvr>
  <p:transition spd="slow">
    <p:cover dir="ld"/>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95605" y="188595"/>
            <a:ext cx="4419600" cy="583565"/>
          </a:xfrm>
          <a:prstGeom prst="rect">
            <a:avLst/>
          </a:prstGeom>
          <a:noFill/>
          <a:ln w="9525">
            <a:noFill/>
          </a:ln>
        </p:spPr>
        <p:txBody>
          <a:bodyPr wrap="square">
            <a:spAutoFit/>
          </a:bodyPr>
          <a:p>
            <a:pPr marL="228600" indent="-228600"/>
            <a:r>
              <a:rPr lang="en-US" sz="3200" b="1">
                <a:solidFill>
                  <a:schemeClr val="tx1"/>
                </a:solidFill>
                <a:latin typeface="Arial" panose="020B0604020202020204" pitchFamily="34" charset="0"/>
                <a:ea typeface="黑体" panose="02010609060101010101" pitchFamily="49" charset="-122"/>
              </a:rPr>
              <a:t>2.  ARM</a:t>
            </a:r>
            <a:r>
              <a:rPr lang="zh-CN" sz="3200" b="1">
                <a:solidFill>
                  <a:schemeClr val="tx1"/>
                </a:solidFill>
                <a:latin typeface="Arial" panose="020B0604020202020204" pitchFamily="34" charset="0"/>
                <a:ea typeface="黑体" panose="02010609060101010101" pitchFamily="49" charset="-122"/>
              </a:rPr>
              <a:t>指令系统特点</a:t>
            </a:r>
            <a:endParaRPr lang="en-US" altLang="en-US" sz="3200" b="1">
              <a:solidFill>
                <a:schemeClr val="tx1"/>
              </a:solidFill>
              <a:latin typeface="Times New Roman" panose="02020603050405020304" pitchFamily="18" charset="0"/>
              <a:ea typeface="宋体" panose="02010600030101010101" pitchFamily="2" charset="-122"/>
            </a:endParaRPr>
          </a:p>
        </p:txBody>
      </p:sp>
      <p:sp>
        <p:nvSpPr>
          <p:cNvPr id="2" name="文本框 1"/>
          <p:cNvSpPr txBox="1"/>
          <p:nvPr/>
        </p:nvSpPr>
        <p:spPr>
          <a:xfrm>
            <a:off x="179705" y="908685"/>
            <a:ext cx="8788400" cy="584644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p>
            <a:pPr indent="269875">
              <a:lnSpc>
                <a:spcPct val="130000"/>
              </a:lnSpc>
              <a:spcBef>
                <a:spcPts val="0"/>
              </a:spcBef>
              <a:spcAft>
                <a:spcPts val="0"/>
              </a:spcAft>
            </a:pPr>
            <a:r>
              <a:rPr lang="en-US" sz="2400" b="1">
                <a:solidFill>
                  <a:schemeClr val="tx1"/>
                </a:solidFill>
                <a:latin typeface="Times New Roman" panose="02020603050405020304" pitchFamily="18" charset="0"/>
                <a:ea typeface="宋体" panose="02010600030101010101" pitchFamily="2" charset="-122"/>
              </a:rPr>
              <a:t>ARM</a:t>
            </a:r>
            <a:r>
              <a:rPr lang="zh-CN" sz="2400" b="1">
                <a:solidFill>
                  <a:schemeClr val="tx1"/>
                </a:solidFill>
                <a:latin typeface="Times New Roman" panose="02020603050405020304" pitchFamily="18" charset="0"/>
                <a:ea typeface="宋体" panose="02010600030101010101" pitchFamily="2" charset="-122"/>
              </a:rPr>
              <a:t>指令系统具有如下</a:t>
            </a:r>
            <a:r>
              <a:rPr lang="zh-CN" sz="2400" b="1">
                <a:solidFill>
                  <a:srgbClr val="C00000"/>
                </a:solidFill>
                <a:latin typeface="Times New Roman" panose="02020603050405020304" pitchFamily="18" charset="0"/>
                <a:ea typeface="宋体" panose="02010600030101010101" pitchFamily="2" charset="-122"/>
              </a:rPr>
              <a:t>特点</a:t>
            </a:r>
            <a:r>
              <a:rPr lang="zh-CN" sz="2400" b="1">
                <a:solidFill>
                  <a:schemeClr val="tx1"/>
                </a:solidFill>
                <a:latin typeface="Times New Roman" panose="02020603050405020304" pitchFamily="18" charset="0"/>
                <a:ea typeface="宋体" panose="02010600030101010101" pitchFamily="2" charset="-122"/>
              </a:rPr>
              <a:t>：</a:t>
            </a:r>
            <a:r>
              <a:rPr lang="en-US" sz="2400" b="1">
                <a:solidFill>
                  <a:schemeClr val="tx1"/>
                </a:solidFill>
                <a:latin typeface="Courier New" panose="02070309020205020404" charset="0"/>
                <a:ea typeface="宋体" panose="02010600030101010101" pitchFamily="2" charset="-122"/>
              </a:rPr>
              <a:t>– </a:t>
            </a:r>
            <a:r>
              <a:rPr lang="zh-CN" sz="2400" b="1">
                <a:solidFill>
                  <a:schemeClr val="tx1"/>
                </a:solidFill>
                <a:latin typeface="Times New Roman" panose="02020603050405020304" pitchFamily="18" charset="0"/>
                <a:ea typeface="宋体" panose="02010600030101010101" pitchFamily="2" charset="-122"/>
              </a:rPr>
              <a:t>所有</a:t>
            </a:r>
            <a:r>
              <a:rPr lang="en-US" sz="2400" b="1">
                <a:solidFill>
                  <a:schemeClr val="tx1"/>
                </a:solidFill>
                <a:latin typeface="Times New Roman" panose="02020603050405020304" pitchFamily="18" charset="0"/>
                <a:ea typeface="宋体" panose="02010600030101010101" pitchFamily="2" charset="-122"/>
              </a:rPr>
              <a:t>ARM</a:t>
            </a:r>
            <a:r>
              <a:rPr lang="zh-CN" sz="2400" b="1">
                <a:solidFill>
                  <a:schemeClr val="tx1"/>
                </a:solidFill>
                <a:latin typeface="Times New Roman" panose="02020603050405020304" pitchFamily="18" charset="0"/>
                <a:ea typeface="宋体" panose="02010600030101010101" pitchFamily="2" charset="-122"/>
              </a:rPr>
              <a:t>指令都是</a:t>
            </a:r>
            <a:r>
              <a:rPr lang="en-US" sz="2400" b="1">
                <a:solidFill>
                  <a:srgbClr val="C00000"/>
                </a:solidFill>
                <a:latin typeface="Times New Roman" panose="02020603050405020304" pitchFamily="18" charset="0"/>
                <a:ea typeface="宋体" panose="02010600030101010101" pitchFamily="2" charset="-122"/>
              </a:rPr>
              <a:t>32</a:t>
            </a:r>
            <a:r>
              <a:rPr lang="zh-CN" sz="2400" b="1">
                <a:solidFill>
                  <a:srgbClr val="C00000"/>
                </a:solidFill>
                <a:latin typeface="Times New Roman" panose="02020603050405020304" pitchFamily="18" charset="0"/>
                <a:ea typeface="宋体" panose="02010600030101010101" pitchFamily="2" charset="-122"/>
              </a:rPr>
              <a:t>位固定长度</a:t>
            </a:r>
            <a:r>
              <a:rPr lang="zh-CN" sz="2400" b="1">
                <a:solidFill>
                  <a:schemeClr val="tx1"/>
                </a:solidFill>
                <a:latin typeface="Times New Roman" panose="02020603050405020304" pitchFamily="18" charset="0"/>
                <a:ea typeface="宋体" panose="02010600030101010101" pitchFamily="2" charset="-122"/>
              </a:rPr>
              <a:t>，在主存中的地址以</a:t>
            </a:r>
            <a:r>
              <a:rPr lang="en-US" sz="2400" b="1">
                <a:solidFill>
                  <a:schemeClr val="tx1"/>
                </a:solidFill>
                <a:latin typeface="Times New Roman" panose="02020603050405020304" pitchFamily="18" charset="0"/>
                <a:ea typeface="宋体" panose="02010600030101010101" pitchFamily="2" charset="-122"/>
              </a:rPr>
              <a:t>4</a:t>
            </a:r>
            <a:r>
              <a:rPr lang="zh-CN" sz="2400" b="1">
                <a:solidFill>
                  <a:schemeClr val="tx1"/>
                </a:solidFill>
                <a:latin typeface="Times New Roman" panose="02020603050405020304" pitchFamily="18" charset="0"/>
                <a:ea typeface="宋体" panose="02010600030101010101" pitchFamily="2" charset="-122"/>
              </a:rPr>
              <a:t>字节边界对齐，因此</a:t>
            </a:r>
            <a:r>
              <a:rPr lang="en-US" sz="2400" b="1">
                <a:solidFill>
                  <a:schemeClr val="tx1"/>
                </a:solidFill>
                <a:latin typeface="Times New Roman" panose="02020603050405020304" pitchFamily="18" charset="0"/>
                <a:ea typeface="宋体" panose="02010600030101010101" pitchFamily="2" charset="-122"/>
              </a:rPr>
              <a:t>ARM</a:t>
            </a:r>
            <a:r>
              <a:rPr lang="zh-CN" sz="2400" b="1">
                <a:solidFill>
                  <a:schemeClr val="tx1"/>
                </a:solidFill>
                <a:latin typeface="Times New Roman" panose="02020603050405020304" pitchFamily="18" charset="0"/>
                <a:ea typeface="宋体" panose="02010600030101010101" pitchFamily="2" charset="-122"/>
              </a:rPr>
              <a:t>指令地址的最后两位总是为</a:t>
            </a:r>
            <a:r>
              <a:rPr lang="en-US" sz="2400" b="1">
                <a:solidFill>
                  <a:schemeClr val="tx1"/>
                </a:solidFill>
                <a:latin typeface="Times New Roman" panose="02020603050405020304" pitchFamily="18" charset="0"/>
                <a:ea typeface="宋体" panose="02010600030101010101" pitchFamily="2" charset="-122"/>
              </a:rPr>
              <a:t>0</a:t>
            </a:r>
            <a:r>
              <a:rPr lang="zh-CN" sz="2400" b="1">
                <a:solidFill>
                  <a:schemeClr val="tx1"/>
                </a:solidFill>
                <a:latin typeface="Times New Roman" panose="02020603050405020304" pitchFamily="18" charset="0"/>
                <a:ea typeface="宋体" panose="02010600030101010101" pitchFamily="2" charset="-122"/>
              </a:rPr>
              <a:t>，这样能够方便译码电路和流水线的实现。</a:t>
            </a:r>
            <a:r>
              <a:rPr lang="en-US" sz="2400" b="1">
                <a:solidFill>
                  <a:schemeClr val="tx1"/>
                </a:solidFill>
                <a:latin typeface="Courier New" panose="02070309020205020404" charset="0"/>
                <a:ea typeface="宋体" panose="02010600030101010101" pitchFamily="2" charset="-122"/>
              </a:rPr>
              <a:t>– </a:t>
            </a:r>
            <a:r>
              <a:rPr lang="zh-CN" sz="2400" b="1">
                <a:solidFill>
                  <a:schemeClr val="tx1"/>
                </a:solidFill>
                <a:latin typeface="Times New Roman" panose="02020603050405020304" pitchFamily="18" charset="0"/>
                <a:ea typeface="宋体" panose="02010600030101010101" pitchFamily="2" charset="-122"/>
              </a:rPr>
              <a:t>装入</a:t>
            </a:r>
            <a:r>
              <a:rPr lang="en-US" sz="2400" b="1">
                <a:solidFill>
                  <a:schemeClr val="tx1"/>
                </a:solidFill>
                <a:latin typeface="Times New Roman" panose="02020603050405020304" pitchFamily="18" charset="0"/>
                <a:ea typeface="宋体" panose="02010600030101010101" pitchFamily="2" charset="-122"/>
              </a:rPr>
              <a:t>/</a:t>
            </a:r>
            <a:r>
              <a:rPr lang="zh-CN" sz="2400" b="1">
                <a:solidFill>
                  <a:schemeClr val="tx1"/>
                </a:solidFill>
                <a:latin typeface="Times New Roman" panose="02020603050405020304" pitchFamily="18" charset="0"/>
                <a:ea typeface="宋体" panose="02010600030101010101" pitchFamily="2" charset="-122"/>
              </a:rPr>
              <a:t>存储（</a:t>
            </a:r>
            <a:r>
              <a:rPr lang="en-US" sz="2400" b="1">
                <a:solidFill>
                  <a:srgbClr val="C00000"/>
                </a:solidFill>
                <a:latin typeface="Times New Roman" panose="02020603050405020304" pitchFamily="18" charset="0"/>
                <a:ea typeface="宋体" panose="02010600030101010101" pitchFamily="2" charset="-122"/>
              </a:rPr>
              <a:t>LOAD/STORE</a:t>
            </a:r>
            <a:r>
              <a:rPr lang="zh-CN" sz="2400" b="1">
                <a:solidFill>
                  <a:schemeClr val="tx1"/>
                </a:solidFill>
                <a:latin typeface="Times New Roman" panose="02020603050405020304" pitchFamily="18" charset="0"/>
                <a:ea typeface="宋体" panose="02010600030101010101" pitchFamily="2" charset="-122"/>
              </a:rPr>
              <a:t>）</a:t>
            </a:r>
            <a:r>
              <a:rPr lang="zh-CN" sz="2400" b="1">
                <a:solidFill>
                  <a:srgbClr val="C00000"/>
                </a:solidFill>
                <a:latin typeface="Times New Roman" panose="02020603050405020304" pitchFamily="18" charset="0"/>
                <a:ea typeface="宋体" panose="02010600030101010101" pitchFamily="2" charset="-122"/>
              </a:rPr>
              <a:t>架构</a:t>
            </a:r>
            <a:r>
              <a:rPr lang="zh-CN" sz="2400" b="1">
                <a:solidFill>
                  <a:schemeClr val="tx1"/>
                </a:solidFill>
                <a:latin typeface="Times New Roman" panose="02020603050405020304" pitchFamily="18" charset="0"/>
                <a:ea typeface="宋体" panose="02010600030101010101" pitchFamily="2" charset="-122"/>
              </a:rPr>
              <a:t>。这是</a:t>
            </a:r>
            <a:r>
              <a:rPr lang="en-US" sz="2400" b="1">
                <a:solidFill>
                  <a:schemeClr val="tx1"/>
                </a:solidFill>
                <a:latin typeface="Times New Roman" panose="02020603050405020304" pitchFamily="18" charset="0"/>
                <a:ea typeface="宋体" panose="02010600030101010101" pitchFamily="2" charset="-122"/>
              </a:rPr>
              <a:t>RISC</a:t>
            </a:r>
            <a:r>
              <a:rPr lang="zh-CN" sz="2400" b="1">
                <a:solidFill>
                  <a:schemeClr val="tx1"/>
                </a:solidFill>
                <a:latin typeface="Times New Roman" panose="02020603050405020304" pitchFamily="18" charset="0"/>
                <a:ea typeface="宋体" panose="02010600030101010101" pitchFamily="2" charset="-122"/>
              </a:rPr>
              <a:t>体系的基本特征，即除了装入</a:t>
            </a:r>
            <a:r>
              <a:rPr lang="en-US" sz="2400" b="1">
                <a:solidFill>
                  <a:schemeClr val="tx1"/>
                </a:solidFill>
                <a:latin typeface="Times New Roman" panose="02020603050405020304" pitchFamily="18" charset="0"/>
                <a:ea typeface="宋体" panose="02010600030101010101" pitchFamily="2" charset="-122"/>
              </a:rPr>
              <a:t>/</a:t>
            </a:r>
            <a:r>
              <a:rPr lang="zh-CN" sz="2400" b="1">
                <a:solidFill>
                  <a:schemeClr val="tx1"/>
                </a:solidFill>
                <a:latin typeface="Times New Roman" panose="02020603050405020304" pitchFamily="18" charset="0"/>
                <a:ea typeface="宋体" panose="02010600030101010101" pitchFamily="2" charset="-122"/>
              </a:rPr>
              <a:t>存储（</a:t>
            </a:r>
            <a:r>
              <a:rPr lang="en-US" sz="2400" b="1">
                <a:solidFill>
                  <a:schemeClr val="tx1"/>
                </a:solidFill>
                <a:latin typeface="Times New Roman" panose="02020603050405020304" pitchFamily="18" charset="0"/>
                <a:ea typeface="宋体" panose="02010600030101010101" pitchFamily="2" charset="-122"/>
              </a:rPr>
              <a:t>LOAD/STORE</a:t>
            </a:r>
            <a:r>
              <a:rPr lang="zh-CN" sz="2400" b="1">
                <a:solidFill>
                  <a:schemeClr val="tx1"/>
                </a:solidFill>
                <a:latin typeface="Times New Roman" panose="02020603050405020304" pitchFamily="18" charset="0"/>
                <a:ea typeface="宋体" panose="02010600030101010101" pitchFamily="2" charset="-122"/>
              </a:rPr>
              <a:t>）类型指令能够实现主存与寄存器之间传输数据外，其余指令都只能把寄存器或立即数作为操作数。</a:t>
            </a:r>
            <a:r>
              <a:rPr lang="en-US" sz="2400" b="1">
                <a:solidFill>
                  <a:schemeClr val="tx1"/>
                </a:solidFill>
                <a:latin typeface="Courier New" panose="02070309020205020404" charset="0"/>
                <a:ea typeface="宋体" panose="02010600030101010101" pitchFamily="2" charset="-122"/>
              </a:rPr>
              <a:t>– </a:t>
            </a:r>
            <a:r>
              <a:rPr lang="zh-CN" sz="2400" b="1">
                <a:solidFill>
                  <a:schemeClr val="tx1"/>
                </a:solidFill>
                <a:latin typeface="Times New Roman" panose="02020603050405020304" pitchFamily="18" charset="0"/>
                <a:ea typeface="宋体" panose="02010600030101010101" pitchFamily="2" charset="-122"/>
              </a:rPr>
              <a:t>提供了</a:t>
            </a:r>
            <a:r>
              <a:rPr lang="zh-CN" sz="2400" b="1">
                <a:solidFill>
                  <a:srgbClr val="C00000"/>
                </a:solidFill>
                <a:latin typeface="Times New Roman" panose="02020603050405020304" pitchFamily="18" charset="0"/>
                <a:ea typeface="宋体" panose="02010600030101010101" pitchFamily="2" charset="-122"/>
              </a:rPr>
              <a:t>一次装入</a:t>
            </a:r>
            <a:r>
              <a:rPr lang="en-US" sz="2400" b="1">
                <a:solidFill>
                  <a:srgbClr val="C00000"/>
                </a:solidFill>
                <a:latin typeface="Times New Roman" panose="02020603050405020304" pitchFamily="18" charset="0"/>
                <a:ea typeface="宋体" panose="02010600030101010101" pitchFamily="2" charset="-122"/>
              </a:rPr>
              <a:t>/</a:t>
            </a:r>
            <a:r>
              <a:rPr lang="zh-CN" sz="2400" b="1">
                <a:solidFill>
                  <a:srgbClr val="C00000"/>
                </a:solidFill>
                <a:latin typeface="Times New Roman" panose="02020603050405020304" pitchFamily="18" charset="0"/>
                <a:ea typeface="宋体" panose="02010600030101010101" pitchFamily="2" charset="-122"/>
              </a:rPr>
              <a:t>存储多字数据指令</a:t>
            </a:r>
            <a:r>
              <a:rPr lang="zh-CN" sz="2400" b="1">
                <a:solidFill>
                  <a:schemeClr val="tx1"/>
                </a:solidFill>
                <a:latin typeface="Times New Roman" panose="02020603050405020304" pitchFamily="18" charset="0"/>
                <a:ea typeface="宋体" panose="02010600030101010101" pitchFamily="2" charset="-122"/>
              </a:rPr>
              <a:t>：</a:t>
            </a:r>
            <a:r>
              <a:rPr lang="en-US" sz="2400" b="1">
                <a:solidFill>
                  <a:schemeClr val="tx1"/>
                </a:solidFill>
                <a:latin typeface="Times New Roman" panose="02020603050405020304" pitchFamily="18" charset="0"/>
                <a:ea typeface="宋体" panose="02010600030101010101" pitchFamily="2" charset="-122"/>
              </a:rPr>
              <a:t>LDM</a:t>
            </a:r>
            <a:r>
              <a:rPr lang="zh-CN" sz="2400" b="1">
                <a:solidFill>
                  <a:schemeClr val="tx1"/>
                </a:solidFill>
                <a:latin typeface="Times New Roman" panose="02020603050405020304" pitchFamily="18" charset="0"/>
                <a:ea typeface="宋体" panose="02010600030101010101" pitchFamily="2" charset="-122"/>
              </a:rPr>
              <a:t>和</a:t>
            </a:r>
            <a:r>
              <a:rPr lang="en-US" sz="2400" b="1">
                <a:solidFill>
                  <a:schemeClr val="tx1"/>
                </a:solidFill>
                <a:latin typeface="Times New Roman" panose="02020603050405020304" pitchFamily="18" charset="0"/>
                <a:ea typeface="宋体" panose="02010600030101010101" pitchFamily="2" charset="-122"/>
              </a:rPr>
              <a:t>STM</a:t>
            </a:r>
            <a:r>
              <a:rPr lang="zh-CN" sz="2400" b="1">
                <a:solidFill>
                  <a:schemeClr val="tx1"/>
                </a:solidFill>
                <a:latin typeface="Times New Roman" panose="02020603050405020304" pitchFamily="18" charset="0"/>
                <a:ea typeface="宋体" panose="02010600030101010101" pitchFamily="2" charset="-122"/>
              </a:rPr>
              <a:t>。这样，当发生过程调用或中断处理时，只用一条指令就能把当前多个寄存器的内容保存到主存堆栈中或从堆栈中弹出。</a:t>
            </a:r>
            <a:endParaRPr lang="en-US" sz="2400" b="1">
              <a:solidFill>
                <a:schemeClr val="tx1"/>
              </a:solidFill>
              <a:latin typeface="Courier New" panose="02070309020205020404" charset="0"/>
              <a:ea typeface="宋体" panose="02010600030101010101" pitchFamily="2" charset="-122"/>
            </a:endParaRPr>
          </a:p>
          <a:p>
            <a:endParaRPr lang="zh-CN" altLang="en-US" sz="2400" b="1">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cover dir="ld"/>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922780" y="3382327"/>
            <a:ext cx="5080000" cy="460375"/>
          </a:xfrm>
          <a:prstGeom prst="rect">
            <a:avLst/>
          </a:prstGeom>
          <a:noFill/>
          <a:ln w="9525">
            <a:noFill/>
          </a:ln>
        </p:spPr>
        <p:txBody>
          <a:bodyPr>
            <a:spAutoFit/>
          </a:bodyPr>
          <a:p>
            <a:pPr marL="266700" indent="-266700"/>
            <a:r>
              <a:rPr lang="en-US" sz="2400" b="1">
                <a:solidFill>
                  <a:schemeClr val="tx1"/>
                </a:solidFill>
                <a:latin typeface="Courier New" panose="02070309020205020404" charset="0"/>
                <a:ea typeface="宋体" panose="02010600030101010101" pitchFamily="2" charset="-122"/>
              </a:rPr>
              <a:t> </a:t>
            </a:r>
            <a:endParaRPr lang="en-US" altLang="en-US" sz="2400" b="1">
              <a:solidFill>
                <a:schemeClr val="tx1"/>
              </a:solidFill>
              <a:latin typeface="Courier New" panose="02070309020205020404" charset="0"/>
              <a:ea typeface="宋体" panose="02010600030101010101" pitchFamily="2" charset="-122"/>
            </a:endParaRPr>
          </a:p>
        </p:txBody>
      </p:sp>
      <p:graphicFrame>
        <p:nvGraphicFramePr>
          <p:cNvPr id="4" name="表格 3"/>
          <p:cNvGraphicFramePr/>
          <p:nvPr>
            <p:custDataLst>
              <p:tags r:id="rId1"/>
            </p:custDataLst>
          </p:nvPr>
        </p:nvGraphicFramePr>
        <p:xfrm>
          <a:off x="1496695" y="3606800"/>
          <a:ext cx="6896735" cy="375920"/>
        </p:xfrm>
        <a:graphic>
          <a:graphicData uri="http://schemas.openxmlformats.org/drawingml/2006/table">
            <a:tbl>
              <a:tblPr firstRow="1" bandRow="1">
                <a:tableStyleId>{5940675A-B579-460E-94D1-54222C63F5DA}</a:tableStyleId>
              </a:tblPr>
              <a:tblGrid>
                <a:gridCol w="2413635"/>
                <a:gridCol w="4483100"/>
              </a:tblGrid>
              <a:tr h="375920">
                <a:tc>
                  <a:txBody>
                    <a:bodyPr/>
                    <a:p>
                      <a:pPr indent="0">
                        <a:buNone/>
                      </a:pPr>
                      <a:endParaRPr lang="en-US"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495935" y="4436745"/>
            <a:ext cx="8301355" cy="15297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p>
            <a:pPr>
              <a:lnSpc>
                <a:spcPct val="130000"/>
              </a:lnSpc>
              <a:spcBef>
                <a:spcPts val="0"/>
              </a:spcBef>
              <a:spcAft>
                <a:spcPts val="0"/>
              </a:spcAft>
            </a:pPr>
            <a:r>
              <a:rPr lang="zh-CN" sz="2400" b="1">
                <a:solidFill>
                  <a:schemeClr val="tx1"/>
                </a:solidFill>
                <a:latin typeface="Times New Roman" panose="02020603050405020304" pitchFamily="18" charset="0"/>
                <a:ea typeface="宋体" panose="02010600030101010101" pitchFamily="2" charset="-122"/>
              </a:rPr>
              <a:t>任何</a:t>
            </a:r>
            <a:r>
              <a:rPr lang="en-US" sz="2400" b="1">
                <a:solidFill>
                  <a:schemeClr val="tx1"/>
                </a:solidFill>
                <a:latin typeface="Times New Roman" panose="02020603050405020304" pitchFamily="18" charset="0"/>
                <a:ea typeface="宋体" panose="02010600030101010101" pitchFamily="2" charset="-122"/>
              </a:rPr>
              <a:t>ARM</a:t>
            </a:r>
            <a:r>
              <a:rPr lang="zh-CN" sz="2400" b="1">
                <a:solidFill>
                  <a:schemeClr val="tx1"/>
                </a:solidFill>
                <a:latin typeface="Times New Roman" panose="02020603050405020304" pitchFamily="18" charset="0"/>
                <a:ea typeface="宋体" panose="02010600030101010101" pitchFamily="2" charset="-122"/>
              </a:rPr>
              <a:t>指令的</a:t>
            </a:r>
            <a:r>
              <a:rPr lang="zh-CN" sz="2400" b="1">
                <a:solidFill>
                  <a:srgbClr val="C00000"/>
                </a:solidFill>
                <a:latin typeface="Times New Roman" panose="02020603050405020304" pitchFamily="18" charset="0"/>
                <a:ea typeface="宋体" panose="02010600030101010101" pitchFamily="2" charset="-122"/>
              </a:rPr>
              <a:t>高</a:t>
            </a:r>
            <a:r>
              <a:rPr lang="en-US" sz="2400" b="1">
                <a:solidFill>
                  <a:srgbClr val="C00000"/>
                </a:solidFill>
                <a:latin typeface="Times New Roman" panose="02020603050405020304" pitchFamily="18" charset="0"/>
                <a:ea typeface="宋体" panose="02010600030101010101" pitchFamily="2" charset="-122"/>
              </a:rPr>
              <a:t>4</a:t>
            </a:r>
            <a:r>
              <a:rPr lang="zh-CN" sz="2400" b="1">
                <a:solidFill>
                  <a:srgbClr val="C00000"/>
                </a:solidFill>
                <a:latin typeface="Times New Roman" panose="02020603050405020304" pitchFamily="18" charset="0"/>
                <a:ea typeface="宋体" panose="02010600030101010101" pitchFamily="2" charset="-122"/>
              </a:rPr>
              <a:t>位</a:t>
            </a:r>
            <a:r>
              <a:rPr lang="zh-CN" sz="2400" b="1">
                <a:solidFill>
                  <a:schemeClr val="tx1"/>
                </a:solidFill>
                <a:latin typeface="Times New Roman" panose="02020603050405020304" pitchFamily="18" charset="0"/>
                <a:ea typeface="宋体" panose="02010600030101010101" pitchFamily="2" charset="-122"/>
              </a:rPr>
              <a:t>都是条件指示位</a:t>
            </a:r>
            <a:r>
              <a:rPr lang="en-US" altLang="zh-CN" sz="2400" b="1">
                <a:solidFill>
                  <a:srgbClr val="C00000"/>
                </a:solidFill>
                <a:latin typeface="Times New Roman" panose="02020603050405020304" pitchFamily="18" charset="0"/>
                <a:ea typeface="宋体" panose="02010600030101010101" pitchFamily="2" charset="-122"/>
              </a:rPr>
              <a:t>cond</a:t>
            </a:r>
            <a:r>
              <a:rPr lang="zh-CN" sz="2400" b="1">
                <a:solidFill>
                  <a:schemeClr val="tx1"/>
                </a:solidFill>
                <a:latin typeface="Times New Roman" panose="02020603050405020304" pitchFamily="18" charset="0"/>
                <a:ea typeface="宋体" panose="02010600030101010101" pitchFamily="2" charset="-122"/>
              </a:rPr>
              <a:t>，根据当前程序状态寄存器</a:t>
            </a:r>
            <a:r>
              <a:rPr lang="en-US" sz="2400" b="1">
                <a:solidFill>
                  <a:srgbClr val="C00000"/>
                </a:solidFill>
                <a:latin typeface="Times New Roman" panose="02020603050405020304" pitchFamily="18" charset="0"/>
                <a:ea typeface="宋体" panose="02010600030101010101" pitchFamily="2" charset="-122"/>
              </a:rPr>
              <a:t>CPSR</a:t>
            </a:r>
            <a:r>
              <a:rPr lang="zh-CN" sz="2400" b="1">
                <a:solidFill>
                  <a:schemeClr val="tx1"/>
                </a:solidFill>
                <a:latin typeface="Times New Roman" panose="02020603050405020304" pitchFamily="18" charset="0"/>
                <a:ea typeface="宋体" panose="02010600030101010101" pitchFamily="2" charset="-122"/>
              </a:rPr>
              <a:t>中的</a:t>
            </a:r>
            <a:r>
              <a:rPr lang="en-US" sz="2400" b="1">
                <a:solidFill>
                  <a:schemeClr val="tx1"/>
                </a:solidFill>
                <a:latin typeface="Times New Roman" panose="02020603050405020304" pitchFamily="18" charset="0"/>
                <a:ea typeface="宋体" panose="02010600030101010101" pitchFamily="2" charset="-122"/>
              </a:rPr>
              <a:t>N</a:t>
            </a:r>
            <a:r>
              <a:rPr lang="zh-CN" sz="2400" b="1">
                <a:solidFill>
                  <a:schemeClr val="tx1"/>
                </a:solidFill>
                <a:latin typeface="Times New Roman" panose="02020603050405020304" pitchFamily="18" charset="0"/>
                <a:ea typeface="宋体" panose="02010600030101010101" pitchFamily="2" charset="-122"/>
              </a:rPr>
              <a:t>、</a:t>
            </a:r>
            <a:r>
              <a:rPr lang="en-US" sz="2400" b="1">
                <a:solidFill>
                  <a:schemeClr val="tx1"/>
                </a:solidFill>
                <a:latin typeface="Times New Roman" panose="02020603050405020304" pitchFamily="18" charset="0"/>
                <a:ea typeface="宋体" panose="02010600030101010101" pitchFamily="2" charset="-122"/>
              </a:rPr>
              <a:t>Z</a:t>
            </a:r>
            <a:r>
              <a:rPr lang="zh-CN" sz="2400" b="1">
                <a:solidFill>
                  <a:schemeClr val="tx1"/>
                </a:solidFill>
                <a:latin typeface="Times New Roman" panose="02020603050405020304" pitchFamily="18" charset="0"/>
                <a:ea typeface="宋体" panose="02010600030101010101" pitchFamily="2" charset="-122"/>
              </a:rPr>
              <a:t>、</a:t>
            </a:r>
            <a:r>
              <a:rPr lang="en-US" sz="2400" b="1">
                <a:solidFill>
                  <a:schemeClr val="tx1"/>
                </a:solidFill>
                <a:latin typeface="Times New Roman" panose="02020603050405020304" pitchFamily="18" charset="0"/>
                <a:ea typeface="宋体" panose="02010600030101010101" pitchFamily="2" charset="-122"/>
              </a:rPr>
              <a:t>C</a:t>
            </a:r>
            <a:r>
              <a:rPr lang="zh-CN" sz="2400" b="1">
                <a:solidFill>
                  <a:schemeClr val="tx1"/>
                </a:solidFill>
                <a:latin typeface="Times New Roman" panose="02020603050405020304" pitchFamily="18" charset="0"/>
                <a:ea typeface="宋体" panose="02010600030101010101" pitchFamily="2" charset="-122"/>
              </a:rPr>
              <a:t>、</a:t>
            </a:r>
            <a:r>
              <a:rPr lang="en-US" sz="2400" b="1">
                <a:solidFill>
                  <a:schemeClr val="tx1"/>
                </a:solidFill>
                <a:latin typeface="Times New Roman" panose="02020603050405020304" pitchFamily="18" charset="0"/>
                <a:ea typeface="宋体" panose="02010600030101010101" pitchFamily="2" charset="-122"/>
              </a:rPr>
              <a:t>V</a:t>
            </a:r>
            <a:r>
              <a:rPr lang="zh-CN" sz="2400" b="1">
                <a:solidFill>
                  <a:schemeClr val="tx1"/>
                </a:solidFill>
                <a:latin typeface="Times New Roman" panose="02020603050405020304" pitchFamily="18" charset="0"/>
                <a:ea typeface="宋体" panose="02010600030101010101" pitchFamily="2" charset="-122"/>
              </a:rPr>
              <a:t>位决定该指令是否执行，这样可以减少分支跳转指令数目，提高代码密度和性能。</a:t>
            </a:r>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6" name="文本框 5"/>
          <p:cNvSpPr txBox="1"/>
          <p:nvPr/>
        </p:nvSpPr>
        <p:spPr>
          <a:xfrm>
            <a:off x="251460" y="692785"/>
            <a:ext cx="8775700" cy="248920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indent="269875">
              <a:lnSpc>
                <a:spcPct val="130000"/>
              </a:lnSpc>
              <a:spcBef>
                <a:spcPts val="0"/>
              </a:spcBef>
              <a:spcAft>
                <a:spcPts val="0"/>
              </a:spcAft>
            </a:pPr>
            <a:r>
              <a:rPr lang="en-US" sz="2400" b="1">
                <a:latin typeface="Courier New" panose="02070309020205020404" charset="0"/>
                <a:sym typeface="+mn-ea"/>
              </a:rPr>
              <a:t>– </a:t>
            </a:r>
            <a:r>
              <a:rPr lang="en-US" sz="2400" b="1">
                <a:latin typeface="Times New Roman" panose="02020603050405020304" pitchFamily="18" charset="0"/>
                <a:sym typeface="+mn-ea"/>
              </a:rPr>
              <a:t>CPU</a:t>
            </a:r>
            <a:r>
              <a:rPr lang="zh-CN" sz="2400" b="1">
                <a:latin typeface="Times New Roman" panose="02020603050405020304" pitchFamily="18" charset="0"/>
                <a:sym typeface="+mn-ea"/>
              </a:rPr>
              <a:t>硬件提供了桶型（</a:t>
            </a:r>
            <a:r>
              <a:rPr lang="en-US" sz="2400" b="1">
                <a:latin typeface="Times New Roman" panose="02020603050405020304" pitchFamily="18" charset="0"/>
                <a:sym typeface="+mn-ea"/>
              </a:rPr>
              <a:t>barrel</a:t>
            </a:r>
            <a:r>
              <a:rPr lang="zh-CN" sz="2400" b="1">
                <a:latin typeface="Times New Roman" panose="02020603050405020304" pitchFamily="18" charset="0"/>
                <a:sym typeface="+mn-ea"/>
              </a:rPr>
              <a:t>）移位器（参见</a:t>
            </a:r>
            <a:r>
              <a:rPr lang="en-US" sz="2400" b="1">
                <a:latin typeface="Times New Roman" panose="02020603050405020304" pitchFamily="18" charset="0"/>
                <a:sym typeface="+mn-ea"/>
              </a:rPr>
              <a:t>3.6.2</a:t>
            </a:r>
            <a:r>
              <a:rPr lang="zh-CN" sz="2400" b="1">
                <a:latin typeface="Times New Roman" panose="02020603050405020304" pitchFamily="18" charset="0"/>
                <a:sym typeface="+mn-ea"/>
              </a:rPr>
              <a:t>小节），移位操作可以内嵌在一条指令中，因此可以在一条指令中在一个指令周期完成一个移位操作和一个</a:t>
            </a:r>
            <a:r>
              <a:rPr lang="en-US" sz="2400" b="1">
                <a:latin typeface="Times New Roman" panose="02020603050405020304" pitchFamily="18" charset="0"/>
                <a:sym typeface="+mn-ea"/>
              </a:rPr>
              <a:t>ALU</a:t>
            </a:r>
            <a:r>
              <a:rPr lang="zh-CN" sz="2400" b="1">
                <a:latin typeface="Times New Roman" panose="02020603050405020304" pitchFamily="18" charset="0"/>
                <a:sym typeface="+mn-ea"/>
              </a:rPr>
              <a:t>（算术逻辑）操作。</a:t>
            </a:r>
            <a:endParaRPr lang="zh-CN" sz="2400" b="1">
              <a:latin typeface="Times New Roman" panose="02020603050405020304" pitchFamily="18" charset="0"/>
              <a:sym typeface="+mn-ea"/>
            </a:endParaRPr>
          </a:p>
          <a:p>
            <a:pPr indent="269875">
              <a:lnSpc>
                <a:spcPct val="130000"/>
              </a:lnSpc>
              <a:spcBef>
                <a:spcPts val="0"/>
              </a:spcBef>
              <a:spcAft>
                <a:spcPts val="0"/>
              </a:spcAft>
            </a:pPr>
            <a:r>
              <a:rPr lang="en-US" sz="2400" b="1">
                <a:latin typeface="Courier New" panose="02070309020205020404" charset="0"/>
                <a:sym typeface="+mn-ea"/>
              </a:rPr>
              <a:t> – </a:t>
            </a:r>
            <a:r>
              <a:rPr lang="zh-CN" sz="2400" b="1">
                <a:latin typeface="Times New Roman" panose="02020603050405020304" pitchFamily="18" charset="0"/>
                <a:sym typeface="+mn-ea"/>
              </a:rPr>
              <a:t>所有的</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指令都是可以条件执行的，这是由其指令格式决定的，如下所示：</a:t>
            </a:r>
            <a:endParaRPr lang="zh-CN" altLang="en-US" sz="2400"/>
          </a:p>
        </p:txBody>
      </p:sp>
      <p:sp>
        <p:nvSpPr>
          <p:cNvPr id="7" name="文本框 6"/>
          <p:cNvSpPr txBox="1"/>
          <p:nvPr/>
        </p:nvSpPr>
        <p:spPr>
          <a:xfrm>
            <a:off x="2195830" y="3590925"/>
            <a:ext cx="967740" cy="398780"/>
          </a:xfrm>
          <a:prstGeom prst="rect">
            <a:avLst/>
          </a:prstGeom>
          <a:noFill/>
        </p:spPr>
        <p:txBody>
          <a:bodyPr wrap="square" rtlCol="0">
            <a:spAutoFit/>
          </a:bodyPr>
          <a:p>
            <a:r>
              <a:rPr lang="en-US" altLang="zh-CN" sz="2000" b="1">
                <a:solidFill>
                  <a:srgbClr val="C00000"/>
                </a:solidFill>
                <a:latin typeface="Times New Roman" panose="02020603050405020304" pitchFamily="18" charset="0"/>
                <a:cs typeface="Times New Roman" panose="02020603050405020304" pitchFamily="18" charset="0"/>
              </a:rPr>
              <a:t>cond</a:t>
            </a:r>
            <a:endParaRPr lang="en-US" altLang="zh-CN" sz="2000" b="1">
              <a:solidFill>
                <a:srgbClr val="C00000"/>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506220" y="3248660"/>
            <a:ext cx="7637780" cy="368300"/>
          </a:xfrm>
          <a:prstGeom prst="rect">
            <a:avLst/>
          </a:prstGeom>
          <a:noFill/>
        </p:spPr>
        <p:txBody>
          <a:bodyPr wrap="square" rtlCol="0">
            <a:spAutoFit/>
          </a:bodyPr>
          <a:p>
            <a:r>
              <a:rPr lang="en-US" altLang="zh-CN"/>
              <a:t>31                         28  27                                                                  0</a:t>
            </a:r>
            <a:endParaRPr lang="en-US" altLang="zh-CN"/>
          </a:p>
        </p:txBody>
      </p:sp>
    </p:spTree>
  </p:cSld>
  <p:clrMapOvr>
    <a:masterClrMapping/>
  </p:clrMapOvr>
  <p:transition spd="slow">
    <p:cover dir="ld"/>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9070" y="188595"/>
            <a:ext cx="8665210" cy="1198880"/>
          </a:xfrm>
          <a:prstGeom prst="rect">
            <a:avLst/>
          </a:prstGeom>
          <a:noFill/>
          <a:ln w="9525">
            <a:noFill/>
          </a:ln>
        </p:spPr>
        <p:txBody>
          <a:bodyPr wrap="square">
            <a:spAutoFit/>
          </a:bodyPr>
          <a:p>
            <a:pPr indent="266700">
              <a:lnSpc>
                <a:spcPct val="150000"/>
              </a:lnSpc>
              <a:spcBef>
                <a:spcPts val="0"/>
              </a:spcBef>
              <a:spcAft>
                <a:spcPts val="0"/>
              </a:spcAft>
            </a:pPr>
            <a:r>
              <a:rPr lang="en-US" sz="2400" b="1">
                <a:solidFill>
                  <a:schemeClr val="tx1"/>
                </a:solidFill>
                <a:latin typeface="Times New Roman" panose="02020603050405020304" pitchFamily="18" charset="0"/>
                <a:ea typeface="宋体" panose="02010600030101010101" pitchFamily="2" charset="-122"/>
              </a:rPr>
              <a:t>ARM</a:t>
            </a:r>
            <a:r>
              <a:rPr lang="zh-CN" sz="2400" b="1">
                <a:solidFill>
                  <a:schemeClr val="tx1"/>
                </a:solidFill>
                <a:latin typeface="Times New Roman" panose="02020603050405020304" pitchFamily="18" charset="0"/>
                <a:ea typeface="宋体" panose="02010600030101010101" pitchFamily="2" charset="-122"/>
              </a:rPr>
              <a:t>有</a:t>
            </a:r>
            <a:r>
              <a:rPr lang="en-US" sz="2400" b="1">
                <a:solidFill>
                  <a:srgbClr val="C00000"/>
                </a:solidFill>
                <a:latin typeface="Times New Roman" panose="02020603050405020304" pitchFamily="18" charset="0"/>
                <a:ea typeface="宋体" panose="02010600030101010101" pitchFamily="2" charset="-122"/>
              </a:rPr>
              <a:t>15</a:t>
            </a:r>
            <a:r>
              <a:rPr lang="zh-CN" sz="2400" b="1">
                <a:solidFill>
                  <a:schemeClr val="tx1"/>
                </a:solidFill>
                <a:latin typeface="Times New Roman" panose="02020603050405020304" pitchFamily="18" charset="0"/>
                <a:ea typeface="宋体" panose="02010600030101010101" pitchFamily="2" charset="-122"/>
              </a:rPr>
              <a:t>个</a:t>
            </a:r>
            <a:r>
              <a:rPr lang="en-US" sz="2400" b="1">
                <a:solidFill>
                  <a:srgbClr val="C00000"/>
                </a:solidFill>
                <a:latin typeface="Times New Roman" panose="02020603050405020304" pitchFamily="18" charset="0"/>
                <a:ea typeface="宋体" panose="02010600030101010101" pitchFamily="2" charset="-122"/>
              </a:rPr>
              <a:t>32</a:t>
            </a:r>
            <a:r>
              <a:rPr lang="zh-CN" sz="2400" b="1">
                <a:solidFill>
                  <a:srgbClr val="C00000"/>
                </a:solidFill>
                <a:latin typeface="Times New Roman" panose="02020603050405020304" pitchFamily="18" charset="0"/>
                <a:ea typeface="宋体" panose="02010600030101010101" pitchFamily="2" charset="-122"/>
              </a:rPr>
              <a:t>位</a:t>
            </a:r>
            <a:r>
              <a:rPr lang="zh-CN" sz="2400" b="1">
                <a:solidFill>
                  <a:schemeClr val="tx1"/>
                </a:solidFill>
                <a:latin typeface="Times New Roman" panose="02020603050405020304" pitchFamily="18" charset="0"/>
                <a:ea typeface="宋体" panose="02010600030101010101" pitchFamily="2" charset="-122"/>
              </a:rPr>
              <a:t>可用的通用寄存器</a:t>
            </a:r>
            <a:r>
              <a:rPr lang="en-US" sz="2400" b="1">
                <a:solidFill>
                  <a:schemeClr val="tx1"/>
                </a:solidFill>
                <a:latin typeface="Times New Roman" panose="02020603050405020304" pitchFamily="18" charset="0"/>
                <a:ea typeface="宋体" panose="02010600030101010101" pitchFamily="2" charset="-122"/>
              </a:rPr>
              <a:t>r0~r14</a:t>
            </a:r>
            <a:r>
              <a:rPr lang="zh-CN" sz="2400" b="1">
                <a:solidFill>
                  <a:schemeClr val="tx1"/>
                </a:solidFill>
                <a:latin typeface="Times New Roman" panose="02020603050405020304" pitchFamily="18" charset="0"/>
                <a:ea typeface="宋体" panose="02010600030101010101" pitchFamily="2" charset="-122"/>
              </a:rPr>
              <a:t>。下面是</a:t>
            </a:r>
            <a:r>
              <a:rPr lang="en-US" sz="2400" b="1">
                <a:solidFill>
                  <a:schemeClr val="tx1"/>
                </a:solidFill>
                <a:latin typeface="Times New Roman" panose="02020603050405020304" pitchFamily="18" charset="0"/>
                <a:ea typeface="宋体" panose="02010600030101010101" pitchFamily="2" charset="-122"/>
              </a:rPr>
              <a:t>ARM</a:t>
            </a:r>
            <a:r>
              <a:rPr lang="zh-CN" sz="2400" b="1">
                <a:solidFill>
                  <a:schemeClr val="tx1"/>
                </a:solidFill>
                <a:latin typeface="Times New Roman" panose="02020603050405020304" pitchFamily="18" charset="0"/>
                <a:ea typeface="宋体" panose="02010600030101010101" pitchFamily="2" charset="-122"/>
              </a:rPr>
              <a:t>指令的一些示例。</a:t>
            </a:r>
            <a:endParaRPr lang="zh-CN" altLang="en-US" sz="2400" b="1">
              <a:solidFill>
                <a:schemeClr val="tx1"/>
              </a:solidFill>
              <a:latin typeface="Times New Roman" panose="02020603050405020304" pitchFamily="18" charset="0"/>
              <a:ea typeface="宋体" panose="02010600030101010101" pitchFamily="2" charset="-122"/>
            </a:endParaRPr>
          </a:p>
        </p:txBody>
      </p:sp>
      <p:sp>
        <p:nvSpPr>
          <p:cNvPr id="4" name="文本框 3"/>
          <p:cNvSpPr txBox="1"/>
          <p:nvPr/>
        </p:nvSpPr>
        <p:spPr>
          <a:xfrm>
            <a:off x="107950" y="1772920"/>
            <a:ext cx="8870950" cy="378460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50000"/>
              </a:lnSpc>
              <a:spcBef>
                <a:spcPts val="0"/>
              </a:spcBef>
              <a:spcAft>
                <a:spcPts val="0"/>
              </a:spcAft>
            </a:pPr>
            <a:r>
              <a:rPr lang="zh-CN" sz="2400" b="1">
                <a:latin typeface="Times New Roman" panose="02020603050405020304" pitchFamily="18" charset="0"/>
                <a:sym typeface="+mn-ea"/>
              </a:rPr>
              <a:t>例如：数据处理指令</a:t>
            </a:r>
            <a:endParaRPr lang="en-US" sz="2400" b="1">
              <a:latin typeface="Times New Roman" panose="02020603050405020304" pitchFamily="18" charset="0"/>
              <a:sym typeface="+mn-ea"/>
            </a:endParaRPr>
          </a:p>
          <a:p>
            <a:pPr>
              <a:lnSpc>
                <a:spcPct val="150000"/>
              </a:lnSpc>
              <a:spcBef>
                <a:spcPts val="0"/>
              </a:spcBef>
              <a:spcAft>
                <a:spcPts val="0"/>
              </a:spcAft>
            </a:pPr>
            <a:r>
              <a:rPr lang="en-US" sz="2400" b="1">
                <a:solidFill>
                  <a:srgbClr val="C00000"/>
                </a:solidFill>
                <a:latin typeface="Times New Roman" panose="02020603050405020304" pitchFamily="18" charset="0"/>
                <a:sym typeface="+mn-ea"/>
              </a:rPr>
              <a:t>SUB  </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r0,</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r1,</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#5</a:t>
            </a:r>
            <a:r>
              <a:rPr lang="zh-CN" sz="2400" b="1">
                <a:latin typeface="Times New Roman" panose="02020603050405020304" pitchFamily="18" charset="0"/>
                <a:sym typeface="+mn-ea"/>
              </a:rPr>
              <a:t>；</a:t>
            </a:r>
            <a:r>
              <a:rPr lang="en-US" sz="2400" b="1">
                <a:latin typeface="Times New Roman" panose="02020603050405020304" pitchFamily="18" charset="0"/>
                <a:sym typeface="+mn-ea"/>
              </a:rPr>
              <a:t>r0</a:t>
            </a:r>
            <a:r>
              <a:rPr lang="en-US" sz="2400" b="1">
                <a:latin typeface="Symbol" panose="05050102010706020507" charset="0"/>
                <a:sym typeface="+mn-ea"/>
              </a:rPr>
              <a:t>Ü</a:t>
            </a:r>
            <a:r>
              <a:rPr lang="zh-CN" sz="2400" b="1">
                <a:latin typeface="Times New Roman" panose="02020603050405020304" pitchFamily="18" charset="0"/>
                <a:sym typeface="+mn-ea"/>
              </a:rPr>
              <a:t>（</a:t>
            </a:r>
            <a:r>
              <a:rPr lang="en-US" sz="2400" b="1">
                <a:latin typeface="Times New Roman" panose="02020603050405020304" pitchFamily="18" charset="0"/>
                <a:sym typeface="+mn-ea"/>
              </a:rPr>
              <a:t>r1</a:t>
            </a:r>
            <a:r>
              <a:rPr lang="zh-CN" sz="2400" b="1">
                <a:latin typeface="Times New Roman" panose="02020603050405020304" pitchFamily="18" charset="0"/>
                <a:sym typeface="+mn-ea"/>
              </a:rPr>
              <a:t>）</a:t>
            </a:r>
            <a:r>
              <a:rPr lang="en-US" sz="2400" b="1">
                <a:latin typeface="Times New Roman" panose="02020603050405020304" pitchFamily="18" charset="0"/>
                <a:sym typeface="+mn-ea"/>
              </a:rPr>
              <a:t>- 5</a:t>
            </a:r>
            <a:endParaRPr lang="en-US" sz="2400" b="1">
              <a:latin typeface="Times New Roman" panose="02020603050405020304" pitchFamily="18" charset="0"/>
              <a:sym typeface="+mn-ea"/>
            </a:endParaRPr>
          </a:p>
          <a:p>
            <a:pPr>
              <a:lnSpc>
                <a:spcPct val="150000"/>
              </a:lnSpc>
              <a:spcBef>
                <a:spcPts val="0"/>
              </a:spcBef>
              <a:spcAft>
                <a:spcPts val="0"/>
              </a:spcAft>
            </a:pPr>
            <a:r>
              <a:rPr lang="en-US" sz="2400" b="1">
                <a:solidFill>
                  <a:srgbClr val="C00000"/>
                </a:solidFill>
                <a:latin typeface="Times New Roman" panose="02020603050405020304" pitchFamily="18" charset="0"/>
                <a:sym typeface="+mn-ea"/>
              </a:rPr>
              <a:t>ADD  </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r2,</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r3,</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r3,</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lsl #2</a:t>
            </a:r>
            <a:r>
              <a:rPr lang="zh-CN" sz="2400" b="1">
                <a:latin typeface="Times New Roman" panose="02020603050405020304" pitchFamily="18" charset="0"/>
                <a:sym typeface="+mn-ea"/>
              </a:rPr>
              <a:t>；</a:t>
            </a:r>
            <a:r>
              <a:rPr lang="en-US" sz="2400" b="1">
                <a:latin typeface="Times New Roman" panose="02020603050405020304" pitchFamily="18" charset="0"/>
                <a:sym typeface="+mn-ea"/>
              </a:rPr>
              <a:t>r2</a:t>
            </a:r>
            <a:r>
              <a:rPr lang="en-US" sz="2400" b="1">
                <a:latin typeface="Symbol" panose="05050102010706020507" charset="0"/>
                <a:sym typeface="+mn-ea"/>
              </a:rPr>
              <a:t>Ü</a:t>
            </a:r>
            <a:r>
              <a:rPr lang="zh-CN" sz="2400" b="1">
                <a:latin typeface="Times New Roman" panose="02020603050405020304" pitchFamily="18" charset="0"/>
                <a:sym typeface="+mn-ea"/>
              </a:rPr>
              <a:t>（</a:t>
            </a:r>
            <a:r>
              <a:rPr lang="en-US" sz="2400" b="1">
                <a:latin typeface="Times New Roman" panose="02020603050405020304" pitchFamily="18" charset="0"/>
                <a:sym typeface="+mn-ea"/>
              </a:rPr>
              <a:t>r3</a:t>
            </a:r>
            <a:r>
              <a:rPr lang="zh-CN" sz="2400" b="1">
                <a:latin typeface="Times New Roman" panose="02020603050405020304" pitchFamily="18" charset="0"/>
                <a:sym typeface="+mn-ea"/>
              </a:rPr>
              <a:t>）</a:t>
            </a:r>
            <a:r>
              <a:rPr lang="en-US" sz="2400" b="1">
                <a:latin typeface="Times New Roman" panose="02020603050405020304" pitchFamily="18" charset="0"/>
                <a:sym typeface="+mn-ea"/>
              </a:rPr>
              <a:t>+ r3</a:t>
            </a:r>
            <a:r>
              <a:rPr lang="zh-CN" altLang="en-US" sz="2000" b="1">
                <a:latin typeface="Times New Roman" panose="02020603050405020304" pitchFamily="18" charset="0"/>
                <a:sym typeface="+mn-ea"/>
              </a:rPr>
              <a:t>内容左移</a:t>
            </a:r>
            <a:r>
              <a:rPr lang="en-US" altLang="zh-CN" sz="2000" b="1">
                <a:latin typeface="Times New Roman" panose="02020603050405020304" pitchFamily="18" charset="0"/>
                <a:sym typeface="+mn-ea"/>
              </a:rPr>
              <a:t>2</a:t>
            </a:r>
            <a:r>
              <a:rPr lang="zh-CN" altLang="en-US" sz="2000" b="1">
                <a:latin typeface="Times New Roman" panose="02020603050405020304" pitchFamily="18" charset="0"/>
                <a:sym typeface="+mn-ea"/>
              </a:rPr>
              <a:t>位</a:t>
            </a:r>
            <a:endParaRPr lang="en-US" sz="2400" b="1">
              <a:latin typeface="Times New Roman" panose="02020603050405020304" pitchFamily="18" charset="0"/>
              <a:sym typeface="+mn-ea"/>
            </a:endParaRPr>
          </a:p>
          <a:p>
            <a:pPr>
              <a:lnSpc>
                <a:spcPct val="150000"/>
              </a:lnSpc>
              <a:spcBef>
                <a:spcPts val="0"/>
              </a:spcBef>
              <a:spcAft>
                <a:spcPts val="0"/>
              </a:spcAft>
            </a:pPr>
            <a:r>
              <a:rPr lang="en-US" sz="2400" b="1">
                <a:solidFill>
                  <a:srgbClr val="C00000"/>
                </a:solidFill>
                <a:latin typeface="Times New Roman" panose="02020603050405020304" pitchFamily="18" charset="0"/>
                <a:sym typeface="+mn-ea"/>
              </a:rPr>
              <a:t> ANDS   r4,</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r4,</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#0x20</a:t>
            </a:r>
            <a:r>
              <a:rPr lang="zh-CN" sz="2400" b="1">
                <a:latin typeface="Times New Roman" panose="02020603050405020304" pitchFamily="18" charset="0"/>
                <a:sym typeface="+mn-ea"/>
              </a:rPr>
              <a:t>；</a:t>
            </a:r>
            <a:r>
              <a:rPr lang="en-US" sz="2400" b="1">
                <a:latin typeface="Times New Roman" panose="02020603050405020304" pitchFamily="18" charset="0"/>
                <a:sym typeface="+mn-ea"/>
              </a:rPr>
              <a:t>r0</a:t>
            </a:r>
            <a:r>
              <a:rPr lang="en-US" sz="2400" b="1">
                <a:latin typeface="Symbol" panose="05050102010706020507" charset="0"/>
                <a:sym typeface="+mn-ea"/>
              </a:rPr>
              <a:t>Ü</a:t>
            </a:r>
            <a:r>
              <a:rPr lang="zh-CN" sz="2400" b="1">
                <a:latin typeface="Times New Roman" panose="02020603050405020304" pitchFamily="18" charset="0"/>
                <a:sym typeface="+mn-ea"/>
              </a:rPr>
              <a:t>（</a:t>
            </a:r>
            <a:r>
              <a:rPr lang="en-US" sz="2400" b="1">
                <a:latin typeface="Times New Roman" panose="02020603050405020304" pitchFamily="18" charset="0"/>
                <a:sym typeface="+mn-ea"/>
              </a:rPr>
              <a:t>r4</a:t>
            </a:r>
            <a:r>
              <a:rPr lang="zh-CN" sz="2400" b="1">
                <a:latin typeface="Times New Roman" panose="02020603050405020304" pitchFamily="18" charset="0"/>
                <a:sym typeface="+mn-ea"/>
              </a:rPr>
              <a:t>）</a:t>
            </a:r>
            <a:r>
              <a:rPr lang="en-US" sz="2400" b="1">
                <a:latin typeface="Times New Roman" panose="02020603050405020304" pitchFamily="18" charset="0"/>
                <a:sym typeface="+mn-ea"/>
              </a:rPr>
              <a:t>and 0x20</a:t>
            </a:r>
            <a:r>
              <a:rPr lang="zh-CN" sz="1800" b="1">
                <a:latin typeface="Times New Roman" panose="02020603050405020304" pitchFamily="18" charset="0"/>
                <a:sym typeface="+mn-ea"/>
              </a:rPr>
              <a:t>（根据运算结果设标志位）</a:t>
            </a:r>
            <a:endParaRPr lang="en-US" sz="1800" b="1">
              <a:latin typeface="Times New Roman" panose="02020603050405020304" pitchFamily="18" charset="0"/>
              <a:sym typeface="+mn-ea"/>
            </a:endParaRPr>
          </a:p>
          <a:p>
            <a:pPr>
              <a:lnSpc>
                <a:spcPct val="150000"/>
              </a:lnSpc>
              <a:spcBef>
                <a:spcPts val="0"/>
              </a:spcBef>
              <a:spcAft>
                <a:spcPts val="0"/>
              </a:spcAft>
            </a:pPr>
            <a:r>
              <a:rPr lang="en-US" sz="2400" b="1">
                <a:solidFill>
                  <a:srgbClr val="C00000"/>
                </a:solidFill>
                <a:latin typeface="Times New Roman" panose="02020603050405020304" pitchFamily="18" charset="0"/>
                <a:sym typeface="+mn-ea"/>
              </a:rPr>
              <a:t>ADDEQ  r5,</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r5,</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r6</a:t>
            </a:r>
            <a:r>
              <a:rPr lang="zh-CN" sz="2400" b="1">
                <a:latin typeface="Times New Roman" panose="02020603050405020304" pitchFamily="18" charset="0"/>
                <a:sym typeface="+mn-ea"/>
              </a:rPr>
              <a:t>；</a:t>
            </a:r>
            <a:r>
              <a:rPr lang="zh-CN" sz="2000" b="1">
                <a:latin typeface="Times New Roman" panose="02020603050405020304" pitchFamily="18" charset="0"/>
                <a:sym typeface="+mn-ea"/>
              </a:rPr>
              <a:t>如果</a:t>
            </a:r>
            <a:r>
              <a:rPr lang="en-US" sz="2000" b="1">
                <a:latin typeface="Times New Roman" panose="02020603050405020304" pitchFamily="18" charset="0"/>
                <a:sym typeface="+mn-ea"/>
              </a:rPr>
              <a:t>EQ</a:t>
            </a:r>
            <a:r>
              <a:rPr lang="zh-CN" sz="2000" b="1">
                <a:latin typeface="Times New Roman" panose="02020603050405020304" pitchFamily="18" charset="0"/>
                <a:sym typeface="+mn-ea"/>
              </a:rPr>
              <a:t>条件为真，</a:t>
            </a:r>
            <a:r>
              <a:rPr lang="en-US" sz="2000" b="1">
                <a:latin typeface="Times New Roman" panose="02020603050405020304" pitchFamily="18" charset="0"/>
                <a:sym typeface="+mn-ea"/>
              </a:rPr>
              <a:t> r5</a:t>
            </a:r>
            <a:r>
              <a:rPr lang="en-US" sz="2000" b="1">
                <a:latin typeface="Symbol" panose="05050102010706020507" charset="0"/>
                <a:sym typeface="+mn-ea"/>
              </a:rPr>
              <a:t>Ü</a:t>
            </a:r>
            <a:r>
              <a:rPr lang="zh-CN" sz="2000" b="1">
                <a:latin typeface="Times New Roman" panose="02020603050405020304" pitchFamily="18" charset="0"/>
                <a:sym typeface="+mn-ea"/>
              </a:rPr>
              <a:t>（</a:t>
            </a:r>
            <a:r>
              <a:rPr lang="en-US" sz="2000" b="1">
                <a:latin typeface="Times New Roman" panose="02020603050405020304" pitchFamily="18" charset="0"/>
                <a:sym typeface="+mn-ea"/>
              </a:rPr>
              <a:t>r5</a:t>
            </a:r>
            <a:r>
              <a:rPr lang="zh-CN" sz="2000" b="1">
                <a:latin typeface="Times New Roman" panose="02020603050405020304" pitchFamily="18" charset="0"/>
                <a:sym typeface="+mn-ea"/>
              </a:rPr>
              <a:t>）</a:t>
            </a:r>
            <a:r>
              <a:rPr lang="en-US" sz="2000" b="1">
                <a:latin typeface="Times New Roman" panose="02020603050405020304" pitchFamily="18" charset="0"/>
                <a:sym typeface="+mn-ea"/>
              </a:rPr>
              <a:t>+ </a:t>
            </a:r>
            <a:r>
              <a:rPr lang="zh-CN" sz="2000" b="1">
                <a:latin typeface="Times New Roman" panose="02020603050405020304" pitchFamily="18" charset="0"/>
                <a:sym typeface="+mn-ea"/>
              </a:rPr>
              <a:t>（</a:t>
            </a:r>
            <a:r>
              <a:rPr lang="en-US" sz="2000" b="1">
                <a:latin typeface="Times New Roman" panose="02020603050405020304" pitchFamily="18" charset="0"/>
                <a:sym typeface="+mn-ea"/>
              </a:rPr>
              <a:t>r6</a:t>
            </a:r>
            <a:r>
              <a:rPr lang="zh-CN" sz="2000" b="1">
                <a:latin typeface="Times New Roman" panose="02020603050405020304" pitchFamily="18" charset="0"/>
                <a:sym typeface="+mn-ea"/>
              </a:rPr>
              <a:t>），</a:t>
            </a:r>
            <a:r>
              <a:rPr lang="en-US" sz="2000" b="1">
                <a:latin typeface="Times New Roman" panose="02020603050405020304" pitchFamily="18" charset="0"/>
                <a:sym typeface="+mn-ea"/>
              </a:rPr>
              <a:t>EQ</a:t>
            </a:r>
            <a:r>
              <a:rPr lang="zh-CN" sz="2000" b="1">
                <a:latin typeface="Times New Roman" panose="02020603050405020304" pitchFamily="18" charset="0"/>
                <a:sym typeface="+mn-ea"/>
              </a:rPr>
              <a:t>含义见表</a:t>
            </a:r>
            <a:r>
              <a:rPr lang="en-US" sz="2000" b="1">
                <a:latin typeface="Times New Roman" panose="02020603050405020304" pitchFamily="18" charset="0"/>
                <a:sym typeface="+mn-ea"/>
              </a:rPr>
              <a:t>2-11</a:t>
            </a:r>
            <a:endParaRPr lang="zh-CN" sz="2000" b="1">
              <a:latin typeface="Times New Roman" panose="02020603050405020304" pitchFamily="18" charset="0"/>
              <a:sym typeface="+mn-ea"/>
            </a:endParaRPr>
          </a:p>
          <a:p>
            <a:pPr>
              <a:lnSpc>
                <a:spcPct val="150000"/>
              </a:lnSpc>
            </a:pPr>
            <a:endParaRPr lang="zh-CN" altLang="en-US" sz="2000"/>
          </a:p>
        </p:txBody>
      </p:sp>
    </p:spTree>
  </p:cSld>
  <p:clrMapOvr>
    <a:masterClrMapping/>
  </p:clrMapOvr>
  <p:transition spd="slow">
    <p:cover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5363" name="矩形 2"/>
          <p:cNvSpPr/>
          <p:nvPr/>
        </p:nvSpPr>
        <p:spPr>
          <a:xfrm>
            <a:off x="441325" y="549275"/>
            <a:ext cx="826135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solidFill>
                  <a:srgbClr val="C00000"/>
                </a:solidFill>
                <a:latin typeface="Times New Roman" panose="02020603050405020304" pitchFamily="18" charset="0"/>
                <a:cs typeface="Times New Roman" panose="02020603050405020304" pitchFamily="18" charset="0"/>
              </a:rPr>
              <a:t>定点整数</a:t>
            </a:r>
            <a:r>
              <a:rPr lang="zh-CN" altLang="en-US" sz="2400" b="1" dirty="0">
                <a:solidFill>
                  <a:srgbClr val="000000"/>
                </a:solidFill>
                <a:latin typeface="Times New Roman" panose="02020603050405020304" pitchFamily="18" charset="0"/>
                <a:cs typeface="Times New Roman" panose="02020603050405020304" pitchFamily="18" charset="0"/>
              </a:rPr>
              <a:t>的补码形式为 </a:t>
            </a:r>
            <a:r>
              <a:rPr lang="en-US" altLang="zh-CN" sz="2400" b="1" dirty="0">
                <a:solidFill>
                  <a:srgbClr val="000000"/>
                </a:solidFill>
                <a:latin typeface="Times New Roman" panose="02020603050405020304" pitchFamily="18" charset="0"/>
                <a:cs typeface="Times New Roman" panose="02020603050405020304" pitchFamily="18" charset="0"/>
              </a:rPr>
              <a:t>x</a:t>
            </a:r>
            <a:r>
              <a:rPr lang="en-US" altLang="zh-CN" sz="2400" b="1" baseline="-25000"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 x</a:t>
            </a:r>
            <a:r>
              <a:rPr lang="en-US" altLang="zh-CN" sz="2400" b="1" baseline="-25000" dirty="0">
                <a:solidFill>
                  <a:srgbClr val="000000"/>
                </a:solidFill>
                <a:latin typeface="Times New Roman" panose="02020603050405020304" pitchFamily="18" charset="0"/>
                <a:cs typeface="Times New Roman" panose="02020603050405020304" pitchFamily="18" charset="0"/>
              </a:rPr>
              <a:t>n-1</a:t>
            </a:r>
            <a:r>
              <a:rPr lang="en-US" altLang="zh-CN" sz="2400" b="1" dirty="0">
                <a:solidFill>
                  <a:srgbClr val="000000"/>
                </a:solidFill>
                <a:latin typeface="Times New Roman" panose="02020603050405020304" pitchFamily="18" charset="0"/>
                <a:cs typeface="Times New Roman" panose="02020603050405020304" pitchFamily="18" charset="0"/>
              </a:rPr>
              <a:t> x</a:t>
            </a:r>
            <a:r>
              <a:rPr lang="en-US" altLang="zh-CN" sz="2400" b="1" baseline="-25000" dirty="0">
                <a:solidFill>
                  <a:srgbClr val="000000"/>
                </a:solidFill>
                <a:latin typeface="Times New Roman" panose="02020603050405020304" pitchFamily="18" charset="0"/>
                <a:cs typeface="Times New Roman" panose="02020603050405020304" pitchFamily="18" charset="0"/>
              </a:rPr>
              <a:t>n-2 </a:t>
            </a:r>
            <a:r>
              <a:rPr lang="en-US" altLang="zh-CN" sz="2400" b="1" baseline="-25000" dirty="0">
                <a:solidFill>
                  <a:srgbClr val="000000"/>
                </a:solidFill>
                <a:latin typeface="Times New Roman" panose="02020603050405020304" pitchFamily="18" charset="0"/>
                <a:ea typeface="Times New Roman" panose="02020603050405020304" pitchFamily="18" charset="0"/>
              </a:rPr>
              <a:t>…</a:t>
            </a:r>
            <a:r>
              <a:rPr lang="en-US" altLang="zh-CN" sz="2400" b="1" baseline="-25000" dirty="0">
                <a:solidFill>
                  <a:srgbClr val="000000"/>
                </a:solidFill>
                <a:latin typeface="Times New Roman" panose="02020603050405020304" pitchFamily="18" charset="0"/>
                <a:ea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x</a:t>
            </a:r>
            <a:r>
              <a:rPr lang="en-US" altLang="zh-CN" sz="2400" b="1" baseline="-25000" dirty="0">
                <a:solidFill>
                  <a:srgbClr val="000000"/>
                </a:solidFill>
                <a:latin typeface="Times New Roman" panose="02020603050405020304" pitchFamily="18" charset="0"/>
                <a:cs typeface="Times New Roman" panose="02020603050405020304" pitchFamily="18" charset="0"/>
              </a:rPr>
              <a:t>0 </a:t>
            </a:r>
            <a:r>
              <a:rPr lang="zh-CN" altLang="en-US" sz="2400" b="1" baseline="-25000"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其补码定义如下：</a:t>
            </a:r>
            <a:r>
              <a:rPr lang="en-US" altLang="zh-CN" sz="2400" b="1" dirty="0">
                <a:solidFill>
                  <a:srgbClr val="000000"/>
                </a:solidFill>
                <a:latin typeface="Times New Roman" panose="02020603050405020304" pitchFamily="18" charset="0"/>
                <a:cs typeface="Times New Roman" panose="02020603050405020304" pitchFamily="18" charset="0"/>
              </a:rPr>
              <a:t> </a:t>
            </a:r>
            <a:endParaRPr lang="zh-CN" altLang="en-US" sz="2400" dirty="0"/>
          </a:p>
        </p:txBody>
      </p:sp>
      <p:sp>
        <p:nvSpPr>
          <p:cNvPr id="15364"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aphicFrame>
        <p:nvGraphicFramePr>
          <p:cNvPr id="15365" name="对象 2"/>
          <p:cNvGraphicFramePr>
            <a:graphicFrameLocks noChangeAspect="1"/>
          </p:cNvGraphicFramePr>
          <p:nvPr/>
        </p:nvGraphicFramePr>
        <p:xfrm>
          <a:off x="684213" y="1628775"/>
          <a:ext cx="8064500" cy="1079500"/>
        </p:xfrm>
        <a:graphic>
          <a:graphicData uri="http://schemas.openxmlformats.org/presentationml/2006/ole">
            <mc:AlternateContent xmlns:mc="http://schemas.openxmlformats.org/markup-compatibility/2006">
              <mc:Choice xmlns:v="urn:schemas-microsoft-com:vml" Requires="v">
                <p:oleObj spid="_x0000_s3076" name="" r:id="rId1" imgW="3441700" imgH="457200" progId="Equation.DSMT4">
                  <p:embed/>
                </p:oleObj>
              </mc:Choice>
              <mc:Fallback>
                <p:oleObj name="" r:id="rId1" imgW="3441700" imgH="457200" progId="Equation.DSMT4">
                  <p:embed/>
                  <p:pic>
                    <p:nvPicPr>
                      <p:cNvPr id="0" name="图片 3075"/>
                      <p:cNvPicPr/>
                      <p:nvPr/>
                    </p:nvPicPr>
                    <p:blipFill>
                      <a:blip r:embed="rId2"/>
                      <a:stretch>
                        <a:fillRect/>
                      </a:stretch>
                    </p:blipFill>
                    <p:spPr>
                      <a:xfrm>
                        <a:off x="684213" y="1628775"/>
                        <a:ext cx="8064500" cy="1079500"/>
                      </a:xfrm>
                      <a:prstGeom prst="rect">
                        <a:avLst/>
                      </a:prstGeom>
                      <a:noFill/>
                      <a:ln w="38100">
                        <a:noFill/>
                        <a:miter/>
                      </a:ln>
                    </p:spPr>
                  </p:pic>
                </p:oleObj>
              </mc:Fallback>
            </mc:AlternateContent>
          </a:graphicData>
        </a:graphic>
      </p:graphicFrame>
      <p:sp>
        <p:nvSpPr>
          <p:cNvPr id="4" name="矩形 3"/>
          <p:cNvSpPr/>
          <p:nvPr/>
        </p:nvSpPr>
        <p:spPr>
          <a:xfrm>
            <a:off x="441325" y="2967038"/>
            <a:ext cx="8261350" cy="3416300"/>
          </a:xfrm>
          <a:prstGeom prst="rect">
            <a:avLst/>
          </a:prstGeom>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定点整数</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原码定义式与上述补码定义式进行比较，可以发现它们在表示范围上的微小差别。若机器字长为</a:t>
            </a:r>
            <a:r>
              <a:rPr kumimoji="0" lang="en-US" altLang="zh-CN" sz="24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n</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原码与补码的正数表示范围都是</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0~</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3333FF"/>
                </a:solidFill>
                <a:effectLst/>
                <a:uLnTx/>
                <a:uFillTx/>
                <a:latin typeface="Arial" panose="020B0604020202020204" pitchFamily="34" charset="0"/>
                <a:ea typeface="宋体" panose="02010600030101010101" pitchFamily="2" charset="-122"/>
                <a:cs typeface="+mn-cs"/>
              </a:rPr>
              <a:t>负数原码</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的表示范围是</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2</a:t>
            </a:r>
            <a:r>
              <a:rPr kumimoji="0"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 0</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 </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负数</a:t>
            </a: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补码</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的表示范围是</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-1</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cover dir="ld"/>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5725" y="2780665"/>
            <a:ext cx="8972550" cy="280987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indent="266700">
              <a:lnSpc>
                <a:spcPct val="130000"/>
              </a:lnSpc>
              <a:spcBef>
                <a:spcPts val="0"/>
              </a:spcBef>
              <a:spcAft>
                <a:spcPts val="0"/>
              </a:spcAft>
            </a:pPr>
            <a:r>
              <a:rPr lang="zh-CN" sz="2400" b="1">
                <a:latin typeface="Times New Roman" panose="02020603050405020304" pitchFamily="18" charset="0"/>
                <a:sym typeface="+mn-ea"/>
              </a:rPr>
              <a:t>例如：内存访问指令示例</a:t>
            </a:r>
            <a:endParaRPr lang="en-US" sz="2400" b="1">
              <a:latin typeface="Times New Roman" panose="02020603050405020304" pitchFamily="18" charset="0"/>
              <a:sym typeface="+mn-ea"/>
            </a:endParaRPr>
          </a:p>
          <a:p>
            <a:pPr indent="266700">
              <a:lnSpc>
                <a:spcPct val="130000"/>
              </a:lnSpc>
              <a:spcBef>
                <a:spcPts val="0"/>
              </a:spcBef>
              <a:spcAft>
                <a:spcPts val="0"/>
              </a:spcAft>
            </a:pPr>
            <a:r>
              <a:rPr lang="en-US" sz="2400" b="1">
                <a:solidFill>
                  <a:srgbClr val="C00000"/>
                </a:solidFill>
                <a:latin typeface="Times New Roman" panose="02020603050405020304" pitchFamily="18" charset="0"/>
                <a:sym typeface="+mn-ea"/>
              </a:rPr>
              <a:t>LDR   </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 r0,</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[r1]</a:t>
            </a:r>
            <a:r>
              <a:rPr lang="zh-CN" sz="2400" b="1">
                <a:latin typeface="Times New Roman" panose="02020603050405020304" pitchFamily="18" charset="0"/>
                <a:sym typeface="+mn-ea"/>
              </a:rPr>
              <a:t>；</a:t>
            </a:r>
            <a:r>
              <a:rPr lang="zh-CN" sz="2000" b="1">
                <a:latin typeface="Times New Roman" panose="02020603050405020304" pitchFamily="18" charset="0"/>
                <a:sym typeface="+mn-ea"/>
              </a:rPr>
              <a:t>将</a:t>
            </a:r>
            <a:r>
              <a:rPr lang="en-US" sz="2000" b="1">
                <a:latin typeface="Times New Roman" panose="02020603050405020304" pitchFamily="18" charset="0"/>
                <a:sym typeface="+mn-ea"/>
              </a:rPr>
              <a:t>r1</a:t>
            </a:r>
            <a:r>
              <a:rPr lang="zh-CN" sz="2000" b="1">
                <a:latin typeface="Times New Roman" panose="02020603050405020304" pitchFamily="18" charset="0"/>
                <a:sym typeface="+mn-ea"/>
              </a:rPr>
              <a:t>指向的主存地址单元中的一个字装入</a:t>
            </a:r>
            <a:r>
              <a:rPr lang="en-US" sz="2000" b="1">
                <a:latin typeface="Times New Roman" panose="02020603050405020304" pitchFamily="18" charset="0"/>
                <a:sym typeface="+mn-ea"/>
              </a:rPr>
              <a:t>r0</a:t>
            </a:r>
            <a:r>
              <a:rPr lang="zh-CN" sz="2000" b="1">
                <a:latin typeface="Times New Roman" panose="02020603050405020304" pitchFamily="18" charset="0"/>
                <a:sym typeface="+mn-ea"/>
              </a:rPr>
              <a:t>中</a:t>
            </a:r>
            <a:endParaRPr lang="en-US" sz="2000" b="1">
              <a:latin typeface="Times New Roman" panose="02020603050405020304" pitchFamily="18" charset="0"/>
              <a:sym typeface="+mn-ea"/>
            </a:endParaRPr>
          </a:p>
          <a:p>
            <a:pPr indent="266700">
              <a:lnSpc>
                <a:spcPct val="130000"/>
              </a:lnSpc>
              <a:spcBef>
                <a:spcPts val="0"/>
              </a:spcBef>
              <a:spcAft>
                <a:spcPts val="0"/>
              </a:spcAft>
            </a:pPr>
            <a:r>
              <a:rPr lang="en-US" sz="2400" b="1">
                <a:solidFill>
                  <a:srgbClr val="C00000"/>
                </a:solidFill>
                <a:latin typeface="Times New Roman" panose="02020603050405020304" pitchFamily="18" charset="0"/>
                <a:sym typeface="+mn-ea"/>
              </a:rPr>
              <a:t>STRNEB</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r2,</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[r3,</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r4]</a:t>
            </a:r>
            <a:r>
              <a:rPr lang="zh-CN" sz="2400" b="1">
                <a:latin typeface="Times New Roman" panose="02020603050405020304" pitchFamily="18" charset="0"/>
                <a:sym typeface="+mn-ea"/>
              </a:rPr>
              <a:t>；</a:t>
            </a:r>
            <a:r>
              <a:rPr lang="zh-CN" sz="2000" b="1">
                <a:latin typeface="Times New Roman" panose="02020603050405020304" pitchFamily="18" charset="0"/>
                <a:sym typeface="+mn-ea"/>
              </a:rPr>
              <a:t>如果</a:t>
            </a:r>
            <a:r>
              <a:rPr lang="en-US" sz="2000" b="1">
                <a:latin typeface="Times New Roman" panose="02020603050405020304" pitchFamily="18" charset="0"/>
                <a:sym typeface="+mn-ea"/>
              </a:rPr>
              <a:t>NE</a:t>
            </a:r>
            <a:r>
              <a:rPr lang="zh-CN" sz="2000" b="1">
                <a:latin typeface="Times New Roman" panose="02020603050405020304" pitchFamily="18" charset="0"/>
                <a:sym typeface="+mn-ea"/>
              </a:rPr>
              <a:t>条件为真</a:t>
            </a:r>
            <a:r>
              <a:rPr lang="en-US" sz="2000" b="1">
                <a:latin typeface="Times New Roman" panose="02020603050405020304" pitchFamily="18" charset="0"/>
                <a:sym typeface="+mn-ea"/>
              </a:rPr>
              <a:t>, </a:t>
            </a:r>
            <a:r>
              <a:rPr lang="zh-CN" sz="2000" b="1">
                <a:latin typeface="Times New Roman" panose="02020603050405020304" pitchFamily="18" charset="0"/>
                <a:sym typeface="+mn-ea"/>
              </a:rPr>
              <a:t>将</a:t>
            </a:r>
            <a:r>
              <a:rPr lang="en-US" sz="2000" b="1">
                <a:latin typeface="Times New Roman" panose="02020603050405020304" pitchFamily="18" charset="0"/>
                <a:sym typeface="+mn-ea"/>
              </a:rPr>
              <a:t>r2</a:t>
            </a:r>
            <a:r>
              <a:rPr lang="zh-CN" sz="2000" b="1">
                <a:latin typeface="Times New Roman" panose="02020603050405020304" pitchFamily="18" charset="0"/>
                <a:sym typeface="+mn-ea"/>
              </a:rPr>
              <a:t>最低有效字节存储到地址为（</a:t>
            </a:r>
            <a:r>
              <a:rPr lang="en-US" sz="2000" b="1">
                <a:latin typeface="Times New Roman" panose="02020603050405020304" pitchFamily="18" charset="0"/>
                <a:sym typeface="+mn-ea"/>
              </a:rPr>
              <a:t>r3+r4</a:t>
            </a:r>
            <a:r>
              <a:rPr lang="zh-CN" sz="2000" b="1">
                <a:latin typeface="Times New Roman" panose="02020603050405020304" pitchFamily="18" charset="0"/>
                <a:sym typeface="+mn-ea"/>
              </a:rPr>
              <a:t>）的主存单元中</a:t>
            </a:r>
            <a:endParaRPr lang="en-US" sz="2000" b="1">
              <a:latin typeface="Times New Roman" panose="02020603050405020304" pitchFamily="18" charset="0"/>
              <a:sym typeface="+mn-ea"/>
            </a:endParaRPr>
          </a:p>
          <a:p>
            <a:pPr indent="266700">
              <a:lnSpc>
                <a:spcPct val="130000"/>
              </a:lnSpc>
              <a:spcBef>
                <a:spcPts val="0"/>
              </a:spcBef>
              <a:spcAft>
                <a:spcPts val="0"/>
              </a:spcAft>
            </a:pPr>
            <a:r>
              <a:rPr lang="en-US" sz="2400" b="1">
                <a:latin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STMFD  </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sp!,</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{r4-r8,</a:t>
            </a:r>
            <a:r>
              <a:rPr lang="en-US" sz="2400" b="1">
                <a:solidFill>
                  <a:srgbClr val="C00000"/>
                </a:solidFill>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r14}</a:t>
            </a:r>
            <a:r>
              <a:rPr lang="zh-CN" sz="2400" b="1">
                <a:latin typeface="Times New Roman" panose="02020603050405020304" pitchFamily="18" charset="0"/>
                <a:sym typeface="+mn-ea"/>
              </a:rPr>
              <a:t>；</a:t>
            </a:r>
            <a:r>
              <a:rPr lang="zh-CN" sz="2000" b="1">
                <a:latin typeface="Times New Roman" panose="02020603050405020304" pitchFamily="18" charset="0"/>
                <a:sym typeface="+mn-ea"/>
              </a:rPr>
              <a:t>将寄存器</a:t>
            </a:r>
            <a:r>
              <a:rPr lang="en-US" sz="2000" b="1">
                <a:latin typeface="Times New Roman" panose="02020603050405020304" pitchFamily="18" charset="0"/>
                <a:cs typeface="Times New Roman" panose="02020603050405020304" pitchFamily="18" charset="0"/>
                <a:sym typeface="+mn-ea"/>
              </a:rPr>
              <a:t> </a:t>
            </a:r>
            <a:r>
              <a:rPr lang="en-US" sz="2000" b="1">
                <a:latin typeface="Times New Roman" panose="02020603050405020304" pitchFamily="18" charset="0"/>
                <a:sym typeface="+mn-ea"/>
              </a:rPr>
              <a:t>r4 </a:t>
            </a:r>
            <a:r>
              <a:rPr lang="zh-CN" sz="2000" b="1">
                <a:latin typeface="Times New Roman" panose="02020603050405020304" pitchFamily="18" charset="0"/>
                <a:sym typeface="+mn-ea"/>
              </a:rPr>
              <a:t>到</a:t>
            </a:r>
            <a:r>
              <a:rPr lang="en-US" sz="2000" b="1">
                <a:latin typeface="Times New Roman" panose="02020603050405020304" pitchFamily="18" charset="0"/>
                <a:sym typeface="+mn-ea"/>
              </a:rPr>
              <a:t> r8 </a:t>
            </a:r>
            <a:r>
              <a:rPr lang="zh-CN" sz="2000" b="1">
                <a:latin typeface="Times New Roman" panose="02020603050405020304" pitchFamily="18" charset="0"/>
                <a:sym typeface="+mn-ea"/>
              </a:rPr>
              <a:t>以及</a:t>
            </a:r>
            <a:r>
              <a:rPr lang="en-US" sz="2000" b="1">
                <a:latin typeface="Times New Roman" panose="02020603050405020304" pitchFamily="18" charset="0"/>
                <a:cs typeface="Times New Roman" panose="02020603050405020304" pitchFamily="18" charset="0"/>
                <a:sym typeface="+mn-ea"/>
              </a:rPr>
              <a:t> </a:t>
            </a:r>
            <a:r>
              <a:rPr lang="en-US" sz="2000" b="1">
                <a:latin typeface="Times New Roman" panose="02020603050405020304" pitchFamily="18" charset="0"/>
                <a:sym typeface="+mn-ea"/>
              </a:rPr>
              <a:t>r14 </a:t>
            </a:r>
            <a:r>
              <a:rPr lang="zh-CN" sz="2000" b="1">
                <a:latin typeface="Times New Roman" panose="02020603050405020304" pitchFamily="18" charset="0"/>
                <a:sym typeface="+mn-ea"/>
              </a:rPr>
              <a:t>的内容存储到堆栈中，然后更新堆栈指针</a:t>
            </a:r>
            <a:endParaRPr lang="zh-CN" altLang="en-US" sz="2000"/>
          </a:p>
        </p:txBody>
      </p:sp>
      <p:sp>
        <p:nvSpPr>
          <p:cNvPr id="5" name="文本框 4"/>
          <p:cNvSpPr txBox="1"/>
          <p:nvPr/>
        </p:nvSpPr>
        <p:spPr>
          <a:xfrm>
            <a:off x="85725" y="836930"/>
            <a:ext cx="9013190" cy="141033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pPr>
              <a:lnSpc>
                <a:spcPct val="130000"/>
              </a:lnSpc>
              <a:spcBef>
                <a:spcPts val="0"/>
              </a:spcBef>
              <a:spcAft>
                <a:spcPts val="0"/>
              </a:spcAft>
            </a:pPr>
            <a:r>
              <a:rPr lang="zh-CN" sz="2400" b="1">
                <a:latin typeface="Times New Roman" panose="02020603050405020304" pitchFamily="18" charset="0"/>
                <a:sym typeface="+mn-ea"/>
              </a:rPr>
              <a:t>例如：分支指令示例</a:t>
            </a:r>
            <a:r>
              <a:rPr lang="en-US" sz="2400" b="1">
                <a:latin typeface="Times New Roman" panose="02020603050405020304" pitchFamily="18" charset="0"/>
                <a:sym typeface="+mn-ea"/>
              </a:rPr>
              <a:t> </a:t>
            </a:r>
            <a:r>
              <a:rPr lang="en-US" sz="2400" b="1">
                <a:latin typeface="Times New Roman" panose="02020603050405020304" pitchFamily="18" charset="0"/>
                <a:cs typeface="Times New Roman" panose="02020603050405020304" pitchFamily="18" charset="0"/>
                <a:sym typeface="+mn-ea"/>
              </a:rPr>
              <a:t> </a:t>
            </a:r>
            <a:r>
              <a:rPr lang="en-US" sz="2400" b="1">
                <a:solidFill>
                  <a:srgbClr val="C00000"/>
                </a:solidFill>
                <a:latin typeface="Times New Roman" panose="02020603050405020304" pitchFamily="18" charset="0"/>
                <a:sym typeface="+mn-ea"/>
              </a:rPr>
              <a:t>B   &lt;Label&gt;</a:t>
            </a:r>
            <a:r>
              <a:rPr lang="zh-CN" sz="2400" b="1">
                <a:latin typeface="Times New Roman" panose="02020603050405020304" pitchFamily="18" charset="0"/>
                <a:sym typeface="+mn-ea"/>
              </a:rPr>
              <a:t>；</a:t>
            </a:r>
            <a:r>
              <a:rPr lang="zh-CN" sz="1800" b="1">
                <a:latin typeface="Times New Roman" panose="02020603050405020304" pitchFamily="18" charset="0"/>
                <a:sym typeface="+mn-ea"/>
              </a:rPr>
              <a:t>前向或后向分支跳转，其范围是相对于当前</a:t>
            </a:r>
            <a:r>
              <a:rPr lang="en-US" sz="1800" b="1">
                <a:latin typeface="Times New Roman" panose="02020603050405020304" pitchFamily="18" charset="0"/>
                <a:sym typeface="+mn-ea"/>
              </a:rPr>
              <a:t>PC</a:t>
            </a:r>
            <a:r>
              <a:rPr lang="zh-CN" sz="1800" b="1">
                <a:latin typeface="Times New Roman" panose="02020603050405020304" pitchFamily="18" charset="0"/>
                <a:sym typeface="+mn-ea"/>
              </a:rPr>
              <a:t>值</a:t>
            </a:r>
            <a:r>
              <a:rPr lang="en-US" sz="1800" b="1">
                <a:latin typeface="Times New Roman" panose="02020603050405020304" pitchFamily="18" charset="0"/>
                <a:sym typeface="+mn-ea"/>
              </a:rPr>
              <a:t> (+/- 32MB ) </a:t>
            </a:r>
            <a:r>
              <a:rPr lang="zh-CN" sz="1800" b="1">
                <a:latin typeface="Times New Roman" panose="02020603050405020304" pitchFamily="18" charset="0"/>
                <a:sym typeface="+mn-ea"/>
              </a:rPr>
              <a:t>的空间</a:t>
            </a:r>
            <a:endParaRPr lang="zh-CN" sz="1800" b="1">
              <a:latin typeface="Times New Roman" panose="02020603050405020304" pitchFamily="18" charset="0"/>
              <a:sym typeface="+mn-ea"/>
            </a:endParaRPr>
          </a:p>
          <a:p>
            <a:pPr>
              <a:lnSpc>
                <a:spcPct val="130000"/>
              </a:lnSpc>
              <a:spcBef>
                <a:spcPts val="0"/>
              </a:spcBef>
              <a:spcAft>
                <a:spcPts val="0"/>
              </a:spcAft>
            </a:pPr>
            <a:endParaRPr lang="zh-CN" altLang="en-US" sz="1800"/>
          </a:p>
        </p:txBody>
      </p:sp>
    </p:spTree>
  </p:cSld>
  <p:clrMapOvr>
    <a:masterClrMapping/>
  </p:clrMapOvr>
  <p:transition spd="slow">
    <p:cover dir="l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5560" y="900430"/>
            <a:ext cx="8986520" cy="1863725"/>
          </a:xfrm>
          <a:prstGeom prst="rect">
            <a:avLst/>
          </a:prstGeom>
          <a:noFill/>
          <a:ln w="9525">
            <a:noFill/>
          </a:ln>
        </p:spPr>
        <p:txBody>
          <a:bodyPr wrap="square">
            <a:spAutoFit/>
          </a:bodyPr>
          <a:p>
            <a:pPr marL="228600" indent="-228600">
              <a:lnSpc>
                <a:spcPct val="120000"/>
              </a:lnSpc>
              <a:spcBef>
                <a:spcPts val="0"/>
              </a:spcBef>
              <a:spcAft>
                <a:spcPts val="0"/>
              </a:spcAft>
            </a:pPr>
            <a:r>
              <a:rPr lang="en-US" sz="2400" b="1">
                <a:latin typeface="Times New Roman" panose="02020603050405020304" pitchFamily="18" charset="0"/>
                <a:ea typeface="宋体" panose="02010600030101010101" pitchFamily="2" charset="-122"/>
              </a:rPr>
              <a:t>           </a:t>
            </a:r>
            <a:r>
              <a:rPr lang="en-US" sz="2400" b="1">
                <a:solidFill>
                  <a:srgbClr val="C00000"/>
                </a:solidFill>
                <a:latin typeface="Times New Roman" panose="02020603050405020304" pitchFamily="18" charset="0"/>
                <a:ea typeface="宋体" panose="02010600030101010101" pitchFamily="2" charset="-122"/>
              </a:rPr>
              <a:t>ARM</a:t>
            </a:r>
            <a:r>
              <a:rPr lang="zh-CN" sz="2400" b="1">
                <a:latin typeface="Times New Roman" panose="02020603050405020304" pitchFamily="18" charset="0"/>
                <a:ea typeface="宋体" panose="02010600030101010101" pitchFamily="2" charset="-122"/>
              </a:rPr>
              <a:t>与</a:t>
            </a:r>
            <a:r>
              <a:rPr lang="en-US" sz="2400" b="1">
                <a:solidFill>
                  <a:srgbClr val="C00000"/>
                </a:solidFill>
                <a:latin typeface="Times New Roman" panose="02020603050405020304" pitchFamily="18" charset="0"/>
                <a:ea typeface="宋体" panose="02010600030101010101" pitchFamily="2" charset="-122"/>
              </a:rPr>
              <a:t>MIPS</a:t>
            </a:r>
            <a:r>
              <a:rPr lang="zh-CN" sz="2400" b="1">
                <a:latin typeface="Times New Roman" panose="02020603050405020304" pitchFamily="18" charset="0"/>
                <a:ea typeface="宋体" panose="02010600030101010101" pitchFamily="2" charset="-122"/>
              </a:rPr>
              <a:t>处理器都是基于</a:t>
            </a:r>
            <a:r>
              <a:rPr lang="en-US" sz="2400" b="1">
                <a:solidFill>
                  <a:srgbClr val="C00000"/>
                </a:solidFill>
                <a:latin typeface="Times New Roman" panose="02020603050405020304" pitchFamily="18" charset="0"/>
                <a:ea typeface="宋体" panose="02010600030101010101" pitchFamily="2" charset="-122"/>
              </a:rPr>
              <a:t>RISC</a:t>
            </a:r>
            <a:r>
              <a:rPr lang="zh-CN" sz="2400" b="1">
                <a:latin typeface="Times New Roman" panose="02020603050405020304" pitchFamily="18" charset="0"/>
                <a:ea typeface="宋体" panose="02010600030101010101" pitchFamily="2" charset="-122"/>
              </a:rPr>
              <a:t>设计原则，它们最初的版本都是在</a:t>
            </a:r>
            <a:r>
              <a:rPr lang="en-US" sz="2400" b="1">
                <a:latin typeface="Times New Roman" panose="02020603050405020304" pitchFamily="18" charset="0"/>
                <a:ea typeface="宋体" panose="02010600030101010101" pitchFamily="2" charset="-122"/>
              </a:rPr>
              <a:t>1985</a:t>
            </a:r>
            <a:r>
              <a:rPr lang="zh-CN" sz="2400" b="1">
                <a:latin typeface="Times New Roman" panose="02020603050405020304" pitchFamily="18" charset="0"/>
                <a:ea typeface="宋体" panose="02010600030101010101" pitchFamily="2" charset="-122"/>
              </a:rPr>
              <a:t>年发布。下表列出了</a:t>
            </a:r>
            <a:r>
              <a:rPr lang="en-US" sz="2400" b="1">
                <a:latin typeface="Times New Roman" panose="02020603050405020304" pitchFamily="18" charset="0"/>
                <a:ea typeface="宋体" panose="02010600030101010101" pitchFamily="2" charset="-122"/>
              </a:rPr>
              <a:t>ARM</a:t>
            </a:r>
            <a:r>
              <a:rPr lang="zh-CN" sz="2400" b="1">
                <a:latin typeface="Times New Roman" panose="02020603050405020304" pitchFamily="18" charset="0"/>
                <a:ea typeface="宋体" panose="02010600030101010101" pitchFamily="2" charset="-122"/>
              </a:rPr>
              <a:t>与</a:t>
            </a:r>
            <a:r>
              <a:rPr lang="en-US" sz="2400" b="1">
                <a:latin typeface="Times New Roman" panose="02020603050405020304" pitchFamily="18" charset="0"/>
                <a:ea typeface="宋体" panose="02010600030101010101" pitchFamily="2" charset="-122"/>
              </a:rPr>
              <a:t>MIPS 32</a:t>
            </a:r>
            <a:r>
              <a:rPr lang="zh-CN" sz="2400" b="1">
                <a:latin typeface="Times New Roman" panose="02020603050405020304" pitchFamily="18" charset="0"/>
                <a:ea typeface="宋体" panose="02010600030101010101" pitchFamily="2" charset="-122"/>
              </a:rPr>
              <a:t>位指令系统的相似性。二者指令系统的</a:t>
            </a:r>
            <a:r>
              <a:rPr lang="zh-CN" sz="2400" b="1">
                <a:solidFill>
                  <a:srgbClr val="C00000"/>
                </a:solidFill>
                <a:latin typeface="Times New Roman" panose="02020603050405020304" pitchFamily="18" charset="0"/>
                <a:ea typeface="宋体" panose="02010600030101010101" pitchFamily="2" charset="-122"/>
              </a:rPr>
              <a:t>主要区别</a:t>
            </a:r>
            <a:r>
              <a:rPr lang="zh-CN" sz="2400" b="1">
                <a:latin typeface="Times New Roman" panose="02020603050405020304" pitchFamily="18" charset="0"/>
                <a:ea typeface="宋体" panose="02010600030101010101" pitchFamily="2" charset="-122"/>
              </a:rPr>
              <a:t>是</a:t>
            </a:r>
            <a:r>
              <a:rPr lang="en-US" sz="2400" b="1">
                <a:latin typeface="Times New Roman" panose="02020603050405020304" pitchFamily="18" charset="0"/>
                <a:ea typeface="宋体" panose="02010600030101010101" pitchFamily="2" charset="-122"/>
              </a:rPr>
              <a:t>MIPS</a:t>
            </a:r>
            <a:r>
              <a:rPr lang="zh-CN" sz="2400" b="1">
                <a:latin typeface="Times New Roman" panose="02020603050405020304" pitchFamily="18" charset="0"/>
                <a:ea typeface="宋体" panose="02010600030101010101" pitchFamily="2" charset="-122"/>
              </a:rPr>
              <a:t>有更多的寄存器而</a:t>
            </a:r>
            <a:r>
              <a:rPr lang="en-US" sz="2400" b="1">
                <a:latin typeface="Times New Roman" panose="02020603050405020304" pitchFamily="18" charset="0"/>
                <a:ea typeface="宋体" panose="02010600030101010101" pitchFamily="2" charset="-122"/>
              </a:rPr>
              <a:t>ARM</a:t>
            </a:r>
            <a:r>
              <a:rPr lang="zh-CN" sz="2400" b="1">
                <a:latin typeface="Times New Roman" panose="02020603050405020304" pitchFamily="18" charset="0"/>
                <a:ea typeface="宋体" panose="02010600030101010101" pitchFamily="2" charset="-122"/>
              </a:rPr>
              <a:t>有更多的寻址方式。</a:t>
            </a:r>
            <a:endParaRPr lang="zh-CN" altLang="en-US" sz="2400" b="1">
              <a:latin typeface="Times New Roman" panose="02020603050405020304" pitchFamily="18" charset="0"/>
              <a:ea typeface="宋体" panose="02010600030101010101" pitchFamily="2" charset="-122"/>
            </a:endParaRPr>
          </a:p>
        </p:txBody>
      </p:sp>
      <p:sp>
        <p:nvSpPr>
          <p:cNvPr id="4" name="文本框 3"/>
          <p:cNvSpPr txBox="1"/>
          <p:nvPr/>
        </p:nvSpPr>
        <p:spPr>
          <a:xfrm>
            <a:off x="251460" y="260350"/>
            <a:ext cx="7984490" cy="583565"/>
          </a:xfrm>
          <a:prstGeom prst="rect">
            <a:avLst/>
          </a:prstGeom>
          <a:noFill/>
        </p:spPr>
        <p:txBody>
          <a:bodyPr wrap="square" rtlCol="0" anchor="t">
            <a:spAutoFit/>
          </a:bodyPr>
          <a:p>
            <a:r>
              <a:rPr lang="en-US" sz="3200" b="1">
                <a:ea typeface="黑体" panose="02010609060101010101" pitchFamily="49" charset="-122"/>
                <a:sym typeface="+mn-ea"/>
              </a:rPr>
              <a:t>3. ARM</a:t>
            </a:r>
            <a:r>
              <a:rPr lang="zh-CN" sz="3200" b="1">
                <a:ea typeface="黑体" panose="02010609060101010101" pitchFamily="49" charset="-122"/>
                <a:sym typeface="+mn-ea"/>
              </a:rPr>
              <a:t>的基本指令、寻址方式与指令格式</a:t>
            </a:r>
            <a:endParaRPr lang="zh-CN" altLang="en-US" sz="3200"/>
          </a:p>
        </p:txBody>
      </p:sp>
      <p:sp>
        <p:nvSpPr>
          <p:cNvPr id="5" name="文本框 4"/>
          <p:cNvSpPr txBox="1"/>
          <p:nvPr/>
        </p:nvSpPr>
        <p:spPr>
          <a:xfrm>
            <a:off x="1907540" y="3068955"/>
            <a:ext cx="5080000" cy="398780"/>
          </a:xfrm>
          <a:prstGeom prst="rect">
            <a:avLst/>
          </a:prstGeom>
          <a:noFill/>
          <a:ln w="9525">
            <a:noFill/>
          </a:ln>
        </p:spPr>
        <p:txBody>
          <a:bodyPr>
            <a:spAutoFit/>
          </a:bodyPr>
          <a:p>
            <a:pPr indent="269875" algn="ctr"/>
            <a:r>
              <a:rPr lang="zh-CN" sz="2000" b="1">
                <a:solidFill>
                  <a:schemeClr val="tx1"/>
                </a:solidFill>
                <a:latin typeface="Times New Roman" panose="02020603050405020304" pitchFamily="18" charset="0"/>
                <a:ea typeface="宋体" panose="02010600030101010101" pitchFamily="2" charset="-122"/>
              </a:rPr>
              <a:t>表</a:t>
            </a:r>
            <a:r>
              <a:rPr lang="en-US" sz="2000" b="1">
                <a:solidFill>
                  <a:schemeClr val="tx1"/>
                </a:solidFill>
                <a:latin typeface="Times New Roman" panose="02020603050405020304" pitchFamily="18" charset="0"/>
                <a:ea typeface="宋体" panose="02010600030101010101" pitchFamily="2" charset="-122"/>
              </a:rPr>
              <a:t>2-8  ARM</a:t>
            </a:r>
            <a:r>
              <a:rPr lang="zh-CN" sz="2000" b="1">
                <a:solidFill>
                  <a:schemeClr val="tx1"/>
                </a:solidFill>
                <a:latin typeface="Times New Roman" panose="02020603050405020304" pitchFamily="18" charset="0"/>
                <a:ea typeface="宋体" panose="02010600030101010101" pitchFamily="2" charset="-122"/>
              </a:rPr>
              <a:t>与</a:t>
            </a:r>
            <a:r>
              <a:rPr lang="en-US" sz="2000" b="1">
                <a:solidFill>
                  <a:schemeClr val="tx1"/>
                </a:solidFill>
                <a:latin typeface="Times New Roman" panose="02020603050405020304" pitchFamily="18" charset="0"/>
                <a:ea typeface="宋体" panose="02010600030101010101" pitchFamily="2" charset="-122"/>
              </a:rPr>
              <a:t>MIPS</a:t>
            </a:r>
            <a:r>
              <a:rPr lang="zh-CN" sz="2000" b="1">
                <a:solidFill>
                  <a:schemeClr val="tx1"/>
                </a:solidFill>
                <a:latin typeface="Times New Roman" panose="02020603050405020304" pitchFamily="18" charset="0"/>
                <a:ea typeface="宋体" panose="02010600030101010101" pitchFamily="2" charset="-122"/>
              </a:rPr>
              <a:t>指令系统的的相似点</a:t>
            </a:r>
            <a:endParaRPr lang="zh-CN" altLang="en-US" sz="2000" b="1">
              <a:solidFill>
                <a:schemeClr val="tx1"/>
              </a:solidFill>
              <a:latin typeface="Times New Roman" panose="02020603050405020304" pitchFamily="18" charset="0"/>
              <a:ea typeface="宋体" panose="02010600030101010101" pitchFamily="2" charset="-122"/>
            </a:endParaRPr>
          </a:p>
        </p:txBody>
      </p:sp>
      <p:graphicFrame>
        <p:nvGraphicFramePr>
          <p:cNvPr id="6" name="表格 5"/>
          <p:cNvGraphicFramePr/>
          <p:nvPr>
            <p:custDataLst>
              <p:tags r:id="rId1"/>
            </p:custDataLst>
          </p:nvPr>
        </p:nvGraphicFramePr>
        <p:xfrm>
          <a:off x="454025" y="3500755"/>
          <a:ext cx="8148955" cy="3023235"/>
        </p:xfrm>
        <a:graphic>
          <a:graphicData uri="http://schemas.openxmlformats.org/drawingml/2006/table">
            <a:tbl>
              <a:tblPr firstRow="1" bandRow="1">
                <a:tableStyleId>{5940675A-B579-460E-94D1-54222C63F5DA}</a:tableStyleId>
              </a:tblPr>
              <a:tblGrid>
                <a:gridCol w="2715260"/>
                <a:gridCol w="2717165"/>
                <a:gridCol w="2716530"/>
              </a:tblGrid>
              <a:tr h="381000">
                <a:tc>
                  <a:txBody>
                    <a:bodyPr/>
                    <a:p>
                      <a:pPr indent="269875">
                        <a:buNone/>
                      </a:pPr>
                      <a:r>
                        <a:rPr lang="en-US" sz="1600" b="1">
                          <a:solidFill>
                            <a:schemeClr val="tx1"/>
                          </a:solidFill>
                          <a:latin typeface="Times New Roman" panose="02020603050405020304" pitchFamily="18" charset="0"/>
                          <a:cs typeface="Times New Roman" panose="02020603050405020304" pitchFamily="18" charset="0"/>
                        </a:rPr>
                        <a:t> </a:t>
                      </a:r>
                      <a:endParaRPr lang="en-US" altLang="en-US" sz="16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a:noFill/>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269875" algn="ctr">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ARM</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5">
                        <a:lumMod val="90000"/>
                      </a:schemeClr>
                    </a:solidFill>
                  </a:tcPr>
                </a:tc>
                <a:tc>
                  <a:txBody>
                    <a:bodyPr/>
                    <a:p>
                      <a:pPr indent="269875" algn="ctr">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MIPS</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3"/>
                    </a:solidFill>
                  </a:tcPr>
                </a:tc>
              </a:tr>
              <a:tr h="381635">
                <a:tc>
                  <a:txBody>
                    <a:bodyPr/>
                    <a:p>
                      <a:pPr indent="269875">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发布时间</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1985</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1985</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indent="269875">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指令长度</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32位</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32位</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635">
                <a:tc>
                  <a:txBody>
                    <a:bodyPr/>
                    <a:p>
                      <a:pPr indent="269875">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寻址空间</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32位</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32位</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indent="269875">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数据对齐</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对齐</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对齐</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635">
                <a:tc>
                  <a:txBody>
                    <a:bodyPr/>
                    <a:p>
                      <a:pPr indent="269875">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数据寻址方式</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9</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3</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54330">
                <a:tc>
                  <a:txBody>
                    <a:bodyPr/>
                    <a:p>
                      <a:pPr indent="269875">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整数寄存器（个数，长度）</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15个通用寄存器×32位</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32个通用寄存器×32位</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1000">
                <a:tc>
                  <a:txBody>
                    <a:bodyPr/>
                    <a:p>
                      <a:pPr indent="269875">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I/O编址方式</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存储器映射</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6">
                        <a:lumMod val="20000"/>
                        <a:lumOff val="80000"/>
                      </a:schemeClr>
                    </a:solid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存储器映射</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cover dir="ld"/>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79705" y="332740"/>
            <a:ext cx="8871585" cy="3969385"/>
          </a:xfrm>
          <a:prstGeom prst="rect">
            <a:avLst/>
          </a:prstGeom>
          <a:noFill/>
        </p:spPr>
        <p:txBody>
          <a:bodyPr wrap="none" rtlCol="0" anchor="t">
            <a:spAutoFit/>
          </a:bodyPr>
          <a:p>
            <a:pPr marL="228600" indent="-228600">
              <a:lnSpc>
                <a:spcPct val="150000"/>
              </a:lnSpc>
            </a:pPr>
            <a:r>
              <a:rPr lang="en-US" sz="2400" b="1">
                <a:latin typeface="Times New Roman" panose="02020603050405020304" pitchFamily="18" charset="0"/>
                <a:sym typeface="+mn-ea"/>
              </a:rPr>
              <a:t>ARM</a:t>
            </a:r>
            <a:r>
              <a:rPr lang="zh-CN" sz="2400" b="1">
                <a:latin typeface="Times New Roman" panose="02020603050405020304" pitchFamily="18" charset="0"/>
                <a:sym typeface="+mn-ea"/>
              </a:rPr>
              <a:t>指令系统主要包括</a:t>
            </a:r>
            <a:r>
              <a:rPr lang="en-US" sz="2400" b="1">
                <a:latin typeface="Times New Roman" panose="02020603050405020304" pitchFamily="18" charset="0"/>
                <a:sym typeface="+mn-ea"/>
              </a:rPr>
              <a:t>6</a:t>
            </a:r>
            <a:r>
              <a:rPr lang="zh-CN" sz="2400" b="1">
                <a:latin typeface="Times New Roman" panose="02020603050405020304" pitchFamily="18" charset="0"/>
                <a:sym typeface="+mn-ea"/>
              </a:rPr>
              <a:t>大类指令：</a:t>
            </a:r>
            <a:endParaRPr lang="en-US" sz="2400" b="1">
              <a:latin typeface="Courier New" panose="02070309020205020404" charset="0"/>
              <a:sym typeface="+mn-ea"/>
            </a:endParaRPr>
          </a:p>
          <a:p>
            <a:pPr marL="228600" indent="-228600">
              <a:lnSpc>
                <a:spcPct val="150000"/>
              </a:lnSpc>
            </a:pPr>
            <a:r>
              <a:rPr lang="en-US" sz="2400" b="1">
                <a:solidFill>
                  <a:srgbClr val="C00000"/>
                </a:solidFill>
                <a:latin typeface="Courier New" panose="02070309020205020404" charset="0"/>
                <a:sym typeface="+mn-ea"/>
              </a:rPr>
              <a:t>– </a:t>
            </a:r>
            <a:r>
              <a:rPr lang="zh-CN" sz="2400" b="1">
                <a:solidFill>
                  <a:srgbClr val="C00000"/>
                </a:solidFill>
                <a:latin typeface="Times New Roman" panose="02020603050405020304" pitchFamily="18" charset="0"/>
                <a:sym typeface="+mn-ea"/>
              </a:rPr>
              <a:t>数据处理指令（包括运算指令）：</a:t>
            </a:r>
            <a:r>
              <a:rPr lang="zh-CN" sz="2000" b="1">
                <a:solidFill>
                  <a:srgbClr val="C00000"/>
                </a:solidFill>
                <a:latin typeface="Times New Roman" panose="02020603050405020304" pitchFamily="18" charset="0"/>
                <a:sym typeface="+mn-ea"/>
              </a:rPr>
              <a:t>如</a:t>
            </a:r>
            <a:r>
              <a:rPr lang="en-US" sz="2000" b="1">
                <a:solidFill>
                  <a:srgbClr val="C00000"/>
                </a:solidFill>
                <a:latin typeface="Times New Roman" panose="02020603050405020304" pitchFamily="18" charset="0"/>
                <a:sym typeface="+mn-ea"/>
              </a:rPr>
              <a:t>ADD</a:t>
            </a:r>
            <a:r>
              <a:rPr lang="zh-CN" sz="2000" b="1">
                <a:solidFill>
                  <a:srgbClr val="C00000"/>
                </a:solidFill>
                <a:latin typeface="Times New Roman" panose="02020603050405020304" pitchFamily="18" charset="0"/>
                <a:sym typeface="+mn-ea"/>
              </a:rPr>
              <a:t>、</a:t>
            </a:r>
            <a:r>
              <a:rPr lang="en-US" sz="2000" b="1">
                <a:solidFill>
                  <a:srgbClr val="C00000"/>
                </a:solidFill>
                <a:latin typeface="Times New Roman" panose="02020603050405020304" pitchFamily="18" charset="0"/>
                <a:sym typeface="+mn-ea"/>
              </a:rPr>
              <a:t>SUB</a:t>
            </a:r>
            <a:r>
              <a:rPr lang="zh-CN" sz="2000" b="1">
                <a:solidFill>
                  <a:srgbClr val="C00000"/>
                </a:solidFill>
                <a:latin typeface="Times New Roman" panose="02020603050405020304" pitchFamily="18" charset="0"/>
                <a:sym typeface="+mn-ea"/>
              </a:rPr>
              <a:t>、</a:t>
            </a:r>
            <a:r>
              <a:rPr lang="en-US" sz="2000" b="1">
                <a:solidFill>
                  <a:srgbClr val="C00000"/>
                </a:solidFill>
                <a:latin typeface="Times New Roman" panose="02020603050405020304" pitchFamily="18" charset="0"/>
                <a:sym typeface="+mn-ea"/>
              </a:rPr>
              <a:t>AND</a:t>
            </a:r>
            <a:r>
              <a:rPr lang="zh-CN" sz="2000" b="1">
                <a:solidFill>
                  <a:srgbClr val="C00000"/>
                </a:solidFill>
                <a:latin typeface="Times New Roman" panose="02020603050405020304" pitchFamily="18" charset="0"/>
                <a:sym typeface="+mn-ea"/>
              </a:rPr>
              <a:t>、</a:t>
            </a:r>
            <a:r>
              <a:rPr lang="en-US" sz="2000" b="1">
                <a:solidFill>
                  <a:srgbClr val="C00000"/>
                </a:solidFill>
                <a:latin typeface="Times New Roman" panose="02020603050405020304" pitchFamily="18" charset="0"/>
                <a:sym typeface="+mn-ea"/>
              </a:rPr>
              <a:t>CMP </a:t>
            </a:r>
            <a:r>
              <a:rPr lang="en-US" sz="2400" b="1">
                <a:solidFill>
                  <a:srgbClr val="C00000"/>
                </a:solidFill>
                <a:latin typeface="Courier New" panose="02070309020205020404" charset="0"/>
                <a:sym typeface="+mn-ea"/>
              </a:rPr>
              <a:t>– </a:t>
            </a:r>
            <a:r>
              <a:rPr lang="zh-CN" sz="2400" b="1">
                <a:solidFill>
                  <a:srgbClr val="C00000"/>
                </a:solidFill>
                <a:latin typeface="Times New Roman" panose="02020603050405020304" pitchFamily="18" charset="0"/>
                <a:sym typeface="+mn-ea"/>
              </a:rPr>
              <a:t>装入</a:t>
            </a:r>
            <a:r>
              <a:rPr lang="en-US" sz="2400" b="1">
                <a:solidFill>
                  <a:srgbClr val="C00000"/>
                </a:solidFill>
                <a:latin typeface="Times New Roman" panose="02020603050405020304" pitchFamily="18" charset="0"/>
                <a:sym typeface="+mn-ea"/>
              </a:rPr>
              <a:t>/</a:t>
            </a:r>
            <a:r>
              <a:rPr lang="zh-CN" sz="2400" b="1">
                <a:solidFill>
                  <a:srgbClr val="C00000"/>
                </a:solidFill>
                <a:latin typeface="Times New Roman" panose="02020603050405020304" pitchFamily="18" charset="0"/>
                <a:sym typeface="+mn-ea"/>
              </a:rPr>
              <a:t>存储（</a:t>
            </a:r>
            <a:r>
              <a:rPr lang="en-US" sz="2400" b="1">
                <a:solidFill>
                  <a:srgbClr val="C00000"/>
                </a:solidFill>
                <a:latin typeface="Times New Roman" panose="02020603050405020304" pitchFamily="18" charset="0"/>
                <a:sym typeface="+mn-ea"/>
              </a:rPr>
              <a:t>LOAD/STORE</a:t>
            </a:r>
            <a:r>
              <a:rPr lang="zh-CN" sz="2400" b="1">
                <a:solidFill>
                  <a:srgbClr val="C00000"/>
                </a:solidFill>
                <a:latin typeface="Times New Roman" panose="02020603050405020304" pitchFamily="18" charset="0"/>
                <a:sym typeface="+mn-ea"/>
              </a:rPr>
              <a:t>）指令：</a:t>
            </a:r>
            <a:r>
              <a:rPr lang="zh-CN" sz="1800" b="1">
                <a:solidFill>
                  <a:srgbClr val="C00000"/>
                </a:solidFill>
                <a:latin typeface="Times New Roman" panose="02020603050405020304" pitchFamily="18" charset="0"/>
                <a:sym typeface="+mn-ea"/>
              </a:rPr>
              <a:t>如</a:t>
            </a:r>
            <a:r>
              <a:rPr lang="en-US" sz="1800" b="1">
                <a:solidFill>
                  <a:srgbClr val="C00000"/>
                </a:solidFill>
                <a:latin typeface="Times New Roman" panose="02020603050405020304" pitchFamily="18" charset="0"/>
                <a:sym typeface="+mn-ea"/>
              </a:rPr>
              <a:t>LDRSB</a:t>
            </a:r>
            <a:r>
              <a:rPr lang="zh-CN" sz="1800" b="1">
                <a:solidFill>
                  <a:srgbClr val="C00000"/>
                </a:solidFill>
                <a:latin typeface="Times New Roman" panose="02020603050405020304" pitchFamily="18" charset="0"/>
                <a:sym typeface="+mn-ea"/>
              </a:rPr>
              <a:t>、</a:t>
            </a:r>
            <a:r>
              <a:rPr lang="en-US" sz="1800" b="1">
                <a:solidFill>
                  <a:srgbClr val="C00000"/>
                </a:solidFill>
                <a:latin typeface="Times New Roman" panose="02020603050405020304" pitchFamily="18" charset="0"/>
                <a:sym typeface="+mn-ea"/>
              </a:rPr>
              <a:t>LDR</a:t>
            </a:r>
            <a:r>
              <a:rPr lang="zh-CN" sz="1800" b="1">
                <a:solidFill>
                  <a:srgbClr val="C00000"/>
                </a:solidFill>
                <a:latin typeface="Times New Roman" panose="02020603050405020304" pitchFamily="18" charset="0"/>
                <a:sym typeface="+mn-ea"/>
              </a:rPr>
              <a:t>、</a:t>
            </a:r>
            <a:r>
              <a:rPr lang="en-US" sz="1800" b="1">
                <a:solidFill>
                  <a:srgbClr val="C00000"/>
                </a:solidFill>
                <a:latin typeface="Times New Roman" panose="02020603050405020304" pitchFamily="18" charset="0"/>
                <a:sym typeface="+mn-ea"/>
              </a:rPr>
              <a:t>STRB</a:t>
            </a:r>
            <a:r>
              <a:rPr lang="zh-CN" sz="1800" b="1">
                <a:solidFill>
                  <a:srgbClr val="C00000"/>
                </a:solidFill>
                <a:latin typeface="Times New Roman" panose="02020603050405020304" pitchFamily="18" charset="0"/>
                <a:sym typeface="+mn-ea"/>
              </a:rPr>
              <a:t>、</a:t>
            </a:r>
            <a:r>
              <a:rPr lang="en-US" sz="1800" b="1">
                <a:solidFill>
                  <a:srgbClr val="C00000"/>
                </a:solidFill>
                <a:latin typeface="Times New Roman" panose="02020603050405020304" pitchFamily="18" charset="0"/>
                <a:sym typeface="+mn-ea"/>
              </a:rPr>
              <a:t>STR </a:t>
            </a:r>
            <a:r>
              <a:rPr lang="en-US" sz="2400" b="1">
                <a:solidFill>
                  <a:srgbClr val="C00000"/>
                </a:solidFill>
                <a:latin typeface="Courier New" panose="02070309020205020404" charset="0"/>
                <a:sym typeface="+mn-ea"/>
              </a:rPr>
              <a:t>– </a:t>
            </a:r>
            <a:r>
              <a:rPr lang="zh-CN" sz="2400" b="1">
                <a:solidFill>
                  <a:srgbClr val="C00000"/>
                </a:solidFill>
                <a:latin typeface="Times New Roman" panose="02020603050405020304" pitchFamily="18" charset="0"/>
                <a:sym typeface="+mn-ea"/>
              </a:rPr>
              <a:t>分支指令：如</a:t>
            </a:r>
            <a:r>
              <a:rPr lang="en-US" sz="2400" b="1">
                <a:solidFill>
                  <a:srgbClr val="C00000"/>
                </a:solidFill>
                <a:latin typeface="Times New Roman" panose="02020603050405020304" pitchFamily="18" charset="0"/>
                <a:sym typeface="+mn-ea"/>
              </a:rPr>
              <a:t>B</a:t>
            </a:r>
            <a:r>
              <a:rPr lang="zh-CN" sz="2400" b="1">
                <a:solidFill>
                  <a:srgbClr val="C00000"/>
                </a:solidFill>
                <a:latin typeface="Times New Roman" panose="02020603050405020304" pitchFamily="18" charset="0"/>
                <a:sym typeface="+mn-ea"/>
              </a:rPr>
              <a:t>、</a:t>
            </a:r>
            <a:r>
              <a:rPr lang="en-US" sz="2400" b="1">
                <a:solidFill>
                  <a:srgbClr val="C00000"/>
                </a:solidFill>
                <a:latin typeface="Times New Roman" panose="02020603050405020304" pitchFamily="18" charset="0"/>
                <a:sym typeface="+mn-ea"/>
              </a:rPr>
              <a:t>BL</a:t>
            </a:r>
            <a:endParaRPr lang="en-US" sz="2400" b="1">
              <a:solidFill>
                <a:srgbClr val="C00000"/>
              </a:solidFill>
              <a:latin typeface="Courier New" panose="02070309020205020404" charset="0"/>
              <a:sym typeface="+mn-ea"/>
            </a:endParaRPr>
          </a:p>
          <a:p>
            <a:pPr marL="228600" indent="-228600">
              <a:lnSpc>
                <a:spcPct val="150000"/>
              </a:lnSpc>
            </a:pPr>
            <a:r>
              <a:rPr lang="en-US" sz="2400" b="1">
                <a:latin typeface="Courier New" panose="02070309020205020404" charset="0"/>
                <a:sym typeface="+mn-ea"/>
              </a:rPr>
              <a:t>– </a:t>
            </a:r>
            <a:r>
              <a:rPr lang="zh-CN" sz="2400" b="1">
                <a:latin typeface="Times New Roman" panose="02020603050405020304" pitchFamily="18" charset="0"/>
                <a:sym typeface="+mn-ea"/>
              </a:rPr>
              <a:t>程序状态寄存器访问指令：如</a:t>
            </a:r>
            <a:r>
              <a:rPr lang="en-US" sz="2400" b="1">
                <a:latin typeface="Times New Roman" panose="02020603050405020304" pitchFamily="18" charset="0"/>
                <a:sym typeface="+mn-ea"/>
              </a:rPr>
              <a:t>MRS</a:t>
            </a:r>
            <a:r>
              <a:rPr lang="zh-CN" sz="2400" b="1">
                <a:latin typeface="Times New Roman" panose="02020603050405020304" pitchFamily="18" charset="0"/>
                <a:sym typeface="+mn-ea"/>
              </a:rPr>
              <a:t>、</a:t>
            </a:r>
            <a:r>
              <a:rPr lang="en-US" sz="2400" b="1">
                <a:latin typeface="Times New Roman" panose="02020603050405020304" pitchFamily="18" charset="0"/>
                <a:sym typeface="+mn-ea"/>
              </a:rPr>
              <a:t>MSR </a:t>
            </a:r>
            <a:r>
              <a:rPr lang="en-US" sz="2400" b="1">
                <a:latin typeface="Courier New" panose="02070309020205020404" charset="0"/>
                <a:sym typeface="+mn-ea"/>
              </a:rPr>
              <a:t>– </a:t>
            </a:r>
            <a:r>
              <a:rPr lang="zh-CN" sz="2400" b="1">
                <a:latin typeface="Times New Roman" panose="02020603050405020304" pitchFamily="18" charset="0"/>
                <a:sym typeface="+mn-ea"/>
              </a:rPr>
              <a:t>协处理器指令：如</a:t>
            </a:r>
            <a:r>
              <a:rPr lang="en-US" sz="2400" b="1">
                <a:latin typeface="Times New Roman" panose="02020603050405020304" pitchFamily="18" charset="0"/>
                <a:sym typeface="+mn-ea"/>
              </a:rPr>
              <a:t>LDC</a:t>
            </a:r>
            <a:r>
              <a:rPr lang="zh-CN" sz="2400" b="1">
                <a:latin typeface="Times New Roman" panose="02020603050405020304" pitchFamily="18" charset="0"/>
                <a:sym typeface="+mn-ea"/>
              </a:rPr>
              <a:t>、</a:t>
            </a:r>
            <a:r>
              <a:rPr lang="en-US" sz="2400" b="1">
                <a:latin typeface="Times New Roman" panose="02020603050405020304" pitchFamily="18" charset="0"/>
                <a:sym typeface="+mn-ea"/>
              </a:rPr>
              <a:t>STC</a:t>
            </a:r>
            <a:r>
              <a:rPr lang="en-US" sz="2400" b="1">
                <a:latin typeface="Courier New" panose="02070309020205020404" charset="0"/>
                <a:sym typeface="+mn-ea"/>
              </a:rPr>
              <a:t>– </a:t>
            </a:r>
            <a:r>
              <a:rPr lang="zh-CN" sz="2400" b="1">
                <a:latin typeface="Times New Roman" panose="02020603050405020304" pitchFamily="18" charset="0"/>
                <a:sym typeface="+mn-ea"/>
              </a:rPr>
              <a:t>异常处理指令：如</a:t>
            </a:r>
            <a:r>
              <a:rPr lang="en-US" sz="2400" b="1">
                <a:latin typeface="Times New Roman" panose="02020603050405020304" pitchFamily="18" charset="0"/>
                <a:sym typeface="+mn-ea"/>
              </a:rPr>
              <a:t>SWI </a:t>
            </a:r>
            <a:endParaRPr lang="zh-CN" altLang="en-US" sz="2400"/>
          </a:p>
        </p:txBody>
      </p:sp>
      <p:sp>
        <p:nvSpPr>
          <p:cNvPr id="5" name="文本框 4"/>
          <p:cNvSpPr txBox="1"/>
          <p:nvPr/>
        </p:nvSpPr>
        <p:spPr>
          <a:xfrm>
            <a:off x="539750" y="4796790"/>
            <a:ext cx="7975600" cy="11988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50000"/>
              </a:lnSpc>
            </a:pPr>
            <a:r>
              <a:rPr lang="en-US" altLang="zh-CN" sz="2400" b="1"/>
              <a:t>    </a:t>
            </a:r>
            <a:r>
              <a:rPr lang="zh-CN" altLang="en-US" sz="2400" b="1"/>
              <a:t>下面主要介绍</a:t>
            </a:r>
            <a:r>
              <a:rPr lang="en-US" altLang="zh-CN" sz="2400" b="1"/>
              <a:t>ARM</a:t>
            </a:r>
            <a:r>
              <a:rPr lang="zh-CN" altLang="en-US" sz="2400" b="1">
                <a:solidFill>
                  <a:srgbClr val="C00000"/>
                </a:solidFill>
              </a:rPr>
              <a:t>运算指令</a:t>
            </a:r>
            <a:r>
              <a:rPr lang="zh-CN" altLang="en-US" sz="2400" b="1"/>
              <a:t>和</a:t>
            </a:r>
            <a:r>
              <a:rPr lang="en-US" altLang="zh-CN" sz="2400" b="1">
                <a:solidFill>
                  <a:srgbClr val="C00000"/>
                </a:solidFill>
              </a:rPr>
              <a:t>LOAD/STORE</a:t>
            </a:r>
            <a:r>
              <a:rPr lang="zh-CN" altLang="en-US" sz="2400" b="1">
                <a:solidFill>
                  <a:srgbClr val="C00000"/>
                </a:solidFill>
              </a:rPr>
              <a:t>指令</a:t>
            </a:r>
            <a:r>
              <a:rPr lang="zh-CN" altLang="en-US" sz="2400" b="1"/>
              <a:t>，在其后介绍</a:t>
            </a:r>
            <a:r>
              <a:rPr lang="en-US" altLang="zh-CN" sz="2400" b="1"/>
              <a:t>ARM</a:t>
            </a:r>
            <a:r>
              <a:rPr lang="zh-CN" altLang="en-US" sz="2400" b="1"/>
              <a:t>指令格式时，介绍分支指令。</a:t>
            </a:r>
            <a:endParaRPr lang="zh-CN" altLang="en-US" sz="2400" b="1"/>
          </a:p>
        </p:txBody>
      </p:sp>
    </p:spTree>
  </p:cSld>
  <p:clrMapOvr>
    <a:masterClrMapping/>
  </p:clrMapOvr>
  <p:transition spd="slow">
    <p:cover dir="ld"/>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539750" y="980440"/>
          <a:ext cx="8093710" cy="5852160"/>
        </p:xfrm>
        <a:graphic>
          <a:graphicData uri="http://schemas.openxmlformats.org/drawingml/2006/table">
            <a:tbl>
              <a:tblPr firstRow="1" bandRow="1">
                <a:tableStyleId>{5940675A-B579-460E-94D1-54222C63F5DA}</a:tableStyleId>
              </a:tblPr>
              <a:tblGrid>
                <a:gridCol w="1433195"/>
                <a:gridCol w="2120900"/>
                <a:gridCol w="2608263"/>
                <a:gridCol w="1931035"/>
              </a:tblGrid>
              <a:tr h="0">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指令类型</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指令操作</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ARM</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269875" algn="ctr">
                        <a:buNone/>
                      </a:pP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MIPS</a:t>
                      </a:r>
                      <a:endParaRPr lang="en-US"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5"/>
                    </a:solidFill>
                  </a:tcPr>
                </a:tc>
              </a:tr>
              <a:tr h="0">
                <a:tc rowSpan="13">
                  <a:txBody>
                    <a:bodyPr/>
                    <a:p>
                      <a:pPr indent="269875" algn="l">
                        <a:buNone/>
                      </a:pPr>
                      <a:endParaRPr 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9875" algn="l">
                        <a:buNone/>
                      </a:pPr>
                      <a:endParaRPr 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9875" algn="l">
                        <a:buNone/>
                      </a:pPr>
                      <a:endParaRPr 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9875" algn="l">
                        <a:buNone/>
                      </a:pPr>
                      <a:endParaRPr 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9875" algn="l">
                        <a:buNone/>
                      </a:pPr>
                      <a:endParaRPr 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9875" algn="l">
                        <a:buNone/>
                      </a:pPr>
                      <a:endParaRPr 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269875" algn="l">
                        <a:buNone/>
                      </a:pP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寄存器-</a:t>
                      </a:r>
                      <a:endParaRPr lang="en-US" sz="1600" b="1">
                        <a:solidFill>
                          <a:srgbClr val="C00000"/>
                        </a:solidFill>
                        <a:latin typeface="宋体" panose="02010600030101010101" pitchFamily="2" charset="-122"/>
                        <a:ea typeface="宋体" panose="02010600030101010101" pitchFamily="2" charset="-122"/>
                        <a:cs typeface="宋体" panose="02010600030101010101" pitchFamily="2" charset="-122"/>
                      </a:endParaRPr>
                    </a:p>
                    <a:p>
                      <a:pPr indent="269875" algn="l">
                        <a:buNone/>
                      </a:pPr>
                      <a:r>
                        <a:rPr lang="en-US" sz="1600" b="1">
                          <a:solidFill>
                            <a:srgbClr val="C00000"/>
                          </a:solidFill>
                          <a:latin typeface="宋体" panose="02010600030101010101" pitchFamily="2" charset="-122"/>
                          <a:ea typeface="宋体" panose="02010600030101010101" pitchFamily="2" charset="-122"/>
                          <a:cs typeface="宋体" panose="02010600030101010101" pitchFamily="2" charset="-122"/>
                        </a:rPr>
                        <a:t>寄存器运算</a:t>
                      </a:r>
                      <a:endParaRPr lang="en-US" altLang="en-US" sz="1600" b="1">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无符号加法</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ADD</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ADDU，ADDIU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加法</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ADDS，SWIVS</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ADD</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无符号减法</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SUB</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SUBU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乘法</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MUL</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MULT，MULTU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除法</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DIV，DIVU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与</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AND</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AND</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或</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ORR</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OR</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异或</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EOR</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XOR</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取寄存器高位</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LUI</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逻辑左移</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LSL（嵌入在其他指令中）</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SLLV，SLL</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逻辑右移</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LSR（嵌入在其他指令中）</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SRLV，SRL</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算术右移</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ASR（嵌入在其他指令中）</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SRAV，SRA</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比较</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rgbClr val="C00000"/>
                          </a:solidFill>
                          <a:latin typeface="宋体" panose="02010600030101010101" pitchFamily="2" charset="-122"/>
                          <a:ea typeface="宋体" panose="02010600030101010101" pitchFamily="2" charset="-122"/>
                          <a:cs typeface="宋体" panose="02010600030101010101" pitchFamily="2" charset="-122"/>
                        </a:rPr>
                        <a:t>CMP，CMN，TST，TEQ</a:t>
                      </a:r>
                      <a:endParaRPr lang="en-US" altLang="en-US" sz="16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SLTI，SLTIU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10">
                  <a:txBody>
                    <a:bodyPr/>
                    <a:p>
                      <a:pPr indent="269875" algn="l">
                        <a:buNone/>
                      </a:pPr>
                      <a:r>
                        <a:rPr lang="en-US" sz="1600" b="0">
                          <a:solidFill>
                            <a:schemeClr val="tx1"/>
                          </a:solidFill>
                          <a:latin typeface="Times New Roman" panose="02020603050405020304" pitchFamily="18" charset="0"/>
                          <a:cs typeface="Times New Roman" panose="02020603050405020304" pitchFamily="18" charset="0"/>
                        </a:rPr>
                        <a:t> </a:t>
                      </a:r>
                      <a:endParaRPr lang="en-US" sz="1600" b="0">
                        <a:solidFill>
                          <a:schemeClr val="tx1"/>
                        </a:solidFill>
                        <a:latin typeface="Times New Roman" panose="02020603050405020304" pitchFamily="18" charset="0"/>
                        <a:cs typeface="Times New Roman" panose="02020603050405020304" pitchFamily="18" charset="0"/>
                      </a:endParaRPr>
                    </a:p>
                    <a:p>
                      <a:pPr indent="269875" algn="l">
                        <a:buNone/>
                      </a:pPr>
                      <a:endParaRPr lang="en-US" sz="1600" b="0">
                        <a:solidFill>
                          <a:schemeClr val="tx1"/>
                        </a:solidFill>
                        <a:latin typeface="Times New Roman" panose="02020603050405020304" pitchFamily="18" charset="0"/>
                        <a:cs typeface="Times New Roman" panose="02020603050405020304" pitchFamily="18" charset="0"/>
                      </a:endParaRPr>
                    </a:p>
                    <a:p>
                      <a:pPr indent="269875" algn="l">
                        <a:buNone/>
                      </a:pPr>
                      <a:endParaRPr lang="en-US" sz="1600" b="0">
                        <a:solidFill>
                          <a:schemeClr val="tx1"/>
                        </a:solidFill>
                        <a:latin typeface="Times New Roman" panose="02020603050405020304" pitchFamily="18" charset="0"/>
                        <a:cs typeface="Times New Roman" panose="02020603050405020304" pitchFamily="18" charset="0"/>
                      </a:endParaRPr>
                    </a:p>
                    <a:p>
                      <a:pPr indent="269875" algn="l">
                        <a:buNone/>
                      </a:pPr>
                      <a:endParaRPr lang="en-US" sz="1600" b="0">
                        <a:solidFill>
                          <a:schemeClr val="tx1"/>
                        </a:solidFill>
                        <a:latin typeface="Times New Roman" panose="02020603050405020304" pitchFamily="18" charset="0"/>
                        <a:cs typeface="Times New Roman" panose="02020603050405020304" pitchFamily="18" charset="0"/>
                      </a:endParaRPr>
                    </a:p>
                    <a:p>
                      <a:pPr indent="269875" algn="l">
                        <a:buNone/>
                      </a:pPr>
                      <a:r>
                        <a:rPr lang="en-US" sz="1600" b="0">
                          <a:solidFill>
                            <a:schemeClr val="tx1"/>
                          </a:solidFill>
                          <a:latin typeface="Times New Roman" panose="02020603050405020304" pitchFamily="18" charset="0"/>
                          <a:cs typeface="Times New Roman" panose="02020603050405020304" pitchFamily="18" charset="0"/>
                        </a:rPr>
                        <a:t>   </a:t>
                      </a:r>
                      <a:r>
                        <a:rPr lang="en-US" sz="1600" b="1">
                          <a:solidFill>
                            <a:schemeClr val="tx1"/>
                          </a:solidFill>
                          <a:latin typeface="宋体" panose="02010600030101010101" pitchFamily="2" charset="-122"/>
                          <a:ea typeface="宋体" panose="02010600030101010101" pitchFamily="2" charset="-122"/>
                          <a:cs typeface="宋体" panose="02010600030101010101" pitchFamily="2" charset="-122"/>
                        </a:rPr>
                        <a:t>LOAD/STORE</a:t>
                      </a:r>
                      <a:r>
                        <a:rPr lang="en-US" sz="1600" b="1">
                          <a:solidFill>
                            <a:schemeClr val="tx1"/>
                          </a:solidFill>
                          <a:latin typeface="Times New Roman" panose="02020603050405020304" pitchFamily="18" charset="0"/>
                          <a:cs typeface="Times New Roman" panose="02020603050405020304" pitchFamily="18" charset="0"/>
                        </a:rPr>
                        <a:t>  </a:t>
                      </a:r>
                      <a:endParaRPr lang="en-US" altLang="en-US" sz="1600" b="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装入有符号字节</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LDRSB</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LB</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装入无符号字节</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LDRB</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LBU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装入有符号半字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LDRSH</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LH</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装入无符号半字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LDRH</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LHU</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LDR</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LW</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存储字节</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STRB</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SB</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存储半字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STRH</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SH</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存储字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STR</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SW</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读、写特殊寄存器</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MRS、MSR</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MOVE</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vMerge="1">
                  <a:tcPr>
                    <a:lnL w="190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原子交换</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SWP，SWPB</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3"/>
                    </a:solidFill>
                  </a:tcPr>
                </a:tc>
                <a:tc>
                  <a:txBody>
                    <a:bodyPr/>
                    <a:p>
                      <a:pPr indent="269875"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LL，SC</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108585" y="0"/>
            <a:ext cx="7110095" cy="521970"/>
          </a:xfrm>
          <a:prstGeom prst="rect">
            <a:avLst/>
          </a:prstGeom>
          <a:noFill/>
        </p:spPr>
        <p:txBody>
          <a:bodyPr wrap="none" rtlCol="0" anchor="t">
            <a:spAutoFit/>
          </a:bodyPr>
          <a:p>
            <a:r>
              <a:rPr lang="zh-CN" sz="2800" b="1">
                <a:latin typeface="Times New Roman" panose="02020603050405020304" pitchFamily="18" charset="0"/>
                <a:sym typeface="+mn-ea"/>
              </a:rPr>
              <a:t>（</a:t>
            </a:r>
            <a:r>
              <a:rPr lang="en-US" sz="2800" b="1">
                <a:latin typeface="Times New Roman" panose="02020603050405020304" pitchFamily="18" charset="0"/>
                <a:sym typeface="+mn-ea"/>
              </a:rPr>
              <a:t>1</a:t>
            </a:r>
            <a:r>
              <a:rPr lang="zh-CN" sz="2800" b="1">
                <a:latin typeface="Times New Roman" panose="02020603050405020304" pitchFamily="18" charset="0"/>
                <a:sym typeface="+mn-ea"/>
              </a:rPr>
              <a:t>）</a:t>
            </a:r>
            <a:r>
              <a:rPr lang="en-US" sz="2800" b="1">
                <a:latin typeface="Times New Roman" panose="02020603050405020304" pitchFamily="18" charset="0"/>
                <a:sym typeface="+mn-ea"/>
              </a:rPr>
              <a:t>ARM</a:t>
            </a:r>
            <a:r>
              <a:rPr lang="zh-CN" sz="2800" b="1">
                <a:latin typeface="Times New Roman" panose="02020603050405020304" pitchFamily="18" charset="0"/>
                <a:sym typeface="+mn-ea"/>
              </a:rPr>
              <a:t>的运算指令与</a:t>
            </a:r>
            <a:r>
              <a:rPr lang="en-US" sz="2800" b="1">
                <a:latin typeface="Times New Roman" panose="02020603050405020304" pitchFamily="18" charset="0"/>
                <a:sym typeface="+mn-ea"/>
              </a:rPr>
              <a:t>LOAD/STORE</a:t>
            </a:r>
            <a:r>
              <a:rPr lang="zh-CN" sz="2800" b="1">
                <a:latin typeface="Times New Roman" panose="02020603050405020304" pitchFamily="18" charset="0"/>
                <a:sym typeface="+mn-ea"/>
              </a:rPr>
              <a:t>指令</a:t>
            </a:r>
            <a:endParaRPr lang="zh-CN" altLang="en-US" sz="2800"/>
          </a:p>
        </p:txBody>
      </p:sp>
      <p:sp>
        <p:nvSpPr>
          <p:cNvPr id="6" name="文本框 5"/>
          <p:cNvSpPr txBox="1"/>
          <p:nvPr/>
        </p:nvSpPr>
        <p:spPr>
          <a:xfrm>
            <a:off x="107950" y="521970"/>
            <a:ext cx="9154795" cy="368300"/>
          </a:xfrm>
          <a:prstGeom prst="rect">
            <a:avLst/>
          </a:prstGeom>
          <a:noFill/>
        </p:spPr>
        <p:txBody>
          <a:bodyPr wrap="none" rtlCol="0" anchor="t">
            <a:spAutoFit/>
          </a:bodyPr>
          <a:p>
            <a:pPr algn="l"/>
            <a:r>
              <a:rPr lang="en-US" b="1">
                <a:latin typeface="Times New Roman" panose="02020603050405020304" pitchFamily="18" charset="0"/>
                <a:sym typeface="+mn-ea"/>
              </a:rPr>
              <a:t>ARM</a:t>
            </a:r>
            <a:r>
              <a:rPr lang="zh-CN" b="1">
                <a:latin typeface="Times New Roman" panose="02020603050405020304" pitchFamily="18" charset="0"/>
                <a:sym typeface="+mn-ea"/>
              </a:rPr>
              <a:t>与</a:t>
            </a:r>
            <a:r>
              <a:rPr lang="en-US" b="1">
                <a:latin typeface="Times New Roman" panose="02020603050405020304" pitchFamily="18" charset="0"/>
                <a:sym typeface="+mn-ea"/>
              </a:rPr>
              <a:t>MIPS</a:t>
            </a:r>
            <a:r>
              <a:rPr lang="zh-CN" altLang="en-US" b="1">
                <a:latin typeface="Times New Roman" panose="02020603050405020304" pitchFamily="18" charset="0"/>
                <a:sym typeface="+mn-ea"/>
              </a:rPr>
              <a:t>的</a:t>
            </a:r>
            <a:r>
              <a:rPr lang="zh-CN" b="1">
                <a:latin typeface="Times New Roman" panose="02020603050405020304" pitchFamily="18" charset="0"/>
                <a:sym typeface="+mn-ea"/>
              </a:rPr>
              <a:t>寄存器</a:t>
            </a:r>
            <a:r>
              <a:rPr lang="en-US" b="1">
                <a:latin typeface="Times New Roman" panose="02020603050405020304" pitchFamily="18" charset="0"/>
                <a:sym typeface="+mn-ea"/>
              </a:rPr>
              <a:t>-</a:t>
            </a:r>
            <a:r>
              <a:rPr lang="zh-CN" b="1">
                <a:latin typeface="Times New Roman" panose="02020603050405020304" pitchFamily="18" charset="0"/>
                <a:sym typeface="+mn-ea"/>
              </a:rPr>
              <a:t>寄存器算术逻辑运算指令和</a:t>
            </a:r>
            <a:r>
              <a:rPr lang="en-US" b="1">
                <a:latin typeface="Times New Roman" panose="02020603050405020304" pitchFamily="18" charset="0"/>
                <a:sym typeface="+mn-ea"/>
              </a:rPr>
              <a:t>LOAD/STOR</a:t>
            </a:r>
            <a:r>
              <a:rPr lang="zh-CN" b="1">
                <a:latin typeface="Times New Roman" panose="02020603050405020304" pitchFamily="18" charset="0"/>
                <a:sym typeface="+mn-ea"/>
              </a:rPr>
              <a:t>相似功能的指令如</a:t>
            </a:r>
            <a:r>
              <a:rPr lang="zh-CN" b="1">
                <a:latin typeface="Times New Roman" panose="02020603050405020304" pitchFamily="18" charset="0"/>
                <a:sym typeface="+mn-ea"/>
              </a:rPr>
              <a:t>下表。</a:t>
            </a:r>
            <a:endParaRPr lang="zh-CN" altLang="en-US"/>
          </a:p>
        </p:txBody>
      </p:sp>
    </p:spTree>
  </p:cSld>
  <p:clrMapOvr>
    <a:masterClrMapping/>
  </p:clrMapOvr>
  <p:transition spd="slow">
    <p:cover dir="ld"/>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3850" y="908685"/>
            <a:ext cx="8636000" cy="4523105"/>
          </a:xfrm>
          <a:prstGeom prst="rect">
            <a:avLst/>
          </a:prstGeom>
          <a:noFill/>
        </p:spPr>
        <p:txBody>
          <a:bodyPr wrap="square" rtlCol="0" anchor="t">
            <a:spAutoFit/>
          </a:bodyPr>
          <a:p>
            <a:pPr indent="269875">
              <a:lnSpc>
                <a:spcPct val="150000"/>
              </a:lnSpc>
              <a:spcBef>
                <a:spcPts val="0"/>
              </a:spcBef>
              <a:spcAft>
                <a:spcPts val="0"/>
              </a:spcAft>
            </a:pPr>
            <a:r>
              <a:rPr lang="zh-CN" sz="2400" b="1">
                <a:solidFill>
                  <a:srgbClr val="C00000"/>
                </a:solidFill>
                <a:latin typeface="Times New Roman" panose="02020603050405020304" pitchFamily="18" charset="0"/>
                <a:sym typeface="+mn-ea"/>
              </a:rPr>
              <a:t>需要特别指出：</a:t>
            </a:r>
            <a:endParaRPr lang="zh-CN" sz="2400" b="1">
              <a:latin typeface="Times New Roman" panose="02020603050405020304" pitchFamily="18" charset="0"/>
              <a:sym typeface="+mn-ea"/>
            </a:endParaRPr>
          </a:p>
          <a:p>
            <a:pPr marL="342900" indent="-342900">
              <a:lnSpc>
                <a:spcPct val="150000"/>
              </a:lnSpc>
              <a:spcBef>
                <a:spcPts val="0"/>
              </a:spcBef>
              <a:spcAft>
                <a:spcPts val="0"/>
              </a:spcAft>
              <a:buFont typeface="Arial" panose="020B0604020202020204" pitchFamily="34" charset="0"/>
              <a:buChar char="•"/>
            </a:pPr>
            <a:r>
              <a:rPr lang="en-US" sz="2400" b="1">
                <a:latin typeface="Times New Roman" panose="02020603050405020304" pitchFamily="18" charset="0"/>
                <a:sym typeface="+mn-ea"/>
              </a:rPr>
              <a:t>ARM</a:t>
            </a:r>
            <a:r>
              <a:rPr lang="zh-CN" sz="2400" b="1">
                <a:latin typeface="Times New Roman" panose="02020603050405020304" pitchFamily="18" charset="0"/>
                <a:sym typeface="+mn-ea"/>
              </a:rPr>
              <a:t>没有单独的移位指令（前表</a:t>
            </a:r>
            <a:r>
              <a:rPr lang="en-US" sz="2400" b="1">
                <a:latin typeface="Times New Roman" panose="02020603050405020304" pitchFamily="18" charset="0"/>
                <a:sym typeface="+mn-ea"/>
              </a:rPr>
              <a:t>2-9</a:t>
            </a:r>
            <a:r>
              <a:rPr lang="zh-CN" sz="2400" b="1">
                <a:latin typeface="Times New Roman" panose="02020603050405020304" pitchFamily="18" charset="0"/>
                <a:sym typeface="+mn-ea"/>
              </a:rPr>
              <a:t>标识出了</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的逻辑左移、逻辑右移、算术右移操作），而是把</a:t>
            </a:r>
            <a:r>
              <a:rPr lang="zh-CN" sz="2400" b="1">
                <a:solidFill>
                  <a:srgbClr val="C00000"/>
                </a:solidFill>
                <a:latin typeface="Times New Roman" panose="02020603050405020304" pitchFamily="18" charset="0"/>
                <a:sym typeface="+mn-ea"/>
              </a:rPr>
              <a:t>移位</a:t>
            </a:r>
            <a:r>
              <a:rPr lang="zh-CN" sz="2400" b="1">
                <a:latin typeface="Times New Roman" panose="02020603050405020304" pitchFamily="18" charset="0"/>
                <a:sym typeface="+mn-ea"/>
              </a:rPr>
              <a:t>操作</a:t>
            </a:r>
            <a:r>
              <a:rPr lang="zh-CN" sz="2400" b="1">
                <a:solidFill>
                  <a:srgbClr val="C00000"/>
                </a:solidFill>
                <a:latin typeface="Times New Roman" panose="02020603050405020304" pitchFamily="18" charset="0"/>
                <a:sym typeface="+mn-ea"/>
              </a:rPr>
              <a:t>嵌入在数据操作指令</a:t>
            </a:r>
            <a:r>
              <a:rPr lang="zh-CN" sz="2400" b="1">
                <a:latin typeface="Times New Roman" panose="02020603050405020304" pitchFamily="18" charset="0"/>
                <a:sym typeface="+mn-ea"/>
              </a:rPr>
              <a:t>和</a:t>
            </a:r>
            <a:r>
              <a:rPr lang="zh-CN" sz="2400" b="1">
                <a:solidFill>
                  <a:srgbClr val="C00000"/>
                </a:solidFill>
                <a:latin typeface="Times New Roman" panose="02020603050405020304" pitchFamily="18" charset="0"/>
                <a:sym typeface="+mn-ea"/>
              </a:rPr>
              <a:t>装入</a:t>
            </a:r>
            <a:r>
              <a:rPr lang="en-US" sz="2400" b="1">
                <a:solidFill>
                  <a:srgbClr val="C00000"/>
                </a:solidFill>
                <a:latin typeface="Times New Roman" panose="02020603050405020304" pitchFamily="18" charset="0"/>
                <a:sym typeface="+mn-ea"/>
              </a:rPr>
              <a:t>/</a:t>
            </a:r>
            <a:r>
              <a:rPr lang="zh-CN" sz="2400" b="1">
                <a:solidFill>
                  <a:srgbClr val="C00000"/>
                </a:solidFill>
                <a:latin typeface="Times New Roman" panose="02020603050405020304" pitchFamily="18" charset="0"/>
                <a:sym typeface="+mn-ea"/>
              </a:rPr>
              <a:t>存储指令</a:t>
            </a:r>
            <a:r>
              <a:rPr lang="zh-CN" sz="2400" b="1">
                <a:latin typeface="Times New Roman" panose="02020603050405020304" pitchFamily="18" charset="0"/>
                <a:sym typeface="+mn-ea"/>
              </a:rPr>
              <a:t>中，这些指令都含有移位的部分，即移位操作在 </a:t>
            </a:r>
            <a:r>
              <a:rPr lang="en-US" sz="2400" b="1">
                <a:latin typeface="Times New Roman" panose="02020603050405020304" pitchFamily="18" charset="0"/>
                <a:sym typeface="+mn-ea"/>
              </a:rPr>
              <a:t>ARM</a:t>
            </a:r>
            <a:r>
              <a:rPr lang="zh-CN" sz="2400" b="1">
                <a:latin typeface="Times New Roman" panose="02020603050405020304" pitchFamily="18" charset="0"/>
                <a:sym typeface="+mn-ea"/>
              </a:rPr>
              <a:t>指令系统中不作为单独的指令使用，而是可以在一条指令中</a:t>
            </a:r>
            <a:r>
              <a:rPr lang="zh-CN" sz="2400" b="1">
                <a:solidFill>
                  <a:srgbClr val="C00000"/>
                </a:solidFill>
                <a:latin typeface="Times New Roman" panose="02020603050405020304" pitchFamily="18" charset="0"/>
                <a:sym typeface="+mn-ea"/>
              </a:rPr>
              <a:t>选择</a:t>
            </a:r>
            <a:r>
              <a:rPr lang="zh-CN" sz="2400" b="1">
                <a:latin typeface="Times New Roman" panose="02020603050405020304" pitchFamily="18" charset="0"/>
                <a:sym typeface="+mn-ea"/>
              </a:rPr>
              <a:t>先进行移位操作，再进行加、减等运算。</a:t>
            </a:r>
            <a:endParaRPr lang="zh-CN" sz="2400" b="1">
              <a:latin typeface="Times New Roman" panose="02020603050405020304" pitchFamily="18" charset="0"/>
              <a:sym typeface="+mn-ea"/>
            </a:endParaRPr>
          </a:p>
          <a:p>
            <a:pPr marL="342900" indent="-342900">
              <a:lnSpc>
                <a:spcPct val="150000"/>
              </a:lnSpc>
              <a:spcBef>
                <a:spcPts val="0"/>
              </a:spcBef>
              <a:spcAft>
                <a:spcPts val="0"/>
              </a:spcAft>
              <a:buFont typeface="Arial" panose="020B0604020202020204" pitchFamily="34" charset="0"/>
              <a:buChar char="•"/>
            </a:pPr>
            <a:r>
              <a:rPr lang="en-US" sz="2400" b="1">
                <a:latin typeface="Times New Roman" panose="02020603050405020304" pitchFamily="18" charset="0"/>
                <a:sym typeface="+mn-ea"/>
              </a:rPr>
              <a:t>ARM</a:t>
            </a:r>
            <a:r>
              <a:rPr lang="zh-CN" sz="2400" b="1">
                <a:solidFill>
                  <a:srgbClr val="C00000"/>
                </a:solidFill>
                <a:latin typeface="Times New Roman" panose="02020603050405020304" pitchFamily="18" charset="0"/>
                <a:sym typeface="+mn-ea"/>
              </a:rPr>
              <a:t>没有</a:t>
            </a:r>
            <a:r>
              <a:rPr lang="zh-CN" sz="2400" b="1">
                <a:latin typeface="Times New Roman" panose="02020603050405020304" pitchFamily="18" charset="0"/>
                <a:sym typeface="+mn-ea"/>
              </a:rPr>
              <a:t>除法指令。</a:t>
            </a:r>
            <a:r>
              <a:rPr lang="en-US" sz="2400" b="1">
                <a:latin typeface="Times New Roman" panose="02020603050405020304" pitchFamily="18" charset="0"/>
                <a:sym typeface="+mn-ea"/>
              </a:rPr>
              <a:t> </a:t>
            </a:r>
            <a:endParaRPr lang="zh-CN" altLang="en-US" sz="2400"/>
          </a:p>
        </p:txBody>
      </p:sp>
    </p:spTree>
  </p:cSld>
  <p:clrMapOvr>
    <a:masterClrMapping/>
  </p:clrMapOvr>
  <p:transition spd="slow">
    <p:cover dir="ld"/>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71120" y="836930"/>
          <a:ext cx="9286875" cy="3403600"/>
        </p:xfrm>
        <a:graphic>
          <a:graphicData uri="http://schemas.openxmlformats.org/drawingml/2006/table">
            <a:tbl>
              <a:tblPr firstRow="1" bandRow="1">
                <a:tableStyleId>{5940675A-B579-460E-94D1-54222C63F5DA}</a:tableStyleId>
              </a:tblPr>
              <a:tblGrid>
                <a:gridCol w="1908810"/>
                <a:gridCol w="4145280"/>
                <a:gridCol w="1330325"/>
                <a:gridCol w="1902460"/>
              </a:tblGrid>
              <a:tr h="217170">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名字</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269875" algn="ctr">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操作</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269875" algn="ctr">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ARM v4</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1"/>
                    </a:solidFill>
                  </a:tcPr>
                </a:tc>
                <a:tc>
                  <a:txBody>
                    <a:bodyPr/>
                    <a:p>
                      <a:pPr indent="269875" algn="ctr">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MIPS</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1"/>
                    </a:solidFill>
                  </a:tcPr>
                </a:tc>
              </a:tr>
              <a:tr h="274320">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装入立即数</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Rd</a:t>
                      </a:r>
                      <a:r>
                        <a:rPr lang="en-US" sz="1600" b="0">
                          <a:solidFill>
                            <a:schemeClr val="tx1"/>
                          </a:solidFill>
                          <a:latin typeface="Symbol" panose="05050102010706020507" charset="0"/>
                          <a:cs typeface="Symbol" panose="05050102010706020507" charset="0"/>
                        </a:rPr>
                        <a:t>Ü</a:t>
                      </a: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Imm</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p>
                      <a:pPr indent="269875" algn="l">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MOV</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ADDI rd,r0,Imm</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r>
              <a:tr h="234950">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求反传送</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Rd</a:t>
                      </a:r>
                      <a:r>
                        <a:rPr lang="en-US" sz="1600" b="0">
                          <a:solidFill>
                            <a:schemeClr val="tx1"/>
                          </a:solidFill>
                          <a:latin typeface="Symbol" panose="05050102010706020507" charset="0"/>
                          <a:cs typeface="Symbol" panose="05050102010706020507" charset="0"/>
                        </a:rPr>
                        <a:t>Ü</a:t>
                      </a: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NOT（Rm）</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p>
                      <a:pPr indent="269875" algn="l">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MVN</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NOR rd,rs,r0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r>
              <a:tr h="217805">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传送</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Rd</a:t>
                      </a:r>
                      <a:r>
                        <a:rPr lang="en-US" sz="1600" b="0">
                          <a:solidFill>
                            <a:schemeClr val="tx1"/>
                          </a:solidFill>
                          <a:latin typeface="Symbol" panose="05050102010706020507" charset="0"/>
                          <a:cs typeface="Symbol" panose="05050102010706020507" charset="0"/>
                        </a:rPr>
                        <a:t>Ü</a:t>
                      </a: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Rm</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p>
                      <a:pPr indent="269875" algn="l">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MOV</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OR rd,rs,r0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r>
              <a:tr h="224790">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循环右移</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对Rm循环右移指令中指定的位数</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lgn="l">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ROR</a:t>
                      </a:r>
                      <a:r>
                        <a:rPr lang="en-US" sz="1400" b="0">
                          <a:solidFill>
                            <a:schemeClr val="tx1"/>
                          </a:solidFill>
                          <a:latin typeface="宋体" panose="02010600030101010101" pitchFamily="2" charset="-122"/>
                          <a:ea typeface="宋体" panose="02010600030101010101" pitchFamily="2" charset="-122"/>
                          <a:cs typeface="宋体" panose="02010600030101010101" pitchFamily="2" charset="-122"/>
                        </a:rPr>
                        <a:t>（嵌入在指令中）</a:t>
                      </a:r>
                      <a:endParaRPr lang="en-US" altLang="en-US" sz="1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7170">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位清除</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Rd</a:t>
                      </a:r>
                      <a:r>
                        <a:rPr lang="en-US" sz="1600" b="0">
                          <a:solidFill>
                            <a:schemeClr val="tx1"/>
                          </a:solidFill>
                          <a:latin typeface="Symbol" panose="05050102010706020507" charset="0"/>
                          <a:cs typeface="Symbol" panose="05050102010706020507" charset="0"/>
                        </a:rPr>
                        <a:t>Ü</a:t>
                      </a: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Rn （operand2）</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lgn="l">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BIC</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7170">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逆向减法</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Rd</a:t>
                      </a:r>
                      <a:r>
                        <a:rPr lang="en-US" sz="1600" b="0">
                          <a:solidFill>
                            <a:schemeClr val="tx1"/>
                          </a:solidFill>
                          <a:latin typeface="Symbol" panose="05050102010706020507" charset="0"/>
                          <a:cs typeface="Symbol" panose="05050102010706020507" charset="0"/>
                        </a:rPr>
                        <a:t>Ü</a:t>
                      </a: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operand2-Rn</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lgn="l">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RSB，RSC</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64160">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带进位加法</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Rd</a:t>
                      </a:r>
                      <a:r>
                        <a:rPr lang="en-US" sz="1600" b="0">
                          <a:solidFill>
                            <a:schemeClr val="tx1"/>
                          </a:solidFill>
                          <a:latin typeface="Symbol" panose="05050102010706020507" charset="0"/>
                          <a:cs typeface="Symbol" panose="05050102010706020507" charset="0"/>
                        </a:rPr>
                        <a:t>Ü</a:t>
                      </a: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Rn+ operand2+C标志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lgn="l">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ADCS</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64795">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带进位减法</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Rd</a:t>
                      </a:r>
                      <a:r>
                        <a:rPr lang="en-US" sz="1600" b="0">
                          <a:solidFill>
                            <a:schemeClr val="tx1"/>
                          </a:solidFill>
                          <a:latin typeface="Symbol" panose="05050102010706020507" charset="0"/>
                          <a:cs typeface="Symbol" panose="05050102010706020507" charset="0"/>
                        </a:rPr>
                        <a:t>Ü</a:t>
                      </a: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Rn-operand2- NOT（C标志）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lgn="l">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SBCS</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74955">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带进位逆向减法</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Rd</a:t>
                      </a:r>
                      <a:r>
                        <a:rPr lang="en-US" sz="1600" b="0">
                          <a:solidFill>
                            <a:schemeClr val="tx1"/>
                          </a:solidFill>
                          <a:latin typeface="Symbol" panose="05050102010706020507" charset="0"/>
                          <a:cs typeface="Symbol" panose="05050102010706020507" charset="0"/>
                        </a:rPr>
                        <a:t>Ü</a:t>
                      </a: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operand2-Rn-NOT（C标志）</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lgn="l">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RSC</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04800">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装入多字数据</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将连续主存单元字数据读到多个寄存器</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lgn="l">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LDM</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4170">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存储多字数据</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将多个寄存器字数据写入到主存连续单元</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269875" algn="l">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STM</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2">
                        <a:lumMod val="20000"/>
                        <a:lumOff val="80000"/>
                      </a:schemeClr>
                    </a:solidFill>
                  </a:tcPr>
                </a:tc>
                <a:tc>
                  <a:txBody>
                    <a:bodyPr/>
                    <a:p>
                      <a:pPr indent="269875">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251460" y="188595"/>
            <a:ext cx="8387715" cy="398780"/>
          </a:xfrm>
          <a:prstGeom prst="rect">
            <a:avLst/>
          </a:prstGeom>
          <a:noFill/>
        </p:spPr>
        <p:txBody>
          <a:bodyPr wrap="none" rtlCol="0" anchor="t">
            <a:spAutoFit/>
          </a:bodyPr>
          <a:p>
            <a:r>
              <a:rPr lang="en-US" sz="2000" b="1">
                <a:latin typeface="Times New Roman" panose="02020603050405020304" pitchFamily="18" charset="0"/>
                <a:sym typeface="+mn-ea"/>
              </a:rPr>
              <a:t>ARM</a:t>
            </a:r>
            <a:r>
              <a:rPr lang="zh-CN" sz="2000" b="1">
                <a:latin typeface="Times New Roman" panose="02020603050405020304" pitchFamily="18" charset="0"/>
                <a:sym typeface="+mn-ea"/>
              </a:rPr>
              <a:t>还有一些</a:t>
            </a:r>
            <a:r>
              <a:rPr lang="en-US" sz="2000" b="1">
                <a:solidFill>
                  <a:srgbClr val="3333FF"/>
                </a:solidFill>
                <a:latin typeface="Times New Roman" panose="02020603050405020304" pitchFamily="18" charset="0"/>
                <a:sym typeface="+mn-ea"/>
              </a:rPr>
              <a:t>MIPS</a:t>
            </a:r>
            <a:r>
              <a:rPr lang="zh-CN" sz="2000" b="1">
                <a:solidFill>
                  <a:srgbClr val="C00000"/>
                </a:solidFill>
                <a:latin typeface="Times New Roman" panose="02020603050405020304" pitchFamily="18" charset="0"/>
                <a:sym typeface="+mn-ea"/>
              </a:rPr>
              <a:t>没有</a:t>
            </a:r>
            <a:r>
              <a:rPr lang="zh-CN" sz="2000" b="1">
                <a:latin typeface="Times New Roman" panose="02020603050405020304" pitchFamily="18" charset="0"/>
                <a:sym typeface="+mn-ea"/>
              </a:rPr>
              <a:t>的运算指令和多字数据装入</a:t>
            </a:r>
            <a:r>
              <a:rPr lang="en-US" sz="2000" b="1">
                <a:latin typeface="Times New Roman" panose="02020603050405020304" pitchFamily="18" charset="0"/>
                <a:sym typeface="+mn-ea"/>
              </a:rPr>
              <a:t>/</a:t>
            </a:r>
            <a:r>
              <a:rPr lang="zh-CN" sz="2000" b="1">
                <a:latin typeface="Times New Roman" panose="02020603050405020304" pitchFamily="18" charset="0"/>
                <a:sym typeface="+mn-ea"/>
              </a:rPr>
              <a:t>存储指令，如</a:t>
            </a:r>
            <a:r>
              <a:rPr lang="zh-CN" sz="2000" b="1">
                <a:latin typeface="Times New Roman" panose="02020603050405020304" pitchFamily="18" charset="0"/>
                <a:sym typeface="+mn-ea"/>
              </a:rPr>
              <a:t>下表。</a:t>
            </a:r>
            <a:endParaRPr lang="zh-CN" altLang="en-US" sz="2000"/>
          </a:p>
        </p:txBody>
      </p:sp>
      <p:sp>
        <p:nvSpPr>
          <p:cNvPr id="3" name="文本框 2"/>
          <p:cNvSpPr txBox="1"/>
          <p:nvPr/>
        </p:nvSpPr>
        <p:spPr>
          <a:xfrm>
            <a:off x="130810" y="4436745"/>
            <a:ext cx="8882380" cy="2676525"/>
          </a:xfrm>
          <a:prstGeom prst="rect">
            <a:avLst/>
          </a:prstGeom>
          <a:noFill/>
        </p:spPr>
        <p:txBody>
          <a:bodyPr wrap="square" rtlCol="0" anchor="t">
            <a:spAutoFit/>
          </a:bodyPr>
          <a:p>
            <a:pPr marL="285750" indent="-285750">
              <a:lnSpc>
                <a:spcPct val="120000"/>
              </a:lnSpc>
              <a:spcBef>
                <a:spcPts val="0"/>
              </a:spcBef>
              <a:spcAft>
                <a:spcPts val="0"/>
              </a:spcAft>
              <a:buFont typeface="Arial" panose="020B0604020202020204" pitchFamily="34" charset="0"/>
              <a:buChar char="•"/>
            </a:pPr>
            <a:r>
              <a:rPr lang="zh-CN" sz="2000" b="1">
                <a:latin typeface="Times New Roman" panose="02020603050405020304" pitchFamily="18" charset="0"/>
                <a:sym typeface="+mn-ea"/>
              </a:rPr>
              <a:t>如上表的</a:t>
            </a:r>
            <a:r>
              <a:rPr lang="zh-CN" sz="2000" b="1">
                <a:solidFill>
                  <a:srgbClr val="C00000"/>
                </a:solidFill>
                <a:latin typeface="Times New Roman" panose="02020603050405020304" pitchFamily="18" charset="0"/>
                <a:sym typeface="+mn-ea"/>
              </a:rPr>
              <a:t>前</a:t>
            </a:r>
            <a:r>
              <a:rPr lang="en-US" sz="2000" b="1">
                <a:solidFill>
                  <a:srgbClr val="C00000"/>
                </a:solidFill>
                <a:latin typeface="Times New Roman" panose="02020603050405020304" pitchFamily="18" charset="0"/>
                <a:sym typeface="+mn-ea"/>
              </a:rPr>
              <a:t>3</a:t>
            </a:r>
            <a:r>
              <a:rPr lang="zh-CN" sz="2000" b="1">
                <a:solidFill>
                  <a:srgbClr val="C00000"/>
                </a:solidFill>
                <a:latin typeface="Times New Roman" panose="02020603050405020304" pitchFamily="18" charset="0"/>
                <a:sym typeface="+mn-ea"/>
              </a:rPr>
              <a:t>行</a:t>
            </a:r>
            <a:r>
              <a:rPr lang="zh-CN" sz="2000" b="1">
                <a:latin typeface="Times New Roman" panose="02020603050405020304" pitchFamily="18" charset="0"/>
                <a:sym typeface="+mn-ea"/>
              </a:rPr>
              <a:t>，虽然</a:t>
            </a:r>
            <a:r>
              <a:rPr lang="en-US" sz="2000" b="1">
                <a:latin typeface="Times New Roman" panose="02020603050405020304" pitchFamily="18" charset="0"/>
                <a:sym typeface="+mn-ea"/>
              </a:rPr>
              <a:t>MIPS</a:t>
            </a:r>
            <a:r>
              <a:rPr lang="zh-CN" sz="2000" b="1">
                <a:latin typeface="Times New Roman" panose="02020603050405020304" pitchFamily="18" charset="0"/>
                <a:sym typeface="+mn-ea"/>
              </a:rPr>
              <a:t>没有直接对应</a:t>
            </a:r>
            <a:r>
              <a:rPr lang="en-US" sz="2000" b="1">
                <a:latin typeface="Times New Roman" panose="02020603050405020304" pitchFamily="18" charset="0"/>
                <a:sym typeface="+mn-ea"/>
              </a:rPr>
              <a:t>ARM</a:t>
            </a:r>
            <a:r>
              <a:rPr lang="zh-CN" sz="2000" b="1">
                <a:latin typeface="Times New Roman" panose="02020603050405020304" pitchFamily="18" charset="0"/>
                <a:sym typeface="+mn-ea"/>
              </a:rPr>
              <a:t>的指令。但是，由于</a:t>
            </a:r>
            <a:r>
              <a:rPr lang="en-US" sz="2000" b="1">
                <a:latin typeface="Times New Roman" panose="02020603050405020304" pitchFamily="18" charset="0"/>
                <a:sym typeface="+mn-ea"/>
              </a:rPr>
              <a:t>MIPS</a:t>
            </a:r>
            <a:r>
              <a:rPr lang="zh-CN" sz="2000" b="1">
                <a:latin typeface="Times New Roman" panose="02020603050405020304" pitchFamily="18" charset="0"/>
                <a:sym typeface="+mn-ea"/>
              </a:rPr>
              <a:t>的</a:t>
            </a:r>
            <a:r>
              <a:rPr lang="en-US" sz="2000" b="1">
                <a:latin typeface="Times New Roman" panose="02020603050405020304" pitchFamily="18" charset="0"/>
                <a:sym typeface="+mn-ea"/>
              </a:rPr>
              <a:t>r0</a:t>
            </a:r>
            <a:r>
              <a:rPr lang="zh-CN" sz="2000" b="1">
                <a:latin typeface="Times New Roman" panose="02020603050405020304" pitchFamily="18" charset="0"/>
                <a:sym typeface="+mn-ea"/>
              </a:rPr>
              <a:t>寄存器的值固定为</a:t>
            </a:r>
            <a:r>
              <a:rPr lang="en-US" sz="2000" b="1">
                <a:latin typeface="Times New Roman" panose="02020603050405020304" pitchFamily="18" charset="0"/>
                <a:sym typeface="+mn-ea"/>
              </a:rPr>
              <a:t>0</a:t>
            </a:r>
            <a:r>
              <a:rPr lang="zh-CN" sz="2000" b="1">
                <a:latin typeface="Times New Roman" panose="02020603050405020304" pitchFamily="18" charset="0"/>
                <a:sym typeface="+mn-ea"/>
              </a:rPr>
              <a:t>，因此可用其它指令和</a:t>
            </a:r>
            <a:r>
              <a:rPr lang="en-US" sz="2000" b="1">
                <a:latin typeface="Times New Roman" panose="02020603050405020304" pitchFamily="18" charset="0"/>
                <a:sym typeface="+mn-ea"/>
              </a:rPr>
              <a:t>r0</a:t>
            </a:r>
            <a:r>
              <a:rPr lang="zh-CN" sz="2000" b="1">
                <a:latin typeface="Times New Roman" panose="02020603050405020304" pitchFamily="18" charset="0"/>
                <a:sym typeface="+mn-ea"/>
              </a:rPr>
              <a:t>寄存器的组合来实现</a:t>
            </a:r>
            <a:r>
              <a:rPr lang="en-US" sz="2000" b="1">
                <a:latin typeface="Times New Roman" panose="02020603050405020304" pitchFamily="18" charset="0"/>
                <a:sym typeface="+mn-ea"/>
              </a:rPr>
              <a:t>MIPS</a:t>
            </a:r>
            <a:r>
              <a:rPr lang="zh-CN" sz="2000" b="1">
                <a:latin typeface="Times New Roman" panose="02020603050405020304" pitchFamily="18" charset="0"/>
                <a:sym typeface="+mn-ea"/>
              </a:rPr>
              <a:t>没有的指令操作。</a:t>
            </a:r>
            <a:endParaRPr lang="zh-CN" sz="2000" b="1">
              <a:latin typeface="Times New Roman" panose="02020603050405020304" pitchFamily="18" charset="0"/>
              <a:sym typeface="+mn-ea"/>
            </a:endParaRPr>
          </a:p>
          <a:p>
            <a:pPr marL="285750" indent="-285750">
              <a:lnSpc>
                <a:spcPct val="120000"/>
              </a:lnSpc>
              <a:spcBef>
                <a:spcPts val="0"/>
              </a:spcBef>
              <a:spcAft>
                <a:spcPts val="0"/>
              </a:spcAft>
              <a:buFont typeface="Arial" panose="020B0604020202020204" pitchFamily="34" charset="0"/>
              <a:buChar char="•"/>
            </a:pPr>
            <a:r>
              <a:rPr lang="en-US" sz="2000" b="1">
                <a:latin typeface="Times New Roman" panose="02020603050405020304" pitchFamily="18" charset="0"/>
                <a:sym typeface="+mn-ea"/>
              </a:rPr>
              <a:t>ARM</a:t>
            </a:r>
            <a:r>
              <a:rPr lang="zh-CN" sz="2000" b="1">
                <a:latin typeface="Times New Roman" panose="02020603050405020304" pitchFamily="18" charset="0"/>
                <a:sym typeface="+mn-ea"/>
              </a:rPr>
              <a:t>指令系统的重要特征之一是提供了</a:t>
            </a:r>
            <a:r>
              <a:rPr lang="zh-CN" sz="2000" b="1">
                <a:solidFill>
                  <a:srgbClr val="C00000"/>
                </a:solidFill>
                <a:latin typeface="Times New Roman" panose="02020603050405020304" pitchFamily="18" charset="0"/>
                <a:sym typeface="+mn-ea"/>
              </a:rPr>
              <a:t>一次装入</a:t>
            </a:r>
            <a:r>
              <a:rPr lang="en-US" sz="2000" b="1">
                <a:solidFill>
                  <a:srgbClr val="C00000"/>
                </a:solidFill>
                <a:latin typeface="Times New Roman" panose="02020603050405020304" pitchFamily="18" charset="0"/>
                <a:sym typeface="+mn-ea"/>
              </a:rPr>
              <a:t>/</a:t>
            </a:r>
            <a:r>
              <a:rPr lang="zh-CN" sz="2000" b="1">
                <a:solidFill>
                  <a:srgbClr val="C00000"/>
                </a:solidFill>
                <a:latin typeface="Times New Roman" panose="02020603050405020304" pitchFamily="18" charset="0"/>
                <a:sym typeface="+mn-ea"/>
              </a:rPr>
              <a:t>存储多字数据指令</a:t>
            </a:r>
            <a:r>
              <a:rPr lang="zh-CN" sz="2000" b="1">
                <a:latin typeface="Times New Roman" panose="02020603050405020304" pitchFamily="18" charset="0"/>
                <a:sym typeface="+mn-ea"/>
              </a:rPr>
              <a:t>，这类指令常用于过程调用或中断处理时保存和恢复主程序的寄存器内容。这类指令的设置也可以减少代码量。</a:t>
            </a:r>
            <a:endParaRPr lang="zh-CN" sz="2000" b="1">
              <a:latin typeface="Times New Roman" panose="02020603050405020304" pitchFamily="18" charset="0"/>
              <a:sym typeface="+mn-ea"/>
            </a:endParaRPr>
          </a:p>
          <a:p>
            <a:endParaRPr lang="zh-CN" altLang="en-US" sz="2000"/>
          </a:p>
        </p:txBody>
      </p:sp>
    </p:spTree>
  </p:cSld>
  <p:clrMapOvr>
    <a:masterClrMapping/>
  </p:clrMapOvr>
  <p:transition spd="slow">
    <p:cover dir="ld"/>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35560" y="836930"/>
            <a:ext cx="8927465" cy="1863725"/>
          </a:xfrm>
          <a:prstGeom prst="rect">
            <a:avLst/>
          </a:prstGeom>
          <a:noFill/>
          <a:ln w="9525">
            <a:noFill/>
          </a:ln>
        </p:spPr>
        <p:txBody>
          <a:bodyPr wrap="square">
            <a:spAutoFit/>
          </a:bodyPr>
          <a:p>
            <a:pPr indent="269875">
              <a:lnSpc>
                <a:spcPct val="120000"/>
              </a:lnSpc>
              <a:spcBef>
                <a:spcPts val="0"/>
              </a:spcBef>
              <a:spcAft>
                <a:spcPts val="0"/>
              </a:spcAft>
            </a:pPr>
            <a:r>
              <a:rPr lang="en-US" sz="2400" b="1">
                <a:solidFill>
                  <a:schemeClr val="tx1"/>
                </a:solidFill>
                <a:latin typeface="Times New Roman" panose="02020603050405020304" pitchFamily="18" charset="0"/>
                <a:ea typeface="宋体" panose="02010600030101010101" pitchFamily="2" charset="-122"/>
              </a:rPr>
              <a:t>    MIPS</a:t>
            </a:r>
            <a:r>
              <a:rPr lang="zh-CN" sz="2400" b="1">
                <a:solidFill>
                  <a:schemeClr val="tx1"/>
                </a:solidFill>
                <a:latin typeface="Times New Roman" panose="02020603050405020304" pitchFamily="18" charset="0"/>
                <a:ea typeface="宋体" panose="02010600030101010101" pitchFamily="2" charset="-122"/>
              </a:rPr>
              <a:t>只有</a:t>
            </a:r>
            <a:r>
              <a:rPr lang="en-US" sz="2400" b="1">
                <a:solidFill>
                  <a:schemeClr val="tx1"/>
                </a:solidFill>
                <a:latin typeface="Times New Roman" panose="02020603050405020304" pitchFamily="18" charset="0"/>
                <a:ea typeface="宋体" panose="02010600030101010101" pitchFamily="2" charset="-122"/>
              </a:rPr>
              <a:t>3</a:t>
            </a:r>
            <a:r>
              <a:rPr lang="zh-CN" sz="2400" b="1">
                <a:solidFill>
                  <a:schemeClr val="tx1"/>
                </a:solidFill>
                <a:latin typeface="Times New Roman" panose="02020603050405020304" pitchFamily="18" charset="0"/>
                <a:ea typeface="宋体" panose="02010600030101010101" pitchFamily="2" charset="-122"/>
              </a:rPr>
              <a:t>种简单的寻址方式，而</a:t>
            </a:r>
            <a:r>
              <a:rPr lang="en-US" sz="2400" b="1">
                <a:solidFill>
                  <a:srgbClr val="C00000"/>
                </a:solidFill>
                <a:latin typeface="Times New Roman" panose="02020603050405020304" pitchFamily="18" charset="0"/>
                <a:ea typeface="宋体" panose="02010600030101010101" pitchFamily="2" charset="-122"/>
              </a:rPr>
              <a:t>ARM</a:t>
            </a:r>
            <a:r>
              <a:rPr lang="zh-CN" sz="2400" b="1">
                <a:solidFill>
                  <a:srgbClr val="C00000"/>
                </a:solidFill>
                <a:latin typeface="Times New Roman" panose="02020603050405020304" pitchFamily="18" charset="0"/>
                <a:ea typeface="宋体" panose="02010600030101010101" pitchFamily="2" charset="-122"/>
              </a:rPr>
              <a:t>有</a:t>
            </a:r>
            <a:r>
              <a:rPr lang="en-US" sz="2400" b="1">
                <a:solidFill>
                  <a:srgbClr val="C00000"/>
                </a:solidFill>
                <a:latin typeface="Times New Roman" panose="02020603050405020304" pitchFamily="18" charset="0"/>
                <a:ea typeface="宋体" panose="02010600030101010101" pitchFamily="2" charset="-122"/>
              </a:rPr>
              <a:t>9</a:t>
            </a:r>
            <a:r>
              <a:rPr lang="zh-CN" sz="2400" b="1">
                <a:solidFill>
                  <a:srgbClr val="C00000"/>
                </a:solidFill>
                <a:latin typeface="Times New Roman" panose="02020603050405020304" pitchFamily="18" charset="0"/>
                <a:ea typeface="宋体" panose="02010600030101010101" pitchFamily="2" charset="-122"/>
              </a:rPr>
              <a:t>种寻址</a:t>
            </a:r>
            <a:r>
              <a:rPr lang="zh-CN" sz="2400" b="1">
                <a:solidFill>
                  <a:schemeClr val="tx1"/>
                </a:solidFill>
                <a:latin typeface="Times New Roman" panose="02020603050405020304" pitchFamily="18" charset="0"/>
                <a:ea typeface="宋体" panose="02010600030101010101" pitchFamily="2" charset="-122"/>
              </a:rPr>
              <a:t>方式，如</a:t>
            </a:r>
            <a:r>
              <a:rPr lang="zh-CN" sz="2400" b="1">
                <a:solidFill>
                  <a:schemeClr val="tx1"/>
                </a:solidFill>
                <a:latin typeface="Times New Roman" panose="02020603050405020304" pitchFamily="18" charset="0"/>
                <a:ea typeface="宋体" panose="02010600030101010101" pitchFamily="2" charset="-122"/>
              </a:rPr>
              <a:t>下表。虽然</a:t>
            </a:r>
            <a:r>
              <a:rPr lang="en-US" sz="2400" b="1">
                <a:solidFill>
                  <a:schemeClr val="tx1"/>
                </a:solidFill>
                <a:latin typeface="Times New Roman" panose="02020603050405020304" pitchFamily="18" charset="0"/>
                <a:ea typeface="宋体" panose="02010600030101010101" pitchFamily="2" charset="-122"/>
              </a:rPr>
              <a:t>ARM</a:t>
            </a:r>
            <a:r>
              <a:rPr lang="zh-CN" sz="2400" b="1">
                <a:solidFill>
                  <a:schemeClr val="tx1"/>
                </a:solidFill>
                <a:latin typeface="Times New Roman" panose="02020603050405020304" pitchFamily="18" charset="0"/>
                <a:ea typeface="宋体" panose="02010600030101010101" pitchFamily="2" charset="-122"/>
              </a:rPr>
              <a:t>是</a:t>
            </a:r>
            <a:r>
              <a:rPr lang="en-US" sz="2400" b="1">
                <a:solidFill>
                  <a:schemeClr val="tx1"/>
                </a:solidFill>
                <a:latin typeface="Times New Roman" panose="02020603050405020304" pitchFamily="18" charset="0"/>
                <a:ea typeface="宋体" panose="02010600030101010101" pitchFamily="2" charset="-122"/>
              </a:rPr>
              <a:t>RISC</a:t>
            </a:r>
            <a:r>
              <a:rPr lang="zh-CN" sz="2400" b="1">
                <a:solidFill>
                  <a:schemeClr val="tx1"/>
                </a:solidFill>
                <a:latin typeface="Times New Roman" panose="02020603050405020304" pitchFamily="18" charset="0"/>
                <a:ea typeface="宋体" panose="02010600030101010101" pitchFamily="2" charset="-122"/>
              </a:rPr>
              <a:t>处理器，但寻址方式相对</a:t>
            </a:r>
            <a:r>
              <a:rPr lang="en-US" sz="2400" b="1">
                <a:solidFill>
                  <a:schemeClr val="tx1"/>
                </a:solidFill>
                <a:latin typeface="Times New Roman" panose="02020603050405020304" pitchFamily="18" charset="0"/>
                <a:ea typeface="宋体" panose="02010600030101010101" pitchFamily="2" charset="-122"/>
              </a:rPr>
              <a:t>MIPS</a:t>
            </a:r>
            <a:r>
              <a:rPr lang="zh-CN" sz="2400" b="1">
                <a:solidFill>
                  <a:schemeClr val="tx1"/>
                </a:solidFill>
                <a:latin typeface="Times New Roman" panose="02020603050405020304" pitchFamily="18" charset="0"/>
                <a:ea typeface="宋体" panose="02010600030101010101" pitchFamily="2" charset="-122"/>
              </a:rPr>
              <a:t>要复杂得多，其目的是为了减少代码量（如果寻址方式少，要实现复杂的寻址就需要多条指令）。</a:t>
            </a:r>
            <a:endParaRPr lang="zh-CN" altLang="en-US" sz="2400" b="1">
              <a:solidFill>
                <a:schemeClr val="tx1"/>
              </a:solidFill>
              <a:latin typeface="Times New Roman" panose="02020603050405020304" pitchFamily="18" charset="0"/>
              <a:ea typeface="宋体" panose="02010600030101010101" pitchFamily="2" charset="-122"/>
            </a:endParaRPr>
          </a:p>
        </p:txBody>
      </p:sp>
      <p:graphicFrame>
        <p:nvGraphicFramePr>
          <p:cNvPr id="5" name="表格 4"/>
          <p:cNvGraphicFramePr/>
          <p:nvPr>
            <p:custDataLst>
              <p:tags r:id="rId1"/>
            </p:custDataLst>
          </p:nvPr>
        </p:nvGraphicFramePr>
        <p:xfrm>
          <a:off x="1691640" y="3213100"/>
          <a:ext cx="5359400" cy="3375025"/>
        </p:xfrm>
        <a:graphic>
          <a:graphicData uri="http://schemas.openxmlformats.org/drawingml/2006/table">
            <a:tbl>
              <a:tblPr firstRow="1" bandRow="1">
                <a:tableStyleId>{5940675A-B579-460E-94D1-54222C63F5DA}</a:tableStyleId>
              </a:tblPr>
              <a:tblGrid>
                <a:gridCol w="3332480"/>
                <a:gridCol w="1040765"/>
                <a:gridCol w="986155"/>
              </a:tblGrid>
              <a:tr h="334010">
                <a:tc>
                  <a:txBody>
                    <a:bodyPr/>
                    <a:p>
                      <a:pPr indent="269875">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寻址方式</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269875" algn="ctr">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ARM</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269875" algn="ctr">
                        <a:buNone/>
                      </a:pPr>
                      <a:r>
                        <a:rPr lang="en-US" sz="2000" b="1">
                          <a:solidFill>
                            <a:schemeClr val="tx1"/>
                          </a:solidFill>
                          <a:latin typeface="宋体" panose="02010600030101010101" pitchFamily="2" charset="-122"/>
                          <a:ea typeface="宋体" panose="02010600030101010101" pitchFamily="2" charset="-122"/>
                          <a:cs typeface="宋体" panose="02010600030101010101" pitchFamily="2" charset="-122"/>
                        </a:rPr>
                        <a:t>MIPS</a:t>
                      </a:r>
                      <a:endParaRPr lang="en-US" altLang="en-US" sz="20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chemeClr val="accent5"/>
                    </a:solidFill>
                  </a:tcPr>
                </a:tc>
              </a:tr>
              <a:tr h="334010">
                <a:tc>
                  <a:txBody>
                    <a:bodyPr/>
                    <a:p>
                      <a:pPr indent="269875">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寄存器操作数</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010">
                <a:tc>
                  <a:txBody>
                    <a:bodyPr/>
                    <a:p>
                      <a:pPr indent="269875">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立即数操作数</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0995">
                <a:tc>
                  <a:txBody>
                    <a:bodyPr/>
                    <a:p>
                      <a:pPr indent="269875">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寄存器+偏移量（基址）</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0360">
                <a:tc>
                  <a:txBody>
                    <a:bodyPr/>
                    <a:p>
                      <a:pPr indent="269875">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寄存器+寄存器（下标）</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1630">
                <a:tc>
                  <a:txBody>
                    <a:bodyPr/>
                    <a:p>
                      <a:pPr indent="269875">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寄存器+寄存器倍乘</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0995">
                <a:tc>
                  <a:txBody>
                    <a:bodyPr/>
                    <a:p>
                      <a:pPr indent="269875">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寄存器+偏移量和更新寄存器</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40995">
                <a:tc>
                  <a:txBody>
                    <a:bodyPr/>
                    <a:p>
                      <a:pPr indent="269875">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寄存器+寄存器和更新寄存器</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010">
                <a:tc>
                  <a:txBody>
                    <a:bodyPr/>
                    <a:p>
                      <a:pPr indent="269875">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自增，自减</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010">
                <a:tc>
                  <a:txBody>
                    <a:bodyPr/>
                    <a:p>
                      <a:pPr indent="269875">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相对PC的数据</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269875">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00000"/>
                      </a:solidFill>
                      <a:prstDash val="solid"/>
                      <a:headEnd type="none" w="med" len="med"/>
                      <a:tailEnd type="none" w="med" len="med"/>
                    </a:lnL>
                    <a:lnR cap="flat">
                      <a:noFill/>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 name="文本框 1"/>
          <p:cNvSpPr txBox="1"/>
          <p:nvPr/>
        </p:nvSpPr>
        <p:spPr>
          <a:xfrm>
            <a:off x="107315" y="314960"/>
            <a:ext cx="4572000" cy="521970"/>
          </a:xfrm>
          <a:prstGeom prst="rect">
            <a:avLst/>
          </a:prstGeom>
          <a:noFill/>
        </p:spPr>
        <p:txBody>
          <a:bodyPr wrap="square" rtlCol="0" anchor="t">
            <a:spAutoFit/>
          </a:bodyPr>
          <a:p>
            <a:r>
              <a:rPr lang="zh-CN" sz="2800" b="1">
                <a:latin typeface="Times New Roman" panose="02020603050405020304" pitchFamily="18" charset="0"/>
                <a:sym typeface="+mn-ea"/>
              </a:rPr>
              <a:t>（</a:t>
            </a:r>
            <a:r>
              <a:rPr lang="en-US" sz="2800" b="1">
                <a:latin typeface="Times New Roman" panose="02020603050405020304" pitchFamily="18" charset="0"/>
                <a:sym typeface="+mn-ea"/>
              </a:rPr>
              <a:t>2</a:t>
            </a:r>
            <a:r>
              <a:rPr lang="zh-CN" sz="2800" b="1">
                <a:latin typeface="Times New Roman" panose="02020603050405020304" pitchFamily="18" charset="0"/>
                <a:sym typeface="+mn-ea"/>
              </a:rPr>
              <a:t>）</a:t>
            </a:r>
            <a:r>
              <a:rPr lang="en-US" sz="2800" b="1">
                <a:latin typeface="Times New Roman" panose="02020603050405020304" pitchFamily="18" charset="0"/>
                <a:sym typeface="+mn-ea"/>
              </a:rPr>
              <a:t>ARM</a:t>
            </a:r>
            <a:r>
              <a:rPr lang="zh-CN" sz="2800" b="1">
                <a:latin typeface="Times New Roman" panose="02020603050405020304" pitchFamily="18" charset="0"/>
                <a:sym typeface="+mn-ea"/>
              </a:rPr>
              <a:t>的寻址方式</a:t>
            </a:r>
            <a:endParaRPr lang="zh-CN" altLang="en-US" sz="2800"/>
          </a:p>
        </p:txBody>
      </p:sp>
    </p:spTree>
  </p:cSld>
  <p:clrMapOvr>
    <a:masterClrMapping/>
  </p:clrMapOvr>
  <p:transition spd="slow">
    <p:cover dir="ld"/>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80975" y="476885"/>
            <a:ext cx="5801995" cy="521970"/>
          </a:xfrm>
          <a:prstGeom prst="rect">
            <a:avLst/>
          </a:prstGeom>
          <a:noFill/>
          <a:ln w="9525">
            <a:noFill/>
          </a:ln>
        </p:spPr>
        <p:txBody>
          <a:bodyPr wrap="square">
            <a:spAutoFit/>
          </a:bodyPr>
          <a:p>
            <a:pPr indent="269875"/>
            <a:r>
              <a:rPr lang="zh-CN" sz="2800" b="1">
                <a:solidFill>
                  <a:schemeClr val="tx1"/>
                </a:solidFill>
                <a:latin typeface="Times New Roman" panose="02020603050405020304" pitchFamily="18" charset="0"/>
                <a:ea typeface="宋体" panose="02010600030101010101" pitchFamily="2" charset="-122"/>
              </a:rPr>
              <a:t>（</a:t>
            </a:r>
            <a:r>
              <a:rPr lang="en-US" sz="2800" b="1">
                <a:solidFill>
                  <a:schemeClr val="tx1"/>
                </a:solidFill>
                <a:latin typeface="Times New Roman" panose="02020603050405020304" pitchFamily="18" charset="0"/>
                <a:ea typeface="宋体" panose="02010600030101010101" pitchFamily="2" charset="-122"/>
              </a:rPr>
              <a:t>3</a:t>
            </a:r>
            <a:r>
              <a:rPr lang="zh-CN" sz="2800" b="1">
                <a:solidFill>
                  <a:schemeClr val="tx1"/>
                </a:solidFill>
                <a:latin typeface="Times New Roman" panose="02020603050405020304" pitchFamily="18" charset="0"/>
                <a:ea typeface="宋体" panose="02010600030101010101" pitchFamily="2" charset="-122"/>
              </a:rPr>
              <a:t>）</a:t>
            </a:r>
            <a:r>
              <a:rPr lang="en-US" sz="2800" b="1">
                <a:solidFill>
                  <a:schemeClr val="tx1"/>
                </a:solidFill>
                <a:latin typeface="Times New Roman" panose="02020603050405020304" pitchFamily="18" charset="0"/>
                <a:ea typeface="宋体" panose="02010600030101010101" pitchFamily="2" charset="-122"/>
              </a:rPr>
              <a:t>ARM</a:t>
            </a:r>
            <a:r>
              <a:rPr lang="zh-CN" sz="2800" b="1">
                <a:solidFill>
                  <a:schemeClr val="tx1"/>
                </a:solidFill>
                <a:latin typeface="Times New Roman" panose="02020603050405020304" pitchFamily="18" charset="0"/>
                <a:ea typeface="宋体" panose="02010600030101010101" pitchFamily="2" charset="-122"/>
              </a:rPr>
              <a:t>的比较和条件标志</a:t>
            </a: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100" name="文本框 99"/>
          <p:cNvSpPr txBox="1"/>
          <p:nvPr/>
        </p:nvSpPr>
        <p:spPr>
          <a:xfrm>
            <a:off x="107315" y="1124585"/>
            <a:ext cx="8716010" cy="3138170"/>
          </a:xfrm>
          <a:prstGeom prst="rect">
            <a:avLst/>
          </a:prstGeom>
          <a:noFill/>
          <a:ln w="9525">
            <a:noFill/>
          </a:ln>
        </p:spPr>
        <p:txBody>
          <a:bodyPr wrap="square">
            <a:spAutoFit/>
          </a:bodyPr>
          <a:p>
            <a:pPr indent="269875">
              <a:lnSpc>
                <a:spcPct val="150000"/>
              </a:lnSpc>
              <a:spcBef>
                <a:spcPts val="0"/>
              </a:spcBef>
              <a:spcAft>
                <a:spcPts val="0"/>
              </a:spcAft>
            </a:pPr>
            <a:r>
              <a:rPr lang="en-US" sz="2400" b="1">
                <a:solidFill>
                  <a:schemeClr val="tx1"/>
                </a:solidFill>
                <a:latin typeface="Times New Roman" panose="02020603050405020304" pitchFamily="18" charset="0"/>
                <a:ea typeface="宋体" panose="02010600030101010101" pitchFamily="2" charset="-122"/>
              </a:rPr>
              <a:t>   MIPS</a:t>
            </a:r>
            <a:r>
              <a:rPr lang="zh-CN" sz="2400" b="1">
                <a:solidFill>
                  <a:schemeClr val="tx1"/>
                </a:solidFill>
                <a:latin typeface="Times New Roman" panose="02020603050405020304" pitchFamily="18" charset="0"/>
                <a:ea typeface="宋体" panose="02010600030101010101" pitchFamily="2" charset="-122"/>
              </a:rPr>
              <a:t>使用寄存器中的值来决定条件分支是否执行。而</a:t>
            </a:r>
            <a:r>
              <a:rPr lang="en-US" sz="2400" b="1">
                <a:solidFill>
                  <a:srgbClr val="C00000"/>
                </a:solidFill>
                <a:latin typeface="Times New Roman" panose="02020603050405020304" pitchFamily="18" charset="0"/>
                <a:ea typeface="宋体" panose="02010600030101010101" pitchFamily="2" charset="-122"/>
              </a:rPr>
              <a:t>ARM</a:t>
            </a:r>
            <a:r>
              <a:rPr lang="zh-CN" sz="2400" b="1">
                <a:solidFill>
                  <a:schemeClr val="tx1"/>
                </a:solidFill>
                <a:latin typeface="Times New Roman" panose="02020603050405020304" pitchFamily="18" charset="0"/>
                <a:ea typeface="宋体" panose="02010600030101010101" pitchFamily="2" charset="-122"/>
              </a:rPr>
              <a:t>根据程序状态寄存器</a:t>
            </a:r>
            <a:r>
              <a:rPr lang="en-US" sz="2400" b="1">
                <a:solidFill>
                  <a:srgbClr val="C00000"/>
                </a:solidFill>
                <a:latin typeface="Times New Roman" panose="02020603050405020304" pitchFamily="18" charset="0"/>
                <a:ea typeface="宋体" panose="02010600030101010101" pitchFamily="2" charset="-122"/>
              </a:rPr>
              <a:t>CPSR</a:t>
            </a:r>
            <a:r>
              <a:rPr lang="zh-CN" sz="2400" b="1">
                <a:solidFill>
                  <a:schemeClr val="tx1"/>
                </a:solidFill>
                <a:latin typeface="Times New Roman" panose="02020603050405020304" pitchFamily="18" charset="0"/>
                <a:ea typeface="宋体" panose="02010600030101010101" pitchFamily="2" charset="-122"/>
              </a:rPr>
              <a:t>中的</a:t>
            </a:r>
            <a:r>
              <a:rPr lang="en-US" sz="2400" b="1">
                <a:solidFill>
                  <a:srgbClr val="C00000"/>
                </a:solidFill>
                <a:latin typeface="Times New Roman" panose="02020603050405020304" pitchFamily="18" charset="0"/>
                <a:ea typeface="宋体" panose="02010600030101010101" pitchFamily="2" charset="-122"/>
              </a:rPr>
              <a:t>4</a:t>
            </a:r>
            <a:r>
              <a:rPr lang="zh-CN" sz="2400" b="1">
                <a:solidFill>
                  <a:srgbClr val="C00000"/>
                </a:solidFill>
                <a:latin typeface="Times New Roman" panose="02020603050405020304" pitchFamily="18" charset="0"/>
                <a:ea typeface="宋体" panose="02010600030101010101" pitchFamily="2" charset="-122"/>
              </a:rPr>
              <a:t>位条件标志</a:t>
            </a:r>
            <a:r>
              <a:rPr lang="zh-CN" sz="2400" b="1">
                <a:solidFill>
                  <a:schemeClr val="tx1"/>
                </a:solidFill>
                <a:latin typeface="Times New Roman" panose="02020603050405020304" pitchFamily="18" charset="0"/>
                <a:ea typeface="宋体" panose="02010600030101010101" pitchFamily="2" charset="-122"/>
              </a:rPr>
              <a:t>来决定</a:t>
            </a:r>
            <a:r>
              <a:rPr lang="zh-CN" sz="2400" b="1">
                <a:solidFill>
                  <a:srgbClr val="C00000"/>
                </a:solidFill>
                <a:latin typeface="Times New Roman" panose="02020603050405020304" pitchFamily="18" charset="0"/>
                <a:ea typeface="宋体" panose="02010600030101010101" pitchFamily="2" charset="-122"/>
              </a:rPr>
              <a:t>分支</a:t>
            </a:r>
            <a:r>
              <a:rPr lang="zh-CN" sz="2400" b="1">
                <a:solidFill>
                  <a:schemeClr val="tx1"/>
                </a:solidFill>
                <a:latin typeface="Times New Roman" panose="02020603050405020304" pitchFamily="18" charset="0"/>
                <a:ea typeface="宋体" panose="02010600030101010101" pitchFamily="2" charset="-122"/>
              </a:rPr>
              <a:t>是否执行（类似</a:t>
            </a:r>
            <a:r>
              <a:rPr lang="en-US" sz="2400" b="1">
                <a:solidFill>
                  <a:schemeClr val="tx1"/>
                </a:solidFill>
                <a:latin typeface="Times New Roman" panose="02020603050405020304" pitchFamily="18" charset="0"/>
                <a:ea typeface="宋体" panose="02010600030101010101" pitchFamily="2" charset="-122"/>
              </a:rPr>
              <a:t>80x86</a:t>
            </a:r>
            <a:r>
              <a:rPr lang="zh-CN" sz="2400" b="1">
                <a:solidFill>
                  <a:schemeClr val="tx1"/>
                </a:solidFill>
                <a:latin typeface="Times New Roman" panose="02020603050405020304" pitchFamily="18" charset="0"/>
                <a:ea typeface="宋体" panose="02010600030101010101" pitchFamily="2" charset="-122"/>
              </a:rPr>
              <a:t>根据标志位进行分支）：</a:t>
            </a:r>
            <a:endParaRPr lang="zh-CN" sz="2400" b="1">
              <a:solidFill>
                <a:schemeClr val="tx1"/>
              </a:solidFill>
              <a:latin typeface="Times New Roman" panose="02020603050405020304" pitchFamily="18" charset="0"/>
              <a:ea typeface="宋体" panose="02010600030101010101" pitchFamily="2" charset="-122"/>
            </a:endParaRPr>
          </a:p>
          <a:p>
            <a:pPr marL="342900" indent="-342900">
              <a:lnSpc>
                <a:spcPct val="150000"/>
              </a:lnSpc>
              <a:spcBef>
                <a:spcPts val="0"/>
              </a:spcBef>
              <a:spcAft>
                <a:spcPts val="0"/>
              </a:spcAft>
              <a:buFont typeface="Arial" panose="020B0604020202020204" pitchFamily="34" charset="0"/>
              <a:buChar char="•"/>
            </a:pPr>
            <a:r>
              <a:rPr lang="en-US" sz="2000" b="1">
                <a:solidFill>
                  <a:srgbClr val="C00000"/>
                </a:solidFill>
                <a:latin typeface="Times New Roman" panose="02020603050405020304" pitchFamily="18" charset="0"/>
                <a:ea typeface="宋体" panose="02010600030101010101" pitchFamily="2" charset="-122"/>
              </a:rPr>
              <a:t>4</a:t>
            </a:r>
            <a:r>
              <a:rPr lang="zh-CN" sz="2000" b="1">
                <a:solidFill>
                  <a:srgbClr val="C00000"/>
                </a:solidFill>
                <a:latin typeface="Times New Roman" panose="02020603050405020304" pitchFamily="18" charset="0"/>
                <a:ea typeface="宋体" panose="02010600030101010101" pitchFamily="2" charset="-122"/>
              </a:rPr>
              <a:t>位条件标志</a:t>
            </a:r>
            <a:r>
              <a:rPr lang="zh-CN" sz="2000" b="1">
                <a:solidFill>
                  <a:schemeClr val="tx1"/>
                </a:solidFill>
                <a:latin typeface="Times New Roman" panose="02020603050405020304" pitchFamily="18" charset="0"/>
                <a:ea typeface="宋体" panose="02010600030101010101" pitchFamily="2" charset="-122"/>
              </a:rPr>
              <a:t>：负（</a:t>
            </a:r>
            <a:r>
              <a:rPr lang="en-US" sz="2000" b="1">
                <a:solidFill>
                  <a:schemeClr val="tx1"/>
                </a:solidFill>
                <a:latin typeface="Times New Roman" panose="02020603050405020304" pitchFamily="18" charset="0"/>
                <a:ea typeface="宋体" panose="02010600030101010101" pitchFamily="2" charset="-122"/>
              </a:rPr>
              <a:t>N</a:t>
            </a:r>
            <a:r>
              <a:rPr lang="zh-CN" sz="2000" b="1">
                <a:solidFill>
                  <a:schemeClr val="tx1"/>
                </a:solidFill>
                <a:latin typeface="Times New Roman" panose="02020603050405020304" pitchFamily="18" charset="0"/>
                <a:ea typeface="宋体" panose="02010600030101010101" pitchFamily="2" charset="-122"/>
              </a:rPr>
              <a:t>）、零（</a:t>
            </a:r>
            <a:r>
              <a:rPr lang="en-US" sz="2000" b="1">
                <a:solidFill>
                  <a:schemeClr val="tx1"/>
                </a:solidFill>
                <a:latin typeface="Times New Roman" panose="02020603050405020304" pitchFamily="18" charset="0"/>
                <a:ea typeface="宋体" panose="02010600030101010101" pitchFamily="2" charset="-122"/>
              </a:rPr>
              <a:t>Z</a:t>
            </a:r>
            <a:r>
              <a:rPr lang="zh-CN" sz="2000" b="1">
                <a:solidFill>
                  <a:schemeClr val="tx1"/>
                </a:solidFill>
                <a:latin typeface="Times New Roman" panose="02020603050405020304" pitchFamily="18" charset="0"/>
                <a:ea typeface="宋体" panose="02010600030101010101" pitchFamily="2" charset="-122"/>
              </a:rPr>
              <a:t>）、进位（</a:t>
            </a:r>
            <a:r>
              <a:rPr lang="en-US" sz="2000" b="1">
                <a:solidFill>
                  <a:schemeClr val="tx1"/>
                </a:solidFill>
                <a:latin typeface="Times New Roman" panose="02020603050405020304" pitchFamily="18" charset="0"/>
                <a:ea typeface="宋体" panose="02010600030101010101" pitchFamily="2" charset="-122"/>
              </a:rPr>
              <a:t>C</a:t>
            </a:r>
            <a:r>
              <a:rPr lang="zh-CN" sz="2000" b="1">
                <a:solidFill>
                  <a:schemeClr val="tx1"/>
                </a:solidFill>
                <a:latin typeface="Times New Roman" panose="02020603050405020304" pitchFamily="18" charset="0"/>
                <a:ea typeface="宋体" panose="02010600030101010101" pitchFamily="2" charset="-122"/>
              </a:rPr>
              <a:t>）和溢出（</a:t>
            </a:r>
            <a:r>
              <a:rPr lang="en-US" sz="2000" b="1">
                <a:solidFill>
                  <a:schemeClr val="tx1"/>
                </a:solidFill>
                <a:latin typeface="Times New Roman" panose="02020603050405020304" pitchFamily="18" charset="0"/>
                <a:ea typeface="宋体" panose="02010600030101010101" pitchFamily="2" charset="-122"/>
              </a:rPr>
              <a:t>O</a:t>
            </a:r>
            <a:r>
              <a:rPr lang="zh-CN" sz="2000" b="1">
                <a:solidFill>
                  <a:schemeClr val="tx1"/>
                </a:solidFill>
                <a:latin typeface="Times New Roman" panose="02020603050405020304" pitchFamily="18" charset="0"/>
                <a:ea typeface="宋体" panose="02010600030101010101" pitchFamily="2" charset="-122"/>
              </a:rPr>
              <a:t>）。</a:t>
            </a:r>
            <a:endParaRPr lang="zh-CN" sz="2000" b="1">
              <a:solidFill>
                <a:schemeClr val="tx1"/>
              </a:solidFill>
              <a:latin typeface="Times New Roman" panose="02020603050405020304" pitchFamily="18" charset="0"/>
              <a:ea typeface="宋体" panose="02010600030101010101" pitchFamily="2" charset="-122"/>
            </a:endParaRPr>
          </a:p>
          <a:p>
            <a:pPr marL="342900" indent="-342900">
              <a:lnSpc>
                <a:spcPct val="150000"/>
              </a:lnSpc>
              <a:spcBef>
                <a:spcPts val="0"/>
              </a:spcBef>
              <a:spcAft>
                <a:spcPts val="0"/>
              </a:spcAft>
              <a:buFont typeface="Arial" panose="020B0604020202020204" pitchFamily="34" charset="0"/>
              <a:buChar char="•"/>
            </a:pPr>
            <a:r>
              <a:rPr lang="zh-CN" sz="2000" b="1">
                <a:solidFill>
                  <a:schemeClr val="tx1"/>
                </a:solidFill>
                <a:latin typeface="Times New Roman" panose="02020603050405020304" pitchFamily="18" charset="0"/>
                <a:ea typeface="宋体" panose="02010600030101010101" pitchFamily="2" charset="-122"/>
              </a:rPr>
              <a:t>条件标志可以由算术或逻辑运算指令置位，是否置这些条件标志位是运算类指令的可选功能。</a:t>
            </a:r>
            <a:endParaRPr lang="zh-CN" altLang="en-US" sz="2000" b="1">
              <a:solidFill>
                <a:schemeClr val="tx1"/>
              </a:solidFill>
              <a:latin typeface="Times New Roman" panose="02020603050405020304" pitchFamily="18" charset="0"/>
              <a:ea typeface="宋体" panose="02010600030101010101" pitchFamily="2" charset="-122"/>
            </a:endParaRPr>
          </a:p>
        </p:txBody>
      </p:sp>
      <p:sp>
        <p:nvSpPr>
          <p:cNvPr id="2" name="文本框 1"/>
          <p:cNvSpPr txBox="1"/>
          <p:nvPr/>
        </p:nvSpPr>
        <p:spPr>
          <a:xfrm>
            <a:off x="107315" y="4149090"/>
            <a:ext cx="8974455" cy="1938020"/>
          </a:xfrm>
          <a:prstGeom prst="rect">
            <a:avLst/>
          </a:prstGeom>
          <a:noFill/>
        </p:spPr>
        <p:txBody>
          <a:bodyPr wrap="square" rtlCol="0" anchor="t">
            <a:spAutoFit/>
          </a:bodyPr>
          <a:p>
            <a:pPr marL="342900" indent="-342900">
              <a:lnSpc>
                <a:spcPct val="150000"/>
              </a:lnSpc>
              <a:spcBef>
                <a:spcPts val="0"/>
              </a:spcBef>
              <a:spcAft>
                <a:spcPts val="0"/>
              </a:spcAft>
              <a:buFont typeface="Arial" panose="020B0604020202020204" pitchFamily="34" charset="0"/>
              <a:buChar char="•"/>
            </a:pPr>
            <a:r>
              <a:rPr lang="en-US" sz="2000" b="1">
                <a:latin typeface="Times New Roman" panose="02020603050405020304" pitchFamily="18" charset="0"/>
                <a:sym typeface="+mn-ea"/>
              </a:rPr>
              <a:t>CMP</a:t>
            </a:r>
            <a:r>
              <a:rPr lang="zh-CN" sz="2000" b="1">
                <a:latin typeface="Times New Roman" panose="02020603050405020304" pitchFamily="18" charset="0"/>
                <a:sym typeface="+mn-ea"/>
              </a:rPr>
              <a:t>指令用一个操作数减另一个操作数，用它们的差置</a:t>
            </a:r>
            <a:r>
              <a:rPr lang="en-US" sz="2000" b="1">
                <a:latin typeface="Times New Roman" panose="02020603050405020304" pitchFamily="18" charset="0"/>
                <a:sym typeface="+mn-ea"/>
              </a:rPr>
              <a:t>CPSR</a:t>
            </a:r>
            <a:r>
              <a:rPr lang="zh-CN" sz="2000" b="1">
                <a:latin typeface="Times New Roman" panose="02020603050405020304" pitchFamily="18" charset="0"/>
                <a:sym typeface="+mn-ea"/>
              </a:rPr>
              <a:t>的条件标志。</a:t>
            </a:r>
            <a:endParaRPr lang="zh-CN" sz="2000" b="1">
              <a:latin typeface="Times New Roman" panose="02020603050405020304" pitchFamily="18" charset="0"/>
              <a:sym typeface="+mn-ea"/>
            </a:endParaRPr>
          </a:p>
          <a:p>
            <a:pPr marL="342900" indent="-342900">
              <a:lnSpc>
                <a:spcPct val="150000"/>
              </a:lnSpc>
              <a:spcBef>
                <a:spcPts val="0"/>
              </a:spcBef>
              <a:spcAft>
                <a:spcPts val="0"/>
              </a:spcAft>
              <a:buFont typeface="Arial" panose="020B0604020202020204" pitchFamily="34" charset="0"/>
              <a:buChar char="•"/>
            </a:pPr>
            <a:r>
              <a:rPr lang="en-US" sz="2000" b="1">
                <a:latin typeface="Times New Roman" panose="02020603050405020304" pitchFamily="18" charset="0"/>
                <a:sym typeface="+mn-ea"/>
              </a:rPr>
              <a:t>CMN</a:t>
            </a:r>
            <a:r>
              <a:rPr lang="zh-CN" sz="2000" b="1">
                <a:latin typeface="Times New Roman" panose="02020603050405020304" pitchFamily="18" charset="0"/>
                <a:sym typeface="+mn-ea"/>
              </a:rPr>
              <a:t>指令用一个操作数</a:t>
            </a:r>
            <a:r>
              <a:rPr lang="zh-CN" sz="2000" b="1">
                <a:latin typeface="Times New Roman" panose="02020603050405020304" pitchFamily="18" charset="0"/>
                <a:sym typeface="+mn-ea"/>
              </a:rPr>
              <a:t>加另一个操作数，用它们的和置</a:t>
            </a:r>
            <a:r>
              <a:rPr lang="en-US" sz="2000" b="1">
                <a:latin typeface="Times New Roman" panose="02020603050405020304" pitchFamily="18" charset="0"/>
                <a:sym typeface="+mn-ea"/>
              </a:rPr>
              <a:t>CPSR</a:t>
            </a:r>
            <a:r>
              <a:rPr lang="zh-CN" sz="2000" b="1">
                <a:latin typeface="Times New Roman" panose="02020603050405020304" pitchFamily="18" charset="0"/>
                <a:sym typeface="+mn-ea"/>
              </a:rPr>
              <a:t>的条件标志。</a:t>
            </a:r>
            <a:endParaRPr lang="zh-CN" sz="2000" b="1">
              <a:latin typeface="Times New Roman" panose="02020603050405020304" pitchFamily="18" charset="0"/>
              <a:sym typeface="+mn-ea"/>
            </a:endParaRPr>
          </a:p>
          <a:p>
            <a:pPr marL="342900" indent="-342900">
              <a:lnSpc>
                <a:spcPct val="150000"/>
              </a:lnSpc>
              <a:spcBef>
                <a:spcPts val="0"/>
              </a:spcBef>
              <a:spcAft>
                <a:spcPts val="0"/>
              </a:spcAft>
              <a:buFont typeface="Arial" panose="020B0604020202020204" pitchFamily="34" charset="0"/>
              <a:buChar char="•"/>
            </a:pPr>
            <a:r>
              <a:rPr lang="en-US" sz="2000" b="1">
                <a:latin typeface="Times New Roman" panose="02020603050405020304" pitchFamily="18" charset="0"/>
                <a:sym typeface="+mn-ea"/>
              </a:rPr>
              <a:t>TST</a:t>
            </a:r>
            <a:r>
              <a:rPr lang="zh-CN" sz="2000" b="1">
                <a:latin typeface="Times New Roman" panose="02020603050405020304" pitchFamily="18" charset="0"/>
                <a:sym typeface="+mn-ea"/>
              </a:rPr>
              <a:t>指令将两个操作数进行逻辑与，然后置位除溢出位外的条件标志。</a:t>
            </a:r>
            <a:endParaRPr lang="zh-CN" sz="2000" b="1">
              <a:latin typeface="Times New Roman" panose="02020603050405020304" pitchFamily="18" charset="0"/>
              <a:sym typeface="+mn-ea"/>
            </a:endParaRPr>
          </a:p>
          <a:p>
            <a:pPr marL="342900" indent="-342900">
              <a:lnSpc>
                <a:spcPct val="150000"/>
              </a:lnSpc>
              <a:spcBef>
                <a:spcPts val="0"/>
              </a:spcBef>
              <a:spcAft>
                <a:spcPts val="0"/>
              </a:spcAft>
              <a:buFont typeface="Arial" panose="020B0604020202020204" pitchFamily="34" charset="0"/>
              <a:buChar char="•"/>
            </a:pPr>
            <a:r>
              <a:rPr lang="en-US" sz="2000" b="1">
                <a:latin typeface="Times New Roman" panose="02020603050405020304" pitchFamily="18" charset="0"/>
                <a:sym typeface="+mn-ea"/>
              </a:rPr>
              <a:t>TEQ</a:t>
            </a:r>
            <a:r>
              <a:rPr lang="zh-CN" sz="2000" b="1">
                <a:latin typeface="Times New Roman" panose="02020603050405020304" pitchFamily="18" charset="0"/>
                <a:sym typeface="+mn-ea"/>
              </a:rPr>
              <a:t>指令是用异或结果来置位</a:t>
            </a:r>
            <a:r>
              <a:rPr lang="en-US" sz="2000" b="1">
                <a:latin typeface="Times New Roman" panose="02020603050405020304" pitchFamily="18" charset="0"/>
                <a:sym typeface="+mn-ea"/>
              </a:rPr>
              <a:t>N</a:t>
            </a:r>
            <a:r>
              <a:rPr lang="zh-CN" sz="2000" b="1">
                <a:latin typeface="Times New Roman" panose="02020603050405020304" pitchFamily="18" charset="0"/>
                <a:sym typeface="+mn-ea"/>
              </a:rPr>
              <a:t>、</a:t>
            </a:r>
            <a:r>
              <a:rPr lang="en-US" sz="2000" b="1">
                <a:latin typeface="Times New Roman" panose="02020603050405020304" pitchFamily="18" charset="0"/>
                <a:sym typeface="+mn-ea"/>
              </a:rPr>
              <a:t>Z</a:t>
            </a:r>
            <a:r>
              <a:rPr lang="zh-CN" sz="2000" b="1">
                <a:latin typeface="Times New Roman" panose="02020603050405020304" pitchFamily="18" charset="0"/>
                <a:sym typeface="+mn-ea"/>
              </a:rPr>
              <a:t>和</a:t>
            </a:r>
            <a:r>
              <a:rPr lang="en-US" sz="2000" b="1">
                <a:latin typeface="Times New Roman" panose="02020603050405020304" pitchFamily="18" charset="0"/>
                <a:sym typeface="+mn-ea"/>
              </a:rPr>
              <a:t>C</a:t>
            </a:r>
            <a:r>
              <a:rPr lang="zh-CN" sz="2000" b="1">
                <a:latin typeface="Times New Roman" panose="02020603050405020304" pitchFamily="18" charset="0"/>
                <a:sym typeface="+mn-ea"/>
              </a:rPr>
              <a:t>位。</a:t>
            </a:r>
            <a:endParaRPr lang="zh-CN" altLang="en-US" sz="2000"/>
          </a:p>
        </p:txBody>
      </p:sp>
    </p:spTree>
  </p:cSld>
  <p:clrMapOvr>
    <a:masterClrMapping/>
  </p:clrMapOvr>
  <p:transition spd="slow">
    <p:cover dir="ld"/>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7950" y="548640"/>
            <a:ext cx="3999865" cy="521970"/>
          </a:xfrm>
          <a:prstGeom prst="rect">
            <a:avLst/>
          </a:prstGeom>
          <a:noFill/>
        </p:spPr>
        <p:txBody>
          <a:bodyPr wrap="square" rtlCol="0" anchor="t">
            <a:spAutoFit/>
          </a:bodyPr>
          <a:p>
            <a:r>
              <a:rPr lang="zh-CN" sz="2800" b="1">
                <a:latin typeface="Times New Roman" panose="02020603050405020304" pitchFamily="18" charset="0"/>
                <a:sym typeface="+mn-ea"/>
              </a:rPr>
              <a:t>（</a:t>
            </a:r>
            <a:r>
              <a:rPr lang="en-US" sz="2800" b="1">
                <a:latin typeface="Times New Roman" panose="02020603050405020304" pitchFamily="18" charset="0"/>
                <a:sym typeface="+mn-ea"/>
              </a:rPr>
              <a:t>4</a:t>
            </a:r>
            <a:r>
              <a:rPr lang="zh-CN" sz="2800" b="1">
                <a:latin typeface="Times New Roman" panose="02020603050405020304" pitchFamily="18" charset="0"/>
                <a:sym typeface="+mn-ea"/>
              </a:rPr>
              <a:t>）</a:t>
            </a:r>
            <a:r>
              <a:rPr lang="en-US" sz="2800" b="1">
                <a:latin typeface="Times New Roman" panose="02020603050405020304" pitchFamily="18" charset="0"/>
                <a:sym typeface="+mn-ea"/>
              </a:rPr>
              <a:t>ARM</a:t>
            </a:r>
            <a:r>
              <a:rPr lang="zh-CN" sz="2800" b="1">
                <a:latin typeface="Times New Roman" panose="02020603050405020304" pitchFamily="18" charset="0"/>
                <a:sym typeface="+mn-ea"/>
              </a:rPr>
              <a:t>的指令格式</a:t>
            </a:r>
            <a:endParaRPr lang="zh-CN" altLang="en-US" sz="2800"/>
          </a:p>
        </p:txBody>
      </p:sp>
      <p:sp>
        <p:nvSpPr>
          <p:cNvPr id="3" name="文本框 2"/>
          <p:cNvSpPr txBox="1"/>
          <p:nvPr/>
        </p:nvSpPr>
        <p:spPr>
          <a:xfrm>
            <a:off x="251460" y="1844675"/>
            <a:ext cx="8412480" cy="2306955"/>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lang="en-US" sz="2400" b="1">
                <a:latin typeface="Times New Roman" panose="02020603050405020304" pitchFamily="18" charset="0"/>
                <a:sym typeface="+mn-ea"/>
              </a:rPr>
              <a:t>ARM</a:t>
            </a:r>
            <a:r>
              <a:rPr lang="zh-CN" sz="2400" b="1">
                <a:latin typeface="Times New Roman" panose="02020603050405020304" pitchFamily="18" charset="0"/>
                <a:sym typeface="+mn-ea"/>
              </a:rPr>
              <a:t>有</a:t>
            </a:r>
            <a:r>
              <a:rPr lang="en-US" sz="2400" b="1">
                <a:solidFill>
                  <a:srgbClr val="C00000"/>
                </a:solidFill>
                <a:latin typeface="Times New Roman" panose="02020603050405020304" pitchFamily="18" charset="0"/>
                <a:sym typeface="+mn-ea"/>
              </a:rPr>
              <a:t>16</a:t>
            </a:r>
            <a:r>
              <a:rPr lang="zh-CN" sz="2400" b="1">
                <a:solidFill>
                  <a:srgbClr val="C00000"/>
                </a:solidFill>
                <a:latin typeface="Times New Roman" panose="02020603050405020304" pitchFamily="18" charset="0"/>
                <a:sym typeface="+mn-ea"/>
              </a:rPr>
              <a:t>个</a:t>
            </a:r>
            <a:r>
              <a:rPr lang="en-US" sz="2400" b="1">
                <a:latin typeface="Times New Roman" panose="02020603050405020304" pitchFamily="18" charset="0"/>
                <a:sym typeface="+mn-ea"/>
              </a:rPr>
              <a:t>32</a:t>
            </a:r>
            <a:r>
              <a:rPr lang="zh-CN" sz="2400" b="1">
                <a:latin typeface="Times New Roman" panose="02020603050405020304" pitchFamily="18" charset="0"/>
                <a:sym typeface="+mn-ea"/>
              </a:rPr>
              <a:t>位通用寄存器，但是</a:t>
            </a:r>
            <a:r>
              <a:rPr lang="en-US" sz="2400" b="1">
                <a:solidFill>
                  <a:srgbClr val="C00000"/>
                </a:solidFill>
                <a:latin typeface="Times New Roman" panose="02020603050405020304" pitchFamily="18" charset="0"/>
                <a:sym typeface="+mn-ea"/>
              </a:rPr>
              <a:t>r15</a:t>
            </a:r>
            <a:r>
              <a:rPr lang="zh-CN" sz="2400" b="1">
                <a:latin typeface="Times New Roman" panose="02020603050405020304" pitchFamily="18" charset="0"/>
                <a:sym typeface="+mn-ea"/>
              </a:rPr>
              <a:t>用作</a:t>
            </a:r>
            <a:r>
              <a:rPr lang="zh-CN" sz="2400" b="1">
                <a:solidFill>
                  <a:srgbClr val="C00000"/>
                </a:solidFill>
                <a:latin typeface="Times New Roman" panose="02020603050405020304" pitchFamily="18" charset="0"/>
                <a:sym typeface="+mn-ea"/>
              </a:rPr>
              <a:t>程序计数器</a:t>
            </a:r>
            <a:r>
              <a:rPr lang="zh-CN" sz="2400" b="1">
                <a:latin typeface="Times New Roman" panose="02020603050405020304" pitchFamily="18" charset="0"/>
                <a:sym typeface="+mn-ea"/>
              </a:rPr>
              <a:t>，不作它用，因此实际上只有</a:t>
            </a:r>
            <a:r>
              <a:rPr lang="en-US" sz="2400" b="1">
                <a:solidFill>
                  <a:srgbClr val="C00000"/>
                </a:solidFill>
                <a:latin typeface="Times New Roman" panose="02020603050405020304" pitchFamily="18" charset="0"/>
                <a:sym typeface="+mn-ea"/>
              </a:rPr>
              <a:t>15</a:t>
            </a:r>
            <a:r>
              <a:rPr lang="zh-CN" sz="2400" b="1">
                <a:solidFill>
                  <a:srgbClr val="C00000"/>
                </a:solidFill>
                <a:latin typeface="Times New Roman" panose="02020603050405020304" pitchFamily="18" charset="0"/>
                <a:sym typeface="+mn-ea"/>
              </a:rPr>
              <a:t>个</a:t>
            </a:r>
            <a:r>
              <a:rPr lang="zh-CN" sz="2400" b="1">
                <a:latin typeface="Times New Roman" panose="02020603050405020304" pitchFamily="18" charset="0"/>
                <a:sym typeface="+mn-ea"/>
              </a:rPr>
              <a:t>通用寄存器</a:t>
            </a:r>
            <a:r>
              <a:rPr lang="en-US" sz="2400" b="1">
                <a:solidFill>
                  <a:srgbClr val="C00000"/>
                </a:solidFill>
                <a:latin typeface="Times New Roman" panose="02020603050405020304" pitchFamily="18" charset="0"/>
                <a:sym typeface="+mn-ea"/>
              </a:rPr>
              <a:t>r0~r14</a:t>
            </a:r>
            <a:r>
              <a:rPr lang="zh-CN" sz="2400" b="1">
                <a:latin typeface="Times New Roman" panose="02020603050405020304" pitchFamily="18" charset="0"/>
                <a:sym typeface="+mn-ea"/>
              </a:rPr>
              <a:t>。</a:t>
            </a:r>
            <a:endParaRPr lang="zh-CN" sz="2400" b="1">
              <a:latin typeface="Times New Roman" panose="02020603050405020304" pitchFamily="18" charset="0"/>
              <a:sym typeface="+mn-ea"/>
            </a:endParaRPr>
          </a:p>
          <a:p>
            <a:pPr marL="342900" indent="-342900">
              <a:lnSpc>
                <a:spcPct val="150000"/>
              </a:lnSpc>
              <a:buFont typeface="Arial" panose="020B0604020202020204" pitchFamily="34" charset="0"/>
              <a:buChar char="•"/>
            </a:pPr>
            <a:r>
              <a:rPr lang="en-US" sz="2400" b="1">
                <a:latin typeface="Times New Roman" panose="02020603050405020304" pitchFamily="18" charset="0"/>
                <a:sym typeface="+mn-ea"/>
              </a:rPr>
              <a:t>ARM</a:t>
            </a:r>
            <a:r>
              <a:rPr lang="zh-CN" sz="2400" b="1">
                <a:latin typeface="Times New Roman" panose="02020603050405020304" pitchFamily="18" charset="0"/>
                <a:sym typeface="+mn-ea"/>
              </a:rPr>
              <a:t>有一个当前程序状态寄存器</a:t>
            </a:r>
            <a:r>
              <a:rPr lang="en-US" sz="2400" b="1">
                <a:solidFill>
                  <a:srgbClr val="C00000"/>
                </a:solidFill>
                <a:latin typeface="Times New Roman" panose="02020603050405020304" pitchFamily="18" charset="0"/>
                <a:sym typeface="+mn-ea"/>
              </a:rPr>
              <a:t>CPSR</a:t>
            </a:r>
            <a:r>
              <a:rPr lang="zh-CN" sz="2400" b="1">
                <a:latin typeface="Times New Roman" panose="02020603050405020304" pitchFamily="18" charset="0"/>
                <a:sym typeface="+mn-ea"/>
              </a:rPr>
              <a:t>（类似于</a:t>
            </a:r>
            <a:r>
              <a:rPr lang="en-US" sz="2400" b="1">
                <a:latin typeface="Times New Roman" panose="02020603050405020304" pitchFamily="18" charset="0"/>
                <a:sym typeface="+mn-ea"/>
              </a:rPr>
              <a:t>80x86</a:t>
            </a:r>
            <a:r>
              <a:rPr lang="zh-CN" sz="2400" b="1">
                <a:latin typeface="Times New Roman" panose="02020603050405020304" pitchFamily="18" charset="0"/>
                <a:sym typeface="+mn-ea"/>
              </a:rPr>
              <a:t>的标志寄存器），用于存放条件标志、控制标志和中断标志。</a:t>
            </a:r>
            <a:endParaRPr lang="zh-CN" altLang="en-US" sz="2400"/>
          </a:p>
        </p:txBody>
      </p:sp>
      <p:sp>
        <p:nvSpPr>
          <p:cNvPr id="4" name="文本框 3"/>
          <p:cNvSpPr txBox="1"/>
          <p:nvPr/>
        </p:nvSpPr>
        <p:spPr>
          <a:xfrm>
            <a:off x="1043940" y="4869180"/>
            <a:ext cx="7241540" cy="4603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r>
              <a:rPr lang="en-US" altLang="zh-CN" sz="2400" b="1"/>
              <a:t>ARM</a:t>
            </a:r>
            <a:r>
              <a:rPr lang="zh-CN" altLang="en-US" sz="2400" b="1"/>
              <a:t>的指令格式相</a:t>
            </a:r>
            <a:r>
              <a:rPr lang="zh-CN" altLang="en-US" sz="2400" b="1"/>
              <a:t>对于</a:t>
            </a:r>
            <a:r>
              <a:rPr lang="en-US" altLang="zh-CN" sz="2400" b="1"/>
              <a:t>MIPS</a:t>
            </a:r>
            <a:r>
              <a:rPr lang="zh-CN" altLang="en-US" sz="2400" b="1"/>
              <a:t>要紧凑得多，见后图。</a:t>
            </a:r>
            <a:endParaRPr lang="zh-CN" altLang="en-US" sz="2400" b="1"/>
          </a:p>
        </p:txBody>
      </p:sp>
    </p:spTree>
  </p:cSld>
  <p:clrMapOvr>
    <a:masterClrMapping/>
  </p:clrMapOvr>
  <p:transition spd="slow">
    <p:cover dir="ld"/>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2147482456"/>
          <p:cNvGraphicFramePr>
            <a:graphicFrameLocks noChangeAspect="1"/>
          </p:cNvGraphicFramePr>
          <p:nvPr/>
        </p:nvGraphicFramePr>
        <p:xfrm>
          <a:off x="-124460" y="2060575"/>
          <a:ext cx="9360535" cy="4645660"/>
        </p:xfrm>
        <a:graphic>
          <a:graphicData uri="http://schemas.openxmlformats.org/presentationml/2006/ole">
            <mc:AlternateContent xmlns:mc="http://schemas.openxmlformats.org/markup-compatibility/2006">
              <mc:Choice xmlns:v="urn:schemas-microsoft-com:vml" Requires="v">
                <p:oleObj spid="_x0000_s3076" name="" r:id="rId1" imgW="12052300" imgH="5473700" progId="Visio.Drawing.15">
                  <p:embed/>
                </p:oleObj>
              </mc:Choice>
              <mc:Fallback>
                <p:oleObj name="" r:id="rId1" imgW="12052300" imgH="5473700" progId="Visio.Drawing.15">
                  <p:embed/>
                  <p:pic>
                    <p:nvPicPr>
                      <p:cNvPr id="0" name="图片 3075"/>
                      <p:cNvPicPr/>
                      <p:nvPr/>
                    </p:nvPicPr>
                    <p:blipFill>
                      <a:blip r:embed="rId2"/>
                      <a:stretch>
                        <a:fillRect/>
                      </a:stretch>
                    </p:blipFill>
                    <p:spPr>
                      <a:xfrm>
                        <a:off x="-124460" y="2060575"/>
                        <a:ext cx="9360535" cy="4645660"/>
                      </a:xfrm>
                      <a:prstGeom prst="rect">
                        <a:avLst/>
                      </a:prstGeom>
                      <a:noFill/>
                      <a:ln w="38100">
                        <a:noFill/>
                        <a:miter/>
                      </a:ln>
                    </p:spPr>
                  </p:pic>
                </p:oleObj>
              </mc:Fallback>
            </mc:AlternateContent>
          </a:graphicData>
        </a:graphic>
      </p:graphicFrame>
      <p:sp>
        <p:nvSpPr>
          <p:cNvPr id="100" name="文本框 99"/>
          <p:cNvSpPr txBox="1"/>
          <p:nvPr/>
        </p:nvSpPr>
        <p:spPr>
          <a:xfrm>
            <a:off x="179705" y="44450"/>
            <a:ext cx="8738235" cy="230695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p>
            <a:pPr indent="269875">
              <a:lnSpc>
                <a:spcPct val="120000"/>
              </a:lnSpc>
              <a:spcBef>
                <a:spcPts val="0"/>
              </a:spcBef>
              <a:spcAft>
                <a:spcPts val="0"/>
              </a:spcAft>
            </a:pPr>
            <a:r>
              <a:rPr lang="en-US" sz="2000" b="1">
                <a:solidFill>
                  <a:schemeClr val="tx1"/>
                </a:solidFill>
                <a:latin typeface="Times New Roman" panose="02020603050405020304" pitchFamily="18" charset="0"/>
                <a:ea typeface="宋体" panose="02010600030101010101" pitchFamily="2" charset="-122"/>
              </a:rPr>
              <a:t>ARM</a:t>
            </a:r>
            <a:r>
              <a:rPr lang="zh-CN" sz="2000" b="1">
                <a:solidFill>
                  <a:schemeClr val="tx1"/>
                </a:solidFill>
                <a:latin typeface="Times New Roman" panose="02020603050405020304" pitchFamily="18" charset="0"/>
                <a:ea typeface="宋体" panose="02010600030101010101" pitchFamily="2" charset="-122"/>
              </a:rPr>
              <a:t>所有指令的长度都是</a:t>
            </a:r>
            <a:r>
              <a:rPr lang="en-US" sz="2000" b="1">
                <a:solidFill>
                  <a:schemeClr val="tx1"/>
                </a:solidFill>
                <a:latin typeface="Times New Roman" panose="02020603050405020304" pitchFamily="18" charset="0"/>
                <a:ea typeface="宋体" panose="02010600030101010101" pitchFamily="2" charset="-122"/>
              </a:rPr>
              <a:t>32</a:t>
            </a:r>
            <a:r>
              <a:rPr lang="zh-CN" sz="2000" b="1">
                <a:solidFill>
                  <a:schemeClr val="tx1"/>
                </a:solidFill>
                <a:latin typeface="Times New Roman" panose="02020603050405020304" pitchFamily="18" charset="0"/>
                <a:ea typeface="宋体" panose="02010600030101010101" pitchFamily="2" charset="-122"/>
              </a:rPr>
              <a:t>位，具有比较规整的格式。如下图所示：</a:t>
            </a:r>
            <a:endParaRPr lang="zh-CN" sz="2000" b="1">
              <a:solidFill>
                <a:schemeClr val="tx1"/>
              </a:solidFill>
              <a:latin typeface="Times New Roman" panose="02020603050405020304" pitchFamily="18" charset="0"/>
              <a:ea typeface="宋体" panose="02010600030101010101" pitchFamily="2" charset="-122"/>
            </a:endParaRPr>
          </a:p>
          <a:p>
            <a:pPr marL="342900" indent="-342900">
              <a:lnSpc>
                <a:spcPct val="120000"/>
              </a:lnSpc>
              <a:spcBef>
                <a:spcPts val="0"/>
              </a:spcBef>
              <a:spcAft>
                <a:spcPts val="0"/>
              </a:spcAft>
              <a:buFont typeface="Arial" panose="020B0604020202020204" pitchFamily="34" charset="0"/>
              <a:buChar char="•"/>
            </a:pPr>
            <a:r>
              <a:rPr lang="zh-CN" sz="2000" b="1">
                <a:solidFill>
                  <a:schemeClr val="tx1"/>
                </a:solidFill>
                <a:latin typeface="Times New Roman" panose="02020603050405020304" pitchFamily="18" charset="0"/>
                <a:ea typeface="宋体" panose="02010600030101010101" pitchFamily="2" charset="-122"/>
              </a:rPr>
              <a:t>指令的</a:t>
            </a:r>
            <a:r>
              <a:rPr lang="zh-CN" sz="2000" b="1">
                <a:solidFill>
                  <a:srgbClr val="C00000"/>
                </a:solidFill>
                <a:latin typeface="Times New Roman" panose="02020603050405020304" pitchFamily="18" charset="0"/>
                <a:ea typeface="宋体" panose="02010600030101010101" pitchFamily="2" charset="-122"/>
              </a:rPr>
              <a:t>前</a:t>
            </a:r>
            <a:r>
              <a:rPr lang="en-US" sz="2000" b="1">
                <a:solidFill>
                  <a:srgbClr val="C00000"/>
                </a:solidFill>
                <a:latin typeface="Times New Roman" panose="02020603050405020304" pitchFamily="18" charset="0"/>
                <a:ea typeface="宋体" panose="02010600030101010101" pitchFamily="2" charset="-122"/>
              </a:rPr>
              <a:t>4</a:t>
            </a:r>
            <a:r>
              <a:rPr lang="zh-CN" sz="2000" b="1">
                <a:solidFill>
                  <a:srgbClr val="C00000"/>
                </a:solidFill>
                <a:latin typeface="Times New Roman" panose="02020603050405020304" pitchFamily="18" charset="0"/>
                <a:ea typeface="宋体" panose="02010600030101010101" pitchFamily="2" charset="-122"/>
              </a:rPr>
              <a:t>位（</a:t>
            </a:r>
            <a:r>
              <a:rPr lang="en-US" altLang="zh-CN" sz="2000" b="1">
                <a:solidFill>
                  <a:srgbClr val="C00000"/>
                </a:solidFill>
                <a:latin typeface="Times New Roman" panose="02020603050405020304" pitchFamily="18" charset="0"/>
                <a:ea typeface="宋体" panose="02010600030101010101" pitchFamily="2" charset="-122"/>
              </a:rPr>
              <a:t>31</a:t>
            </a:r>
            <a:r>
              <a:rPr lang="zh-CN" altLang="en-US" sz="2000" b="1">
                <a:solidFill>
                  <a:srgbClr val="C00000"/>
                </a:solidFill>
                <a:latin typeface="Times New Roman" panose="02020603050405020304" pitchFamily="18" charset="0"/>
                <a:ea typeface="宋体" panose="02010600030101010101" pitchFamily="2" charset="-122"/>
              </a:rPr>
              <a:t>位</a:t>
            </a:r>
            <a:r>
              <a:rPr lang="en-US" altLang="zh-CN" sz="2000" b="1">
                <a:solidFill>
                  <a:srgbClr val="C00000"/>
                </a:solidFill>
                <a:latin typeface="Times New Roman" panose="02020603050405020304" pitchFamily="18" charset="0"/>
                <a:ea typeface="宋体" panose="02010600030101010101" pitchFamily="2" charset="-122"/>
              </a:rPr>
              <a:t>~28</a:t>
            </a:r>
            <a:r>
              <a:rPr lang="zh-CN" altLang="en-US" sz="2000" b="1">
                <a:solidFill>
                  <a:srgbClr val="C00000"/>
                </a:solidFill>
                <a:latin typeface="Times New Roman" panose="02020603050405020304" pitchFamily="18" charset="0"/>
                <a:ea typeface="宋体" panose="02010600030101010101" pitchFamily="2" charset="-122"/>
              </a:rPr>
              <a:t>位</a:t>
            </a:r>
            <a:r>
              <a:rPr lang="zh-CN" sz="2000" b="1">
                <a:solidFill>
                  <a:srgbClr val="C00000"/>
                </a:solidFill>
                <a:latin typeface="Times New Roman" panose="02020603050405020304" pitchFamily="18" charset="0"/>
                <a:ea typeface="宋体" panose="02010600030101010101" pitchFamily="2" charset="-122"/>
              </a:rPr>
              <a:t>）是条件码</a:t>
            </a:r>
            <a:r>
              <a:rPr lang="zh-CN" sz="2000" b="1">
                <a:solidFill>
                  <a:schemeClr val="tx1"/>
                </a:solidFill>
                <a:latin typeface="Times New Roman" panose="02020603050405020304" pitchFamily="18" charset="0"/>
                <a:ea typeface="宋体" panose="02010600030101010101" pitchFamily="2" charset="-122"/>
              </a:rPr>
              <a:t>；</a:t>
            </a:r>
            <a:endParaRPr lang="zh-CN" sz="2000" b="1">
              <a:solidFill>
                <a:schemeClr val="tx1"/>
              </a:solidFill>
              <a:latin typeface="Times New Roman" panose="02020603050405020304" pitchFamily="18" charset="0"/>
              <a:ea typeface="宋体" panose="02010600030101010101" pitchFamily="2" charset="-122"/>
            </a:endParaRPr>
          </a:p>
          <a:p>
            <a:pPr marL="342900" indent="-342900">
              <a:lnSpc>
                <a:spcPct val="120000"/>
              </a:lnSpc>
              <a:spcBef>
                <a:spcPts val="0"/>
              </a:spcBef>
              <a:spcAft>
                <a:spcPts val="0"/>
              </a:spcAft>
              <a:buFont typeface="Arial" panose="020B0604020202020204" pitchFamily="34" charset="0"/>
              <a:buChar char="•"/>
            </a:pPr>
            <a:r>
              <a:rPr lang="zh-CN" sz="2000" b="1">
                <a:solidFill>
                  <a:schemeClr val="tx1"/>
                </a:solidFill>
                <a:latin typeface="Times New Roman" panose="02020603050405020304" pitchFamily="18" charset="0"/>
                <a:ea typeface="宋体" panose="02010600030101010101" pitchFamily="2" charset="-122"/>
              </a:rPr>
              <a:t>紧接着的</a:t>
            </a:r>
            <a:r>
              <a:rPr lang="en-US" sz="2000" b="1">
                <a:solidFill>
                  <a:srgbClr val="C00000"/>
                </a:solidFill>
                <a:latin typeface="Times New Roman" panose="02020603050405020304" pitchFamily="18" charset="0"/>
                <a:ea typeface="宋体" panose="02010600030101010101" pitchFamily="2" charset="-122"/>
              </a:rPr>
              <a:t>3</a:t>
            </a:r>
            <a:r>
              <a:rPr lang="zh-CN" sz="2000" b="1">
                <a:solidFill>
                  <a:srgbClr val="C00000"/>
                </a:solidFill>
                <a:latin typeface="Times New Roman" panose="02020603050405020304" pitchFamily="18" charset="0"/>
                <a:ea typeface="宋体" panose="02010600030101010101" pitchFamily="2" charset="-122"/>
              </a:rPr>
              <a:t>位</a:t>
            </a:r>
            <a:r>
              <a:rPr lang="zh-CN" sz="2000" b="1">
                <a:solidFill>
                  <a:srgbClr val="C00000"/>
                </a:solidFill>
                <a:latin typeface="Times New Roman" panose="02020603050405020304" pitchFamily="18" charset="0"/>
                <a:sym typeface="+mn-ea"/>
              </a:rPr>
              <a:t>（</a:t>
            </a:r>
            <a:r>
              <a:rPr lang="en-US" altLang="zh-CN" sz="2000" b="1">
                <a:solidFill>
                  <a:srgbClr val="C00000"/>
                </a:solidFill>
                <a:latin typeface="Times New Roman" panose="02020603050405020304" pitchFamily="18" charset="0"/>
                <a:sym typeface="+mn-ea"/>
              </a:rPr>
              <a:t>27</a:t>
            </a:r>
            <a:r>
              <a:rPr lang="zh-CN" altLang="en-US" sz="2000" b="1">
                <a:solidFill>
                  <a:srgbClr val="C00000"/>
                </a:solidFill>
                <a:latin typeface="Times New Roman" panose="02020603050405020304" pitchFamily="18" charset="0"/>
                <a:sym typeface="+mn-ea"/>
              </a:rPr>
              <a:t>位</a:t>
            </a:r>
            <a:r>
              <a:rPr lang="en-US" altLang="zh-CN" sz="2000" b="1">
                <a:solidFill>
                  <a:srgbClr val="C00000"/>
                </a:solidFill>
                <a:latin typeface="Times New Roman" panose="02020603050405020304" pitchFamily="18" charset="0"/>
                <a:sym typeface="+mn-ea"/>
              </a:rPr>
              <a:t>~25</a:t>
            </a:r>
            <a:r>
              <a:rPr lang="zh-CN" altLang="en-US" sz="2000" b="1">
                <a:solidFill>
                  <a:srgbClr val="C00000"/>
                </a:solidFill>
                <a:latin typeface="Times New Roman" panose="02020603050405020304" pitchFamily="18" charset="0"/>
                <a:sym typeface="+mn-ea"/>
              </a:rPr>
              <a:t>位</a:t>
            </a:r>
            <a:r>
              <a:rPr lang="zh-CN" sz="2000" b="1">
                <a:solidFill>
                  <a:srgbClr val="C00000"/>
                </a:solidFill>
                <a:latin typeface="Times New Roman" panose="02020603050405020304" pitchFamily="18" charset="0"/>
                <a:sym typeface="+mn-ea"/>
              </a:rPr>
              <a:t>）</a:t>
            </a:r>
            <a:r>
              <a:rPr lang="zh-CN" sz="2000" b="1">
                <a:solidFill>
                  <a:schemeClr val="tx1"/>
                </a:solidFill>
                <a:latin typeface="Times New Roman" panose="02020603050405020304" pitchFamily="18" charset="0"/>
                <a:ea typeface="宋体" panose="02010600030101010101" pitchFamily="2" charset="-122"/>
              </a:rPr>
              <a:t>表示指令格式；</a:t>
            </a:r>
            <a:endParaRPr lang="zh-CN" sz="2000" b="1">
              <a:solidFill>
                <a:schemeClr val="tx1"/>
              </a:solidFill>
              <a:latin typeface="Times New Roman" panose="02020603050405020304" pitchFamily="18" charset="0"/>
              <a:ea typeface="宋体" panose="02010600030101010101" pitchFamily="2" charset="-122"/>
            </a:endParaRPr>
          </a:p>
          <a:p>
            <a:pPr marL="342900" indent="-342900">
              <a:lnSpc>
                <a:spcPct val="120000"/>
              </a:lnSpc>
              <a:spcBef>
                <a:spcPts val="0"/>
              </a:spcBef>
              <a:spcAft>
                <a:spcPts val="0"/>
              </a:spcAft>
              <a:buFont typeface="Arial" panose="020B0604020202020204" pitchFamily="34" charset="0"/>
              <a:buChar char="•"/>
            </a:pPr>
            <a:r>
              <a:rPr lang="zh-CN" sz="2000" b="1">
                <a:solidFill>
                  <a:schemeClr val="tx1"/>
                </a:solidFill>
                <a:latin typeface="Times New Roman" panose="02020603050405020304" pitchFamily="18" charset="0"/>
                <a:ea typeface="宋体" panose="02010600030101010101" pitchFamily="2" charset="-122"/>
              </a:rPr>
              <a:t>对于除了跳转指令以外的大多数指令，再接下来的</a:t>
            </a:r>
            <a:r>
              <a:rPr lang="en-US" sz="2000" b="1">
                <a:solidFill>
                  <a:srgbClr val="C00000"/>
                </a:solidFill>
                <a:latin typeface="Times New Roman" panose="02020603050405020304" pitchFamily="18" charset="0"/>
                <a:ea typeface="宋体" panose="02010600030101010101" pitchFamily="2" charset="-122"/>
              </a:rPr>
              <a:t>5</a:t>
            </a:r>
            <a:r>
              <a:rPr lang="zh-CN" sz="2000" b="1">
                <a:solidFill>
                  <a:srgbClr val="C00000"/>
                </a:solidFill>
                <a:latin typeface="Times New Roman" panose="02020603050405020304" pitchFamily="18" charset="0"/>
                <a:ea typeface="宋体" panose="02010600030101010101" pitchFamily="2" charset="-122"/>
              </a:rPr>
              <a:t>位</a:t>
            </a:r>
            <a:r>
              <a:rPr lang="zh-CN" sz="2000" b="1">
                <a:solidFill>
                  <a:srgbClr val="C00000"/>
                </a:solidFill>
                <a:latin typeface="Times New Roman" panose="02020603050405020304" pitchFamily="18" charset="0"/>
                <a:sym typeface="+mn-ea"/>
              </a:rPr>
              <a:t>（</a:t>
            </a:r>
            <a:r>
              <a:rPr lang="en-US" altLang="zh-CN" sz="2000" b="1">
                <a:solidFill>
                  <a:srgbClr val="C00000"/>
                </a:solidFill>
                <a:latin typeface="Times New Roman" panose="02020603050405020304" pitchFamily="18" charset="0"/>
                <a:sym typeface="+mn-ea"/>
              </a:rPr>
              <a:t>24</a:t>
            </a:r>
            <a:r>
              <a:rPr lang="zh-CN" altLang="en-US" sz="2000" b="1">
                <a:solidFill>
                  <a:srgbClr val="C00000"/>
                </a:solidFill>
                <a:latin typeface="Times New Roman" panose="02020603050405020304" pitchFamily="18" charset="0"/>
                <a:sym typeface="+mn-ea"/>
              </a:rPr>
              <a:t>位</a:t>
            </a:r>
            <a:r>
              <a:rPr lang="en-US" altLang="zh-CN" sz="2000" b="1">
                <a:solidFill>
                  <a:srgbClr val="C00000"/>
                </a:solidFill>
                <a:latin typeface="Times New Roman" panose="02020603050405020304" pitchFamily="18" charset="0"/>
                <a:sym typeface="+mn-ea"/>
              </a:rPr>
              <a:t>~21</a:t>
            </a:r>
            <a:r>
              <a:rPr lang="zh-CN" altLang="en-US" sz="2000" b="1">
                <a:solidFill>
                  <a:srgbClr val="C00000"/>
                </a:solidFill>
                <a:latin typeface="Times New Roman" panose="02020603050405020304" pitchFamily="18" charset="0"/>
                <a:sym typeface="+mn-ea"/>
              </a:rPr>
              <a:t>位</a:t>
            </a:r>
            <a:r>
              <a:rPr lang="zh-CN" sz="2000" b="1">
                <a:solidFill>
                  <a:srgbClr val="C00000"/>
                </a:solidFill>
                <a:latin typeface="Times New Roman" panose="02020603050405020304" pitchFamily="18" charset="0"/>
                <a:sym typeface="+mn-ea"/>
              </a:rPr>
              <a:t>）</a:t>
            </a:r>
            <a:r>
              <a:rPr lang="zh-CN" sz="2000" b="1">
                <a:solidFill>
                  <a:schemeClr val="tx1"/>
                </a:solidFill>
                <a:latin typeface="Times New Roman" panose="02020603050405020304" pitchFamily="18" charset="0"/>
                <a:ea typeface="宋体" panose="02010600030101010101" pitchFamily="2" charset="-122"/>
              </a:rPr>
              <a:t>是操作码和（</a:t>
            </a:r>
            <a:r>
              <a:rPr lang="zh-CN" sz="2000" b="1">
                <a:solidFill>
                  <a:schemeClr val="tx1"/>
                </a:solidFill>
                <a:latin typeface="Times New Roman" panose="02020603050405020304" pitchFamily="18" charset="0"/>
                <a:ea typeface="宋体" panose="02010600030101010101" pitchFamily="2" charset="-122"/>
              </a:rPr>
              <a:t>或）操作码的修订码；</a:t>
            </a:r>
            <a:endParaRPr lang="zh-CN" sz="2000" b="1">
              <a:solidFill>
                <a:schemeClr val="tx1"/>
              </a:solidFill>
              <a:latin typeface="Times New Roman" panose="02020603050405020304" pitchFamily="18" charset="0"/>
              <a:ea typeface="宋体" panose="02010600030101010101" pitchFamily="2" charset="-122"/>
            </a:endParaRPr>
          </a:p>
          <a:p>
            <a:pPr marL="342900" indent="-342900">
              <a:lnSpc>
                <a:spcPct val="120000"/>
              </a:lnSpc>
              <a:spcBef>
                <a:spcPts val="0"/>
              </a:spcBef>
              <a:spcAft>
                <a:spcPts val="0"/>
              </a:spcAft>
              <a:buFont typeface="Arial" panose="020B0604020202020204" pitchFamily="34" charset="0"/>
              <a:buChar char="•"/>
            </a:pPr>
            <a:r>
              <a:rPr lang="zh-CN" sz="2000" b="1">
                <a:solidFill>
                  <a:schemeClr val="tx1"/>
                </a:solidFill>
                <a:latin typeface="Times New Roman" panose="02020603050405020304" pitchFamily="18" charset="0"/>
                <a:ea typeface="宋体" panose="02010600030101010101" pitchFamily="2" charset="-122"/>
              </a:rPr>
              <a:t>低</a:t>
            </a:r>
            <a:r>
              <a:rPr lang="en-US" sz="2000" b="1">
                <a:solidFill>
                  <a:srgbClr val="C00000"/>
                </a:solidFill>
                <a:latin typeface="Times New Roman" panose="02020603050405020304" pitchFamily="18" charset="0"/>
                <a:ea typeface="宋体" panose="02010600030101010101" pitchFamily="2" charset="-122"/>
              </a:rPr>
              <a:t>20</a:t>
            </a:r>
            <a:r>
              <a:rPr lang="zh-CN" sz="2000" b="1">
                <a:solidFill>
                  <a:srgbClr val="C00000"/>
                </a:solidFill>
                <a:latin typeface="Times New Roman" panose="02020603050405020304" pitchFamily="18" charset="0"/>
                <a:ea typeface="宋体" panose="02010600030101010101" pitchFamily="2" charset="-122"/>
              </a:rPr>
              <a:t>位</a:t>
            </a:r>
            <a:r>
              <a:rPr lang="zh-CN" sz="2000" b="1">
                <a:solidFill>
                  <a:srgbClr val="C00000"/>
                </a:solidFill>
                <a:latin typeface="Times New Roman" panose="02020603050405020304" pitchFamily="18" charset="0"/>
                <a:sym typeface="+mn-ea"/>
              </a:rPr>
              <a:t>（</a:t>
            </a:r>
            <a:r>
              <a:rPr lang="en-US" altLang="zh-CN" sz="2000" b="1">
                <a:solidFill>
                  <a:srgbClr val="C00000"/>
                </a:solidFill>
                <a:latin typeface="Times New Roman" panose="02020603050405020304" pitchFamily="18" charset="0"/>
                <a:sym typeface="+mn-ea"/>
              </a:rPr>
              <a:t>19</a:t>
            </a:r>
            <a:r>
              <a:rPr lang="zh-CN" altLang="en-US" sz="2000" b="1">
                <a:solidFill>
                  <a:srgbClr val="C00000"/>
                </a:solidFill>
                <a:latin typeface="Times New Roman" panose="02020603050405020304" pitchFamily="18" charset="0"/>
                <a:sym typeface="+mn-ea"/>
              </a:rPr>
              <a:t>位</a:t>
            </a:r>
            <a:r>
              <a:rPr lang="en-US" altLang="zh-CN" sz="2000" b="1">
                <a:solidFill>
                  <a:srgbClr val="C00000"/>
                </a:solidFill>
                <a:latin typeface="Times New Roman" panose="02020603050405020304" pitchFamily="18" charset="0"/>
                <a:sym typeface="+mn-ea"/>
              </a:rPr>
              <a:t>~0</a:t>
            </a:r>
            <a:r>
              <a:rPr lang="zh-CN" altLang="en-US" sz="2000" b="1">
                <a:solidFill>
                  <a:srgbClr val="C00000"/>
                </a:solidFill>
                <a:latin typeface="Times New Roman" panose="02020603050405020304" pitchFamily="18" charset="0"/>
                <a:sym typeface="+mn-ea"/>
              </a:rPr>
              <a:t>位</a:t>
            </a:r>
            <a:r>
              <a:rPr lang="zh-CN" sz="2000" b="1">
                <a:solidFill>
                  <a:srgbClr val="C00000"/>
                </a:solidFill>
                <a:latin typeface="Times New Roman" panose="02020603050405020304" pitchFamily="18" charset="0"/>
                <a:sym typeface="+mn-ea"/>
              </a:rPr>
              <a:t>）</a:t>
            </a:r>
            <a:r>
              <a:rPr lang="zh-CN" sz="2000" b="1">
                <a:solidFill>
                  <a:schemeClr val="tx1"/>
                </a:solidFill>
                <a:latin typeface="Times New Roman" panose="02020603050405020304" pitchFamily="18" charset="0"/>
                <a:ea typeface="宋体" panose="02010600030101010101" pitchFamily="2" charset="-122"/>
              </a:rPr>
              <a:t>用于操作数的寻址。</a:t>
            </a:r>
            <a:endParaRPr lang="zh-CN" altLang="en-US" sz="2000" b="1">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6387" name="矩形 2"/>
          <p:cNvSpPr/>
          <p:nvPr/>
        </p:nvSpPr>
        <p:spPr>
          <a:xfrm>
            <a:off x="227013" y="1588"/>
            <a:ext cx="8569325" cy="20669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800" b="1" dirty="0"/>
              <a:t>（</a:t>
            </a:r>
            <a:r>
              <a:rPr lang="en-US" altLang="zh-CN" sz="2800" b="1" dirty="0"/>
              <a:t>3</a:t>
            </a:r>
            <a:r>
              <a:rPr lang="zh-CN" altLang="zh-CN" sz="2800" b="1" dirty="0"/>
              <a:t>）由真值、原码转换为补码</a:t>
            </a:r>
            <a:endParaRPr lang="zh-CN" altLang="zh-CN" sz="2800" b="1" dirty="0"/>
          </a:p>
          <a:p>
            <a:pPr marL="0" lvl="0" indent="0" eaLnBrk="1" hangingPunct="1">
              <a:lnSpc>
                <a:spcPct val="120000"/>
              </a:lnSpc>
              <a:spcBef>
                <a:spcPts val="0"/>
              </a:spcBef>
              <a:spcAft>
                <a:spcPts val="0"/>
              </a:spcAft>
              <a:buClrTx/>
              <a:buSzTx/>
              <a:buFontTx/>
              <a:buNone/>
            </a:pPr>
            <a:r>
              <a:rPr lang="zh-CN" altLang="zh-CN" sz="2400" b="1" dirty="0"/>
              <a:t>计算机中带符号的数若用补码表示，则需要将输入的真值或原码表示的数转换为补码表示。</a:t>
            </a:r>
            <a:r>
              <a:rPr lang="zh-CN" altLang="en-US" sz="2400" b="1" dirty="0"/>
              <a:t>可按</a:t>
            </a:r>
            <a:r>
              <a:rPr lang="zh-CN" altLang="zh-CN" sz="2400" b="1" dirty="0"/>
              <a:t>原码和补码定义式，由真值求其原码和补码。</a:t>
            </a:r>
            <a:endParaRPr lang="zh-CN" altLang="zh-CN" sz="2400" b="1" dirty="0"/>
          </a:p>
        </p:txBody>
      </p:sp>
      <p:sp>
        <p:nvSpPr>
          <p:cNvPr id="16388" name="矩形 4"/>
          <p:cNvSpPr/>
          <p:nvPr/>
        </p:nvSpPr>
        <p:spPr>
          <a:xfrm>
            <a:off x="611505" y="2060258"/>
            <a:ext cx="8567738"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【例】</a:t>
            </a:r>
            <a:r>
              <a:rPr lang="en-US" altLang="zh-CN" sz="2400" b="1" dirty="0"/>
              <a:t>  </a:t>
            </a:r>
            <a:r>
              <a:rPr lang="zh-CN" altLang="zh-CN" sz="2400" b="1" dirty="0"/>
              <a:t>设机器字长为</a:t>
            </a:r>
            <a:r>
              <a:rPr lang="en-US" altLang="zh-CN" sz="2400" b="1" dirty="0"/>
              <a:t>5</a:t>
            </a:r>
            <a:r>
              <a:rPr lang="zh-CN" altLang="zh-CN" sz="2400" b="1" dirty="0"/>
              <a:t>位，采用定点整数表示，</a:t>
            </a:r>
            <a:r>
              <a:rPr lang="en-US" altLang="zh-CN" sz="2400" b="1" dirty="0"/>
              <a:t>x = + 110</a:t>
            </a:r>
            <a:endParaRPr lang="en-US" altLang="zh-CN" sz="2400" b="1" dirty="0"/>
          </a:p>
          <a:p>
            <a:pPr marL="0" lvl="0" indent="0" eaLnBrk="1" hangingPunct="1">
              <a:lnSpc>
                <a:spcPct val="150000"/>
              </a:lnSpc>
              <a:spcBef>
                <a:spcPct val="0"/>
              </a:spcBef>
              <a:buClrTx/>
              <a:buSzTx/>
              <a:buFontTx/>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 x ]</a:t>
            </a:r>
            <a:r>
              <a:rPr lang="zh-CN" altLang="en-US" sz="2400" b="1" baseline="-25000" dirty="0">
                <a:solidFill>
                  <a:srgbClr val="000000"/>
                </a:solidFill>
                <a:latin typeface="Times New Roman" panose="02020603050405020304" pitchFamily="18" charset="0"/>
                <a:cs typeface="Times New Roman" panose="02020603050405020304" pitchFamily="18" charset="0"/>
              </a:rPr>
              <a:t>原  </a:t>
            </a:r>
            <a:r>
              <a:rPr lang="en-US" altLang="zh-CN" sz="2400" b="1" dirty="0">
                <a:solidFill>
                  <a:srgbClr val="000000"/>
                </a:solidFill>
                <a:latin typeface="Times New Roman" panose="02020603050405020304" pitchFamily="18" charset="0"/>
                <a:cs typeface="Times New Roman" panose="02020603050405020304" pitchFamily="18" charset="0"/>
              </a:rPr>
              <a:t>= x = 00110                 [ x ]</a:t>
            </a:r>
            <a:r>
              <a:rPr lang="zh-CN" altLang="en-US" sz="2400" b="1" baseline="-25000" dirty="0">
                <a:solidFill>
                  <a:srgbClr val="000000"/>
                </a:solidFill>
                <a:latin typeface="Times New Roman" panose="02020603050405020304" pitchFamily="18" charset="0"/>
                <a:cs typeface="Times New Roman" panose="02020603050405020304" pitchFamily="18" charset="0"/>
              </a:rPr>
              <a:t>补  </a:t>
            </a:r>
            <a:r>
              <a:rPr lang="en-US" altLang="zh-CN" sz="2400" b="1" dirty="0">
                <a:solidFill>
                  <a:srgbClr val="000000"/>
                </a:solidFill>
                <a:latin typeface="Times New Roman" panose="02020603050405020304" pitchFamily="18" charset="0"/>
                <a:cs typeface="Times New Roman" panose="02020603050405020304" pitchFamily="18" charset="0"/>
              </a:rPr>
              <a:t>= x = 00110</a:t>
            </a:r>
            <a:endParaRPr lang="zh-CN" altLang="en-US" sz="2400" b="1" dirty="0"/>
          </a:p>
        </p:txBody>
      </p:sp>
      <p:sp>
        <p:nvSpPr>
          <p:cNvPr id="16389" name="Rectangle 14"/>
          <p:cNvSpPr/>
          <p:nvPr/>
        </p:nvSpPr>
        <p:spPr>
          <a:xfrm>
            <a:off x="342900" y="5013325"/>
            <a:ext cx="8093075" cy="17541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215900">
              <a:lnSpc>
                <a:spcPct val="150000"/>
              </a:lnSpc>
              <a:spcBef>
                <a:spcPct val="0"/>
              </a:spcBef>
              <a:buClrTx/>
              <a:buSzTx/>
              <a:buFontTx/>
              <a:buNone/>
            </a:pPr>
            <a:r>
              <a:rPr lang="zh-CN" altLang="zh-CN" sz="2400" b="1" dirty="0">
                <a:solidFill>
                  <a:srgbClr val="000000"/>
                </a:solidFill>
                <a:latin typeface="宋体" panose="02010600030101010101" pitchFamily="2" charset="-122"/>
                <a:cs typeface="Times New Roman" panose="02020603050405020304" pitchFamily="18" charset="0"/>
              </a:rPr>
              <a:t>【</a:t>
            </a:r>
            <a:r>
              <a:rPr lang="zh-CN" altLang="zh-CN" sz="2400" b="1" dirty="0">
                <a:solidFill>
                  <a:srgbClr val="000000"/>
                </a:solidFill>
                <a:latin typeface="Times New Roman" panose="02020603050405020304" pitchFamily="18" charset="0"/>
                <a:cs typeface="Times New Roman" panose="02020603050405020304" pitchFamily="18" charset="0"/>
              </a:rPr>
              <a:t>例</a:t>
            </a:r>
            <a:r>
              <a:rPr lang="en-US" altLang="zh-CN" sz="2400" b="1" dirty="0">
                <a:solidFill>
                  <a:srgbClr val="000000"/>
                </a:solidFill>
                <a:latin typeface="宋体" panose="02010600030101010101" pitchFamily="2" charset="-122"/>
                <a:cs typeface="Times New Roman" panose="02020603050405020304" pitchFamily="18" charset="0"/>
              </a:rPr>
              <a:t>】</a:t>
            </a:r>
            <a:r>
              <a:rPr lang="zh-CN" altLang="en-US" sz="2400" b="1" dirty="0">
                <a:solidFill>
                  <a:srgbClr val="000000"/>
                </a:solidFill>
                <a:latin typeface="宋体" panose="02010600030101010101" pitchFamily="2" charset="-122"/>
                <a:cs typeface="Times New Roman" panose="02020603050405020304" pitchFamily="18" charset="0"/>
              </a:rPr>
              <a:t>设</a:t>
            </a:r>
            <a:r>
              <a:rPr lang="zh-CN" altLang="en-US" sz="2400" b="1" dirty="0">
                <a:solidFill>
                  <a:srgbClr val="000000"/>
                </a:solidFill>
                <a:latin typeface="Times New Roman" panose="02020603050405020304" pitchFamily="18" charset="0"/>
                <a:cs typeface="Times New Roman" panose="02020603050405020304" pitchFamily="18" charset="0"/>
              </a:rPr>
              <a:t>机器字长</a:t>
            </a:r>
            <a:r>
              <a:rPr lang="en-US" altLang="zh-CN" sz="2400" b="1" dirty="0">
                <a:solidFill>
                  <a:srgbClr val="000000"/>
                </a:solidFill>
                <a:latin typeface="Times New Roman" panose="02020603050405020304" pitchFamily="18" charset="0"/>
                <a:cs typeface="Times New Roman" panose="02020603050405020304" pitchFamily="18" charset="0"/>
              </a:rPr>
              <a:t>8</a:t>
            </a:r>
            <a:r>
              <a:rPr lang="zh-CN" altLang="en-US" sz="2400" b="1" dirty="0">
                <a:solidFill>
                  <a:srgbClr val="000000"/>
                </a:solidFill>
                <a:latin typeface="Times New Roman" panose="02020603050405020304" pitchFamily="18" charset="0"/>
                <a:cs typeface="Times New Roman" panose="02020603050405020304" pitchFamily="18" charset="0"/>
              </a:rPr>
              <a:t>位，</a:t>
            </a:r>
            <a:r>
              <a:rPr lang="en-US" altLang="zh-CN" sz="2400" b="1" dirty="0">
                <a:solidFill>
                  <a:srgbClr val="000000"/>
                </a:solidFill>
                <a:latin typeface="Times New Roman" panose="02020603050405020304" pitchFamily="18" charset="0"/>
                <a:cs typeface="Times New Roman" panose="02020603050405020304" pitchFamily="18" charset="0"/>
              </a:rPr>
              <a:t>x = -110</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M = 2</a:t>
            </a:r>
            <a:r>
              <a:rPr lang="en-US" altLang="zh-CN" sz="2400" b="1" baseline="30000" dirty="0">
                <a:solidFill>
                  <a:srgbClr val="000000"/>
                </a:solidFill>
                <a:latin typeface="Times New Roman" panose="02020603050405020304" pitchFamily="18" charset="0"/>
                <a:cs typeface="Times New Roman" panose="02020603050405020304" pitchFamily="18" charset="0"/>
              </a:rPr>
              <a:t>8</a:t>
            </a:r>
            <a:endParaRPr lang="en-US" altLang="zh-CN" sz="2400" b="1" baseline="30000" dirty="0">
              <a:solidFill>
                <a:srgbClr val="000000"/>
              </a:solidFill>
              <a:latin typeface="Times New Roman" panose="02020603050405020304" pitchFamily="18" charset="0"/>
              <a:cs typeface="Times New Roman" panose="02020603050405020304" pitchFamily="18" charset="0"/>
            </a:endParaRPr>
          </a:p>
          <a:p>
            <a:pPr marL="0" lvl="0" indent="215900">
              <a:lnSpc>
                <a:spcPct val="150000"/>
              </a:lnSpc>
              <a:spcBef>
                <a:spcPct val="0"/>
              </a:spcBef>
              <a:buClrTx/>
              <a:buSzTx/>
              <a:buFontTx/>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 x ]</a:t>
            </a:r>
            <a:r>
              <a:rPr lang="zh-CN" altLang="en-US" sz="2400" b="1" baseline="-25000" dirty="0">
                <a:solidFill>
                  <a:srgbClr val="000000"/>
                </a:solidFill>
                <a:latin typeface="Times New Roman" panose="02020603050405020304" pitchFamily="18" charset="0"/>
                <a:cs typeface="Times New Roman" panose="02020603050405020304" pitchFamily="18" charset="0"/>
              </a:rPr>
              <a:t>原  </a:t>
            </a:r>
            <a:r>
              <a:rPr lang="en-US" altLang="zh-CN" sz="2400" b="1" dirty="0">
                <a:solidFill>
                  <a:srgbClr val="000000"/>
                </a:solidFill>
                <a:latin typeface="Times New Roman" panose="02020603050405020304" pitchFamily="18" charset="0"/>
                <a:cs typeface="Times New Roman" panose="02020603050405020304" pitchFamily="18" charset="0"/>
              </a:rPr>
              <a:t>= 10000110 </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0" lvl="0" indent="215900">
              <a:lnSpc>
                <a:spcPct val="150000"/>
              </a:lnSpc>
              <a:spcBef>
                <a:spcPct val="0"/>
              </a:spcBef>
              <a:buClrTx/>
              <a:buSzTx/>
              <a:buFontTx/>
              <a:buNone/>
            </a:pPr>
            <a:r>
              <a:rPr lang="en-US" altLang="zh-CN" sz="2400" b="1" dirty="0">
                <a:solidFill>
                  <a:srgbClr val="000000"/>
                </a:solidFill>
                <a:latin typeface="Times New Roman" panose="02020603050405020304" pitchFamily="18" charset="0"/>
                <a:cs typeface="Times New Roman" panose="02020603050405020304" pitchFamily="18" charset="0"/>
              </a:rPr>
              <a:t>                 [ x ]</a:t>
            </a:r>
            <a:r>
              <a:rPr lang="zh-CN" altLang="en-US" sz="2400" b="1" baseline="-25000" dirty="0">
                <a:solidFill>
                  <a:srgbClr val="000000"/>
                </a:solidFill>
                <a:latin typeface="Times New Roman" panose="02020603050405020304" pitchFamily="18" charset="0"/>
                <a:cs typeface="Times New Roman" panose="02020603050405020304" pitchFamily="18" charset="0"/>
              </a:rPr>
              <a:t>补  </a:t>
            </a:r>
            <a:r>
              <a:rPr lang="en-US" altLang="zh-CN" sz="2400" b="1" dirty="0">
                <a:solidFill>
                  <a:srgbClr val="000000"/>
                </a:solidFill>
                <a:latin typeface="Times New Roman" panose="02020603050405020304" pitchFamily="18" charset="0"/>
                <a:cs typeface="Times New Roman" panose="02020603050405020304" pitchFamily="18" charset="0"/>
              </a:rPr>
              <a:t>= 2</a:t>
            </a:r>
            <a:r>
              <a:rPr lang="en-US" altLang="zh-CN" sz="2400" b="1" baseline="30000" dirty="0">
                <a:solidFill>
                  <a:srgbClr val="000000"/>
                </a:solidFill>
                <a:latin typeface="Times New Roman" panose="02020603050405020304" pitchFamily="18" charset="0"/>
                <a:cs typeface="Times New Roman" panose="02020603050405020304" pitchFamily="18" charset="0"/>
              </a:rPr>
              <a:t>8</a:t>
            </a:r>
            <a:r>
              <a:rPr lang="en-US" altLang="zh-CN" sz="2400" b="1" dirty="0">
                <a:solidFill>
                  <a:srgbClr val="000000"/>
                </a:solidFill>
                <a:latin typeface="Times New Roman" panose="02020603050405020304" pitchFamily="18" charset="0"/>
                <a:cs typeface="Times New Roman" panose="02020603050405020304" pitchFamily="18" charset="0"/>
              </a:rPr>
              <a:t> + x = 2</a:t>
            </a:r>
            <a:r>
              <a:rPr lang="en-US" altLang="zh-CN" sz="2400" b="1" baseline="30000" dirty="0">
                <a:solidFill>
                  <a:srgbClr val="000000"/>
                </a:solidFill>
                <a:latin typeface="Times New Roman" panose="02020603050405020304" pitchFamily="18" charset="0"/>
                <a:cs typeface="Times New Roman" panose="02020603050405020304" pitchFamily="18" charset="0"/>
              </a:rPr>
              <a:t>8</a:t>
            </a:r>
            <a:r>
              <a:rPr lang="en-US" altLang="zh-CN" sz="2400" b="1" dirty="0">
                <a:solidFill>
                  <a:srgbClr val="000000"/>
                </a:solidFill>
                <a:latin typeface="Times New Roman" panose="02020603050405020304" pitchFamily="18" charset="0"/>
                <a:cs typeface="Times New Roman" panose="02020603050405020304" pitchFamily="18" charset="0"/>
              </a:rPr>
              <a:t> – 110 = 11111010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mod 2</a:t>
            </a:r>
            <a:r>
              <a:rPr lang="en-US" altLang="zh-CN" sz="2400" b="1" baseline="30000" dirty="0">
                <a:solidFill>
                  <a:srgbClr val="000000"/>
                </a:solidFill>
                <a:latin typeface="Times New Roman" panose="02020603050405020304" pitchFamily="18" charset="0"/>
                <a:cs typeface="Times New Roman" panose="02020603050405020304" pitchFamily="18" charset="0"/>
              </a:rPr>
              <a:t>8 </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p>
        </p:txBody>
      </p:sp>
      <p:sp>
        <p:nvSpPr>
          <p:cNvPr id="16390" name="Rectangle 14"/>
          <p:cNvSpPr/>
          <p:nvPr/>
        </p:nvSpPr>
        <p:spPr>
          <a:xfrm>
            <a:off x="342583" y="3356293"/>
            <a:ext cx="7758112" cy="175418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215900">
              <a:lnSpc>
                <a:spcPct val="150000"/>
              </a:lnSpc>
              <a:spcBef>
                <a:spcPct val="0"/>
              </a:spcBef>
              <a:buClrTx/>
              <a:buSzTx/>
              <a:buFontTx/>
              <a:buNone/>
            </a:pPr>
            <a:r>
              <a:rPr lang="zh-CN" altLang="zh-CN" sz="2400" b="1" dirty="0">
                <a:solidFill>
                  <a:srgbClr val="000000"/>
                </a:solidFill>
                <a:latin typeface="宋体" panose="02010600030101010101" pitchFamily="2" charset="-122"/>
                <a:cs typeface="Times New Roman" panose="02020603050405020304" pitchFamily="18" charset="0"/>
              </a:rPr>
              <a:t>【</a:t>
            </a:r>
            <a:r>
              <a:rPr lang="zh-CN" altLang="zh-CN" sz="2400" b="1" dirty="0">
                <a:solidFill>
                  <a:srgbClr val="000000"/>
                </a:solidFill>
                <a:latin typeface="Times New Roman" panose="02020603050405020304" pitchFamily="18" charset="0"/>
                <a:cs typeface="Times New Roman" panose="02020603050405020304" pitchFamily="18" charset="0"/>
              </a:rPr>
              <a:t>例</a:t>
            </a:r>
            <a:r>
              <a:rPr lang="en-US" altLang="zh-CN" sz="2400" b="1" dirty="0">
                <a:solidFill>
                  <a:srgbClr val="000000"/>
                </a:solidFill>
                <a:latin typeface="宋体" panose="02010600030101010101" pitchFamily="2" charset="-122"/>
                <a:cs typeface="Times New Roman" panose="02020603050405020304" pitchFamily="18" charset="0"/>
              </a:rPr>
              <a:t>】</a:t>
            </a:r>
            <a:r>
              <a:rPr lang="zh-CN" altLang="en-US" sz="2400" b="1" dirty="0">
                <a:solidFill>
                  <a:srgbClr val="000000"/>
                </a:solidFill>
                <a:latin typeface="宋体" panose="02010600030101010101" pitchFamily="2" charset="-122"/>
                <a:cs typeface="Times New Roman" panose="02020603050405020304" pitchFamily="18" charset="0"/>
              </a:rPr>
              <a:t>设</a:t>
            </a:r>
            <a:r>
              <a:rPr lang="zh-CN" altLang="en-US" sz="2400" b="1" dirty="0">
                <a:solidFill>
                  <a:srgbClr val="000000"/>
                </a:solidFill>
                <a:latin typeface="Times New Roman" panose="02020603050405020304" pitchFamily="18" charset="0"/>
                <a:cs typeface="Times New Roman" panose="02020603050405020304" pitchFamily="18" charset="0"/>
              </a:rPr>
              <a:t>机器字长</a:t>
            </a:r>
            <a:r>
              <a:rPr lang="en-US" altLang="zh-CN" sz="2400" b="1" dirty="0">
                <a:solidFill>
                  <a:srgbClr val="000000"/>
                </a:solidFill>
                <a:latin typeface="Times New Roman" panose="02020603050405020304" pitchFamily="18" charset="0"/>
                <a:cs typeface="Times New Roman" panose="02020603050405020304" pitchFamily="18" charset="0"/>
              </a:rPr>
              <a:t>5</a:t>
            </a:r>
            <a:r>
              <a:rPr lang="zh-CN" altLang="en-US" sz="2400" b="1" dirty="0">
                <a:solidFill>
                  <a:srgbClr val="000000"/>
                </a:solidFill>
                <a:latin typeface="Times New Roman" panose="02020603050405020304" pitchFamily="18" charset="0"/>
                <a:cs typeface="Times New Roman" panose="02020603050405020304" pitchFamily="18" charset="0"/>
              </a:rPr>
              <a:t>位，</a:t>
            </a:r>
            <a:r>
              <a:rPr lang="en-US" altLang="zh-CN" sz="2400" b="1" dirty="0">
                <a:solidFill>
                  <a:srgbClr val="000000"/>
                </a:solidFill>
                <a:latin typeface="Times New Roman" panose="02020603050405020304" pitchFamily="18" charset="0"/>
                <a:cs typeface="Times New Roman" panose="02020603050405020304" pitchFamily="18" charset="0"/>
              </a:rPr>
              <a:t>x = -110</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M = 2</a:t>
            </a:r>
            <a:r>
              <a:rPr lang="en-US" altLang="zh-CN" sz="2400" b="1" baseline="30000" dirty="0">
                <a:solidFill>
                  <a:srgbClr val="000000"/>
                </a:solidFill>
                <a:latin typeface="Times New Roman" panose="02020603050405020304" pitchFamily="18" charset="0"/>
                <a:cs typeface="Times New Roman" panose="02020603050405020304" pitchFamily="18" charset="0"/>
              </a:rPr>
              <a:t>5</a:t>
            </a:r>
            <a:endParaRPr lang="en-US" altLang="zh-CN" sz="2400" b="1" baseline="30000" dirty="0">
              <a:solidFill>
                <a:srgbClr val="000000"/>
              </a:solidFill>
              <a:latin typeface="Times New Roman" panose="02020603050405020304" pitchFamily="18" charset="0"/>
              <a:cs typeface="Times New Roman" panose="02020603050405020304" pitchFamily="18" charset="0"/>
            </a:endParaRPr>
          </a:p>
          <a:p>
            <a:pPr marL="0" lvl="0" indent="215900">
              <a:lnSpc>
                <a:spcPct val="150000"/>
              </a:lnSpc>
              <a:spcBef>
                <a:spcPct val="0"/>
              </a:spcBef>
              <a:buClrTx/>
              <a:buSzTx/>
              <a:buFontTx/>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 x ]</a:t>
            </a:r>
            <a:r>
              <a:rPr lang="zh-CN" altLang="en-US" sz="2400" b="1" baseline="-25000" dirty="0">
                <a:solidFill>
                  <a:srgbClr val="000000"/>
                </a:solidFill>
                <a:latin typeface="Times New Roman" panose="02020603050405020304" pitchFamily="18" charset="0"/>
                <a:cs typeface="Times New Roman" panose="02020603050405020304" pitchFamily="18" charset="0"/>
              </a:rPr>
              <a:t>原  </a:t>
            </a:r>
            <a:r>
              <a:rPr lang="en-US" altLang="zh-CN" sz="2400" b="1" dirty="0">
                <a:solidFill>
                  <a:srgbClr val="000000"/>
                </a:solidFill>
                <a:latin typeface="Times New Roman" panose="02020603050405020304" pitchFamily="18" charset="0"/>
                <a:cs typeface="Times New Roman" panose="02020603050405020304" pitchFamily="18" charset="0"/>
              </a:rPr>
              <a:t>= 10110 </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0" lvl="0" indent="215900">
              <a:lnSpc>
                <a:spcPct val="150000"/>
              </a:lnSpc>
              <a:spcBef>
                <a:spcPct val="0"/>
              </a:spcBef>
              <a:buClrTx/>
              <a:buSzTx/>
              <a:buFontTx/>
              <a:buNone/>
            </a:pPr>
            <a:r>
              <a:rPr lang="en-US" altLang="zh-CN" sz="2400" b="1" dirty="0">
                <a:solidFill>
                  <a:srgbClr val="000000"/>
                </a:solidFill>
                <a:latin typeface="Times New Roman" panose="02020603050405020304" pitchFamily="18" charset="0"/>
                <a:cs typeface="Times New Roman" panose="02020603050405020304" pitchFamily="18" charset="0"/>
              </a:rPr>
              <a:t>                 [ x ]</a:t>
            </a:r>
            <a:r>
              <a:rPr lang="zh-CN" altLang="en-US" sz="2400" b="1" baseline="-25000" dirty="0">
                <a:solidFill>
                  <a:srgbClr val="000000"/>
                </a:solidFill>
                <a:latin typeface="Times New Roman" panose="02020603050405020304" pitchFamily="18" charset="0"/>
                <a:cs typeface="Times New Roman" panose="02020603050405020304" pitchFamily="18" charset="0"/>
              </a:rPr>
              <a:t>补  </a:t>
            </a:r>
            <a:r>
              <a:rPr lang="en-US" altLang="zh-CN" sz="2400" b="1" dirty="0">
                <a:solidFill>
                  <a:srgbClr val="000000"/>
                </a:solidFill>
                <a:latin typeface="Times New Roman" panose="02020603050405020304" pitchFamily="18" charset="0"/>
                <a:cs typeface="Times New Roman" panose="02020603050405020304" pitchFamily="18" charset="0"/>
              </a:rPr>
              <a:t>= 2</a:t>
            </a:r>
            <a:r>
              <a:rPr lang="en-US" altLang="zh-CN" sz="2400" b="1" baseline="30000" dirty="0">
                <a:solidFill>
                  <a:srgbClr val="000000"/>
                </a:solidFill>
                <a:latin typeface="Times New Roman" panose="02020603050405020304" pitchFamily="18" charset="0"/>
                <a:cs typeface="Times New Roman" panose="02020603050405020304" pitchFamily="18" charset="0"/>
              </a:rPr>
              <a:t>5</a:t>
            </a:r>
            <a:r>
              <a:rPr lang="en-US" altLang="zh-CN" sz="2400" b="1" dirty="0">
                <a:solidFill>
                  <a:srgbClr val="000000"/>
                </a:solidFill>
                <a:latin typeface="Times New Roman" panose="02020603050405020304" pitchFamily="18" charset="0"/>
                <a:cs typeface="Times New Roman" panose="02020603050405020304" pitchFamily="18" charset="0"/>
              </a:rPr>
              <a:t> + x = 2</a:t>
            </a:r>
            <a:r>
              <a:rPr lang="en-US" altLang="zh-CN" sz="2400" b="1" baseline="30000" dirty="0">
                <a:solidFill>
                  <a:srgbClr val="000000"/>
                </a:solidFill>
                <a:latin typeface="Times New Roman" panose="02020603050405020304" pitchFamily="18" charset="0"/>
                <a:cs typeface="Times New Roman" panose="02020603050405020304" pitchFamily="18" charset="0"/>
              </a:rPr>
              <a:t>5</a:t>
            </a:r>
            <a:r>
              <a:rPr lang="en-US" altLang="zh-CN" sz="2400" b="1" dirty="0">
                <a:solidFill>
                  <a:srgbClr val="000000"/>
                </a:solidFill>
                <a:latin typeface="Times New Roman" panose="02020603050405020304" pitchFamily="18" charset="0"/>
                <a:cs typeface="Times New Roman" panose="02020603050405020304" pitchFamily="18" charset="0"/>
              </a:rPr>
              <a:t> – 110 = 11010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mod 2</a:t>
            </a:r>
            <a:r>
              <a:rPr lang="en-US" altLang="zh-CN" sz="2400" b="1" baseline="30000" dirty="0">
                <a:solidFill>
                  <a:srgbClr val="000000"/>
                </a:solidFill>
                <a:latin typeface="Times New Roman" panose="02020603050405020304" pitchFamily="18" charset="0"/>
                <a:cs typeface="Times New Roman" panose="02020603050405020304" pitchFamily="18" charset="0"/>
              </a:rPr>
              <a:t>5 </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p>
        </p:txBody>
      </p:sp>
    </p:spTree>
  </p:cSld>
  <p:clrMapOvr>
    <a:masterClrMapping/>
  </p:clrMapOvr>
  <p:transition spd="slow">
    <p:cover dir="ld"/>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4770" y="44450"/>
            <a:ext cx="3916045" cy="534035"/>
          </a:xfrm>
          <a:prstGeom prst="rect">
            <a:avLst/>
          </a:prstGeom>
          <a:noFill/>
          <a:ln w="9525">
            <a:noFill/>
          </a:ln>
        </p:spPr>
        <p:txBody>
          <a:bodyPr wrap="square">
            <a:spAutoFit/>
          </a:bodyPr>
          <a:p>
            <a:pPr indent="269875">
              <a:lnSpc>
                <a:spcPct val="120000"/>
              </a:lnSpc>
              <a:spcBef>
                <a:spcPts val="0"/>
              </a:spcBef>
              <a:spcAft>
                <a:spcPts val="0"/>
              </a:spcAft>
            </a:pPr>
            <a:r>
              <a:rPr lang="en-US" sz="2400" b="1">
                <a:solidFill>
                  <a:schemeClr val="tx1"/>
                </a:solidFill>
                <a:latin typeface="宋体" panose="02010600030101010101" pitchFamily="2" charset="-122"/>
                <a:ea typeface="宋体" panose="02010600030101010101" pitchFamily="2" charset="-122"/>
              </a:rPr>
              <a:t>① </a:t>
            </a:r>
            <a:r>
              <a:rPr lang="en-US"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sz="2400" b="1">
                <a:solidFill>
                  <a:schemeClr val="tx1"/>
                </a:solidFill>
                <a:latin typeface="Times New Roman" panose="02020603050405020304" pitchFamily="18" charset="0"/>
                <a:ea typeface="宋体" panose="02010600030101010101" pitchFamily="2" charset="-122"/>
              </a:rPr>
              <a:t>数据处理指令格式</a:t>
            </a:r>
            <a:endParaRPr lang="zh-CN" altLang="en-US" sz="2000" b="1">
              <a:solidFill>
                <a:schemeClr val="tx1"/>
              </a:solidFill>
              <a:latin typeface="Times New Roman" panose="02020603050405020304" pitchFamily="18" charset="0"/>
              <a:ea typeface="宋体" panose="02010600030101010101" pitchFamily="2" charset="-122"/>
            </a:endParaRPr>
          </a:p>
        </p:txBody>
      </p:sp>
      <p:sp>
        <p:nvSpPr>
          <p:cNvPr id="3" name="文本框 2"/>
          <p:cNvSpPr txBox="1"/>
          <p:nvPr/>
        </p:nvSpPr>
        <p:spPr>
          <a:xfrm>
            <a:off x="64770" y="2636520"/>
            <a:ext cx="9014460" cy="4154170"/>
          </a:xfrm>
          <a:prstGeom prst="rect">
            <a:avLst/>
          </a:prstGeom>
          <a:noFill/>
        </p:spPr>
        <p:txBody>
          <a:bodyPr wrap="square" rtlCol="0" anchor="t">
            <a:spAutoFit/>
          </a:bodyPr>
          <a:p>
            <a:pPr indent="269875">
              <a:lnSpc>
                <a:spcPct val="120000"/>
              </a:lnSpc>
              <a:spcBef>
                <a:spcPts val="0"/>
              </a:spcBef>
              <a:spcAft>
                <a:spcPts val="0"/>
              </a:spcAft>
            </a:pPr>
            <a:r>
              <a:rPr lang="zh-CN" sz="2000" b="1">
                <a:latin typeface="Times New Roman" panose="02020603050405020304" pitchFamily="18" charset="0"/>
                <a:sym typeface="+mn-ea"/>
              </a:rPr>
              <a:t>其中，</a:t>
            </a:r>
            <a:r>
              <a:rPr lang="en-US" sz="2000" b="1">
                <a:solidFill>
                  <a:srgbClr val="C00000"/>
                </a:solidFill>
                <a:latin typeface="Times New Roman" panose="02020603050405020304" pitchFamily="18" charset="0"/>
                <a:sym typeface="+mn-ea"/>
              </a:rPr>
              <a:t>opcode</a:t>
            </a:r>
            <a:r>
              <a:rPr lang="zh-CN" sz="2000" b="1">
                <a:latin typeface="Times New Roman" panose="02020603050405020304" pitchFamily="18" charset="0"/>
                <a:sym typeface="+mn-ea"/>
              </a:rPr>
              <a:t>为指令操作码；</a:t>
            </a:r>
            <a:r>
              <a:rPr lang="en-US" sz="2000" b="1">
                <a:solidFill>
                  <a:srgbClr val="C00000"/>
                </a:solidFill>
                <a:latin typeface="Times New Roman" panose="02020603050405020304" pitchFamily="18" charset="0"/>
                <a:sym typeface="+mn-ea"/>
              </a:rPr>
              <a:t>S</a:t>
            </a:r>
            <a:r>
              <a:rPr lang="zh-CN" sz="2000" b="1">
                <a:latin typeface="Times New Roman" panose="02020603050405020304" pitchFamily="18" charset="0"/>
                <a:sym typeface="+mn-ea"/>
              </a:rPr>
              <a:t>指是否影响</a:t>
            </a:r>
            <a:r>
              <a:rPr lang="en-US" sz="2000" b="1">
                <a:latin typeface="Times New Roman" panose="02020603050405020304" pitchFamily="18" charset="0"/>
                <a:sym typeface="+mn-ea"/>
              </a:rPr>
              <a:t>CPSR </a:t>
            </a:r>
            <a:r>
              <a:rPr lang="zh-CN" sz="2000" b="1">
                <a:latin typeface="Times New Roman" panose="02020603050405020304" pitchFamily="18" charset="0"/>
                <a:sym typeface="+mn-ea"/>
              </a:rPr>
              <a:t>的内容；</a:t>
            </a:r>
            <a:r>
              <a:rPr lang="en-US" sz="2000" b="1">
                <a:solidFill>
                  <a:srgbClr val="C00000"/>
                </a:solidFill>
                <a:latin typeface="Times New Roman" panose="02020603050405020304" pitchFamily="18" charset="0"/>
                <a:sym typeface="+mn-ea"/>
              </a:rPr>
              <a:t>Rd</a:t>
            </a:r>
            <a:r>
              <a:rPr lang="zh-CN" sz="2000" b="1">
                <a:latin typeface="Times New Roman" panose="02020603050405020304" pitchFamily="18" charset="0"/>
                <a:sym typeface="+mn-ea"/>
              </a:rPr>
              <a:t>为目的寄存器；</a:t>
            </a:r>
            <a:r>
              <a:rPr lang="en-US" sz="2000" b="1">
                <a:solidFill>
                  <a:srgbClr val="C00000"/>
                </a:solidFill>
                <a:latin typeface="Times New Roman" panose="02020603050405020304" pitchFamily="18" charset="0"/>
                <a:sym typeface="+mn-ea"/>
              </a:rPr>
              <a:t>Rn</a:t>
            </a:r>
            <a:r>
              <a:rPr lang="en-US" sz="2000" b="1">
                <a:latin typeface="Times New Roman" panose="02020603050405020304" pitchFamily="18" charset="0"/>
                <a:sym typeface="+mn-ea"/>
              </a:rPr>
              <a:t> </a:t>
            </a:r>
            <a:r>
              <a:rPr lang="zh-CN" sz="2000" b="1">
                <a:latin typeface="Times New Roman" panose="02020603050405020304" pitchFamily="18" charset="0"/>
                <a:sym typeface="+mn-ea"/>
              </a:rPr>
              <a:t>为第一个操作数所在的寄存器。</a:t>
            </a:r>
            <a:endParaRPr lang="zh-CN" sz="2000" b="1">
              <a:latin typeface="Times New Roman" panose="02020603050405020304" pitchFamily="18" charset="0"/>
              <a:sym typeface="+mn-ea"/>
            </a:endParaRPr>
          </a:p>
          <a:p>
            <a:pPr indent="269875">
              <a:lnSpc>
                <a:spcPct val="120000"/>
              </a:lnSpc>
              <a:spcBef>
                <a:spcPts val="0"/>
              </a:spcBef>
              <a:spcAft>
                <a:spcPts val="0"/>
              </a:spcAft>
            </a:pPr>
            <a:r>
              <a:rPr lang="zh-CN" sz="2000" b="1">
                <a:solidFill>
                  <a:srgbClr val="C00000"/>
                </a:solidFill>
                <a:latin typeface="Times New Roman" panose="02020603050405020304" pitchFamily="18" charset="0"/>
                <a:sym typeface="+mn-ea"/>
              </a:rPr>
              <a:t>第二个操作数</a:t>
            </a:r>
            <a:r>
              <a:rPr lang="zh-CN" sz="2000" b="1">
                <a:latin typeface="Times New Roman" panose="02020603050405020304" pitchFamily="18" charset="0"/>
                <a:sym typeface="+mn-ea"/>
              </a:rPr>
              <a:t>（</a:t>
            </a:r>
            <a:r>
              <a:rPr lang="en-US" sz="2000" b="1">
                <a:latin typeface="Times New Roman" panose="02020603050405020304" pitchFamily="18" charset="0"/>
                <a:sym typeface="+mn-ea"/>
              </a:rPr>
              <a:t>Operand2</a:t>
            </a:r>
            <a:r>
              <a:rPr lang="zh-CN" sz="2000" b="1">
                <a:latin typeface="Times New Roman" panose="02020603050405020304" pitchFamily="18" charset="0"/>
                <a:sym typeface="+mn-ea"/>
              </a:rPr>
              <a:t>）有</a:t>
            </a:r>
            <a:r>
              <a:rPr lang="en-US" sz="2000" b="1">
                <a:solidFill>
                  <a:srgbClr val="C00000"/>
                </a:solidFill>
                <a:latin typeface="Times New Roman" panose="02020603050405020304" pitchFamily="18" charset="0"/>
                <a:sym typeface="+mn-ea"/>
              </a:rPr>
              <a:t>3</a:t>
            </a:r>
            <a:r>
              <a:rPr lang="zh-CN" sz="2000" b="1">
                <a:solidFill>
                  <a:srgbClr val="C00000"/>
                </a:solidFill>
                <a:latin typeface="Times New Roman" panose="02020603050405020304" pitchFamily="18" charset="0"/>
                <a:sym typeface="+mn-ea"/>
              </a:rPr>
              <a:t>种</a:t>
            </a:r>
            <a:r>
              <a:rPr lang="zh-CN" sz="2000" b="1">
                <a:latin typeface="Times New Roman" panose="02020603050405020304" pitchFamily="18" charset="0"/>
                <a:sym typeface="+mn-ea"/>
              </a:rPr>
              <a:t>形式：</a:t>
            </a:r>
            <a:r>
              <a:rPr lang="zh-CN" sz="2000" b="1">
                <a:solidFill>
                  <a:srgbClr val="C00000"/>
                </a:solidFill>
                <a:latin typeface="Times New Roman" panose="02020603050405020304" pitchFamily="18" charset="0"/>
                <a:sym typeface="+mn-ea"/>
              </a:rPr>
              <a:t>立即数移位</a:t>
            </a:r>
            <a:r>
              <a:rPr lang="zh-CN" sz="2000" b="1">
                <a:latin typeface="Times New Roman" panose="02020603050405020304" pitchFamily="18" charset="0"/>
                <a:sym typeface="+mn-ea"/>
              </a:rPr>
              <a:t>、</a:t>
            </a:r>
            <a:r>
              <a:rPr lang="zh-CN" sz="2000" b="1">
                <a:solidFill>
                  <a:srgbClr val="C00000"/>
                </a:solidFill>
                <a:latin typeface="Times New Roman" panose="02020603050405020304" pitchFamily="18" charset="0"/>
                <a:sym typeface="+mn-ea"/>
              </a:rPr>
              <a:t>寄存器</a:t>
            </a:r>
            <a:r>
              <a:rPr lang="zh-CN" sz="2000" b="1">
                <a:solidFill>
                  <a:srgbClr val="C00000"/>
                </a:solidFill>
                <a:sym typeface="+mn-ea"/>
              </a:rPr>
              <a:t>移</a:t>
            </a:r>
            <a:r>
              <a:rPr lang="zh-CN" sz="2000" b="1">
                <a:solidFill>
                  <a:srgbClr val="C00000"/>
                </a:solidFill>
                <a:latin typeface="Times New Roman" panose="02020603050405020304" pitchFamily="18" charset="0"/>
                <a:sym typeface="+mn-ea"/>
              </a:rPr>
              <a:t>位</a:t>
            </a:r>
            <a:r>
              <a:rPr lang="zh-CN" sz="2000" b="1">
                <a:latin typeface="Times New Roman" panose="02020603050405020304" pitchFamily="18" charset="0"/>
                <a:sym typeface="+mn-ea"/>
              </a:rPr>
              <a:t>和</a:t>
            </a:r>
            <a:r>
              <a:rPr lang="zh-CN" sz="2000" b="1">
                <a:solidFill>
                  <a:srgbClr val="C00000"/>
                </a:solidFill>
                <a:latin typeface="Times New Roman" panose="02020603050405020304" pitchFamily="18" charset="0"/>
                <a:sym typeface="+mn-ea"/>
              </a:rPr>
              <a:t>立即数</a:t>
            </a:r>
            <a:r>
              <a:rPr lang="zh-CN" sz="2000" b="1">
                <a:latin typeface="Times New Roman" panose="02020603050405020304" pitchFamily="18" charset="0"/>
                <a:sym typeface="+mn-ea"/>
              </a:rPr>
              <a:t>。</a:t>
            </a:r>
            <a:endParaRPr lang="zh-CN" sz="2000" b="1">
              <a:latin typeface="Times New Roman" panose="02020603050405020304" pitchFamily="18" charset="0"/>
              <a:sym typeface="+mn-ea"/>
            </a:endParaRPr>
          </a:p>
          <a:p>
            <a:pPr marL="342900" indent="-342900">
              <a:lnSpc>
                <a:spcPct val="120000"/>
              </a:lnSpc>
              <a:spcBef>
                <a:spcPts val="0"/>
              </a:spcBef>
              <a:spcAft>
                <a:spcPts val="0"/>
              </a:spcAft>
              <a:buFont typeface="Arial" panose="020B0604020202020204" pitchFamily="34" charset="0"/>
              <a:buChar char="•"/>
            </a:pPr>
            <a:r>
              <a:rPr lang="zh-CN" sz="2000" b="1">
                <a:solidFill>
                  <a:srgbClr val="C00000"/>
                </a:solidFill>
                <a:latin typeface="Times New Roman" panose="02020603050405020304" pitchFamily="18" charset="0"/>
                <a:sym typeface="+mn-ea"/>
              </a:rPr>
              <a:t>立即数移位</a:t>
            </a:r>
            <a:r>
              <a:rPr lang="zh-CN" sz="2000" b="1">
                <a:solidFill>
                  <a:schemeClr val="tx1"/>
                </a:solidFill>
                <a:latin typeface="Times New Roman" panose="02020603050405020304" pitchFamily="18" charset="0"/>
                <a:sym typeface="+mn-ea"/>
              </a:rPr>
              <a:t>和</a:t>
            </a:r>
            <a:r>
              <a:rPr lang="zh-CN" sz="2000" b="1">
                <a:solidFill>
                  <a:srgbClr val="C00000"/>
                </a:solidFill>
                <a:latin typeface="Times New Roman" panose="02020603050405020304" pitchFamily="18" charset="0"/>
                <a:sym typeface="+mn-ea"/>
              </a:rPr>
              <a:t>寄存器移位</a:t>
            </a:r>
            <a:r>
              <a:rPr lang="zh-CN" sz="2000" b="1">
                <a:latin typeface="Times New Roman" panose="02020603050405020304" pitchFamily="18" charset="0"/>
                <a:sym typeface="+mn-ea"/>
              </a:rPr>
              <a:t>方式下（</a:t>
            </a:r>
            <a:r>
              <a:rPr lang="en-US" sz="2000" b="1">
                <a:latin typeface="Times New Roman" panose="02020603050405020304" pitchFamily="18" charset="0"/>
                <a:sym typeface="+mn-ea"/>
              </a:rPr>
              <a:t>ARM</a:t>
            </a:r>
            <a:r>
              <a:rPr lang="zh-CN" sz="2000" b="1">
                <a:latin typeface="Times New Roman" panose="02020603050405020304" pitchFamily="18" charset="0"/>
                <a:sym typeface="+mn-ea"/>
              </a:rPr>
              <a:t>内部有一个桶型移位器，移位操作可以内嵌在指令中），指令格式位都是 </a:t>
            </a:r>
            <a:r>
              <a:rPr lang="en-US" sz="2000" b="1">
                <a:latin typeface="Times New Roman" panose="02020603050405020304" pitchFamily="18" charset="0"/>
                <a:sym typeface="+mn-ea"/>
              </a:rPr>
              <a:t>000</a:t>
            </a:r>
            <a:r>
              <a:rPr lang="zh-CN" sz="2000" b="1">
                <a:latin typeface="Times New Roman" panose="02020603050405020304" pitchFamily="18" charset="0"/>
                <a:sym typeface="+mn-ea"/>
              </a:rPr>
              <a:t>，因此由</a:t>
            </a:r>
            <a:r>
              <a:rPr lang="zh-CN" sz="2000" b="1">
                <a:solidFill>
                  <a:srgbClr val="C00000"/>
                </a:solidFill>
                <a:latin typeface="Times New Roman" panose="02020603050405020304" pitchFamily="18" charset="0"/>
                <a:sym typeface="+mn-ea"/>
              </a:rPr>
              <a:t>第</a:t>
            </a:r>
            <a:r>
              <a:rPr lang="en-US" sz="2000" b="1">
                <a:solidFill>
                  <a:srgbClr val="C00000"/>
                </a:solidFill>
                <a:latin typeface="Times New Roman" panose="02020603050405020304" pitchFamily="18" charset="0"/>
                <a:sym typeface="+mn-ea"/>
              </a:rPr>
              <a:t>4</a:t>
            </a:r>
            <a:r>
              <a:rPr lang="zh-CN" sz="2000" b="1">
                <a:solidFill>
                  <a:srgbClr val="C00000"/>
                </a:solidFill>
                <a:latin typeface="Times New Roman" panose="02020603050405020304" pitchFamily="18" charset="0"/>
                <a:sym typeface="+mn-ea"/>
              </a:rPr>
              <a:t>位</a:t>
            </a:r>
            <a:r>
              <a:rPr lang="zh-CN" sz="2000" b="1">
                <a:latin typeface="Times New Roman" panose="02020603050405020304" pitchFamily="18" charset="0"/>
                <a:sym typeface="+mn-ea"/>
              </a:rPr>
              <a:t>进行</a:t>
            </a:r>
            <a:r>
              <a:rPr lang="zh-CN" sz="2000" b="1">
                <a:solidFill>
                  <a:srgbClr val="C00000"/>
                </a:solidFill>
                <a:latin typeface="Times New Roman" panose="02020603050405020304" pitchFamily="18" charset="0"/>
                <a:sym typeface="+mn-ea"/>
              </a:rPr>
              <a:t>区分</a:t>
            </a:r>
            <a:r>
              <a:rPr lang="zh-CN" sz="2000" b="1">
                <a:latin typeface="Times New Roman" panose="02020603050405020304" pitchFamily="18" charset="0"/>
                <a:sym typeface="+mn-ea"/>
              </a:rPr>
              <a:t>，为</a:t>
            </a:r>
            <a:r>
              <a:rPr lang="en-US" sz="2000" b="1">
                <a:latin typeface="Times New Roman" panose="02020603050405020304" pitchFamily="18" charset="0"/>
                <a:sym typeface="+mn-ea"/>
              </a:rPr>
              <a:t>0</a:t>
            </a:r>
            <a:r>
              <a:rPr lang="zh-CN" sz="2000" b="1">
                <a:latin typeface="Times New Roman" panose="02020603050405020304" pitchFamily="18" charset="0"/>
                <a:sym typeface="+mn-ea"/>
              </a:rPr>
              <a:t>表示立即数移位方式；为</a:t>
            </a:r>
            <a:r>
              <a:rPr lang="en-US" sz="2000" b="1">
                <a:latin typeface="Times New Roman" panose="02020603050405020304" pitchFamily="18" charset="0"/>
                <a:sym typeface="+mn-ea"/>
              </a:rPr>
              <a:t>1</a:t>
            </a:r>
            <a:r>
              <a:rPr lang="zh-CN" sz="2000" b="1">
                <a:latin typeface="Times New Roman" panose="02020603050405020304" pitchFamily="18" charset="0"/>
                <a:sym typeface="+mn-ea"/>
              </a:rPr>
              <a:t>表示寄存器移位方式。两者都是将 </a:t>
            </a:r>
            <a:r>
              <a:rPr lang="en-US" sz="2000" b="1">
                <a:latin typeface="Times New Roman" panose="02020603050405020304" pitchFamily="18" charset="0"/>
                <a:sym typeface="+mn-ea"/>
              </a:rPr>
              <a:t>Rm </a:t>
            </a:r>
            <a:r>
              <a:rPr lang="zh-CN" sz="2000" b="1">
                <a:latin typeface="Times New Roman" panose="02020603050405020304" pitchFamily="18" charset="0"/>
                <a:sym typeface="+mn-ea"/>
              </a:rPr>
              <a:t>中的 </a:t>
            </a:r>
            <a:r>
              <a:rPr lang="en-US" sz="2000" b="1">
                <a:latin typeface="Times New Roman" panose="02020603050405020304" pitchFamily="18" charset="0"/>
                <a:sym typeface="+mn-ea"/>
              </a:rPr>
              <a:t>32 </a:t>
            </a:r>
            <a:r>
              <a:rPr lang="zh-CN" sz="2000" b="1">
                <a:latin typeface="Times New Roman" panose="02020603050405020304" pitchFamily="18" charset="0"/>
                <a:sym typeface="+mn-ea"/>
              </a:rPr>
              <a:t>位数按照 </a:t>
            </a:r>
            <a:r>
              <a:rPr lang="en-US" sz="2000" b="1">
                <a:latin typeface="Times New Roman" panose="02020603050405020304" pitchFamily="18" charset="0"/>
                <a:sym typeface="+mn-ea"/>
              </a:rPr>
              <a:t>M</a:t>
            </a:r>
            <a:r>
              <a:rPr lang="zh-CN" sz="2000" b="1">
                <a:latin typeface="Times New Roman" panose="02020603050405020304" pitchFamily="18" charset="0"/>
                <a:sym typeface="+mn-ea"/>
              </a:rPr>
              <a:t>指定的方式进行移位，立即数移位的移位位数由“移位量”指定；寄存器</a:t>
            </a:r>
            <a:r>
              <a:rPr lang="zh-CN" sz="2000" b="1">
                <a:latin typeface="Times New Roman" panose="02020603050405020304" pitchFamily="18" charset="0"/>
                <a:sym typeface="+mn-ea"/>
              </a:rPr>
              <a:t>移位位数由 </a:t>
            </a:r>
            <a:r>
              <a:rPr lang="en-US" sz="2000" b="1">
                <a:latin typeface="Times New Roman" panose="02020603050405020304" pitchFamily="18" charset="0"/>
                <a:sym typeface="+mn-ea"/>
              </a:rPr>
              <a:t>Rs </a:t>
            </a:r>
            <a:r>
              <a:rPr lang="zh-CN" sz="2000" b="1">
                <a:latin typeface="Times New Roman" panose="02020603050405020304" pitchFamily="18" charset="0"/>
                <a:sym typeface="+mn-ea"/>
              </a:rPr>
              <a:t>寄存器的内容指定</a:t>
            </a:r>
            <a:r>
              <a:rPr lang="zh-CN" sz="2000" b="1">
                <a:latin typeface="Times New Roman" panose="02020603050405020304" pitchFamily="18" charset="0"/>
                <a:sym typeface="+mn-ea"/>
              </a:rPr>
              <a:t>。</a:t>
            </a:r>
            <a:endParaRPr lang="zh-CN" sz="2000" b="1">
              <a:latin typeface="Times New Roman" panose="02020603050405020304" pitchFamily="18" charset="0"/>
              <a:sym typeface="+mn-ea"/>
            </a:endParaRPr>
          </a:p>
          <a:p>
            <a:pPr marL="342900" indent="-342900">
              <a:lnSpc>
                <a:spcPct val="120000"/>
              </a:lnSpc>
              <a:spcBef>
                <a:spcPts val="0"/>
              </a:spcBef>
              <a:spcAft>
                <a:spcPts val="0"/>
              </a:spcAft>
              <a:buFont typeface="Arial" panose="020B0604020202020204" pitchFamily="34" charset="0"/>
              <a:buChar char="•"/>
            </a:pPr>
            <a:r>
              <a:rPr lang="zh-CN" sz="2000" b="1">
                <a:solidFill>
                  <a:srgbClr val="C00000"/>
                </a:solidFill>
                <a:latin typeface="Times New Roman" panose="02020603050405020304" pitchFamily="18" charset="0"/>
                <a:sym typeface="+mn-ea"/>
              </a:rPr>
              <a:t>立即数</a:t>
            </a:r>
            <a:r>
              <a:rPr lang="zh-CN" sz="2000" b="1">
                <a:latin typeface="Times New Roman" panose="02020603050405020304" pitchFamily="18" charset="0"/>
                <a:sym typeface="+mn-ea"/>
              </a:rPr>
              <a:t>方式下，指令格式为</a:t>
            </a:r>
            <a:r>
              <a:rPr lang="en-US" sz="2000" b="1">
                <a:latin typeface="Times New Roman" panose="02020603050405020304" pitchFamily="18" charset="0"/>
                <a:cs typeface="Times New Roman" panose="02020603050405020304" pitchFamily="18" charset="0"/>
                <a:sym typeface="+mn-ea"/>
              </a:rPr>
              <a:t> </a:t>
            </a:r>
            <a:r>
              <a:rPr lang="en-US" sz="2000" b="1">
                <a:latin typeface="Times New Roman" panose="02020603050405020304" pitchFamily="18" charset="0"/>
                <a:sym typeface="+mn-ea"/>
              </a:rPr>
              <a:t>001</a:t>
            </a:r>
            <a:r>
              <a:rPr lang="zh-CN" sz="2000" b="1">
                <a:latin typeface="Times New Roman" panose="02020603050405020304" pitchFamily="18" charset="0"/>
                <a:sym typeface="+mn-ea"/>
              </a:rPr>
              <a:t>，第二个操作数由 </a:t>
            </a:r>
            <a:r>
              <a:rPr lang="en-US" sz="2000" b="1">
                <a:latin typeface="Times New Roman" panose="02020603050405020304" pitchFamily="18" charset="0"/>
                <a:sym typeface="+mn-ea"/>
              </a:rPr>
              <a:t>8</a:t>
            </a:r>
            <a:r>
              <a:rPr lang="zh-CN" sz="2000" b="1">
                <a:latin typeface="Times New Roman" panose="02020603050405020304" pitchFamily="18" charset="0"/>
                <a:sym typeface="+mn-ea"/>
              </a:rPr>
              <a:t>位的“立即数”高位补</a:t>
            </a:r>
            <a:r>
              <a:rPr lang="en-US" sz="2000" b="1">
                <a:latin typeface="Times New Roman" panose="02020603050405020304" pitchFamily="18" charset="0"/>
                <a:sym typeface="+mn-ea"/>
              </a:rPr>
              <a:t>0</a:t>
            </a:r>
            <a:r>
              <a:rPr lang="zh-CN" sz="2000" b="1">
                <a:latin typeface="Times New Roman" panose="02020603050405020304" pitchFamily="18" charset="0"/>
                <a:sym typeface="+mn-ea"/>
              </a:rPr>
              <a:t>扩展成 </a:t>
            </a:r>
            <a:r>
              <a:rPr lang="en-US" sz="2000" b="1">
                <a:latin typeface="Times New Roman" panose="02020603050405020304" pitchFamily="18" charset="0"/>
                <a:sym typeface="+mn-ea"/>
              </a:rPr>
              <a:t>32</a:t>
            </a:r>
            <a:r>
              <a:rPr lang="zh-CN" sz="2000" b="1">
                <a:latin typeface="Times New Roman" panose="02020603050405020304" pitchFamily="18" charset="0"/>
                <a:sym typeface="+mn-ea"/>
              </a:rPr>
              <a:t>位数据后再循环右移得到，循环右移位数为</a:t>
            </a:r>
            <a:r>
              <a:rPr lang="en-US" sz="2000" b="1">
                <a:latin typeface="Times New Roman" panose="02020603050405020304" pitchFamily="18" charset="0"/>
                <a:sym typeface="+mn-ea"/>
              </a:rPr>
              <a:t>4</a:t>
            </a:r>
            <a:r>
              <a:rPr lang="zh-CN" sz="2000" b="1">
                <a:latin typeface="Times New Roman" panose="02020603050405020304" pitchFamily="18" charset="0"/>
                <a:sym typeface="+mn-ea"/>
              </a:rPr>
              <a:t>位“循环移位量”乘以</a:t>
            </a:r>
            <a:r>
              <a:rPr lang="en-US" sz="2000" b="1">
                <a:latin typeface="Times New Roman" panose="02020603050405020304" pitchFamily="18" charset="0"/>
                <a:sym typeface="+mn-ea"/>
              </a:rPr>
              <a:t>2</a:t>
            </a:r>
            <a:r>
              <a:rPr lang="zh-CN" sz="2000" b="1">
                <a:latin typeface="Times New Roman" panose="02020603050405020304" pitchFamily="18" charset="0"/>
                <a:sym typeface="+mn-ea"/>
              </a:rPr>
              <a:t>，即移位位数总是偶数。</a:t>
            </a:r>
            <a:endParaRPr lang="zh-CN" altLang="en-US" sz="2000"/>
          </a:p>
        </p:txBody>
      </p:sp>
      <p:graphicFrame>
        <p:nvGraphicFramePr>
          <p:cNvPr id="4" name="对象 3"/>
          <p:cNvGraphicFramePr/>
          <p:nvPr/>
        </p:nvGraphicFramePr>
        <p:xfrm>
          <a:off x="-67945" y="44450"/>
          <a:ext cx="9211945" cy="2503170"/>
        </p:xfrm>
        <a:graphic>
          <a:graphicData uri="http://schemas.openxmlformats.org/presentationml/2006/ole">
            <mc:AlternateContent xmlns:mc="http://schemas.openxmlformats.org/markup-compatibility/2006">
              <mc:Choice xmlns:v="urn:schemas-microsoft-com:vml" Requires="v">
                <p:oleObj spid="_x0000_s5" name="" r:id="rId1" imgW="7870825" imgH="1973580" progId="Visio.Drawing.15">
                  <p:embed/>
                </p:oleObj>
              </mc:Choice>
              <mc:Fallback>
                <p:oleObj name="" r:id="rId1" imgW="7870825" imgH="1973580" progId="Visio.Drawing.15">
                  <p:embed/>
                  <p:pic>
                    <p:nvPicPr>
                      <p:cNvPr id="0" name="图片 4"/>
                      <p:cNvPicPr/>
                      <p:nvPr/>
                    </p:nvPicPr>
                    <p:blipFill>
                      <a:blip r:embed="rId2"/>
                      <a:stretch>
                        <a:fillRect/>
                      </a:stretch>
                    </p:blipFill>
                    <p:spPr>
                      <a:xfrm>
                        <a:off x="-67945" y="44450"/>
                        <a:ext cx="9211945" cy="2503170"/>
                      </a:xfrm>
                      <a:prstGeom prst="rect">
                        <a:avLst/>
                      </a:prstGeom>
                    </p:spPr>
                  </p:pic>
                </p:oleObj>
              </mc:Fallback>
            </mc:AlternateContent>
          </a:graphicData>
        </a:graphic>
      </p:graphicFrame>
    </p:spTree>
  </p:cSld>
  <p:clrMapOvr>
    <a:masterClrMapping/>
  </p:clrMapOvr>
  <p:transition spd="slow">
    <p:cover dir="ld"/>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51460" y="188595"/>
            <a:ext cx="3329305" cy="460375"/>
          </a:xfrm>
          <a:prstGeom prst="rect">
            <a:avLst/>
          </a:prstGeom>
          <a:noFill/>
        </p:spPr>
        <p:txBody>
          <a:bodyPr wrap="square" rtlCol="0" anchor="t">
            <a:spAutoFit/>
          </a:bodyPr>
          <a:p>
            <a:r>
              <a:rPr lang="en-US" sz="2400" b="1">
                <a:latin typeface="宋体" panose="02010600030101010101" pitchFamily="2" charset="-122"/>
                <a:sym typeface="+mn-ea"/>
              </a:rPr>
              <a:t>②</a:t>
            </a:r>
            <a:r>
              <a:rPr lang="en-US" sz="2400" b="1">
                <a:latin typeface="Times New Roman" panose="02020603050405020304" pitchFamily="18" charset="0"/>
                <a:cs typeface="Times New Roman" panose="02020603050405020304" pitchFamily="18" charset="0"/>
                <a:sym typeface="+mn-ea"/>
              </a:rPr>
              <a:t> </a:t>
            </a:r>
            <a:r>
              <a:rPr lang="zh-CN" sz="2400" b="1">
                <a:latin typeface="Times New Roman" panose="02020603050405020304" pitchFamily="18" charset="0"/>
                <a:sym typeface="+mn-ea"/>
              </a:rPr>
              <a:t>装入</a:t>
            </a:r>
            <a:r>
              <a:rPr lang="en-US" sz="2400" b="1">
                <a:latin typeface="Times New Roman" panose="02020603050405020304" pitchFamily="18" charset="0"/>
                <a:sym typeface="+mn-ea"/>
              </a:rPr>
              <a:t>/</a:t>
            </a:r>
            <a:r>
              <a:rPr lang="zh-CN" sz="2400" b="1">
                <a:latin typeface="Times New Roman" panose="02020603050405020304" pitchFamily="18" charset="0"/>
                <a:sym typeface="+mn-ea"/>
              </a:rPr>
              <a:t>存储指令格式</a:t>
            </a:r>
            <a:endParaRPr lang="zh-CN" altLang="en-US" sz="2400"/>
          </a:p>
        </p:txBody>
      </p:sp>
      <p:sp>
        <p:nvSpPr>
          <p:cNvPr id="7" name="文本框 6"/>
          <p:cNvSpPr txBox="1"/>
          <p:nvPr/>
        </p:nvSpPr>
        <p:spPr>
          <a:xfrm>
            <a:off x="250190" y="2204720"/>
            <a:ext cx="8366125" cy="3322955"/>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lang="zh-CN" sz="2000" b="1">
                <a:latin typeface="Times New Roman" panose="02020603050405020304" pitchFamily="18" charset="0"/>
                <a:sym typeface="+mn-ea"/>
              </a:rPr>
              <a:t>装入</a:t>
            </a:r>
            <a:r>
              <a:rPr lang="en-US" sz="2000" b="1">
                <a:latin typeface="Times New Roman" panose="02020603050405020304" pitchFamily="18" charset="0"/>
                <a:sym typeface="+mn-ea"/>
              </a:rPr>
              <a:t>/</a:t>
            </a:r>
            <a:r>
              <a:rPr lang="zh-CN" sz="2000" b="1">
                <a:latin typeface="Times New Roman" panose="02020603050405020304" pitchFamily="18" charset="0"/>
                <a:sym typeface="+mn-ea"/>
              </a:rPr>
              <a:t>存储指令中，</a:t>
            </a:r>
            <a:r>
              <a:rPr lang="zh-CN" sz="2000" b="1">
                <a:solidFill>
                  <a:srgbClr val="C00000"/>
                </a:solidFill>
                <a:latin typeface="Times New Roman" panose="02020603050405020304" pitchFamily="18" charset="0"/>
                <a:sym typeface="+mn-ea"/>
              </a:rPr>
              <a:t>存储器操作数的有效地址</a:t>
            </a:r>
            <a:r>
              <a:rPr lang="zh-CN" sz="2000" b="1">
                <a:latin typeface="Times New Roman" panose="02020603050405020304" pitchFamily="18" charset="0"/>
                <a:sym typeface="+mn-ea"/>
              </a:rPr>
              <a:t>为</a:t>
            </a:r>
            <a:r>
              <a:rPr lang="en-US" sz="2000" b="1">
                <a:solidFill>
                  <a:srgbClr val="3333FF"/>
                </a:solidFill>
                <a:latin typeface="Times New Roman" panose="02020603050405020304" pitchFamily="18" charset="0"/>
                <a:sym typeface="+mn-ea"/>
              </a:rPr>
              <a:t>Rn</a:t>
            </a:r>
            <a:r>
              <a:rPr lang="zh-CN" sz="2000" b="1">
                <a:solidFill>
                  <a:srgbClr val="3333FF"/>
                </a:solidFill>
                <a:latin typeface="Times New Roman" panose="02020603050405020304" pitchFamily="18" charset="0"/>
                <a:sym typeface="+mn-ea"/>
              </a:rPr>
              <a:t>的内容加偏移量</a:t>
            </a:r>
            <a:r>
              <a:rPr lang="zh-CN" sz="2000" b="1">
                <a:latin typeface="Times New Roman" panose="02020603050405020304" pitchFamily="18" charset="0"/>
                <a:sym typeface="+mn-ea"/>
              </a:rPr>
              <a:t>，而</a:t>
            </a:r>
            <a:r>
              <a:rPr lang="zh-CN" sz="2000" b="1">
                <a:solidFill>
                  <a:srgbClr val="C00000"/>
                </a:solidFill>
                <a:latin typeface="Times New Roman" panose="02020603050405020304" pitchFamily="18" charset="0"/>
                <a:sym typeface="+mn-ea"/>
              </a:rPr>
              <a:t>偏移量</a:t>
            </a:r>
            <a:r>
              <a:rPr lang="zh-CN" sz="2000" b="1">
                <a:latin typeface="Times New Roman" panose="02020603050405020304" pitchFamily="18" charset="0"/>
                <a:sym typeface="+mn-ea"/>
              </a:rPr>
              <a:t>可以是一个立即数，也可以是寄存器</a:t>
            </a:r>
            <a:r>
              <a:rPr lang="en-US" sz="2000" b="1">
                <a:latin typeface="Times New Roman" panose="02020603050405020304" pitchFamily="18" charset="0"/>
                <a:sym typeface="+mn-ea"/>
              </a:rPr>
              <a:t>Rm</a:t>
            </a:r>
            <a:r>
              <a:rPr lang="zh-CN" sz="2000" b="1">
                <a:latin typeface="Times New Roman" panose="02020603050405020304" pitchFamily="18" charset="0"/>
                <a:sym typeface="+mn-ea"/>
              </a:rPr>
              <a:t>的内容移位以后的值。其移位方式与数据处理指令格式中的寄存器移位方式相同。</a:t>
            </a:r>
            <a:endParaRPr lang="zh-CN" sz="2000" b="1">
              <a:latin typeface="Times New Roman" panose="02020603050405020304" pitchFamily="18" charset="0"/>
              <a:sym typeface="+mn-ea"/>
            </a:endParaRPr>
          </a:p>
          <a:p>
            <a:pPr marL="342900" indent="-342900">
              <a:lnSpc>
                <a:spcPct val="150000"/>
              </a:lnSpc>
              <a:buFont typeface="Arial" panose="020B0604020202020204" pitchFamily="34" charset="0"/>
              <a:buChar char="•"/>
            </a:pPr>
            <a:r>
              <a:rPr lang="zh-CN" sz="2000" b="1">
                <a:latin typeface="Times New Roman" panose="02020603050405020304" pitchFamily="18" charset="0"/>
                <a:sym typeface="+mn-ea"/>
              </a:rPr>
              <a:t>操作码字段中的</a:t>
            </a:r>
            <a:r>
              <a:rPr lang="en-US" sz="2000" b="1">
                <a:solidFill>
                  <a:srgbClr val="C00000"/>
                </a:solidFill>
                <a:latin typeface="Times New Roman" panose="02020603050405020304" pitchFamily="18" charset="0"/>
                <a:cs typeface="Times New Roman" panose="02020603050405020304" pitchFamily="18" charset="0"/>
                <a:sym typeface="+mn-ea"/>
              </a:rPr>
              <a:t> </a:t>
            </a:r>
            <a:r>
              <a:rPr lang="en-US" sz="2000" b="1">
                <a:solidFill>
                  <a:srgbClr val="C00000"/>
                </a:solidFill>
                <a:latin typeface="Times New Roman" panose="02020603050405020304" pitchFamily="18" charset="0"/>
                <a:sym typeface="+mn-ea"/>
              </a:rPr>
              <a:t>P</a:t>
            </a:r>
            <a:r>
              <a:rPr lang="zh-CN" sz="2000" b="1">
                <a:solidFill>
                  <a:srgbClr val="C00000"/>
                </a:solidFill>
                <a:latin typeface="Times New Roman" panose="02020603050405020304" pitchFamily="18" charset="0"/>
                <a:sym typeface="+mn-ea"/>
              </a:rPr>
              <a:t>、</a:t>
            </a:r>
            <a:r>
              <a:rPr lang="en-US" sz="2000" b="1">
                <a:solidFill>
                  <a:srgbClr val="C00000"/>
                </a:solidFill>
                <a:latin typeface="Times New Roman" panose="02020603050405020304" pitchFamily="18" charset="0"/>
                <a:sym typeface="+mn-ea"/>
              </a:rPr>
              <a:t>U</a:t>
            </a:r>
            <a:r>
              <a:rPr lang="zh-CN" sz="2000" b="1">
                <a:solidFill>
                  <a:srgbClr val="C00000"/>
                </a:solidFill>
                <a:latin typeface="Times New Roman" panose="02020603050405020304" pitchFamily="18" charset="0"/>
                <a:sym typeface="+mn-ea"/>
              </a:rPr>
              <a:t>、</a:t>
            </a:r>
            <a:r>
              <a:rPr lang="en-US" sz="2000" b="1">
                <a:solidFill>
                  <a:srgbClr val="C00000"/>
                </a:solidFill>
                <a:latin typeface="Times New Roman" panose="02020603050405020304" pitchFamily="18" charset="0"/>
                <a:sym typeface="+mn-ea"/>
              </a:rPr>
              <a:t>W</a:t>
            </a:r>
            <a:r>
              <a:rPr lang="zh-CN" sz="2000" b="1">
                <a:latin typeface="Times New Roman" panose="02020603050405020304" pitchFamily="18" charset="0"/>
                <a:sym typeface="+mn-ea"/>
              </a:rPr>
              <a:t>位用来区分不同的寻址方式；</a:t>
            </a:r>
            <a:r>
              <a:rPr lang="en-US" sz="2000" b="1">
                <a:solidFill>
                  <a:srgbClr val="C00000"/>
                </a:solidFill>
                <a:latin typeface="Times New Roman" panose="02020603050405020304" pitchFamily="18" charset="0"/>
                <a:sym typeface="+mn-ea"/>
              </a:rPr>
              <a:t>B</a:t>
            </a:r>
            <a:r>
              <a:rPr lang="zh-CN" sz="2000" b="1">
                <a:latin typeface="Times New Roman" panose="02020603050405020304" pitchFamily="18" charset="0"/>
                <a:sym typeface="+mn-ea"/>
              </a:rPr>
              <a:t>用来区分访问的数据长度；</a:t>
            </a:r>
            <a:r>
              <a:rPr lang="zh-CN" sz="2000" b="1">
                <a:solidFill>
                  <a:srgbClr val="C00000"/>
                </a:solidFill>
                <a:latin typeface="Times New Roman" panose="02020603050405020304" pitchFamily="18" charset="0"/>
                <a:sym typeface="+mn-ea"/>
              </a:rPr>
              <a:t> </a:t>
            </a:r>
            <a:r>
              <a:rPr lang="en-US" sz="2000" b="1">
                <a:solidFill>
                  <a:srgbClr val="C00000"/>
                </a:solidFill>
                <a:latin typeface="Times New Roman" panose="02020603050405020304" pitchFamily="18" charset="0"/>
                <a:sym typeface="+mn-ea"/>
              </a:rPr>
              <a:t>L</a:t>
            </a:r>
            <a:r>
              <a:rPr lang="zh-CN" sz="2000" b="1">
                <a:latin typeface="Times New Roman" panose="02020603050405020304" pitchFamily="18" charset="0"/>
                <a:sym typeface="+mn-ea"/>
              </a:rPr>
              <a:t>用来区分是装入</a:t>
            </a:r>
            <a:r>
              <a:rPr lang="en-US" sz="2000" b="1">
                <a:latin typeface="Times New Roman" panose="02020603050405020304" pitchFamily="18" charset="0"/>
                <a:sym typeface="+mn-ea"/>
              </a:rPr>
              <a:t>(load)</a:t>
            </a:r>
            <a:r>
              <a:rPr lang="zh-CN" sz="2000" b="1">
                <a:latin typeface="Times New Roman" panose="02020603050405020304" pitchFamily="18" charset="0"/>
                <a:sym typeface="+mn-ea"/>
              </a:rPr>
              <a:t>还是存储</a:t>
            </a:r>
            <a:r>
              <a:rPr lang="en-US" sz="2000" b="1">
                <a:latin typeface="Times New Roman" panose="02020603050405020304" pitchFamily="18" charset="0"/>
                <a:sym typeface="+mn-ea"/>
              </a:rPr>
              <a:t>(store)</a:t>
            </a:r>
            <a:r>
              <a:rPr lang="zh-CN" sz="2000" b="1">
                <a:latin typeface="Times New Roman" panose="02020603050405020304" pitchFamily="18" charset="0"/>
                <a:sym typeface="+mn-ea"/>
              </a:rPr>
              <a:t>。</a:t>
            </a:r>
            <a:endParaRPr lang="zh-CN" sz="2000" b="1">
              <a:latin typeface="Times New Roman" panose="02020603050405020304" pitchFamily="18" charset="0"/>
              <a:sym typeface="+mn-ea"/>
            </a:endParaRPr>
          </a:p>
          <a:p>
            <a:pPr marL="342900" indent="-342900">
              <a:lnSpc>
                <a:spcPct val="150000"/>
              </a:lnSpc>
              <a:buFont typeface="Arial" panose="020B0604020202020204" pitchFamily="34" charset="0"/>
              <a:buChar char="•"/>
            </a:pPr>
            <a:endParaRPr lang="en-US" sz="2000" b="1">
              <a:latin typeface="宋体" panose="02010600030101010101" pitchFamily="2" charset="-122"/>
              <a:sym typeface="+mn-ea"/>
            </a:endParaRPr>
          </a:p>
          <a:p>
            <a:pPr>
              <a:lnSpc>
                <a:spcPct val="150000"/>
              </a:lnSpc>
            </a:pPr>
            <a:endParaRPr lang="zh-CN" altLang="en-US" sz="2000"/>
          </a:p>
        </p:txBody>
      </p:sp>
      <p:graphicFrame>
        <p:nvGraphicFramePr>
          <p:cNvPr id="8" name="对象 7"/>
          <p:cNvGraphicFramePr/>
          <p:nvPr/>
        </p:nvGraphicFramePr>
        <p:xfrm>
          <a:off x="-263525" y="980440"/>
          <a:ext cx="9393555" cy="955675"/>
        </p:xfrm>
        <a:graphic>
          <a:graphicData uri="http://schemas.openxmlformats.org/presentationml/2006/ole">
            <mc:AlternateContent xmlns:mc="http://schemas.openxmlformats.org/markup-compatibility/2006">
              <mc:Choice xmlns:v="urn:schemas-microsoft-com:vml" Requires="v">
                <p:oleObj spid="_x0000_s9" name="" r:id="rId1" imgW="8223885" imgH="775335" progId="Visio.Drawing.15">
                  <p:embed/>
                </p:oleObj>
              </mc:Choice>
              <mc:Fallback>
                <p:oleObj name="" r:id="rId1" imgW="8223885" imgH="775335" progId="Visio.Drawing.15">
                  <p:embed/>
                  <p:pic>
                    <p:nvPicPr>
                      <p:cNvPr id="0" name="图片 8"/>
                      <p:cNvPicPr/>
                      <p:nvPr/>
                    </p:nvPicPr>
                    <p:blipFill>
                      <a:blip r:embed="rId2"/>
                      <a:stretch>
                        <a:fillRect/>
                      </a:stretch>
                    </p:blipFill>
                    <p:spPr>
                      <a:xfrm>
                        <a:off x="-263525" y="980440"/>
                        <a:ext cx="9393555" cy="955675"/>
                      </a:xfrm>
                      <a:prstGeom prst="rect">
                        <a:avLst/>
                      </a:prstGeom>
                    </p:spPr>
                  </p:pic>
                </p:oleObj>
              </mc:Fallback>
            </mc:AlternateContent>
          </a:graphicData>
        </a:graphic>
      </p:graphicFrame>
    </p:spTree>
  </p:cSld>
  <p:clrMapOvr>
    <a:masterClrMapping/>
  </p:clrMapOvr>
  <p:transition spd="slow">
    <p:cover dir="ld"/>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31445" y="2276475"/>
            <a:ext cx="8881110" cy="3322955"/>
          </a:xfrm>
          <a:prstGeom prst="rect">
            <a:avLst/>
          </a:prstGeom>
          <a:noFill/>
          <a:ln w="9525">
            <a:noFill/>
          </a:ln>
        </p:spPr>
        <p:txBody>
          <a:bodyPr wrap="square">
            <a:spAutoFit/>
          </a:bodyPr>
          <a:p>
            <a:pPr indent="269875">
              <a:lnSpc>
                <a:spcPct val="150000"/>
              </a:lnSpc>
            </a:pPr>
            <a:r>
              <a:rPr lang="en-US" sz="2000" b="1">
                <a:solidFill>
                  <a:schemeClr val="tx1"/>
                </a:solidFill>
                <a:latin typeface="Times New Roman" panose="02020603050405020304" pitchFamily="18" charset="0"/>
                <a:ea typeface="宋体" panose="02010600030101010101" pitchFamily="2" charset="-122"/>
              </a:rPr>
              <a:t>ARM</a:t>
            </a:r>
            <a:r>
              <a:rPr lang="zh-CN" sz="2000" b="1">
                <a:solidFill>
                  <a:schemeClr val="tx1"/>
                </a:solidFill>
                <a:latin typeface="Times New Roman" panose="02020603050405020304" pitchFamily="18" charset="0"/>
                <a:ea typeface="宋体" panose="02010600030101010101" pitchFamily="2" charset="-122"/>
              </a:rPr>
              <a:t>指令系统支持</a:t>
            </a:r>
            <a:r>
              <a:rPr lang="zh-CN" sz="2000" b="1">
                <a:solidFill>
                  <a:srgbClr val="C00000"/>
                </a:solidFill>
                <a:latin typeface="Times New Roman" panose="02020603050405020304" pitchFamily="18" charset="0"/>
                <a:ea typeface="宋体" panose="02010600030101010101" pitchFamily="2" charset="-122"/>
              </a:rPr>
              <a:t>一次装入</a:t>
            </a:r>
            <a:r>
              <a:rPr lang="en-US" sz="2000" b="1">
                <a:solidFill>
                  <a:srgbClr val="C00000"/>
                </a:solidFill>
                <a:latin typeface="Times New Roman" panose="02020603050405020304" pitchFamily="18" charset="0"/>
                <a:ea typeface="宋体" panose="02010600030101010101" pitchFamily="2" charset="-122"/>
              </a:rPr>
              <a:t>/</a:t>
            </a:r>
            <a:r>
              <a:rPr lang="zh-CN" sz="2000" b="1">
                <a:solidFill>
                  <a:srgbClr val="C00000"/>
                </a:solidFill>
                <a:latin typeface="Times New Roman" panose="02020603050405020304" pitchFamily="18" charset="0"/>
                <a:ea typeface="宋体" panose="02010600030101010101" pitchFamily="2" charset="-122"/>
              </a:rPr>
              <a:t>存储多字数据指令</a:t>
            </a:r>
            <a:r>
              <a:rPr lang="zh-CN" sz="2000" b="1">
                <a:solidFill>
                  <a:schemeClr val="tx1"/>
                </a:solidFill>
                <a:latin typeface="Times New Roman" panose="02020603050405020304" pitchFamily="18" charset="0"/>
                <a:ea typeface="宋体" panose="02010600030101010101" pitchFamily="2" charset="-122"/>
              </a:rPr>
              <a:t>，一条指令就可以实现主存多个连续单元与多个寄存器之间的数据传送。</a:t>
            </a:r>
            <a:endParaRPr lang="zh-CN" sz="2000" b="1">
              <a:solidFill>
                <a:schemeClr val="tx1"/>
              </a:solidFill>
              <a:latin typeface="Times New Roman" panose="02020603050405020304" pitchFamily="18" charset="0"/>
              <a:ea typeface="宋体" panose="02010600030101010101" pitchFamily="2" charset="-122"/>
            </a:endParaRPr>
          </a:p>
          <a:p>
            <a:pPr indent="269875">
              <a:lnSpc>
                <a:spcPct val="150000"/>
              </a:lnSpc>
            </a:pPr>
            <a:r>
              <a:rPr lang="zh-CN" sz="2000" b="1">
                <a:solidFill>
                  <a:schemeClr val="tx1"/>
                </a:solidFill>
                <a:latin typeface="Times New Roman" panose="02020603050405020304" pitchFamily="18" charset="0"/>
                <a:ea typeface="宋体" panose="02010600030101010101" pitchFamily="2" charset="-122"/>
              </a:rPr>
              <a:t>例如， 汇编指令“</a:t>
            </a:r>
            <a:r>
              <a:rPr lang="en-US" sz="2000" b="1">
                <a:solidFill>
                  <a:srgbClr val="C00000"/>
                </a:solidFill>
                <a:latin typeface="Times New Roman" panose="02020603050405020304" pitchFamily="18" charset="0"/>
                <a:ea typeface="宋体" panose="02010600030101010101" pitchFamily="2" charset="-122"/>
              </a:rPr>
              <a:t>LDMIA  r0</a:t>
            </a:r>
            <a:r>
              <a:rPr lang="zh-CN" sz="2000" b="1">
                <a:solidFill>
                  <a:srgbClr val="C00000"/>
                </a:solidFill>
                <a:latin typeface="Times New Roman" panose="02020603050405020304" pitchFamily="18" charset="0"/>
                <a:ea typeface="宋体" panose="02010600030101010101" pitchFamily="2" charset="-122"/>
              </a:rPr>
              <a:t>，</a:t>
            </a:r>
            <a:r>
              <a:rPr lang="en-US" sz="2000" b="1">
                <a:solidFill>
                  <a:srgbClr val="C00000"/>
                </a:solidFill>
                <a:latin typeface="Times New Roman" panose="02020603050405020304" pitchFamily="18" charset="0"/>
                <a:ea typeface="宋体" panose="02010600030101010101" pitchFamily="2" charset="-122"/>
              </a:rPr>
              <a:t>{r1-r5}</a:t>
            </a:r>
            <a:r>
              <a:rPr lang="zh-CN" sz="2000" b="1">
                <a:solidFill>
                  <a:schemeClr val="tx1"/>
                </a:solidFill>
                <a:latin typeface="Times New Roman" panose="02020603050405020304" pitchFamily="18" charset="0"/>
                <a:ea typeface="宋体" panose="02010600030101010101" pitchFamily="2" charset="-122"/>
              </a:rPr>
              <a:t>”的功能就是将以</a:t>
            </a:r>
            <a:r>
              <a:rPr lang="en-US" sz="2000" b="1">
                <a:solidFill>
                  <a:schemeClr val="tx1"/>
                </a:solidFill>
                <a:latin typeface="Times New Roman" panose="02020603050405020304" pitchFamily="18" charset="0"/>
                <a:ea typeface="宋体" panose="02010600030101010101" pitchFamily="2" charset="-122"/>
              </a:rPr>
              <a:t>r0</a:t>
            </a:r>
            <a:r>
              <a:rPr lang="zh-CN" sz="2000" b="1">
                <a:solidFill>
                  <a:schemeClr val="tx1"/>
                </a:solidFill>
                <a:latin typeface="Times New Roman" panose="02020603050405020304" pitchFamily="18" charset="0"/>
                <a:ea typeface="宋体" panose="02010600030101010101" pitchFamily="2" charset="-122"/>
              </a:rPr>
              <a:t>的内容为起始主存地址的</a:t>
            </a:r>
            <a:r>
              <a:rPr lang="en-US" sz="2000" b="1">
                <a:solidFill>
                  <a:schemeClr val="tx1"/>
                </a:solidFill>
                <a:latin typeface="Times New Roman" panose="02020603050405020304" pitchFamily="18" charset="0"/>
                <a:ea typeface="宋体" panose="02010600030101010101" pitchFamily="2" charset="-122"/>
              </a:rPr>
              <a:t>5</a:t>
            </a:r>
            <a:r>
              <a:rPr lang="zh-CN" sz="2000" b="1">
                <a:solidFill>
                  <a:schemeClr val="tx1"/>
                </a:solidFill>
                <a:latin typeface="Times New Roman" panose="02020603050405020304" pitchFamily="18" charset="0"/>
                <a:ea typeface="宋体" panose="02010600030101010101" pitchFamily="2" charset="-122"/>
              </a:rPr>
              <a:t>个字数据依次装人</a:t>
            </a:r>
            <a:r>
              <a:rPr lang="en-US" sz="2000" b="1">
                <a:solidFill>
                  <a:schemeClr val="tx1"/>
                </a:solidFill>
                <a:latin typeface="Times New Roman" panose="02020603050405020304" pitchFamily="18" charset="0"/>
                <a:ea typeface="宋体" panose="02010600030101010101" pitchFamily="2" charset="-122"/>
              </a:rPr>
              <a:t>r1~r5</a:t>
            </a:r>
            <a:r>
              <a:rPr lang="zh-CN" sz="2000" b="1">
                <a:solidFill>
                  <a:schemeClr val="tx1"/>
                </a:solidFill>
                <a:latin typeface="Times New Roman" panose="02020603050405020304" pitchFamily="18" charset="0"/>
                <a:ea typeface="宋体" panose="02010600030101010101" pitchFamily="2" charset="-122"/>
              </a:rPr>
              <a:t>中。指令中的助记符</a:t>
            </a:r>
            <a:r>
              <a:rPr lang="en-US" sz="2000" b="1">
                <a:solidFill>
                  <a:schemeClr val="tx1"/>
                </a:solidFill>
                <a:latin typeface="Times New Roman" panose="02020603050405020304" pitchFamily="18" charset="0"/>
                <a:ea typeface="宋体" panose="02010600030101010101" pitchFamily="2" charset="-122"/>
              </a:rPr>
              <a:t>IA</a:t>
            </a:r>
            <a:r>
              <a:rPr lang="zh-CN" sz="2000" b="1">
                <a:solidFill>
                  <a:schemeClr val="tx1"/>
                </a:solidFill>
                <a:latin typeface="Times New Roman" panose="02020603050405020304" pitchFamily="18" charset="0"/>
                <a:ea typeface="宋体" panose="02010600030101010101" pitchFamily="2" charset="-122"/>
              </a:rPr>
              <a:t>表示在执行完一次装入（</a:t>
            </a:r>
            <a:r>
              <a:rPr lang="en-US" sz="2000" b="1">
                <a:solidFill>
                  <a:schemeClr val="tx1"/>
                </a:solidFill>
                <a:latin typeface="Times New Roman" panose="02020603050405020304" pitchFamily="18" charset="0"/>
                <a:ea typeface="宋体" panose="02010600030101010101" pitchFamily="2" charset="-122"/>
              </a:rPr>
              <a:t>LOAD</a:t>
            </a:r>
            <a:r>
              <a:rPr lang="zh-CN" sz="2000" b="1">
                <a:solidFill>
                  <a:schemeClr val="tx1"/>
                </a:solidFill>
                <a:latin typeface="Times New Roman" panose="02020603050405020304" pitchFamily="18" charset="0"/>
                <a:ea typeface="宋体" panose="02010600030101010101" pitchFamily="2" charset="-122"/>
              </a:rPr>
              <a:t>）操作后，</a:t>
            </a:r>
            <a:r>
              <a:rPr lang="en-US" sz="2000" b="1">
                <a:solidFill>
                  <a:schemeClr val="tx1"/>
                </a:solidFill>
                <a:latin typeface="Times New Roman" panose="02020603050405020304" pitchFamily="18" charset="0"/>
                <a:ea typeface="宋体" panose="02010600030101010101" pitchFamily="2" charset="-122"/>
              </a:rPr>
              <a:t>r0</a:t>
            </a:r>
            <a:r>
              <a:rPr lang="zh-CN" sz="2000" b="1">
                <a:solidFill>
                  <a:schemeClr val="tx1"/>
                </a:solidFill>
                <a:latin typeface="Times New Roman" panose="02020603050405020304" pitchFamily="18" charset="0"/>
                <a:ea typeface="宋体" panose="02010600030101010101" pitchFamily="2" charset="-122"/>
              </a:rPr>
              <a:t>自动增</a:t>
            </a:r>
            <a:r>
              <a:rPr lang="en-US" sz="2000" b="1">
                <a:solidFill>
                  <a:schemeClr val="tx1"/>
                </a:solidFill>
                <a:latin typeface="Times New Roman" panose="02020603050405020304" pitchFamily="18" charset="0"/>
                <a:ea typeface="宋体" panose="02010600030101010101" pitchFamily="2" charset="-122"/>
              </a:rPr>
              <a:t>4</a:t>
            </a:r>
            <a:r>
              <a:rPr lang="zh-CN" sz="2000" b="1">
                <a:solidFill>
                  <a:schemeClr val="tx1"/>
                </a:solidFill>
                <a:latin typeface="Times New Roman" panose="02020603050405020304" pitchFamily="18" charset="0"/>
                <a:ea typeface="宋体" panose="02010600030101010101" pitchFamily="2" charset="-122"/>
              </a:rPr>
              <a:t>为下一次装入操作地址。</a:t>
            </a:r>
            <a:endParaRPr lang="zh-CN" sz="2000" b="1">
              <a:solidFill>
                <a:schemeClr val="tx1"/>
              </a:solidFill>
              <a:latin typeface="Times New Roman" panose="02020603050405020304" pitchFamily="18" charset="0"/>
              <a:ea typeface="宋体" panose="02010600030101010101" pitchFamily="2" charset="-122"/>
            </a:endParaRPr>
          </a:p>
          <a:p>
            <a:pPr indent="269875">
              <a:lnSpc>
                <a:spcPct val="150000"/>
              </a:lnSpc>
            </a:pPr>
            <a:r>
              <a:rPr lang="en-US" altLang="zh-CN" sz="2000" b="1">
                <a:solidFill>
                  <a:schemeClr val="tx1"/>
                </a:solidFill>
                <a:latin typeface="Times New Roman" panose="02020603050405020304" pitchFamily="18" charset="0"/>
                <a:ea typeface="宋体" panose="02010600030101010101" pitchFamily="2" charset="-122"/>
              </a:rPr>
              <a:t>      </a:t>
            </a:r>
            <a:r>
              <a:rPr lang="zh-CN" sz="2000" b="1">
                <a:solidFill>
                  <a:schemeClr val="tx1"/>
                </a:solidFill>
                <a:latin typeface="Times New Roman" panose="02020603050405020304" pitchFamily="18" charset="0"/>
                <a:ea typeface="宋体" panose="02010600030101010101" pitchFamily="2" charset="-122"/>
              </a:rPr>
              <a:t>操作码字段中的</a:t>
            </a:r>
            <a:r>
              <a:rPr lang="en-US" sz="2000" b="1">
                <a:solidFill>
                  <a:srgbClr val="C00000"/>
                </a:solidFill>
                <a:latin typeface="Times New Roman" panose="02020603050405020304" pitchFamily="18" charset="0"/>
                <a:ea typeface="宋体" panose="02010600030101010101" pitchFamily="2" charset="-122"/>
              </a:rPr>
              <a:t>P</a:t>
            </a:r>
            <a:r>
              <a:rPr lang="zh-CN" sz="2000" b="1">
                <a:solidFill>
                  <a:srgbClr val="C00000"/>
                </a:solidFill>
                <a:latin typeface="Times New Roman" panose="02020603050405020304" pitchFamily="18" charset="0"/>
                <a:ea typeface="宋体" panose="02010600030101010101" pitchFamily="2" charset="-122"/>
              </a:rPr>
              <a:t>、</a:t>
            </a:r>
            <a:r>
              <a:rPr lang="en-US" sz="2000" b="1">
                <a:solidFill>
                  <a:srgbClr val="C00000"/>
                </a:solidFill>
                <a:latin typeface="Times New Roman" panose="02020603050405020304" pitchFamily="18" charset="0"/>
                <a:ea typeface="宋体" panose="02010600030101010101" pitchFamily="2" charset="-122"/>
              </a:rPr>
              <a:t>U</a:t>
            </a:r>
            <a:r>
              <a:rPr lang="zh-CN" sz="2000" b="1">
                <a:solidFill>
                  <a:srgbClr val="C00000"/>
                </a:solidFill>
                <a:latin typeface="Times New Roman" panose="02020603050405020304" pitchFamily="18" charset="0"/>
                <a:ea typeface="宋体" panose="02010600030101010101" pitchFamily="2" charset="-122"/>
              </a:rPr>
              <a:t>、</a:t>
            </a:r>
            <a:r>
              <a:rPr lang="en-US" sz="2000" b="1">
                <a:solidFill>
                  <a:srgbClr val="C00000"/>
                </a:solidFill>
                <a:latin typeface="Times New Roman" panose="02020603050405020304" pitchFamily="18" charset="0"/>
                <a:ea typeface="宋体" panose="02010600030101010101" pitchFamily="2" charset="-122"/>
              </a:rPr>
              <a:t>W</a:t>
            </a:r>
            <a:r>
              <a:rPr lang="zh-CN" sz="2000" b="1">
                <a:solidFill>
                  <a:srgbClr val="C00000"/>
                </a:solidFill>
                <a:latin typeface="Times New Roman" panose="02020603050405020304" pitchFamily="18" charset="0"/>
                <a:ea typeface="宋体" panose="02010600030101010101" pitchFamily="2" charset="-122"/>
              </a:rPr>
              <a:t>和</a:t>
            </a:r>
            <a:r>
              <a:rPr lang="en-US" sz="2000" b="1">
                <a:solidFill>
                  <a:srgbClr val="C00000"/>
                </a:solidFill>
                <a:latin typeface="Times New Roman" panose="02020603050405020304" pitchFamily="18" charset="0"/>
                <a:ea typeface="宋体" panose="02010600030101010101" pitchFamily="2" charset="-122"/>
              </a:rPr>
              <a:t>L</a:t>
            </a:r>
            <a:r>
              <a:rPr lang="zh-CN" sz="2000" b="1">
                <a:solidFill>
                  <a:schemeClr val="tx1"/>
                </a:solidFill>
                <a:latin typeface="Times New Roman" panose="02020603050405020304" pitchFamily="18" charset="0"/>
                <a:ea typeface="宋体" panose="02010600030101010101" pitchFamily="2" charset="-122"/>
              </a:rPr>
              <a:t>的含义同装入</a:t>
            </a:r>
            <a:r>
              <a:rPr lang="en-US" sz="2000" b="1">
                <a:solidFill>
                  <a:schemeClr val="tx1"/>
                </a:solidFill>
                <a:latin typeface="Times New Roman" panose="02020603050405020304" pitchFamily="18" charset="0"/>
                <a:ea typeface="宋体" panose="02010600030101010101" pitchFamily="2" charset="-122"/>
              </a:rPr>
              <a:t>/</a:t>
            </a:r>
            <a:r>
              <a:rPr lang="zh-CN" sz="2000" b="1">
                <a:solidFill>
                  <a:schemeClr val="tx1"/>
                </a:solidFill>
                <a:latin typeface="Times New Roman" panose="02020603050405020304" pitchFamily="18" charset="0"/>
                <a:ea typeface="宋体" panose="02010600030101010101" pitchFamily="2" charset="-122"/>
              </a:rPr>
              <a:t>存储指令格式。</a:t>
            </a:r>
            <a:r>
              <a:rPr lang="en-US" sz="2000" b="1">
                <a:solidFill>
                  <a:srgbClr val="C00000"/>
                </a:solidFill>
                <a:latin typeface="Times New Roman" panose="02020603050405020304" pitchFamily="18" charset="0"/>
                <a:ea typeface="宋体" panose="02010600030101010101" pitchFamily="2" charset="-122"/>
              </a:rPr>
              <a:t>S</a:t>
            </a:r>
            <a:r>
              <a:rPr lang="zh-CN" sz="2000" b="1">
                <a:solidFill>
                  <a:schemeClr val="tx1"/>
                </a:solidFill>
                <a:latin typeface="Times New Roman" panose="02020603050405020304" pitchFamily="18" charset="0"/>
                <a:ea typeface="宋体" panose="02010600030101010101" pitchFamily="2" charset="-122"/>
              </a:rPr>
              <a:t>表示指令是否仅在特权模式（核心态）下才能使用。</a:t>
            </a:r>
            <a:endParaRPr lang="zh-CN" altLang="en-US" sz="2000" b="1">
              <a:solidFill>
                <a:schemeClr val="tx1"/>
              </a:solidFill>
              <a:latin typeface="Times New Roman" panose="02020603050405020304" pitchFamily="18" charset="0"/>
              <a:ea typeface="宋体" panose="02010600030101010101" pitchFamily="2" charset="-122"/>
            </a:endParaRPr>
          </a:p>
        </p:txBody>
      </p:sp>
      <p:sp>
        <p:nvSpPr>
          <p:cNvPr id="6" name="文本框 5"/>
          <p:cNvSpPr txBox="1"/>
          <p:nvPr/>
        </p:nvSpPr>
        <p:spPr>
          <a:xfrm>
            <a:off x="467995" y="332740"/>
            <a:ext cx="4572000" cy="460375"/>
          </a:xfrm>
          <a:prstGeom prst="rect">
            <a:avLst/>
          </a:prstGeom>
          <a:noFill/>
        </p:spPr>
        <p:txBody>
          <a:bodyPr wrap="square" rtlCol="0" anchor="t">
            <a:spAutoFit/>
          </a:bodyPr>
          <a:p>
            <a:r>
              <a:rPr lang="en-US" sz="2400" b="1">
                <a:latin typeface="Calibri" panose="020F0502020204030204" charset="0"/>
                <a:sym typeface="+mn-ea"/>
              </a:rPr>
              <a:t>③</a:t>
            </a:r>
            <a:r>
              <a:rPr lang="en-US" sz="2400" b="1">
                <a:latin typeface="宋体" panose="02010600030101010101" pitchFamily="2" charset="-122"/>
                <a:sym typeface="+mn-ea"/>
              </a:rPr>
              <a:t> </a:t>
            </a:r>
            <a:r>
              <a:rPr lang="zh-CN" sz="2400" b="1">
                <a:latin typeface="Times New Roman" panose="02020603050405020304" pitchFamily="18" charset="0"/>
                <a:sym typeface="+mn-ea"/>
              </a:rPr>
              <a:t>装入</a:t>
            </a:r>
            <a:r>
              <a:rPr lang="en-US" sz="2400" b="1">
                <a:latin typeface="Times New Roman" panose="02020603050405020304" pitchFamily="18" charset="0"/>
                <a:sym typeface="+mn-ea"/>
              </a:rPr>
              <a:t>/</a:t>
            </a:r>
            <a:r>
              <a:rPr lang="zh-CN" sz="2400" b="1">
                <a:latin typeface="Times New Roman" panose="02020603050405020304" pitchFamily="18" charset="0"/>
                <a:sym typeface="+mn-ea"/>
              </a:rPr>
              <a:t>存储多字数据指令格式</a:t>
            </a:r>
            <a:endParaRPr lang="zh-CN" altLang="en-US" sz="2400"/>
          </a:p>
        </p:txBody>
      </p:sp>
      <p:graphicFrame>
        <p:nvGraphicFramePr>
          <p:cNvPr id="7" name="对象 6"/>
          <p:cNvGraphicFramePr/>
          <p:nvPr/>
        </p:nvGraphicFramePr>
        <p:xfrm>
          <a:off x="67945" y="1054100"/>
          <a:ext cx="8984615" cy="573405"/>
        </p:xfrm>
        <a:graphic>
          <a:graphicData uri="http://schemas.openxmlformats.org/presentationml/2006/ole">
            <mc:AlternateContent xmlns:mc="http://schemas.openxmlformats.org/markup-compatibility/2006">
              <mc:Choice xmlns:v="urn:schemas-microsoft-com:vml" Requires="v">
                <p:oleObj spid="_x0000_s8" name="" r:id="rId1" imgW="7251700" imgH="416560" progId="Visio.Drawing.15">
                  <p:embed/>
                </p:oleObj>
              </mc:Choice>
              <mc:Fallback>
                <p:oleObj name="" r:id="rId1" imgW="7251700" imgH="416560" progId="Visio.Drawing.15">
                  <p:embed/>
                  <p:pic>
                    <p:nvPicPr>
                      <p:cNvPr id="0" name="图片 7"/>
                      <p:cNvPicPr/>
                      <p:nvPr/>
                    </p:nvPicPr>
                    <p:blipFill>
                      <a:blip r:embed="rId2"/>
                      <a:stretch>
                        <a:fillRect/>
                      </a:stretch>
                    </p:blipFill>
                    <p:spPr>
                      <a:xfrm>
                        <a:off x="67945" y="1054100"/>
                        <a:ext cx="8984615" cy="573405"/>
                      </a:xfrm>
                      <a:prstGeom prst="rect">
                        <a:avLst/>
                      </a:prstGeom>
                    </p:spPr>
                  </p:pic>
                </p:oleObj>
              </mc:Fallback>
            </mc:AlternateContent>
          </a:graphicData>
        </a:graphic>
      </p:graphicFrame>
    </p:spTree>
  </p:cSld>
  <p:clrMapOvr>
    <a:masterClrMapping/>
  </p:clrMapOvr>
  <p:transition spd="slow">
    <p:cover dir="ld"/>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9705" y="2348865"/>
            <a:ext cx="9037955" cy="2861310"/>
          </a:xfrm>
          <a:prstGeom prst="rect">
            <a:avLst/>
          </a:prstGeom>
          <a:noFill/>
          <a:ln w="9525">
            <a:noFill/>
          </a:ln>
        </p:spPr>
        <p:txBody>
          <a:bodyPr wrap="square">
            <a:spAutoFit/>
          </a:bodyPr>
          <a:p>
            <a:pPr marL="342900" indent="-342900">
              <a:lnSpc>
                <a:spcPct val="150000"/>
              </a:lnSpc>
              <a:spcBef>
                <a:spcPts val="0"/>
              </a:spcBef>
              <a:spcAft>
                <a:spcPts val="0"/>
              </a:spcAft>
              <a:buFont typeface="Arial" panose="020B0604020202020204" pitchFamily="34" charset="0"/>
              <a:buChar char="•"/>
            </a:pPr>
            <a:r>
              <a:rPr lang="zh-CN" sz="2000" b="1">
                <a:solidFill>
                  <a:schemeClr val="tx1"/>
                </a:solidFill>
                <a:latin typeface="Times New Roman" panose="02020603050405020304" pitchFamily="18" charset="0"/>
                <a:ea typeface="宋体" panose="02010600030101010101" pitchFamily="2" charset="-122"/>
              </a:rPr>
              <a:t>跳转指令的操作码字段只有一个</a:t>
            </a:r>
            <a:r>
              <a:rPr lang="en-US" sz="2000" b="1">
                <a:solidFill>
                  <a:srgbClr val="C00000"/>
                </a:solidFill>
                <a:latin typeface="Times New Roman" panose="02020603050405020304" pitchFamily="18" charset="0"/>
                <a:ea typeface="宋体" panose="02010600030101010101" pitchFamily="2" charset="-122"/>
              </a:rPr>
              <a:t>L</a:t>
            </a:r>
            <a:r>
              <a:rPr lang="zh-CN" sz="2000" b="1">
                <a:solidFill>
                  <a:schemeClr val="tx1"/>
                </a:solidFill>
                <a:latin typeface="Times New Roman" panose="02020603050405020304" pitchFamily="18" charset="0"/>
                <a:ea typeface="宋体" panose="02010600030101010101" pitchFamily="2" charset="-122"/>
              </a:rPr>
              <a:t>位，用来指明是否将下一条指令地址作为返回地址保存到链接寄存器（</a:t>
            </a:r>
            <a:r>
              <a:rPr lang="en-US" sz="2000" b="1">
                <a:solidFill>
                  <a:schemeClr val="tx1"/>
                </a:solidFill>
                <a:latin typeface="Times New Roman" panose="02020603050405020304" pitchFamily="18" charset="0"/>
                <a:ea typeface="宋体" panose="02010600030101010101" pitchFamily="2" charset="-122"/>
              </a:rPr>
              <a:t>link register</a:t>
            </a:r>
            <a:r>
              <a:rPr lang="zh-CN" sz="2000" b="1">
                <a:solidFill>
                  <a:schemeClr val="tx1"/>
                </a:solidFill>
                <a:latin typeface="Times New Roman" panose="02020603050405020304" pitchFamily="18" charset="0"/>
                <a:ea typeface="宋体" panose="02010600030101010101" pitchFamily="2" charset="-122"/>
              </a:rPr>
              <a:t>，即</a:t>
            </a:r>
            <a:r>
              <a:rPr lang="en-US" sz="2000" b="1">
                <a:solidFill>
                  <a:schemeClr val="tx1"/>
                </a:solidFill>
                <a:latin typeface="Times New Roman" panose="02020603050405020304" pitchFamily="18" charset="0"/>
                <a:ea typeface="宋体" panose="02010600030101010101" pitchFamily="2" charset="-122"/>
              </a:rPr>
              <a:t>r14</a:t>
            </a:r>
            <a:r>
              <a:rPr lang="zh-CN" sz="2000" b="1">
                <a:solidFill>
                  <a:schemeClr val="tx1"/>
                </a:solidFill>
                <a:latin typeface="Times New Roman" panose="02020603050405020304" pitchFamily="18" charset="0"/>
                <a:ea typeface="宋体" panose="02010600030101010101" pitchFamily="2" charset="-122"/>
              </a:rPr>
              <a:t>）中。因此，当 </a:t>
            </a:r>
            <a:r>
              <a:rPr lang="en-US" sz="2000" b="1">
                <a:solidFill>
                  <a:schemeClr val="tx1"/>
                </a:solidFill>
                <a:latin typeface="Times New Roman" panose="02020603050405020304" pitchFamily="18" charset="0"/>
                <a:ea typeface="宋体" panose="02010600030101010101" pitchFamily="2" charset="-122"/>
              </a:rPr>
              <a:t>L=1</a:t>
            </a:r>
            <a:r>
              <a:rPr lang="zh-CN" sz="2000" b="1">
                <a:solidFill>
                  <a:schemeClr val="tx1"/>
                </a:solidFill>
                <a:latin typeface="Times New Roman" panose="02020603050405020304" pitchFamily="18" charset="0"/>
                <a:ea typeface="宋体" panose="02010600030101010101" pitchFamily="2" charset="-122"/>
              </a:rPr>
              <a:t>时，跳转指令实际上相当于过程调用指令。</a:t>
            </a:r>
            <a:endParaRPr lang="zh-CN" sz="2000" b="1">
              <a:solidFill>
                <a:schemeClr val="tx1"/>
              </a:solidFill>
              <a:latin typeface="Times New Roman" panose="02020603050405020304" pitchFamily="18" charset="0"/>
              <a:ea typeface="宋体" panose="02010600030101010101" pitchFamily="2" charset="-122"/>
            </a:endParaRPr>
          </a:p>
          <a:p>
            <a:pPr marL="342900" indent="-342900">
              <a:lnSpc>
                <a:spcPct val="150000"/>
              </a:lnSpc>
              <a:spcBef>
                <a:spcPts val="0"/>
              </a:spcBef>
              <a:spcAft>
                <a:spcPts val="0"/>
              </a:spcAft>
              <a:buFont typeface="Arial" panose="020B0604020202020204" pitchFamily="34" charset="0"/>
              <a:buChar char="•"/>
            </a:pPr>
            <a:r>
              <a:rPr lang="zh-CN" sz="2000" b="1">
                <a:latin typeface="Times New Roman" panose="02020603050405020304" pitchFamily="18" charset="0"/>
                <a:sym typeface="+mn-ea"/>
              </a:rPr>
              <a:t>跳转指令将根据</a:t>
            </a:r>
            <a:r>
              <a:rPr lang="en-US" sz="2000" b="1">
                <a:solidFill>
                  <a:srgbClr val="C00000"/>
                </a:solidFill>
                <a:latin typeface="Times New Roman" panose="02020603050405020304" pitchFamily="18" charset="0"/>
                <a:sym typeface="+mn-ea"/>
              </a:rPr>
              <a:t>cond</a:t>
            </a:r>
            <a:r>
              <a:rPr lang="zh-CN" sz="2000" b="1">
                <a:latin typeface="Times New Roman" panose="02020603050405020304" pitchFamily="18" charset="0"/>
                <a:sym typeface="+mn-ea"/>
              </a:rPr>
              <a:t>字段给出的条件判断要求进行条件判断，在条件满足时，转移到</a:t>
            </a:r>
            <a:r>
              <a:rPr lang="en-US" sz="2000" b="1">
                <a:solidFill>
                  <a:srgbClr val="C00000"/>
                </a:solidFill>
                <a:latin typeface="Times New Roman" panose="02020603050405020304" pitchFamily="18" charset="0"/>
                <a:sym typeface="+mn-ea"/>
              </a:rPr>
              <a:t>24 </a:t>
            </a:r>
            <a:r>
              <a:rPr lang="zh-CN" sz="2000" b="1">
                <a:solidFill>
                  <a:srgbClr val="C00000"/>
                </a:solidFill>
                <a:latin typeface="Times New Roman" panose="02020603050405020304" pitchFamily="18" charset="0"/>
                <a:sym typeface="+mn-ea"/>
              </a:rPr>
              <a:t>位</a:t>
            </a:r>
            <a:r>
              <a:rPr lang="zh-CN" sz="2000" b="1">
                <a:latin typeface="Times New Roman" panose="02020603050405020304" pitchFamily="18" charset="0"/>
                <a:sym typeface="+mn-ea"/>
              </a:rPr>
              <a:t>“</a:t>
            </a:r>
            <a:r>
              <a:rPr lang="zh-CN" sz="2000" b="1">
                <a:solidFill>
                  <a:srgbClr val="C00000"/>
                </a:solidFill>
                <a:latin typeface="Times New Roman" panose="02020603050405020304" pitchFamily="18" charset="0"/>
                <a:sym typeface="+mn-ea"/>
              </a:rPr>
              <a:t>立即数偏移</a:t>
            </a:r>
            <a:r>
              <a:rPr lang="zh-CN" sz="2000" b="1">
                <a:latin typeface="Times New Roman" panose="02020603050405020304" pitchFamily="18" charset="0"/>
                <a:sym typeface="+mn-ea"/>
              </a:rPr>
              <a:t>”字段所指定的位置执行指令。</a:t>
            </a:r>
            <a:endParaRPr lang="zh-CN" sz="2000" b="1">
              <a:solidFill>
                <a:schemeClr val="tx1"/>
              </a:solidFill>
              <a:latin typeface="Times New Roman" panose="02020603050405020304" pitchFamily="18" charset="0"/>
              <a:ea typeface="宋体" panose="02010600030101010101" pitchFamily="2" charset="-122"/>
            </a:endParaRPr>
          </a:p>
          <a:p>
            <a:endParaRPr lang="zh-CN" altLang="en-US" sz="2000" b="1">
              <a:solidFill>
                <a:schemeClr val="tx1"/>
              </a:solidFill>
              <a:latin typeface="Times New Roman" panose="02020603050405020304" pitchFamily="18" charset="0"/>
              <a:ea typeface="宋体" panose="02010600030101010101" pitchFamily="2" charset="-122"/>
            </a:endParaRPr>
          </a:p>
        </p:txBody>
      </p:sp>
      <p:sp>
        <p:nvSpPr>
          <p:cNvPr id="2" name="文本框 1"/>
          <p:cNvSpPr txBox="1"/>
          <p:nvPr/>
        </p:nvSpPr>
        <p:spPr>
          <a:xfrm>
            <a:off x="539750" y="188595"/>
            <a:ext cx="4572000" cy="460375"/>
          </a:xfrm>
          <a:prstGeom prst="rect">
            <a:avLst/>
          </a:prstGeom>
          <a:noFill/>
        </p:spPr>
        <p:txBody>
          <a:bodyPr wrap="square" rtlCol="0" anchor="t">
            <a:spAutoFit/>
          </a:bodyPr>
          <a:p>
            <a:r>
              <a:rPr lang="en-US" sz="2400" b="1">
                <a:latin typeface="微软雅黑" panose="020B0503020204020204" charset="-122"/>
                <a:ea typeface="微软雅黑" panose="020B0503020204020204" charset="-122"/>
                <a:sym typeface="+mn-ea"/>
              </a:rPr>
              <a:t>④</a:t>
            </a:r>
            <a:r>
              <a:rPr lang="en-US" sz="2400" b="1">
                <a:latin typeface="Times New Roman" panose="02020603050405020304" pitchFamily="18" charset="0"/>
                <a:cs typeface="Times New Roman" panose="02020603050405020304" pitchFamily="18" charset="0"/>
                <a:sym typeface="+mn-ea"/>
              </a:rPr>
              <a:t> </a:t>
            </a:r>
            <a:r>
              <a:rPr lang="zh-CN" sz="2400" b="1">
                <a:latin typeface="Times New Roman" panose="02020603050405020304" pitchFamily="18" charset="0"/>
                <a:sym typeface="+mn-ea"/>
              </a:rPr>
              <a:t>跳转指令格式</a:t>
            </a:r>
            <a:endParaRPr lang="zh-CN" altLang="en-US" sz="2400"/>
          </a:p>
        </p:txBody>
      </p:sp>
      <p:graphicFrame>
        <p:nvGraphicFramePr>
          <p:cNvPr id="5" name="对象 4"/>
          <p:cNvGraphicFramePr/>
          <p:nvPr/>
        </p:nvGraphicFramePr>
        <p:xfrm>
          <a:off x="179705" y="1124585"/>
          <a:ext cx="8885555" cy="542925"/>
        </p:xfrm>
        <a:graphic>
          <a:graphicData uri="http://schemas.openxmlformats.org/presentationml/2006/ole">
            <mc:AlternateContent xmlns:mc="http://schemas.openxmlformats.org/markup-compatibility/2006">
              <mc:Choice xmlns:v="urn:schemas-microsoft-com:vml" Requires="v">
                <p:oleObj spid="_x0000_s6" name="" r:id="rId1" imgW="7002780" imgH="364490" progId="Visio.Drawing.15">
                  <p:embed/>
                </p:oleObj>
              </mc:Choice>
              <mc:Fallback>
                <p:oleObj name="" r:id="rId1" imgW="7002780" imgH="364490" progId="Visio.Drawing.15">
                  <p:embed/>
                  <p:pic>
                    <p:nvPicPr>
                      <p:cNvPr id="0" name="图片 5"/>
                      <p:cNvPicPr/>
                      <p:nvPr/>
                    </p:nvPicPr>
                    <p:blipFill>
                      <a:blip r:embed="rId2"/>
                      <a:stretch>
                        <a:fillRect/>
                      </a:stretch>
                    </p:blipFill>
                    <p:spPr>
                      <a:xfrm>
                        <a:off x="179705" y="1124585"/>
                        <a:ext cx="8885555" cy="542925"/>
                      </a:xfrm>
                      <a:prstGeom prst="rect">
                        <a:avLst/>
                      </a:prstGeom>
                    </p:spPr>
                  </p:pic>
                </p:oleObj>
              </mc:Fallback>
            </mc:AlternateContent>
          </a:graphicData>
        </a:graphic>
      </p:graphicFrame>
    </p:spTree>
  </p:cSld>
  <p:clrMapOvr>
    <a:masterClrMapping/>
  </p:clrMapOvr>
  <p:transition spd="slow">
    <p:cover dir="ld"/>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697230" y="2609850"/>
          <a:ext cx="7749540" cy="4219575"/>
        </p:xfrm>
        <a:graphic>
          <a:graphicData uri="http://schemas.openxmlformats.org/drawingml/2006/table">
            <a:tbl>
              <a:tblPr firstRow="1" bandRow="1">
                <a:tableStyleId>{5940675A-B579-460E-94D1-54222C63F5DA}</a:tableStyleId>
              </a:tblPr>
              <a:tblGrid>
                <a:gridCol w="1386205"/>
                <a:gridCol w="1935480"/>
                <a:gridCol w="1287780"/>
                <a:gridCol w="3140075"/>
              </a:tblGrid>
              <a:tr h="245745">
                <a:tc>
                  <a:txBody>
                    <a:bodyPr/>
                    <a:p>
                      <a:pPr indent="0" algn="ctr">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cond字段</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条件助记符</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标志</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c>
                  <a:txBody>
                    <a:bodyPr/>
                    <a:p>
                      <a:pPr indent="0" algn="ctr">
                        <a:buNone/>
                      </a:pPr>
                      <a:r>
                        <a:rPr lang="en-US" sz="1800" b="1">
                          <a:solidFill>
                            <a:schemeClr val="tx1"/>
                          </a:solidFill>
                          <a:latin typeface="宋体" panose="02010600030101010101" pitchFamily="2" charset="-122"/>
                          <a:ea typeface="宋体" panose="02010600030101010101" pitchFamily="2" charset="-122"/>
                          <a:cs typeface="宋体" panose="02010600030101010101" pitchFamily="2" charset="-122"/>
                        </a:rPr>
                        <a:t>含义</a:t>
                      </a:r>
                      <a:endParaRPr lang="en-US" altLang="en-US" sz="1800" b="1">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chemeClr val="accent5"/>
                    </a:solidFill>
                  </a:tcPr>
                </a:tc>
              </a:tr>
              <a:tr h="245745">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0000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EQ</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Z=1</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相等</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745">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0001</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NE</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Z=0 </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不相等</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745">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0010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CS/HS</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C=1 </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无符号数大于或等于</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745">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0011</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CC/LO</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C=0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无符号数小于</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745">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0100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MI</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N=1</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负数</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745">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0101</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PL</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N=0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正数或零</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745">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0110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VS</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V=1</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溢出</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745">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0111</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VC</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V=0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没有溢出</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1000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HI</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C=1,Z=0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无符号数大于</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110">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1001</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LS</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C=0,Z=1</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无符号数小于或等于</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745">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1010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GE</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N=V</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带符号数大于或等于</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745">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1011</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LT</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N!=V</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带符号整数小于</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745">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1100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GT</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Z=0,N=V</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带符号整数大于</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2570">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1101</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LE</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Z=1,N!=V</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带符号整数小于或等于</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2575">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1110</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AL</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任何</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无条件执行（指令默认条件）</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2730">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1111</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AL(v5及以上版本)</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任何</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solidFill>
                            <a:schemeClr val="tx1"/>
                          </a:solidFill>
                          <a:latin typeface="宋体" panose="02010600030101010101" pitchFamily="2" charset="-122"/>
                          <a:ea typeface="宋体" panose="02010600030101010101" pitchFamily="2" charset="-122"/>
                          <a:cs typeface="宋体" panose="02010600030101010101" pitchFamily="2" charset="-122"/>
                        </a:rPr>
                        <a:t>V3与v4版本，不要使用</a:t>
                      </a:r>
                      <a:endParaRPr lang="en-US" altLang="en-US" sz="16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0" y="-27305"/>
            <a:ext cx="9300845" cy="2635250"/>
          </a:xfrm>
          <a:prstGeom prst="rect">
            <a:avLst/>
          </a:prstGeom>
          <a:noFill/>
        </p:spPr>
        <p:txBody>
          <a:bodyPr wrap="square" rtlCol="0" anchor="t">
            <a:spAutoFit/>
          </a:bodyPr>
          <a:p>
            <a:pPr marL="228600" indent="-228600">
              <a:lnSpc>
                <a:spcPct val="115000"/>
              </a:lnSpc>
              <a:spcBef>
                <a:spcPts val="0"/>
              </a:spcBef>
              <a:spcAft>
                <a:spcPts val="0"/>
              </a:spcAft>
            </a:pPr>
            <a:r>
              <a:rPr lang="en-US" b="1">
                <a:latin typeface="Times New Roman" panose="02020603050405020304" pitchFamily="18" charset="0"/>
                <a:sym typeface="+mn-ea"/>
              </a:rPr>
              <a:t>ARM</a:t>
            </a:r>
            <a:r>
              <a:rPr lang="zh-CN" b="1">
                <a:latin typeface="Times New Roman" panose="02020603050405020304" pitchFamily="18" charset="0"/>
                <a:sym typeface="+mn-ea"/>
              </a:rPr>
              <a:t>指令中每条指令都有一个 </a:t>
            </a:r>
            <a:r>
              <a:rPr lang="en-US" b="1">
                <a:solidFill>
                  <a:srgbClr val="C00000"/>
                </a:solidFill>
                <a:latin typeface="Times New Roman" panose="02020603050405020304" pitchFamily="18" charset="0"/>
                <a:sym typeface="+mn-ea"/>
              </a:rPr>
              <a:t>cond</a:t>
            </a:r>
            <a:r>
              <a:rPr lang="zh-CN" b="1">
                <a:latin typeface="Times New Roman" panose="02020603050405020304" pitchFamily="18" charset="0"/>
                <a:sym typeface="+mn-ea"/>
              </a:rPr>
              <a:t>字段，该字段给出的条件判断要求</a:t>
            </a:r>
            <a:r>
              <a:rPr lang="zh-CN" b="1">
                <a:latin typeface="Times New Roman" panose="02020603050405020304" pitchFamily="18" charset="0"/>
                <a:sym typeface="+mn-ea"/>
              </a:rPr>
              <a:t>如下表所示。</a:t>
            </a:r>
            <a:endParaRPr lang="zh-CN" b="1">
              <a:latin typeface="Times New Roman" panose="02020603050405020304" pitchFamily="18" charset="0"/>
              <a:sym typeface="+mn-ea"/>
            </a:endParaRPr>
          </a:p>
          <a:p>
            <a:pPr marL="285750" indent="-285750">
              <a:lnSpc>
                <a:spcPct val="115000"/>
              </a:lnSpc>
              <a:spcBef>
                <a:spcPts val="0"/>
              </a:spcBef>
              <a:spcAft>
                <a:spcPts val="0"/>
              </a:spcAft>
              <a:buFont typeface="Arial" panose="020B0604020202020204" pitchFamily="34" charset="0"/>
              <a:buChar char="•"/>
            </a:pPr>
            <a:r>
              <a:rPr lang="zh-CN" b="1">
                <a:latin typeface="Times New Roman" panose="02020603050405020304" pitchFamily="18" charset="0"/>
                <a:sym typeface="+mn-ea"/>
              </a:rPr>
              <a:t>第三栏中的零标志</a:t>
            </a:r>
            <a:r>
              <a:rPr lang="en-US" b="1">
                <a:latin typeface="Times New Roman" panose="02020603050405020304" pitchFamily="18" charset="0"/>
                <a:sym typeface="+mn-ea"/>
              </a:rPr>
              <a:t>Z</a:t>
            </a:r>
            <a:r>
              <a:rPr lang="zh-CN" b="1">
                <a:latin typeface="Times New Roman" panose="02020603050405020304" pitchFamily="18" charset="0"/>
                <a:sym typeface="+mn-ea"/>
              </a:rPr>
              <a:t>、进位</a:t>
            </a:r>
            <a:r>
              <a:rPr lang="en-US" b="1">
                <a:latin typeface="Times New Roman" panose="02020603050405020304" pitchFamily="18" charset="0"/>
                <a:sym typeface="+mn-ea"/>
              </a:rPr>
              <a:t>/</a:t>
            </a:r>
            <a:r>
              <a:rPr lang="zh-CN" b="1">
                <a:latin typeface="Times New Roman" panose="02020603050405020304" pitchFamily="18" charset="0"/>
                <a:sym typeface="+mn-ea"/>
              </a:rPr>
              <a:t>借位标志</a:t>
            </a:r>
            <a:r>
              <a:rPr lang="en-US" b="1">
                <a:latin typeface="Times New Roman" panose="02020603050405020304" pitchFamily="18" charset="0"/>
                <a:sym typeface="+mn-ea"/>
              </a:rPr>
              <a:t>C</a:t>
            </a:r>
            <a:r>
              <a:rPr lang="zh-CN" b="1">
                <a:latin typeface="Times New Roman" panose="02020603050405020304" pitchFamily="18" charset="0"/>
                <a:sym typeface="+mn-ea"/>
              </a:rPr>
              <a:t>、符号标志</a:t>
            </a:r>
            <a:r>
              <a:rPr lang="en-US" b="1">
                <a:latin typeface="Times New Roman" panose="02020603050405020304" pitchFamily="18" charset="0"/>
                <a:sym typeface="+mn-ea"/>
              </a:rPr>
              <a:t>N</a:t>
            </a:r>
            <a:r>
              <a:rPr lang="zh-CN" b="1">
                <a:latin typeface="Times New Roman" panose="02020603050405020304" pitchFamily="18" charset="0"/>
                <a:sym typeface="+mn-ea"/>
              </a:rPr>
              <a:t>、溢出标志</a:t>
            </a:r>
            <a:r>
              <a:rPr lang="en-US" b="1">
                <a:latin typeface="Times New Roman" panose="02020603050405020304" pitchFamily="18" charset="0"/>
                <a:sym typeface="+mn-ea"/>
              </a:rPr>
              <a:t>V</a:t>
            </a:r>
            <a:r>
              <a:rPr lang="zh-CN" b="1">
                <a:latin typeface="Times New Roman" panose="02020603050405020304" pitchFamily="18" charset="0"/>
                <a:sym typeface="+mn-ea"/>
              </a:rPr>
              <a:t>指的是程序状态寄存器</a:t>
            </a:r>
            <a:r>
              <a:rPr lang="en-US" b="1">
                <a:latin typeface="Times New Roman" panose="02020603050405020304" pitchFamily="18" charset="0"/>
                <a:sym typeface="+mn-ea"/>
              </a:rPr>
              <a:t>CPSR</a:t>
            </a:r>
            <a:r>
              <a:rPr lang="zh-CN" b="1">
                <a:latin typeface="Times New Roman" panose="02020603050405020304" pitchFamily="18" charset="0"/>
                <a:sym typeface="+mn-ea"/>
              </a:rPr>
              <a:t>中的条件标志。</a:t>
            </a:r>
            <a:endParaRPr lang="zh-CN" b="1">
              <a:latin typeface="Times New Roman" panose="02020603050405020304" pitchFamily="18" charset="0"/>
              <a:sym typeface="+mn-ea"/>
            </a:endParaRPr>
          </a:p>
          <a:p>
            <a:pPr marL="285750" indent="-285750">
              <a:lnSpc>
                <a:spcPct val="115000"/>
              </a:lnSpc>
              <a:spcBef>
                <a:spcPts val="0"/>
              </a:spcBef>
              <a:spcAft>
                <a:spcPts val="0"/>
              </a:spcAft>
              <a:buFont typeface="Arial" panose="020B0604020202020204" pitchFamily="34" charset="0"/>
              <a:buChar char="•"/>
            </a:pPr>
            <a:r>
              <a:rPr lang="zh-CN" b="1">
                <a:latin typeface="Times New Roman" panose="02020603050405020304" pitchFamily="18" charset="0"/>
                <a:sym typeface="+mn-ea"/>
              </a:rPr>
              <a:t>表中第一栏操作码指</a:t>
            </a:r>
            <a:r>
              <a:rPr lang="en-US" b="1">
                <a:solidFill>
                  <a:srgbClr val="C00000"/>
                </a:solidFill>
                <a:latin typeface="Times New Roman" panose="02020603050405020304" pitchFamily="18" charset="0"/>
                <a:sym typeface="+mn-ea"/>
              </a:rPr>
              <a:t>cond</a:t>
            </a:r>
            <a:r>
              <a:rPr lang="zh-CN" b="1">
                <a:latin typeface="Times New Roman" panose="02020603050405020304" pitchFamily="18" charset="0"/>
                <a:sym typeface="+mn-ea"/>
              </a:rPr>
              <a:t>字段给出的条件码，</a:t>
            </a:r>
            <a:r>
              <a:rPr lang="en-US" b="1">
                <a:latin typeface="Times New Roman" panose="02020603050405020304" pitchFamily="18" charset="0"/>
                <a:sym typeface="+mn-ea"/>
              </a:rPr>
              <a:t>4</a:t>
            </a:r>
            <a:r>
              <a:rPr lang="zh-CN" b="1">
                <a:latin typeface="Times New Roman" panose="02020603050405020304" pitchFamily="18" charset="0"/>
                <a:sym typeface="+mn-ea"/>
              </a:rPr>
              <a:t>位条件码共有</a:t>
            </a:r>
            <a:r>
              <a:rPr lang="en-US" b="1">
                <a:solidFill>
                  <a:srgbClr val="C00000"/>
                </a:solidFill>
                <a:latin typeface="Times New Roman" panose="02020603050405020304" pitchFamily="18" charset="0"/>
                <a:sym typeface="+mn-ea"/>
              </a:rPr>
              <a:t>16</a:t>
            </a:r>
            <a:r>
              <a:rPr lang="zh-CN" b="1">
                <a:solidFill>
                  <a:srgbClr val="C00000"/>
                </a:solidFill>
                <a:latin typeface="Times New Roman" panose="02020603050405020304" pitchFamily="18" charset="0"/>
                <a:sym typeface="+mn-ea"/>
              </a:rPr>
              <a:t>种情况</a:t>
            </a:r>
            <a:r>
              <a:rPr lang="zh-CN" b="1">
                <a:latin typeface="Times New Roman" panose="02020603050405020304" pitchFamily="18" charset="0"/>
                <a:sym typeface="+mn-ea"/>
              </a:rPr>
              <a:t>；</a:t>
            </a:r>
            <a:endParaRPr lang="zh-CN" b="1">
              <a:latin typeface="Times New Roman" panose="02020603050405020304" pitchFamily="18" charset="0"/>
              <a:sym typeface="+mn-ea"/>
            </a:endParaRPr>
          </a:p>
          <a:p>
            <a:pPr>
              <a:lnSpc>
                <a:spcPct val="115000"/>
              </a:lnSpc>
              <a:spcBef>
                <a:spcPts val="0"/>
              </a:spcBef>
              <a:spcAft>
                <a:spcPts val="0"/>
              </a:spcAft>
              <a:buFont typeface="Arial" panose="020B0604020202020204" pitchFamily="34" charset="0"/>
            </a:pPr>
            <a:r>
              <a:rPr lang="en-US" altLang="zh-CN" b="1">
                <a:latin typeface="Times New Roman" panose="02020603050405020304" pitchFamily="18" charset="0"/>
                <a:sym typeface="+mn-ea"/>
              </a:rPr>
              <a:t>     --</a:t>
            </a:r>
            <a:r>
              <a:rPr lang="zh-CN" b="1">
                <a:latin typeface="Times New Roman" panose="02020603050405020304" pitchFamily="18" charset="0"/>
                <a:sym typeface="+mn-ea"/>
              </a:rPr>
              <a:t>条件码为</a:t>
            </a:r>
            <a:r>
              <a:rPr lang="en-US" b="1">
                <a:latin typeface="Times New Roman" panose="02020603050405020304" pitchFamily="18" charset="0"/>
                <a:sym typeface="+mn-ea"/>
              </a:rPr>
              <a:t>0000~1101</a:t>
            </a:r>
            <a:r>
              <a:rPr lang="zh-CN" b="1">
                <a:latin typeface="Times New Roman" panose="02020603050405020304" pitchFamily="18" charset="0"/>
                <a:sym typeface="+mn-ea"/>
              </a:rPr>
              <a:t>时，需根据</a:t>
            </a:r>
            <a:r>
              <a:rPr lang="en-US" b="1">
                <a:latin typeface="Times New Roman" panose="02020603050405020304" pitchFamily="18" charset="0"/>
                <a:sym typeface="+mn-ea"/>
              </a:rPr>
              <a:t>CPSR</a:t>
            </a:r>
            <a:r>
              <a:rPr lang="zh-CN" b="1">
                <a:latin typeface="Times New Roman" panose="02020603050405020304" pitchFamily="18" charset="0"/>
                <a:sym typeface="+mn-ea"/>
              </a:rPr>
              <a:t>中的标志位是否满足条件，来确定是否执行指令；</a:t>
            </a:r>
            <a:endParaRPr lang="zh-CN" b="1">
              <a:latin typeface="Times New Roman" panose="02020603050405020304" pitchFamily="18" charset="0"/>
              <a:sym typeface="+mn-ea"/>
            </a:endParaRPr>
          </a:p>
          <a:p>
            <a:pPr>
              <a:lnSpc>
                <a:spcPct val="115000"/>
              </a:lnSpc>
              <a:spcBef>
                <a:spcPts val="0"/>
              </a:spcBef>
              <a:spcAft>
                <a:spcPts val="0"/>
              </a:spcAft>
              <a:buFont typeface="Arial" panose="020B0604020202020204" pitchFamily="34" charset="0"/>
            </a:pPr>
            <a:r>
              <a:rPr lang="zh-CN" b="1">
                <a:latin typeface="Times New Roman" panose="02020603050405020304" pitchFamily="18" charset="0"/>
                <a:sym typeface="+mn-ea"/>
              </a:rPr>
              <a:t> </a:t>
            </a:r>
            <a:r>
              <a:rPr lang="en-US" altLang="zh-CN" b="1">
                <a:latin typeface="Times New Roman" panose="02020603050405020304" pitchFamily="18" charset="0"/>
                <a:sym typeface="+mn-ea"/>
              </a:rPr>
              <a:t>    --</a:t>
            </a:r>
            <a:r>
              <a:rPr lang="zh-CN" b="1">
                <a:latin typeface="Times New Roman" panose="02020603050405020304" pitchFamily="18" charset="0"/>
                <a:sym typeface="+mn-ea"/>
              </a:rPr>
              <a:t>条件码为</a:t>
            </a:r>
            <a:r>
              <a:rPr lang="en-US" b="1">
                <a:latin typeface="Times New Roman" panose="02020603050405020304" pitchFamily="18" charset="0"/>
                <a:sym typeface="+mn-ea"/>
              </a:rPr>
              <a:t>1110</a:t>
            </a:r>
            <a:r>
              <a:rPr lang="zh-CN" b="1">
                <a:latin typeface="Times New Roman" panose="02020603050405020304" pitchFamily="18" charset="0"/>
                <a:sym typeface="+mn-ea"/>
              </a:rPr>
              <a:t>时，不管标志位是什么都要执行指令。例如，对于跳转指令，如果条件码为</a:t>
            </a:r>
            <a:r>
              <a:rPr lang="en-US" b="1">
                <a:latin typeface="Times New Roman" panose="02020603050405020304" pitchFamily="18" charset="0"/>
                <a:sym typeface="+mn-ea"/>
              </a:rPr>
              <a:t>1110, </a:t>
            </a:r>
            <a:r>
              <a:rPr lang="zh-CN" b="1">
                <a:latin typeface="Times New Roman" panose="02020603050405020304" pitchFamily="18" charset="0"/>
                <a:sym typeface="+mn-ea"/>
              </a:rPr>
              <a:t>则默认为无条件执行跳</a:t>
            </a:r>
            <a:r>
              <a:rPr lang="zh-CN" b="1">
                <a:latin typeface="Times New Roman" panose="02020603050405020304" pitchFamily="18" charset="0"/>
                <a:sym typeface="+mn-ea"/>
              </a:rPr>
              <a:t>转；</a:t>
            </a:r>
            <a:endParaRPr lang="zh-CN" b="1">
              <a:latin typeface="Times New Roman" panose="02020603050405020304" pitchFamily="18" charset="0"/>
              <a:sym typeface="+mn-ea"/>
            </a:endParaRPr>
          </a:p>
          <a:p>
            <a:pPr>
              <a:lnSpc>
                <a:spcPct val="115000"/>
              </a:lnSpc>
              <a:spcBef>
                <a:spcPts val="0"/>
              </a:spcBef>
              <a:spcAft>
                <a:spcPts val="0"/>
              </a:spcAft>
              <a:buFont typeface="Arial" panose="020B0604020202020204" pitchFamily="34" charset="0"/>
            </a:pPr>
            <a:r>
              <a:rPr lang="zh-CN" b="1">
                <a:latin typeface="Times New Roman" panose="02020603050405020304" pitchFamily="18" charset="0"/>
                <a:sym typeface="+mn-ea"/>
              </a:rPr>
              <a:t> </a:t>
            </a:r>
            <a:r>
              <a:rPr lang="en-US" altLang="zh-CN" b="1">
                <a:latin typeface="Times New Roman" panose="02020603050405020304" pitchFamily="18" charset="0"/>
                <a:sym typeface="+mn-ea"/>
              </a:rPr>
              <a:t>    --</a:t>
            </a:r>
            <a:r>
              <a:rPr lang="zh-CN" b="1">
                <a:latin typeface="Times New Roman" panose="02020603050405020304" pitchFamily="18" charset="0"/>
                <a:sym typeface="+mn-ea"/>
              </a:rPr>
              <a:t>条件码为</a:t>
            </a:r>
            <a:r>
              <a:rPr lang="en-US" b="1">
                <a:latin typeface="Times New Roman" panose="02020603050405020304" pitchFamily="18" charset="0"/>
                <a:sym typeface="+mn-ea"/>
              </a:rPr>
              <a:t>1111</a:t>
            </a:r>
            <a:r>
              <a:rPr lang="zh-CN" b="1">
                <a:latin typeface="Times New Roman" panose="02020603050405020304" pitchFamily="18" charset="0"/>
                <a:sym typeface="+mn-ea"/>
              </a:rPr>
              <a:t>时，对于</a:t>
            </a:r>
            <a:r>
              <a:rPr lang="en-US" b="1">
                <a:latin typeface="Times New Roman" panose="02020603050405020304" pitchFamily="18" charset="0"/>
                <a:sym typeface="+mn-ea"/>
              </a:rPr>
              <a:t>ARM v5</a:t>
            </a:r>
            <a:r>
              <a:rPr lang="zh-CN" b="1">
                <a:latin typeface="Times New Roman" panose="02020603050405020304" pitchFamily="18" charset="0"/>
                <a:sym typeface="+mn-ea"/>
              </a:rPr>
              <a:t>及以上版本与条件码</a:t>
            </a:r>
            <a:r>
              <a:rPr lang="en-US" b="1">
                <a:latin typeface="Times New Roman" panose="02020603050405020304" pitchFamily="18" charset="0"/>
                <a:sym typeface="+mn-ea"/>
              </a:rPr>
              <a:t>1110</a:t>
            </a:r>
            <a:r>
              <a:rPr lang="zh-CN" b="1">
                <a:latin typeface="Times New Roman" panose="02020603050405020304" pitchFamily="18" charset="0"/>
                <a:sym typeface="+mn-ea"/>
              </a:rPr>
              <a:t>定义相同，即无条件执行。</a:t>
            </a:r>
            <a:endParaRPr lang="zh-CN" altLang="en-US"/>
          </a:p>
        </p:txBody>
      </p:sp>
    </p:spTree>
  </p:cSld>
  <p:clrMapOvr>
    <a:masterClrMapping/>
  </p:clrMapOvr>
  <p:transition spd="slow">
    <p:cover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7411" name="矩形 2"/>
          <p:cNvSpPr/>
          <p:nvPr/>
        </p:nvSpPr>
        <p:spPr>
          <a:xfrm>
            <a:off x="468313" y="549275"/>
            <a:ext cx="8207375" cy="1684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en-US" sz="2400" b="1" dirty="0"/>
              <a:t>在计算机中，将负数原码转换为补码时，常采用“</a:t>
            </a:r>
            <a:r>
              <a:rPr lang="zh-CN" altLang="en-US" sz="2400" b="1" dirty="0">
                <a:solidFill>
                  <a:srgbClr val="C00000"/>
                </a:solidFill>
              </a:rPr>
              <a:t>变反加</a:t>
            </a:r>
            <a:r>
              <a:rPr lang="en-US" altLang="zh-CN" sz="2400" b="1" dirty="0">
                <a:solidFill>
                  <a:srgbClr val="C00000"/>
                </a:solidFill>
              </a:rPr>
              <a:t>1</a:t>
            </a:r>
            <a:r>
              <a:rPr lang="zh-CN" altLang="en-US" sz="2400" b="1" dirty="0"/>
              <a:t>”的方法：</a:t>
            </a:r>
            <a:r>
              <a:rPr lang="zh-CN" altLang="zh-CN" sz="2400" b="1" dirty="0"/>
              <a:t>符号位保持为</a:t>
            </a:r>
            <a:r>
              <a:rPr lang="en-US" altLang="zh-CN" sz="2400" b="1" dirty="0"/>
              <a:t>1</a:t>
            </a:r>
            <a:r>
              <a:rPr lang="zh-CN" altLang="zh-CN" sz="2400" b="1" dirty="0"/>
              <a:t>，其余各位变反，并在末位加</a:t>
            </a:r>
            <a:r>
              <a:rPr lang="en-US" altLang="zh-CN" sz="2400" b="1" dirty="0"/>
              <a:t>1</a:t>
            </a:r>
            <a:r>
              <a:rPr lang="zh-CN" altLang="zh-CN" sz="2400" b="1" dirty="0"/>
              <a:t>（在定点小数中，末位加</a:t>
            </a:r>
            <a:r>
              <a:rPr lang="en-US" altLang="zh-CN" sz="2400" b="1" dirty="0"/>
              <a:t>1</a:t>
            </a:r>
            <a:r>
              <a:rPr lang="zh-CN" altLang="zh-CN" sz="2400" b="1" dirty="0"/>
              <a:t>相当于数值加</a:t>
            </a:r>
            <a:r>
              <a:rPr lang="en-US" altLang="zh-CN" sz="2400" b="1" dirty="0">
                <a:solidFill>
                  <a:srgbClr val="000000"/>
                </a:solidFill>
                <a:latin typeface="Times New Roman" panose="02020603050405020304" pitchFamily="18" charset="0"/>
                <a:cs typeface="Times New Roman" panose="02020603050405020304" pitchFamily="18" charset="0"/>
              </a:rPr>
              <a:t>2</a:t>
            </a:r>
            <a:r>
              <a:rPr lang="en-US" altLang="zh-CN" sz="2400" b="1" baseline="30000" dirty="0">
                <a:solidFill>
                  <a:srgbClr val="000000"/>
                </a:solidFill>
                <a:latin typeface="Times New Roman" panose="02020603050405020304" pitchFamily="18" charset="0"/>
                <a:cs typeface="Times New Roman" panose="02020603050405020304" pitchFamily="18" charset="0"/>
              </a:rPr>
              <a:t>-n</a:t>
            </a:r>
            <a:r>
              <a:rPr lang="zh-CN" altLang="zh-CN" sz="2400" b="1" dirty="0"/>
              <a:t>。</a:t>
            </a:r>
            <a:endParaRPr lang="zh-CN" altLang="en-US" sz="2400" b="1" dirty="0"/>
          </a:p>
        </p:txBody>
      </p:sp>
      <p:sp>
        <p:nvSpPr>
          <p:cNvPr id="17412" name="矩形 4"/>
          <p:cNvSpPr/>
          <p:nvPr/>
        </p:nvSpPr>
        <p:spPr>
          <a:xfrm>
            <a:off x="2070100" y="2828925"/>
            <a:ext cx="4572000" cy="2239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a:t>
            </a:r>
            <a:r>
              <a:rPr lang="en-US" altLang="zh-CN" sz="2400" b="1" i="1" dirty="0"/>
              <a:t>x</a:t>
            </a:r>
            <a:r>
              <a:rPr lang="en-US" altLang="zh-CN" sz="2400" b="1" dirty="0"/>
              <a:t>]</a:t>
            </a:r>
            <a:r>
              <a:rPr lang="zh-CN" altLang="zh-CN" sz="2400" b="1" baseline="-25000" dirty="0"/>
              <a:t>原</a:t>
            </a:r>
            <a:r>
              <a:rPr lang="en-US" altLang="zh-CN" sz="2400" b="1" baseline="-25000" dirty="0"/>
              <a:t>   </a:t>
            </a:r>
            <a:r>
              <a:rPr lang="en-US" altLang="zh-CN" sz="2400" b="1" dirty="0"/>
              <a:t>=    </a:t>
            </a:r>
            <a:r>
              <a:rPr lang="en-US" altLang="zh-CN" sz="2400" b="1" u="sng" dirty="0"/>
              <a:t>1</a:t>
            </a:r>
            <a:r>
              <a:rPr lang="en-US" altLang="zh-CN" sz="2400" b="1" dirty="0"/>
              <a:t> 0 0 0 0 1 1 0</a:t>
            </a:r>
            <a:endParaRPr lang="zh-CN" altLang="zh-CN" sz="2400" b="1" dirty="0"/>
          </a:p>
          <a:p>
            <a:pPr marL="0" lvl="0" indent="0" eaLnBrk="1" hangingPunct="1">
              <a:lnSpc>
                <a:spcPct val="150000"/>
              </a:lnSpc>
              <a:spcBef>
                <a:spcPct val="0"/>
              </a:spcBef>
              <a:buClrTx/>
              <a:buSzTx/>
              <a:buFontTx/>
              <a:buNone/>
            </a:pPr>
            <a:r>
              <a:rPr lang="zh-CN" altLang="zh-CN" sz="2400" b="1" dirty="0"/>
              <a:t>尾数变反</a:t>
            </a:r>
            <a:r>
              <a:rPr lang="en-US" altLang="zh-CN" sz="2400" b="1" dirty="0"/>
              <a:t> </a:t>
            </a:r>
            <a:r>
              <a:rPr lang="en-US" altLang="zh-CN" sz="2400" b="1" u="sng" dirty="0"/>
              <a:t>1</a:t>
            </a:r>
            <a:r>
              <a:rPr lang="en-US" altLang="zh-CN" sz="2400" b="1" dirty="0"/>
              <a:t> 1 1 1 1 0 0 1</a:t>
            </a:r>
            <a:endParaRPr lang="zh-CN" altLang="zh-CN" sz="2400" b="1" dirty="0"/>
          </a:p>
          <a:p>
            <a:pPr marL="0" lvl="0" indent="0" eaLnBrk="1" hangingPunct="1">
              <a:lnSpc>
                <a:spcPct val="150000"/>
              </a:lnSpc>
              <a:spcBef>
                <a:spcPct val="0"/>
              </a:spcBef>
              <a:buClrTx/>
              <a:buSzTx/>
              <a:buFontTx/>
              <a:buNone/>
            </a:pPr>
            <a:r>
              <a:rPr lang="zh-CN" altLang="zh-CN" sz="2400" b="1" dirty="0"/>
              <a:t>末位加</a:t>
            </a:r>
            <a:r>
              <a:rPr lang="en-US" altLang="zh-CN" sz="2400" b="1" dirty="0"/>
              <a:t>1 </a:t>
            </a:r>
            <a:r>
              <a:rPr lang="en-US" altLang="zh-CN" sz="2400" b="1" u="sng" dirty="0"/>
              <a:t>                       1</a:t>
            </a:r>
            <a:endParaRPr lang="zh-CN" altLang="zh-CN" sz="2400" b="1" dirty="0"/>
          </a:p>
          <a:p>
            <a:pPr marL="0" lvl="0" indent="0" eaLnBrk="1" hangingPunct="1">
              <a:lnSpc>
                <a:spcPct val="150000"/>
              </a:lnSpc>
              <a:spcBef>
                <a:spcPct val="0"/>
              </a:spcBef>
              <a:buClrTx/>
              <a:buSzTx/>
              <a:buFontTx/>
              <a:buNone/>
            </a:pPr>
            <a:r>
              <a:rPr lang="en-US" altLang="zh-CN" sz="2400" b="1" dirty="0"/>
              <a:t>[</a:t>
            </a:r>
            <a:r>
              <a:rPr lang="en-US" altLang="zh-CN" sz="2400" b="1" i="1" dirty="0"/>
              <a:t>x</a:t>
            </a:r>
            <a:r>
              <a:rPr lang="en-US" altLang="zh-CN" sz="2400" b="1" dirty="0"/>
              <a:t>]</a:t>
            </a:r>
            <a:r>
              <a:rPr lang="zh-CN" altLang="zh-CN" sz="2400" b="1" baseline="-25000" dirty="0"/>
              <a:t>补</a:t>
            </a:r>
            <a:r>
              <a:rPr lang="en-US" altLang="zh-CN" sz="2400" b="1" baseline="-25000" dirty="0"/>
              <a:t>  </a:t>
            </a:r>
            <a:r>
              <a:rPr lang="en-US" altLang="zh-CN" sz="2400" b="1" dirty="0"/>
              <a:t>=      </a:t>
            </a:r>
            <a:r>
              <a:rPr lang="en-US" altLang="zh-CN" sz="2400" b="1" u="sng" dirty="0"/>
              <a:t>1</a:t>
            </a:r>
            <a:r>
              <a:rPr lang="en-US" altLang="zh-CN" sz="2400" b="1" dirty="0"/>
              <a:t> 1 1 1 1 0 1 0</a:t>
            </a:r>
            <a:endParaRPr lang="zh-CN" altLang="zh-CN" sz="2400" b="1" dirty="0"/>
          </a:p>
        </p:txBody>
      </p:sp>
      <p:sp>
        <p:nvSpPr>
          <p:cNvPr id="17413" name="矩形 5"/>
          <p:cNvSpPr/>
          <p:nvPr/>
        </p:nvSpPr>
        <p:spPr>
          <a:xfrm>
            <a:off x="611188" y="2908300"/>
            <a:ext cx="1112837"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zh-CN" sz="2400" b="1" dirty="0"/>
              <a:t>【例】</a:t>
            </a:r>
            <a:endParaRPr lang="zh-CN" altLang="en-US" sz="2400" dirty="0"/>
          </a:p>
        </p:txBody>
      </p:sp>
      <p:sp>
        <p:nvSpPr>
          <p:cNvPr id="2" name="右中括号 1"/>
          <p:cNvSpPr/>
          <p:nvPr/>
        </p:nvSpPr>
        <p:spPr>
          <a:xfrm>
            <a:off x="5579745" y="3716655"/>
            <a:ext cx="220345" cy="648335"/>
          </a:xfrm>
          <a:prstGeom prst="rightBracket">
            <a:avLst/>
          </a:prstGeom>
          <a:noFill/>
          <a:ln w="9525" cap="flat" cmpd="sng" algn="ctr">
            <a:solidFill>
              <a:schemeClr val="tx1"/>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文本框 2"/>
          <p:cNvSpPr txBox="1"/>
          <p:nvPr/>
        </p:nvSpPr>
        <p:spPr>
          <a:xfrm>
            <a:off x="5868035" y="3860800"/>
            <a:ext cx="482600" cy="460375"/>
          </a:xfrm>
          <a:prstGeom prst="rect">
            <a:avLst/>
          </a:prstGeom>
          <a:noFill/>
        </p:spPr>
        <p:txBody>
          <a:bodyPr wrap="square" rtlCol="0">
            <a:spAutoFit/>
          </a:bodyPr>
          <a:p>
            <a:r>
              <a:rPr lang="en-US" altLang="zh-CN" sz="2400"/>
              <a:t>+</a:t>
            </a:r>
            <a:endParaRPr lang="en-US" altLang="zh-CN" sz="2400"/>
          </a:p>
        </p:txBody>
      </p:sp>
    </p:spTree>
  </p:cSld>
  <p:clrMapOvr>
    <a:masterClrMapping/>
  </p:clrMapOvr>
  <p:transition spd="slow">
    <p:cover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8435" name="矩形 1"/>
          <p:cNvSpPr/>
          <p:nvPr/>
        </p:nvSpPr>
        <p:spPr>
          <a:xfrm>
            <a:off x="250825" y="188913"/>
            <a:ext cx="8712200" cy="2399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800" b="1" dirty="0"/>
              <a:t>（</a:t>
            </a:r>
            <a:r>
              <a:rPr lang="en-US" altLang="zh-CN" sz="2800" b="1" dirty="0"/>
              <a:t>4</a:t>
            </a:r>
            <a:r>
              <a:rPr lang="zh-CN" altLang="zh-CN" sz="2800" b="1" dirty="0"/>
              <a:t>）补码的性质</a:t>
            </a:r>
            <a:endParaRPr lang="zh-CN" altLang="zh-CN" sz="2800" b="1" dirty="0"/>
          </a:p>
          <a:p>
            <a:pPr marL="0" lvl="0" indent="0" eaLnBrk="1" hangingPunct="1">
              <a:lnSpc>
                <a:spcPct val="150000"/>
              </a:lnSpc>
              <a:spcBef>
                <a:spcPct val="0"/>
              </a:spcBef>
              <a:buClrTx/>
              <a:buSzTx/>
              <a:buFontTx/>
              <a:buNone/>
            </a:pPr>
            <a:r>
              <a:rPr lang="zh-CN" altLang="zh-CN" sz="2400" b="1" dirty="0"/>
              <a:t>① 补码的最高位是符号位，在形式上同于原码，</a:t>
            </a:r>
            <a:r>
              <a:rPr lang="en-US" altLang="zh-CN" sz="2400" b="1" dirty="0"/>
              <a:t>0</a:t>
            </a:r>
            <a:r>
              <a:rPr lang="zh-CN" altLang="zh-CN" sz="2400" b="1" dirty="0"/>
              <a:t>表示正，</a:t>
            </a:r>
            <a:r>
              <a:rPr lang="en-US" altLang="zh-CN" sz="2400" b="1" dirty="0"/>
              <a:t>1</a:t>
            </a:r>
            <a:r>
              <a:rPr lang="zh-CN" altLang="zh-CN" sz="2400" b="1" dirty="0"/>
              <a:t>表示负。</a:t>
            </a:r>
            <a:r>
              <a:rPr lang="zh-CN" altLang="zh-CN" sz="2400" b="1" dirty="0">
                <a:solidFill>
                  <a:srgbClr val="FF0000"/>
                </a:solidFill>
              </a:rPr>
              <a:t>注意</a:t>
            </a:r>
            <a:r>
              <a:rPr lang="zh-CN" altLang="zh-CN" sz="2400" b="1" dirty="0"/>
              <a:t>，原码的符号位是人为定义</a:t>
            </a:r>
            <a:r>
              <a:rPr lang="en-US" altLang="zh-CN" sz="2400" b="1" dirty="0"/>
              <a:t>0</a:t>
            </a:r>
            <a:r>
              <a:rPr lang="zh-CN" altLang="zh-CN" sz="2400" b="1" dirty="0"/>
              <a:t>正</a:t>
            </a:r>
            <a:r>
              <a:rPr lang="en-US" altLang="zh-CN" sz="2400" b="1" dirty="0"/>
              <a:t>1</a:t>
            </a:r>
            <a:r>
              <a:rPr lang="zh-CN" altLang="zh-CN" sz="2400" b="1" dirty="0"/>
              <a:t>负的；而</a:t>
            </a:r>
            <a:r>
              <a:rPr lang="zh-CN" altLang="zh-CN" sz="2400" b="1" dirty="0">
                <a:solidFill>
                  <a:srgbClr val="C00000"/>
                </a:solidFill>
              </a:rPr>
              <a:t>补码符号</a:t>
            </a:r>
            <a:r>
              <a:rPr lang="zh-CN" altLang="zh-CN" sz="2400" b="1" dirty="0"/>
              <a:t>位是</a:t>
            </a:r>
            <a:r>
              <a:rPr lang="zh-CN" altLang="zh-CN" sz="2400" b="1" dirty="0">
                <a:solidFill>
                  <a:srgbClr val="C00000"/>
                </a:solidFill>
              </a:rPr>
              <a:t>模运算得到</a:t>
            </a:r>
            <a:r>
              <a:rPr lang="zh-CN" altLang="zh-CN" sz="2400" b="1" dirty="0"/>
              <a:t>的，它是数值的一部分，可直接参与运算。</a:t>
            </a:r>
            <a:endParaRPr lang="zh-CN" altLang="zh-CN" sz="2400" b="1" dirty="0"/>
          </a:p>
        </p:txBody>
      </p:sp>
      <p:sp>
        <p:nvSpPr>
          <p:cNvPr id="18436" name="矩形 2"/>
          <p:cNvSpPr/>
          <p:nvPr/>
        </p:nvSpPr>
        <p:spPr>
          <a:xfrm>
            <a:off x="250825" y="2636838"/>
            <a:ext cx="8208963"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② 正数的补码在形式上同于原码；而负数的补码表示则不同于原码，可用负数原码求补方法进行转换。</a:t>
            </a:r>
            <a:endParaRPr lang="zh-CN" altLang="zh-CN" sz="2400" b="1" dirty="0"/>
          </a:p>
        </p:txBody>
      </p:sp>
      <p:sp>
        <p:nvSpPr>
          <p:cNvPr id="18437" name="矩形 4"/>
          <p:cNvSpPr/>
          <p:nvPr/>
        </p:nvSpPr>
        <p:spPr>
          <a:xfrm>
            <a:off x="323850" y="4076700"/>
            <a:ext cx="8351838"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③</a:t>
            </a:r>
            <a:r>
              <a:rPr lang="zh-CN" altLang="en-US" sz="2400" b="1" dirty="0"/>
              <a:t>下</a:t>
            </a:r>
            <a:r>
              <a:rPr lang="zh-CN" altLang="zh-CN" sz="2400" b="1" dirty="0"/>
              <a:t>图</a:t>
            </a:r>
            <a:r>
              <a:rPr lang="zh-CN" altLang="en-US" sz="2400" b="1" dirty="0"/>
              <a:t>是</a:t>
            </a:r>
            <a:r>
              <a:rPr lang="zh-CN" altLang="zh-CN" sz="2400" b="1" dirty="0"/>
              <a:t>定点整数数轴形式表示</a:t>
            </a:r>
            <a:r>
              <a:rPr lang="zh-CN" altLang="en-US" sz="2400" b="1" dirty="0"/>
              <a:t>的</a:t>
            </a:r>
            <a:r>
              <a:rPr lang="zh-CN" altLang="zh-CN" sz="2400" b="1" dirty="0"/>
              <a:t>补码表示范围与代码组合。设机器字长为</a:t>
            </a:r>
            <a:r>
              <a:rPr lang="en-US" altLang="zh-CN" sz="2400" b="1" i="1" dirty="0"/>
              <a:t>n</a:t>
            </a:r>
            <a:r>
              <a:rPr lang="en-US" altLang="zh-CN" sz="2400" b="1" dirty="0"/>
              <a:t>+1</a:t>
            </a:r>
            <a:r>
              <a:rPr lang="zh-CN" altLang="zh-CN" sz="2400" b="1" dirty="0"/>
              <a:t>位。</a:t>
            </a:r>
            <a:r>
              <a:rPr lang="zh-CN" altLang="zh-CN" sz="2000" b="1" dirty="0"/>
              <a:t>（数轴上是补码，数轴下是补码对应真值）</a:t>
            </a:r>
            <a:endParaRPr lang="zh-CN" altLang="zh-CN" sz="2000" b="1" dirty="0"/>
          </a:p>
        </p:txBody>
      </p:sp>
      <p:pic>
        <p:nvPicPr>
          <p:cNvPr id="18438" name="图片 5" descr="2X02"/>
          <p:cNvPicPr>
            <a:picLocks noChangeAspect="1"/>
          </p:cNvPicPr>
          <p:nvPr/>
        </p:nvPicPr>
        <p:blipFill>
          <a:blip r:embed="rId1"/>
          <a:stretch>
            <a:fillRect/>
          </a:stretch>
        </p:blipFill>
        <p:spPr>
          <a:xfrm>
            <a:off x="395288" y="5661025"/>
            <a:ext cx="8208962" cy="863600"/>
          </a:xfrm>
          <a:prstGeom prst="rect">
            <a:avLst/>
          </a:prstGeom>
          <a:noFill/>
          <a:ln w="9525">
            <a:noFill/>
          </a:ln>
        </p:spPr>
      </p:pic>
    </p:spTree>
  </p:cSld>
  <p:clrMapOvr>
    <a:masterClrMapping/>
  </p:clrMapOvr>
  <p:transition spd="slow">
    <p:cover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9459" name="矩形 7"/>
          <p:cNvSpPr/>
          <p:nvPr/>
        </p:nvSpPr>
        <p:spPr>
          <a:xfrm>
            <a:off x="191135" y="188595"/>
            <a:ext cx="8952865" cy="11988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④ 定点整数真值</a:t>
            </a:r>
            <a:r>
              <a:rPr lang="en-US" altLang="zh-CN" sz="2400" b="1" i="1" dirty="0">
                <a:solidFill>
                  <a:srgbClr val="C00000"/>
                </a:solidFill>
              </a:rPr>
              <a:t>x</a:t>
            </a:r>
            <a:r>
              <a:rPr lang="zh-CN" altLang="zh-CN" sz="2400" b="1" dirty="0"/>
              <a:t>与其补码</a:t>
            </a:r>
            <a:r>
              <a:rPr lang="en-US" altLang="zh-CN" sz="2400" b="1" dirty="0">
                <a:solidFill>
                  <a:srgbClr val="C00000"/>
                </a:solidFill>
                <a:latin typeface="Times New Roman" panose="02020603050405020304" pitchFamily="18" charset="0"/>
                <a:cs typeface="Times New Roman" panose="02020603050405020304" pitchFamily="18" charset="0"/>
              </a:rPr>
              <a:t>[ x ]</a:t>
            </a:r>
            <a:r>
              <a:rPr lang="zh-CN" altLang="en-US" sz="2400" b="1" baseline="-25000" dirty="0">
                <a:solidFill>
                  <a:srgbClr val="C00000"/>
                </a:solidFill>
                <a:latin typeface="Times New Roman" panose="02020603050405020304" pitchFamily="18" charset="0"/>
                <a:cs typeface="Times New Roman" panose="02020603050405020304" pitchFamily="18" charset="0"/>
              </a:rPr>
              <a:t>补</a:t>
            </a:r>
            <a:r>
              <a:rPr lang="zh-CN" altLang="en-US" sz="2400" b="1" dirty="0"/>
              <a:t>的</a:t>
            </a:r>
            <a:r>
              <a:rPr lang="zh-CN" altLang="zh-CN" sz="2400" b="1" dirty="0">
                <a:solidFill>
                  <a:srgbClr val="C00000"/>
                </a:solidFill>
              </a:rPr>
              <a:t>映射</a:t>
            </a:r>
            <a:r>
              <a:rPr lang="zh-CN" altLang="en-US" sz="2400" b="1" dirty="0"/>
              <a:t>如下</a:t>
            </a:r>
            <a:r>
              <a:rPr lang="zh-CN" altLang="zh-CN" sz="2400" b="1" dirty="0"/>
              <a:t>图，设机器字长为</a:t>
            </a:r>
            <a:r>
              <a:rPr lang="en-US" altLang="zh-CN" sz="2400" b="1" i="1" dirty="0"/>
              <a:t>n</a:t>
            </a:r>
            <a:r>
              <a:rPr lang="en-US" altLang="zh-CN" sz="2400" b="1" dirty="0"/>
              <a:t>+1</a:t>
            </a:r>
            <a:r>
              <a:rPr lang="zh-CN" altLang="zh-CN" sz="2400" b="1" dirty="0"/>
              <a:t>位。</a:t>
            </a:r>
            <a:endParaRPr lang="zh-CN" altLang="en-US" sz="2400" b="1" dirty="0"/>
          </a:p>
        </p:txBody>
      </p:sp>
      <p:pic>
        <p:nvPicPr>
          <p:cNvPr id="19460" name="图片 8" descr="2X03"/>
          <p:cNvPicPr>
            <a:picLocks noChangeAspect="1"/>
          </p:cNvPicPr>
          <p:nvPr/>
        </p:nvPicPr>
        <p:blipFill>
          <a:blip r:embed="rId1"/>
          <a:stretch>
            <a:fillRect/>
          </a:stretch>
        </p:blipFill>
        <p:spPr>
          <a:xfrm>
            <a:off x="460375" y="1628775"/>
            <a:ext cx="7920038" cy="2181225"/>
          </a:xfrm>
          <a:prstGeom prst="rect">
            <a:avLst/>
          </a:prstGeom>
          <a:noFill/>
          <a:ln w="9525">
            <a:noFill/>
          </a:ln>
        </p:spPr>
      </p:pic>
      <p:sp>
        <p:nvSpPr>
          <p:cNvPr id="19461" name="矩形 9"/>
          <p:cNvSpPr/>
          <p:nvPr/>
        </p:nvSpPr>
        <p:spPr>
          <a:xfrm>
            <a:off x="34925" y="3886200"/>
            <a:ext cx="9290050" cy="19932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     </a:t>
            </a:r>
            <a:r>
              <a:rPr lang="zh-CN" altLang="zh-CN" sz="2400" b="1" dirty="0"/>
              <a:t>负数的补码表示为</a:t>
            </a:r>
            <a:r>
              <a:rPr lang="en-US" altLang="zh-CN" sz="2400" b="1" dirty="0">
                <a:solidFill>
                  <a:srgbClr val="000000"/>
                </a:solidFill>
                <a:latin typeface="Times New Roman" panose="02020603050405020304" pitchFamily="18" charset="0"/>
                <a:cs typeface="Times New Roman" panose="02020603050405020304" pitchFamily="18" charset="0"/>
              </a:rPr>
              <a:t> 2</a:t>
            </a:r>
            <a:r>
              <a:rPr lang="en-US" altLang="zh-CN" sz="2400" b="1" baseline="30000" dirty="0">
                <a:solidFill>
                  <a:srgbClr val="000000"/>
                </a:solidFill>
                <a:latin typeface="Times New Roman" panose="02020603050405020304" pitchFamily="18" charset="0"/>
                <a:cs typeface="Times New Roman" panose="02020603050405020304" pitchFamily="18" charset="0"/>
              </a:rPr>
              <a:t>n+1 </a:t>
            </a:r>
            <a:r>
              <a:rPr lang="en-US" altLang="zh-CN" sz="2400" b="1" dirty="0">
                <a:solidFill>
                  <a:srgbClr val="000000"/>
                </a:solidFill>
                <a:latin typeface="Times New Roman" panose="02020603050405020304" pitchFamily="18" charset="0"/>
                <a:cs typeface="Times New Roman" panose="02020603050405020304" pitchFamily="18" charset="0"/>
              </a:rPr>
              <a:t>+ x</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zh-CN" sz="2400" b="1" dirty="0"/>
              <a:t>实际上是将负数</a:t>
            </a:r>
            <a:r>
              <a:rPr lang="en-US" altLang="zh-CN" sz="2400" b="1" dirty="0"/>
              <a:t>x</a:t>
            </a:r>
            <a:r>
              <a:rPr lang="zh-CN" altLang="zh-CN" sz="2400" b="1" dirty="0"/>
              <a:t>向正向平移了</a:t>
            </a:r>
            <a:r>
              <a:rPr lang="en-US" altLang="zh-CN" sz="2400" b="1" dirty="0">
                <a:solidFill>
                  <a:srgbClr val="000000"/>
                </a:solidFill>
                <a:latin typeface="Times New Roman" panose="02020603050405020304" pitchFamily="18" charset="0"/>
                <a:cs typeface="Times New Roman" panose="02020603050405020304" pitchFamily="18" charset="0"/>
              </a:rPr>
              <a:t>2</a:t>
            </a:r>
            <a:r>
              <a:rPr lang="en-US" altLang="zh-CN" sz="2400" b="1" baseline="30000" dirty="0">
                <a:solidFill>
                  <a:srgbClr val="000000"/>
                </a:solidFill>
                <a:latin typeface="Times New Roman" panose="02020603050405020304" pitchFamily="18" charset="0"/>
                <a:cs typeface="Times New Roman" panose="02020603050405020304" pitchFamily="18" charset="0"/>
              </a:rPr>
              <a:t>n+1</a:t>
            </a:r>
            <a:r>
              <a:rPr lang="zh-CN" altLang="zh-CN" sz="2400" b="1" dirty="0"/>
              <a:t> ，</a:t>
            </a:r>
            <a:endParaRPr lang="en-US" altLang="zh-CN" sz="2400" b="1" dirty="0"/>
          </a:p>
          <a:p>
            <a:pPr marL="0" lvl="0" indent="0" eaLnBrk="1" hangingPunct="1">
              <a:lnSpc>
                <a:spcPct val="150000"/>
              </a:lnSpc>
              <a:spcBef>
                <a:spcPct val="0"/>
              </a:spcBef>
              <a:buClrTx/>
              <a:buSzTx/>
              <a:buFontTx/>
              <a:buNone/>
            </a:pPr>
            <a:r>
              <a:rPr lang="zh-CN" altLang="zh-CN" sz="2400" b="1" dirty="0"/>
              <a:t>负数</a:t>
            </a:r>
            <a:r>
              <a:rPr lang="en-US" altLang="zh-CN" sz="2400" b="1" i="1" dirty="0"/>
              <a:t>x</a:t>
            </a:r>
            <a:r>
              <a:rPr lang="zh-CN" altLang="zh-CN" sz="2400" b="1" dirty="0"/>
              <a:t>被映射到正数域。</a:t>
            </a:r>
            <a:r>
              <a:rPr lang="zh-CN" altLang="en-US" sz="2400" b="1" dirty="0"/>
              <a:t>因此，</a:t>
            </a:r>
            <a:r>
              <a:rPr lang="zh-CN" altLang="zh-CN" sz="2400" b="1" dirty="0"/>
              <a:t>加一个负数被转化为加另一个正数（即该负数的补码）。</a:t>
            </a:r>
            <a:endParaRPr lang="zh-CN" altLang="zh-CN" sz="2400" b="1" dirty="0"/>
          </a:p>
          <a:p>
            <a:pPr marL="0" lvl="0" indent="0" eaLnBrk="1" hangingPunct="1">
              <a:spcBef>
                <a:spcPct val="0"/>
              </a:spcBef>
              <a:buClrTx/>
              <a:buSzTx/>
              <a:buFontTx/>
              <a:buNone/>
            </a:pPr>
            <a:r>
              <a:rPr lang="en-US" altLang="zh-CN" sz="2400" b="1" baseline="30000" dirty="0">
                <a:solidFill>
                  <a:srgbClr val="000000"/>
                </a:solidFill>
                <a:latin typeface="Times New Roman" panose="02020603050405020304" pitchFamily="18" charset="0"/>
                <a:cs typeface="Times New Roman" panose="02020603050405020304" pitchFamily="18" charset="0"/>
              </a:rPr>
              <a:t> </a:t>
            </a:r>
            <a:endParaRPr lang="zh-CN" altLang="en-US" sz="2400" b="1" dirty="0"/>
          </a:p>
        </p:txBody>
      </p:sp>
      <p:sp>
        <p:nvSpPr>
          <p:cNvPr id="19462" name="矩形 11"/>
          <p:cNvSpPr/>
          <p:nvPr/>
        </p:nvSpPr>
        <p:spPr>
          <a:xfrm>
            <a:off x="184150" y="5410200"/>
            <a:ext cx="846455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    </a:t>
            </a:r>
            <a:r>
              <a:rPr lang="zh-CN" altLang="zh-CN" sz="2400" b="1" dirty="0"/>
              <a:t>映射结果还表明，符号位</a:t>
            </a:r>
            <a:r>
              <a:rPr lang="en-US" altLang="zh-CN" sz="2400" b="1" i="1" dirty="0"/>
              <a:t>x</a:t>
            </a:r>
            <a:r>
              <a:rPr lang="en-US" altLang="zh-CN" sz="2400" b="1" i="1" baseline="-25000" dirty="0"/>
              <a:t>n</a:t>
            </a:r>
            <a:r>
              <a:rPr lang="zh-CN" altLang="zh-CN" sz="2400" b="1" dirty="0"/>
              <a:t>是映射值中的一个数位，因而在补码运算中，符号位应同尾数一起参加运算。</a:t>
            </a:r>
            <a:endParaRPr lang="zh-CN" altLang="zh-CN" sz="2400" b="1" dirty="0"/>
          </a:p>
        </p:txBody>
      </p:sp>
    </p:spTree>
  </p:cSld>
  <p:clrMapOvr>
    <a:masterClrMapping/>
  </p:clrMapOvr>
  <p:transition spd="slow">
    <p:cover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20483" name="矩形 2"/>
          <p:cNvSpPr/>
          <p:nvPr/>
        </p:nvSpPr>
        <p:spPr>
          <a:xfrm>
            <a:off x="323850" y="252413"/>
            <a:ext cx="8208963" cy="1076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800" b="1" dirty="0">
                <a:latin typeface="黑体" panose="02010609060101010101" pitchFamily="49" charset="-122"/>
                <a:ea typeface="黑体" panose="02010609060101010101" pitchFamily="49" charset="-122"/>
              </a:rPr>
              <a:t>4</a:t>
            </a:r>
            <a:r>
              <a:rPr lang="zh-CN"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反码</a:t>
            </a:r>
            <a:r>
              <a:rPr lang="zh-CN" altLang="zh-CN" sz="2800" b="1" dirty="0">
                <a:latin typeface="黑体" panose="02010609060101010101" pitchFamily="49" charset="-122"/>
                <a:ea typeface="黑体" panose="02010609060101010101" pitchFamily="49" charset="-122"/>
              </a:rPr>
              <a:t>表示法</a:t>
            </a:r>
            <a:endParaRPr lang="zh-CN" altLang="zh-CN" sz="2800" b="1" dirty="0">
              <a:latin typeface="黑体" panose="02010609060101010101" pitchFamily="49" charset="-122"/>
              <a:ea typeface="黑体" panose="02010609060101010101" pitchFamily="49" charset="-122"/>
            </a:endParaRPr>
          </a:p>
          <a:p>
            <a:pPr marL="0" lvl="0" indent="0" eaLnBrk="1" hangingPunct="1">
              <a:lnSpc>
                <a:spcPct val="150000"/>
              </a:lnSpc>
              <a:spcBef>
                <a:spcPct val="0"/>
              </a:spcBef>
              <a:buClrTx/>
              <a:buSzTx/>
              <a:buFontTx/>
              <a:buNone/>
            </a:pPr>
            <a:r>
              <a:rPr lang="zh-CN" altLang="zh-CN" sz="2400" b="1" dirty="0"/>
              <a:t>这是计算机中的又一种机器表示。</a:t>
            </a:r>
            <a:endParaRPr lang="zh-CN" altLang="en-US" sz="2400" b="1" dirty="0"/>
          </a:p>
        </p:txBody>
      </p:sp>
      <p:sp>
        <p:nvSpPr>
          <p:cNvPr id="20484" name="矩形 3"/>
          <p:cNvSpPr/>
          <p:nvPr/>
        </p:nvSpPr>
        <p:spPr>
          <a:xfrm>
            <a:off x="290513" y="1565275"/>
            <a:ext cx="80645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solidFill>
                  <a:srgbClr val="000000"/>
                </a:solidFill>
                <a:latin typeface="Times New Roman" panose="02020603050405020304" pitchFamily="18" charset="0"/>
                <a:cs typeface="Times New Roman" panose="02020603050405020304" pitchFamily="18" charset="0"/>
              </a:rPr>
              <a:t>定点整数的反码形式为 </a:t>
            </a:r>
            <a:r>
              <a:rPr lang="en-US" altLang="zh-CN" sz="2400" b="1" dirty="0">
                <a:solidFill>
                  <a:srgbClr val="000000"/>
                </a:solidFill>
                <a:latin typeface="Times New Roman" panose="02020603050405020304" pitchFamily="18" charset="0"/>
                <a:cs typeface="Times New Roman" panose="02020603050405020304" pitchFamily="18" charset="0"/>
              </a:rPr>
              <a:t>x</a:t>
            </a:r>
            <a:r>
              <a:rPr lang="en-US" altLang="zh-CN" sz="2400" b="1" baseline="-25000"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 x</a:t>
            </a:r>
            <a:r>
              <a:rPr lang="en-US" altLang="zh-CN" sz="2400" b="1" baseline="-25000" dirty="0">
                <a:solidFill>
                  <a:srgbClr val="000000"/>
                </a:solidFill>
                <a:latin typeface="Times New Roman" panose="02020603050405020304" pitchFamily="18" charset="0"/>
                <a:cs typeface="Times New Roman" panose="02020603050405020304" pitchFamily="18" charset="0"/>
              </a:rPr>
              <a:t>n-1</a:t>
            </a:r>
            <a:r>
              <a:rPr lang="en-US" altLang="zh-CN" sz="2400" b="1" dirty="0">
                <a:solidFill>
                  <a:srgbClr val="000000"/>
                </a:solidFill>
                <a:latin typeface="Times New Roman" panose="02020603050405020304" pitchFamily="18" charset="0"/>
                <a:cs typeface="Times New Roman" panose="02020603050405020304" pitchFamily="18" charset="0"/>
              </a:rPr>
              <a:t> x</a:t>
            </a:r>
            <a:r>
              <a:rPr lang="en-US" altLang="zh-CN" sz="2400" b="1" baseline="-25000" dirty="0">
                <a:solidFill>
                  <a:srgbClr val="000000"/>
                </a:solidFill>
                <a:latin typeface="Times New Roman" panose="02020603050405020304" pitchFamily="18" charset="0"/>
                <a:cs typeface="Times New Roman" panose="02020603050405020304" pitchFamily="18" charset="0"/>
              </a:rPr>
              <a:t>n-2 </a:t>
            </a:r>
            <a:r>
              <a:rPr lang="en-US" altLang="zh-CN" sz="2400" b="1" baseline="-25000" dirty="0">
                <a:solidFill>
                  <a:srgbClr val="000000"/>
                </a:solidFill>
                <a:latin typeface="Times New Roman" panose="02020603050405020304" pitchFamily="18" charset="0"/>
                <a:ea typeface="Times New Roman" panose="02020603050405020304" pitchFamily="18" charset="0"/>
              </a:rPr>
              <a:t>…</a:t>
            </a:r>
            <a:r>
              <a:rPr lang="en-US" altLang="zh-CN" sz="2400" b="1" baseline="-25000" dirty="0">
                <a:solidFill>
                  <a:srgbClr val="000000"/>
                </a:solidFill>
                <a:latin typeface="Times New Roman" panose="02020603050405020304" pitchFamily="18" charset="0"/>
                <a:ea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x</a:t>
            </a:r>
            <a:r>
              <a:rPr lang="en-US" altLang="zh-CN" sz="2400" b="1" baseline="-25000" dirty="0">
                <a:solidFill>
                  <a:srgbClr val="000000"/>
                </a:solidFill>
                <a:latin typeface="Times New Roman" panose="02020603050405020304" pitchFamily="18" charset="0"/>
                <a:cs typeface="Times New Roman" panose="02020603050405020304" pitchFamily="18" charset="0"/>
              </a:rPr>
              <a:t>0 </a:t>
            </a:r>
            <a:r>
              <a:rPr lang="zh-CN" altLang="en-US" sz="2400" b="1" baseline="-25000"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其反码定义如下：</a:t>
            </a:r>
            <a:r>
              <a:rPr lang="en-US" altLang="zh-CN" sz="2400" b="1" dirty="0">
                <a:solidFill>
                  <a:srgbClr val="000000"/>
                </a:solidFill>
                <a:latin typeface="Times New Roman" panose="02020603050405020304" pitchFamily="18" charset="0"/>
                <a:cs typeface="Times New Roman" panose="02020603050405020304" pitchFamily="18" charset="0"/>
              </a:rPr>
              <a:t> </a:t>
            </a:r>
            <a:endParaRPr lang="zh-CN" altLang="en-US" sz="2400" dirty="0"/>
          </a:p>
        </p:txBody>
      </p:sp>
      <p:sp>
        <p:nvSpPr>
          <p:cNvPr id="20485"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aphicFrame>
        <p:nvGraphicFramePr>
          <p:cNvPr id="20486" name="对象 5"/>
          <p:cNvGraphicFramePr>
            <a:graphicFrameLocks noChangeAspect="1"/>
          </p:cNvGraphicFramePr>
          <p:nvPr/>
        </p:nvGraphicFramePr>
        <p:xfrm>
          <a:off x="1514475" y="2276475"/>
          <a:ext cx="5616575" cy="1081088"/>
        </p:xfrm>
        <a:graphic>
          <a:graphicData uri="http://schemas.openxmlformats.org/presentationml/2006/ole">
            <mc:AlternateContent xmlns:mc="http://schemas.openxmlformats.org/markup-compatibility/2006">
              <mc:Choice xmlns:v="urn:schemas-microsoft-com:vml" Requires="v">
                <p:oleObj spid="_x0000_s3077" name="" r:id="rId1" imgW="2171700" imgH="457200" progId="Equation.DSMT4">
                  <p:embed/>
                </p:oleObj>
              </mc:Choice>
              <mc:Fallback>
                <p:oleObj name="" r:id="rId1" imgW="2171700" imgH="457200" progId="Equation.DSMT4">
                  <p:embed/>
                  <p:pic>
                    <p:nvPicPr>
                      <p:cNvPr id="0" name="图片 3076"/>
                      <p:cNvPicPr/>
                      <p:nvPr/>
                    </p:nvPicPr>
                    <p:blipFill>
                      <a:blip r:embed="rId2"/>
                      <a:stretch>
                        <a:fillRect/>
                      </a:stretch>
                    </p:blipFill>
                    <p:spPr>
                      <a:xfrm>
                        <a:off x="1514475" y="2276475"/>
                        <a:ext cx="5616575" cy="1081088"/>
                      </a:xfrm>
                      <a:prstGeom prst="rect">
                        <a:avLst/>
                      </a:prstGeom>
                      <a:noFill/>
                      <a:ln w="38100">
                        <a:noFill/>
                        <a:miter/>
                      </a:ln>
                    </p:spPr>
                  </p:pic>
                </p:oleObj>
              </mc:Fallback>
            </mc:AlternateContent>
          </a:graphicData>
        </a:graphic>
      </p:graphicFrame>
      <p:sp>
        <p:nvSpPr>
          <p:cNvPr id="20487" name="Rectangle 14"/>
          <p:cNvSpPr/>
          <p:nvPr/>
        </p:nvSpPr>
        <p:spPr>
          <a:xfrm>
            <a:off x="260350" y="3573463"/>
            <a:ext cx="8461375" cy="175418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215900">
              <a:lnSpc>
                <a:spcPct val="150000"/>
              </a:lnSpc>
              <a:spcBef>
                <a:spcPct val="0"/>
              </a:spcBef>
              <a:buClrTx/>
              <a:buSzTx/>
              <a:buFontTx/>
              <a:buNone/>
            </a:pPr>
            <a:r>
              <a:rPr lang="zh-CN" altLang="zh-CN" sz="2400" b="1" dirty="0">
                <a:solidFill>
                  <a:srgbClr val="000000"/>
                </a:solidFill>
                <a:latin typeface="宋体" panose="02010600030101010101" pitchFamily="2" charset="-122"/>
                <a:cs typeface="Times New Roman" panose="02020603050405020304" pitchFamily="18" charset="0"/>
              </a:rPr>
              <a:t>【</a:t>
            </a:r>
            <a:r>
              <a:rPr lang="zh-CN" altLang="zh-CN" sz="2400" b="1" dirty="0">
                <a:solidFill>
                  <a:srgbClr val="000000"/>
                </a:solidFill>
                <a:latin typeface="Times New Roman" panose="02020603050405020304" pitchFamily="18" charset="0"/>
                <a:cs typeface="Times New Roman" panose="02020603050405020304" pitchFamily="18" charset="0"/>
              </a:rPr>
              <a:t>例</a:t>
            </a:r>
            <a:r>
              <a:rPr lang="en-US" altLang="zh-CN" sz="2400" b="1" dirty="0">
                <a:solidFill>
                  <a:srgbClr val="000000"/>
                </a:solidFill>
                <a:latin typeface="宋体" panose="02010600030101010101" pitchFamily="2" charset="-122"/>
                <a:cs typeface="Times New Roman" panose="02020603050405020304" pitchFamily="18" charset="0"/>
              </a:rPr>
              <a:t>】</a:t>
            </a:r>
            <a:r>
              <a:rPr lang="zh-CN" altLang="en-US" sz="2400" b="1" dirty="0">
                <a:solidFill>
                  <a:srgbClr val="000000"/>
                </a:solidFill>
                <a:latin typeface="宋体" panose="02010600030101010101" pitchFamily="2" charset="-122"/>
                <a:cs typeface="Times New Roman" panose="02020603050405020304" pitchFamily="18" charset="0"/>
              </a:rPr>
              <a:t>设</a:t>
            </a:r>
            <a:r>
              <a:rPr lang="zh-CN" altLang="en-US" sz="2400" b="1" dirty="0">
                <a:solidFill>
                  <a:srgbClr val="000000"/>
                </a:solidFill>
                <a:latin typeface="Times New Roman" panose="02020603050405020304" pitchFamily="18" charset="0"/>
                <a:cs typeface="Times New Roman" panose="02020603050405020304" pitchFamily="18" charset="0"/>
              </a:rPr>
              <a:t>机器字长</a:t>
            </a:r>
            <a:r>
              <a:rPr lang="en-US" altLang="zh-CN" sz="2400" b="1" dirty="0">
                <a:solidFill>
                  <a:srgbClr val="000000"/>
                </a:solidFill>
                <a:latin typeface="Times New Roman" panose="02020603050405020304" pitchFamily="18" charset="0"/>
                <a:cs typeface="Times New Roman" panose="02020603050405020304" pitchFamily="18" charset="0"/>
              </a:rPr>
              <a:t>8</a:t>
            </a:r>
            <a:r>
              <a:rPr lang="zh-CN" altLang="en-US" sz="2400" b="1" dirty="0">
                <a:solidFill>
                  <a:srgbClr val="000000"/>
                </a:solidFill>
                <a:latin typeface="Times New Roman" panose="02020603050405020304" pitchFamily="18" charset="0"/>
                <a:cs typeface="Times New Roman" panose="02020603050405020304" pitchFamily="18" charset="0"/>
              </a:rPr>
              <a:t>位，</a:t>
            </a:r>
            <a:r>
              <a:rPr lang="en-US" altLang="zh-CN" sz="2400" b="1" dirty="0">
                <a:solidFill>
                  <a:srgbClr val="000000"/>
                </a:solidFill>
                <a:latin typeface="Times New Roman" panose="02020603050405020304" pitchFamily="18" charset="0"/>
                <a:cs typeface="Times New Roman" panose="02020603050405020304" pitchFamily="18" charset="0"/>
              </a:rPr>
              <a:t>x = +110</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y = -110</a:t>
            </a:r>
            <a:endParaRPr lang="en-US" altLang="zh-CN" sz="2400" b="1" baseline="30000" dirty="0">
              <a:solidFill>
                <a:srgbClr val="000000"/>
              </a:solidFill>
              <a:latin typeface="Times New Roman" panose="02020603050405020304" pitchFamily="18" charset="0"/>
              <a:cs typeface="Times New Roman" panose="02020603050405020304" pitchFamily="18" charset="0"/>
            </a:endParaRPr>
          </a:p>
          <a:p>
            <a:pPr marL="0" lvl="0" indent="215900">
              <a:lnSpc>
                <a:spcPct val="150000"/>
              </a:lnSpc>
              <a:spcBef>
                <a:spcPct val="0"/>
              </a:spcBef>
              <a:buClrTx/>
              <a:buSzTx/>
              <a:buFontTx/>
              <a:buNone/>
            </a:pP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 x ]</a:t>
            </a:r>
            <a:r>
              <a:rPr lang="zh-CN" altLang="en-US" sz="2400" b="1" baseline="-25000" dirty="0">
                <a:solidFill>
                  <a:srgbClr val="000000"/>
                </a:solidFill>
                <a:latin typeface="Times New Roman" panose="02020603050405020304" pitchFamily="18" charset="0"/>
                <a:cs typeface="Times New Roman" panose="02020603050405020304" pitchFamily="18" charset="0"/>
              </a:rPr>
              <a:t>反  </a:t>
            </a:r>
            <a:r>
              <a:rPr lang="en-US" altLang="zh-CN" sz="2400" b="1" dirty="0">
                <a:solidFill>
                  <a:srgbClr val="000000"/>
                </a:solidFill>
                <a:latin typeface="Times New Roman" panose="02020603050405020304" pitchFamily="18" charset="0"/>
                <a:cs typeface="Times New Roman" panose="02020603050405020304" pitchFamily="18" charset="0"/>
              </a:rPr>
              <a:t>= 0000 0110 </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0" lvl="0" indent="215900">
              <a:lnSpc>
                <a:spcPct val="150000"/>
              </a:lnSpc>
              <a:spcBef>
                <a:spcPct val="0"/>
              </a:spcBef>
              <a:buClrTx/>
              <a:buSzTx/>
              <a:buFontTx/>
              <a:buNone/>
            </a:pPr>
            <a:r>
              <a:rPr lang="en-US" altLang="zh-CN" sz="2400" b="1" dirty="0">
                <a:solidFill>
                  <a:srgbClr val="000000"/>
                </a:solidFill>
                <a:latin typeface="Times New Roman" panose="02020603050405020304" pitchFamily="18" charset="0"/>
                <a:cs typeface="Times New Roman" panose="02020603050405020304" pitchFamily="18" charset="0"/>
              </a:rPr>
              <a:t>     [ y ]</a:t>
            </a:r>
            <a:r>
              <a:rPr lang="zh-CN" altLang="en-US" sz="2400" b="1" baseline="-25000" dirty="0">
                <a:solidFill>
                  <a:srgbClr val="000000"/>
                </a:solidFill>
                <a:latin typeface="Times New Roman" panose="02020603050405020304" pitchFamily="18" charset="0"/>
                <a:cs typeface="Times New Roman" panose="02020603050405020304" pitchFamily="18" charset="0"/>
              </a:rPr>
              <a:t>反  </a:t>
            </a:r>
            <a:r>
              <a:rPr lang="en-US" altLang="zh-CN"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2</a:t>
            </a:r>
            <a:r>
              <a:rPr lang="en-US" altLang="zh-CN" sz="2400" b="1" baseline="30000" dirty="0">
                <a:solidFill>
                  <a:srgbClr val="000000"/>
                </a:solidFill>
                <a:latin typeface="Times New Roman" panose="02020603050405020304" pitchFamily="18" charset="0"/>
                <a:cs typeface="Times New Roman" panose="02020603050405020304" pitchFamily="18" charset="0"/>
              </a:rPr>
              <a:t>8</a:t>
            </a:r>
            <a:r>
              <a:rPr lang="en-US" altLang="zh-CN" sz="2400" b="1" dirty="0">
                <a:solidFill>
                  <a:srgbClr val="000000"/>
                </a:solidFill>
                <a:latin typeface="Times New Roman" panose="02020603050405020304" pitchFamily="18" charset="0"/>
                <a:cs typeface="Times New Roman" panose="02020603050405020304" pitchFamily="18" charset="0"/>
              </a:rPr>
              <a:t> -1</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-110</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 1111 1111 - 110 = 1111 1001</a:t>
            </a:r>
            <a:endParaRPr lang="zh-CN" altLang="en-US" sz="2400" b="1" dirty="0"/>
          </a:p>
        </p:txBody>
      </p:sp>
    </p:spTree>
  </p:cSld>
  <p:clrMapOvr>
    <a:masterClrMapping/>
  </p:clrMapOvr>
  <p:transition spd="slow">
    <p:cover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256034" name="Text Box 34"/>
          <p:cNvSpPr txBox="1"/>
          <p:nvPr/>
        </p:nvSpPr>
        <p:spPr>
          <a:xfrm>
            <a:off x="228600" y="114300"/>
            <a:ext cx="4648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2.1.2 </a:t>
            </a:r>
            <a:r>
              <a:rPr lang="zh-CN" altLang="en-US" sz="3600" b="1" dirty="0">
                <a:latin typeface="Times New Roman" panose="02020603050405020304" pitchFamily="18" charset="0"/>
                <a:ea typeface="黑体" panose="02010609060101010101" pitchFamily="49" charset="-122"/>
              </a:rPr>
              <a:t>定点数与浮点数</a:t>
            </a:r>
            <a:endParaRPr lang="zh-CN" altLang="en-US" sz="3600" b="1" dirty="0">
              <a:latin typeface="Times New Roman" panose="02020603050405020304" pitchFamily="18" charset="0"/>
              <a:ea typeface="黑体" panose="02010609060101010101" pitchFamily="49" charset="-122"/>
            </a:endParaRPr>
          </a:p>
        </p:txBody>
      </p:sp>
      <p:sp>
        <p:nvSpPr>
          <p:cNvPr id="256035" name="Text Box 35"/>
          <p:cNvSpPr txBox="1"/>
          <p:nvPr/>
        </p:nvSpPr>
        <p:spPr>
          <a:xfrm>
            <a:off x="468313" y="1955800"/>
            <a:ext cx="2819400"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Times New Roman" panose="02020603050405020304" pitchFamily="18" charset="0"/>
              </a:rPr>
              <a:t>1.  </a:t>
            </a:r>
            <a:r>
              <a:rPr lang="zh-CN" altLang="en-US" b="1" dirty="0">
                <a:latin typeface="Times New Roman" panose="02020603050405020304" pitchFamily="18" charset="0"/>
                <a:ea typeface="黑体" panose="02010609060101010101" pitchFamily="49" charset="-122"/>
              </a:rPr>
              <a:t>定点数</a:t>
            </a:r>
            <a:endParaRPr lang="zh-CN" altLang="en-US" b="1" dirty="0">
              <a:latin typeface="Times New Roman" panose="02020603050405020304" pitchFamily="18" charset="0"/>
              <a:ea typeface="黑体" panose="02010609060101010101" pitchFamily="49" charset="-122"/>
            </a:endParaRPr>
          </a:p>
        </p:txBody>
      </p:sp>
      <p:sp>
        <p:nvSpPr>
          <p:cNvPr id="21509" name="矩形 1"/>
          <p:cNvSpPr/>
          <p:nvPr/>
        </p:nvSpPr>
        <p:spPr>
          <a:xfrm>
            <a:off x="266700" y="755650"/>
            <a:ext cx="855345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计算机中根据</a:t>
            </a:r>
            <a:r>
              <a:rPr lang="zh-CN" altLang="zh-CN" sz="2400" b="1" dirty="0">
                <a:solidFill>
                  <a:srgbClr val="C00000"/>
                </a:solidFill>
              </a:rPr>
              <a:t>小数点位置</a:t>
            </a:r>
            <a:r>
              <a:rPr lang="zh-CN" altLang="zh-CN" sz="2400" b="1" dirty="0"/>
              <a:t>是否固定，数的格式分为</a:t>
            </a:r>
            <a:r>
              <a:rPr lang="zh-CN" altLang="zh-CN" sz="2400" b="1" dirty="0">
                <a:solidFill>
                  <a:srgbClr val="C00000"/>
                </a:solidFill>
              </a:rPr>
              <a:t>定点数</a:t>
            </a:r>
            <a:r>
              <a:rPr lang="zh-CN" altLang="zh-CN" sz="2400" b="1" dirty="0"/>
              <a:t>表示与</a:t>
            </a:r>
            <a:r>
              <a:rPr lang="zh-CN" altLang="zh-CN" sz="2400" b="1" dirty="0">
                <a:solidFill>
                  <a:srgbClr val="C00000"/>
                </a:solidFill>
              </a:rPr>
              <a:t>浮点数</a:t>
            </a:r>
            <a:r>
              <a:rPr lang="zh-CN" altLang="zh-CN" sz="2400" b="1" dirty="0"/>
              <a:t>表示两种。</a:t>
            </a:r>
            <a:endParaRPr lang="zh-CN" altLang="zh-CN" sz="2400" b="1" dirty="0"/>
          </a:p>
        </p:txBody>
      </p:sp>
      <p:sp>
        <p:nvSpPr>
          <p:cNvPr id="21510" name="矩形 1"/>
          <p:cNvSpPr/>
          <p:nvPr/>
        </p:nvSpPr>
        <p:spPr>
          <a:xfrm>
            <a:off x="468313" y="2636838"/>
            <a:ext cx="8351837" cy="646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计算机中小数点位置固定不变的数。有</a:t>
            </a:r>
            <a:r>
              <a:rPr lang="zh-CN" altLang="zh-CN" sz="2400" b="1" dirty="0">
                <a:solidFill>
                  <a:srgbClr val="C00000"/>
                </a:solidFill>
              </a:rPr>
              <a:t>定点</a:t>
            </a:r>
            <a:r>
              <a:rPr lang="zh-CN" altLang="en-US" sz="2400" b="1" dirty="0">
                <a:solidFill>
                  <a:srgbClr val="C00000"/>
                </a:solidFill>
              </a:rPr>
              <a:t>整</a:t>
            </a:r>
            <a:r>
              <a:rPr lang="zh-CN" altLang="zh-CN" sz="2400" b="1" dirty="0">
                <a:solidFill>
                  <a:srgbClr val="C00000"/>
                </a:solidFill>
              </a:rPr>
              <a:t>数</a:t>
            </a:r>
            <a:r>
              <a:rPr lang="zh-CN" altLang="en-US" sz="2400" b="1" dirty="0"/>
              <a:t>和</a:t>
            </a:r>
            <a:r>
              <a:rPr lang="zh-CN" altLang="en-US" sz="2400" b="1" dirty="0">
                <a:solidFill>
                  <a:srgbClr val="C00000"/>
                </a:solidFill>
              </a:rPr>
              <a:t>定点小数</a:t>
            </a:r>
            <a:r>
              <a:rPr lang="zh-CN" altLang="zh-CN" sz="2400" b="1" dirty="0"/>
              <a:t>。</a:t>
            </a:r>
            <a:endParaRPr lang="zh-CN" altLang="zh-CN" sz="2400" b="1" dirty="0"/>
          </a:p>
        </p:txBody>
      </p:sp>
      <p:sp>
        <p:nvSpPr>
          <p:cNvPr id="21511" name="矩形 2"/>
          <p:cNvSpPr/>
          <p:nvPr/>
        </p:nvSpPr>
        <p:spPr>
          <a:xfrm>
            <a:off x="434975" y="3211513"/>
            <a:ext cx="8385175" cy="18453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800" b="1" dirty="0"/>
              <a:t>（</a:t>
            </a:r>
            <a:r>
              <a:rPr lang="en-US" altLang="zh-CN" sz="2800" b="1" dirty="0"/>
              <a:t>1</a:t>
            </a:r>
            <a:r>
              <a:rPr lang="zh-CN" altLang="zh-CN" sz="2800" b="1" dirty="0"/>
              <a:t>）定点整数</a:t>
            </a:r>
            <a:endParaRPr lang="zh-CN" altLang="zh-CN" sz="2800" b="1" dirty="0"/>
          </a:p>
          <a:p>
            <a:pPr marL="0" lvl="0" indent="0" eaLnBrk="1" hangingPunct="1">
              <a:lnSpc>
                <a:spcPct val="150000"/>
              </a:lnSpc>
              <a:spcBef>
                <a:spcPct val="0"/>
              </a:spcBef>
              <a:buClrTx/>
              <a:buSzTx/>
              <a:buFontTx/>
              <a:buNone/>
            </a:pPr>
            <a:r>
              <a:rPr lang="zh-CN" altLang="zh-CN" sz="2400" b="1" dirty="0"/>
              <a:t>① 带符号定点整数</a:t>
            </a:r>
            <a:r>
              <a:rPr lang="zh-CN" altLang="en-US" sz="2400" b="1" dirty="0"/>
              <a:t>：</a:t>
            </a:r>
            <a:r>
              <a:rPr lang="en-US" altLang="zh-CN" sz="2400" b="1" dirty="0"/>
              <a:t> </a:t>
            </a:r>
            <a:r>
              <a:rPr lang="zh-CN" altLang="zh-CN" sz="2400" b="1" dirty="0"/>
              <a:t>约定数的小数点位置在最低位右边，最高位为符号位</a:t>
            </a:r>
            <a:r>
              <a:rPr lang="zh-CN" altLang="en-US" sz="2400" b="1" dirty="0"/>
              <a:t>，</a:t>
            </a:r>
            <a:r>
              <a:rPr lang="zh-CN" altLang="zh-CN" sz="2400" b="1" dirty="0"/>
              <a:t>格式如</a:t>
            </a:r>
            <a:r>
              <a:rPr lang="zh-CN" altLang="en-US" sz="2400" b="1" dirty="0"/>
              <a:t>下</a:t>
            </a:r>
            <a:r>
              <a:rPr lang="zh-CN" altLang="zh-CN" sz="2400" b="1" dirty="0"/>
              <a:t>图。</a:t>
            </a:r>
            <a:endParaRPr lang="zh-CN" altLang="zh-CN" sz="2400" b="1" dirty="0"/>
          </a:p>
        </p:txBody>
      </p:sp>
      <p:pic>
        <p:nvPicPr>
          <p:cNvPr id="21512" name="图片 42" descr="2x05"/>
          <p:cNvPicPr>
            <a:picLocks noChangeAspect="1"/>
          </p:cNvPicPr>
          <p:nvPr/>
        </p:nvPicPr>
        <p:blipFill>
          <a:blip r:embed="rId1"/>
          <a:stretch>
            <a:fillRect/>
          </a:stretch>
        </p:blipFill>
        <p:spPr>
          <a:xfrm>
            <a:off x="1843088" y="5084763"/>
            <a:ext cx="6048375" cy="1512887"/>
          </a:xfrm>
          <a:prstGeom prst="rect">
            <a:avLst/>
          </a:prstGeom>
          <a:noFill/>
          <a:ln w="9525">
            <a:noFill/>
          </a:ln>
        </p:spPr>
      </p:pic>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4">
                                            <p:txEl>
                                              <p:charRg st="0" end="14"/>
                                            </p:txEl>
                                          </p:spTgt>
                                        </p:tgtEl>
                                        <p:attrNameLst>
                                          <p:attrName>style.visibility</p:attrName>
                                        </p:attrNameLst>
                                      </p:cBhvr>
                                      <p:to>
                                        <p:strVal val="visible"/>
                                      </p:to>
                                    </p:set>
                                    <p:animEffect transition="in" filter="wipe(left)">
                                      <p:cBhvr>
                                        <p:cTn id="7" dur="500"/>
                                        <p:tgtEl>
                                          <p:spTgt spid="256034">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35">
                                            <p:txEl>
                                              <p:charRg st="0" end="6"/>
                                            </p:txEl>
                                          </p:spTgt>
                                        </p:tgtEl>
                                        <p:attrNameLst>
                                          <p:attrName>style.visibility</p:attrName>
                                        </p:attrNameLst>
                                      </p:cBhvr>
                                      <p:to>
                                        <p:strVal val="visible"/>
                                      </p:to>
                                    </p:set>
                                    <p:animEffect transition="in" filter="wipe(left)">
                                      <p:cBhvr>
                                        <p:cTn id="12" dur="500"/>
                                        <p:tgtEl>
                                          <p:spTgt spid="256035">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4" grpId="0" build="p"/>
      <p:bldP spid="2560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49195" name="Text Box 11"/>
          <p:cNvSpPr txBox="1"/>
          <p:nvPr/>
        </p:nvSpPr>
        <p:spPr>
          <a:xfrm>
            <a:off x="323215" y="188595"/>
            <a:ext cx="374332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 </a:t>
            </a:r>
            <a:r>
              <a:rPr lang="zh-CN" altLang="en-US" sz="3600" b="1" dirty="0">
                <a:latin typeface="黑体" panose="02010609060101010101" pitchFamily="49" charset="-122"/>
                <a:ea typeface="黑体" panose="02010609060101010101" pitchFamily="49" charset="-122"/>
              </a:rPr>
              <a:t>本章主要内容：</a:t>
            </a:r>
            <a:r>
              <a:rPr lang="zh-CN" altLang="en-US" sz="3600" b="1" dirty="0">
                <a:latin typeface="Times New Roman" panose="02020603050405020304" pitchFamily="18" charset="0"/>
              </a:rPr>
              <a:t>  </a:t>
            </a:r>
            <a:endParaRPr lang="zh-CN" altLang="en-US" sz="3600" b="1" dirty="0">
              <a:latin typeface="Times New Roman" panose="02020603050405020304" pitchFamily="18" charset="0"/>
            </a:endParaRPr>
          </a:p>
        </p:txBody>
      </p:sp>
      <p:sp>
        <p:nvSpPr>
          <p:cNvPr id="349199" name="Text Box 15"/>
          <p:cNvSpPr txBox="1"/>
          <p:nvPr/>
        </p:nvSpPr>
        <p:spPr>
          <a:xfrm>
            <a:off x="323533" y="1340168"/>
            <a:ext cx="5554662"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黑体" panose="02010609060101010101" pitchFamily="49" charset="-122"/>
                <a:ea typeface="黑体" panose="02010609060101010101" pitchFamily="49" charset="-122"/>
              </a:rPr>
              <a:t>2.1  </a:t>
            </a:r>
            <a:r>
              <a:rPr lang="zh-CN" altLang="en-US" sz="3600" b="1" dirty="0">
                <a:latin typeface="黑体" panose="02010609060101010101" pitchFamily="49" charset="-122"/>
                <a:ea typeface="黑体" panose="02010609060101010101" pitchFamily="49" charset="-122"/>
              </a:rPr>
              <a:t>数据型数据的表示</a:t>
            </a:r>
            <a:r>
              <a:rPr lang="zh-CN" altLang="en-US" sz="3600" b="1" dirty="0">
                <a:latin typeface="Times New Roman" panose="02020603050405020304" pitchFamily="18" charset="0"/>
              </a:rPr>
              <a:t>  </a:t>
            </a:r>
            <a:endParaRPr lang="zh-CN" altLang="en-US" sz="3600" b="1" dirty="0">
              <a:latin typeface="Times New Roman" panose="02020603050405020304" pitchFamily="18" charset="0"/>
            </a:endParaRPr>
          </a:p>
        </p:txBody>
      </p:sp>
      <p:sp>
        <p:nvSpPr>
          <p:cNvPr id="349200" name="Text Box 16"/>
          <p:cNvSpPr txBox="1"/>
          <p:nvPr/>
        </p:nvSpPr>
        <p:spPr>
          <a:xfrm>
            <a:off x="251143" y="2799080"/>
            <a:ext cx="5554662"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黑体" panose="02010609060101010101" pitchFamily="49" charset="-122"/>
                <a:ea typeface="黑体" panose="02010609060101010101" pitchFamily="49" charset="-122"/>
              </a:rPr>
              <a:t>2.2  </a:t>
            </a:r>
            <a:r>
              <a:rPr lang="zh-CN" altLang="en-US" sz="3600" b="1" dirty="0">
                <a:latin typeface="黑体" panose="02010609060101010101" pitchFamily="49" charset="-122"/>
                <a:ea typeface="黑体" panose="02010609060101010101" pitchFamily="49" charset="-122"/>
              </a:rPr>
              <a:t>字符的表示</a:t>
            </a:r>
            <a:r>
              <a:rPr lang="zh-CN" altLang="en-US" sz="3600" b="1" dirty="0">
                <a:latin typeface="Times New Roman" panose="02020603050405020304" pitchFamily="18" charset="0"/>
              </a:rPr>
              <a:t>  </a:t>
            </a:r>
            <a:endParaRPr lang="zh-CN" altLang="en-US" sz="3600" b="1" dirty="0">
              <a:latin typeface="Times New Roman" panose="02020603050405020304" pitchFamily="18" charset="0"/>
            </a:endParaRPr>
          </a:p>
        </p:txBody>
      </p:sp>
      <p:sp>
        <p:nvSpPr>
          <p:cNvPr id="349201" name="Text Box 17"/>
          <p:cNvSpPr txBox="1"/>
          <p:nvPr/>
        </p:nvSpPr>
        <p:spPr>
          <a:xfrm>
            <a:off x="179070" y="4460875"/>
            <a:ext cx="5295265" cy="6451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黑体" panose="02010609060101010101" pitchFamily="49" charset="-122"/>
                <a:ea typeface="黑体" panose="02010609060101010101" pitchFamily="49" charset="-122"/>
              </a:rPr>
              <a:t>2.3  </a:t>
            </a:r>
            <a:r>
              <a:rPr lang="zh-CN" altLang="en-US" sz="3600" b="1" dirty="0">
                <a:latin typeface="黑体" panose="02010609060101010101" pitchFamily="49" charset="-122"/>
                <a:ea typeface="黑体" panose="02010609060101010101" pitchFamily="49" charset="-122"/>
              </a:rPr>
              <a:t>指令信息的表示</a:t>
            </a:r>
            <a:r>
              <a:rPr lang="zh-CN" altLang="en-US" sz="3600" b="1" dirty="0">
                <a:latin typeface="Times New Roman" panose="02020603050405020304" pitchFamily="18" charset="0"/>
              </a:rPr>
              <a:t>  </a:t>
            </a:r>
            <a:endParaRPr lang="zh-CN" altLang="en-US" sz="3600" b="1" dirty="0">
              <a:latin typeface="Times New Roman" panose="02020603050405020304" pitchFamily="18" charset="0"/>
            </a:endParaRPr>
          </a:p>
        </p:txBody>
      </p:sp>
      <p:sp>
        <p:nvSpPr>
          <p:cNvPr id="347142" name="AutoShape 6"/>
          <p:cNvSpPr/>
          <p:nvPr/>
        </p:nvSpPr>
        <p:spPr>
          <a:xfrm>
            <a:off x="4932045" y="3510280"/>
            <a:ext cx="385445" cy="2484120"/>
          </a:xfrm>
          <a:prstGeom prst="leftBrace">
            <a:avLst>
              <a:gd name="adj1" fmla="val 0"/>
              <a:gd name="adj2" fmla="val 52406"/>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400" dirty="0"/>
          </a:p>
        </p:txBody>
      </p:sp>
      <p:sp>
        <p:nvSpPr>
          <p:cNvPr id="347143" name="Text Box 7"/>
          <p:cNvSpPr txBox="1"/>
          <p:nvPr/>
        </p:nvSpPr>
        <p:spPr>
          <a:xfrm>
            <a:off x="5219383" y="3328988"/>
            <a:ext cx="25146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400" b="1" dirty="0">
                <a:latin typeface="Times New Roman" panose="02020603050405020304" pitchFamily="18" charset="0"/>
                <a:ea typeface="黑体" panose="02010609060101010101" pitchFamily="49" charset="-122"/>
              </a:rPr>
              <a:t>指令格式</a:t>
            </a:r>
            <a:endParaRPr lang="zh-CN" altLang="en-US" sz="2400" b="1" dirty="0">
              <a:latin typeface="Times New Roman" panose="02020603050405020304" pitchFamily="18" charset="0"/>
              <a:ea typeface="黑体" panose="02010609060101010101" pitchFamily="49" charset="-122"/>
            </a:endParaRPr>
          </a:p>
        </p:txBody>
      </p:sp>
      <p:sp>
        <p:nvSpPr>
          <p:cNvPr id="347144" name="Text Box 8"/>
          <p:cNvSpPr txBox="1"/>
          <p:nvPr/>
        </p:nvSpPr>
        <p:spPr>
          <a:xfrm>
            <a:off x="5219383" y="3720148"/>
            <a:ext cx="29718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400" b="1" dirty="0">
                <a:latin typeface="Times New Roman" panose="02020603050405020304" pitchFamily="18" charset="0"/>
                <a:ea typeface="黑体" panose="02010609060101010101" pitchFamily="49" charset="-122"/>
              </a:rPr>
              <a:t>常用寻址方式</a:t>
            </a:r>
            <a:endParaRPr lang="zh-CN" altLang="en-US" sz="2400" b="1" dirty="0">
              <a:latin typeface="Times New Roman" panose="02020603050405020304" pitchFamily="18" charset="0"/>
              <a:ea typeface="黑体" panose="02010609060101010101" pitchFamily="49" charset="-122"/>
            </a:endParaRPr>
          </a:p>
        </p:txBody>
      </p:sp>
      <p:sp>
        <p:nvSpPr>
          <p:cNvPr id="2" name="Text Box 7"/>
          <p:cNvSpPr txBox="1"/>
          <p:nvPr/>
        </p:nvSpPr>
        <p:spPr>
          <a:xfrm>
            <a:off x="5219383" y="4143058"/>
            <a:ext cx="25146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400" b="1" dirty="0">
                <a:latin typeface="Times New Roman" panose="02020603050405020304" pitchFamily="18" charset="0"/>
                <a:ea typeface="黑体" panose="02010609060101010101" pitchFamily="49" charset="-122"/>
              </a:rPr>
              <a:t>指令类型</a:t>
            </a:r>
            <a:endParaRPr lang="zh-CN" altLang="en-US" sz="2400" b="1" dirty="0">
              <a:latin typeface="Times New Roman" panose="02020603050405020304" pitchFamily="18" charset="0"/>
              <a:ea typeface="黑体" panose="02010609060101010101" pitchFamily="49" charset="-122"/>
            </a:endParaRPr>
          </a:p>
        </p:txBody>
      </p:sp>
      <p:sp>
        <p:nvSpPr>
          <p:cNvPr id="3" name="Text Box 8"/>
          <p:cNvSpPr txBox="1"/>
          <p:nvPr/>
        </p:nvSpPr>
        <p:spPr>
          <a:xfrm>
            <a:off x="5292090" y="4551680"/>
            <a:ext cx="342392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400" b="1" dirty="0">
                <a:latin typeface="Times New Roman" panose="02020603050405020304" pitchFamily="18" charset="0"/>
                <a:ea typeface="黑体" panose="02010609060101010101" pitchFamily="49" charset="-122"/>
              </a:rPr>
              <a:t>Pentium II</a:t>
            </a:r>
            <a:r>
              <a:rPr lang="zh-CN" altLang="en-US" sz="2400" b="1" dirty="0">
                <a:latin typeface="Times New Roman" panose="02020603050405020304" pitchFamily="18" charset="0"/>
                <a:ea typeface="黑体" panose="02010609060101010101" pitchFamily="49" charset="-122"/>
              </a:rPr>
              <a:t>指令格式</a:t>
            </a:r>
            <a:endParaRPr lang="zh-CN" altLang="en-US" sz="2400" b="1" dirty="0">
              <a:latin typeface="Times New Roman" panose="02020603050405020304" pitchFamily="18" charset="0"/>
              <a:ea typeface="黑体" panose="02010609060101010101" pitchFamily="49" charset="-122"/>
            </a:endParaRPr>
          </a:p>
        </p:txBody>
      </p:sp>
      <p:sp>
        <p:nvSpPr>
          <p:cNvPr id="4" name="Text Box 8"/>
          <p:cNvSpPr txBox="1"/>
          <p:nvPr/>
        </p:nvSpPr>
        <p:spPr>
          <a:xfrm>
            <a:off x="5292090" y="4940300"/>
            <a:ext cx="342392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sz="2400" b="1" dirty="0">
                <a:latin typeface="Times New Roman" panose="02020603050405020304" pitchFamily="18" charset="0"/>
                <a:ea typeface="黑体" panose="02010609060101010101" pitchFamily="49" charset="-122"/>
              </a:rPr>
              <a:t>RISC</a:t>
            </a:r>
            <a:r>
              <a:rPr lang="zh-CN" altLang="en-US" sz="2400" b="1" dirty="0">
                <a:latin typeface="Times New Roman" panose="02020603050405020304" pitchFamily="18" charset="0"/>
                <a:ea typeface="黑体" panose="02010609060101010101" pitchFamily="49" charset="-122"/>
              </a:rPr>
              <a:t>概述</a:t>
            </a:r>
            <a:endParaRPr lang="zh-CN" altLang="en-US" sz="2400" b="1" dirty="0">
              <a:latin typeface="Times New Roman" panose="02020603050405020304" pitchFamily="18" charset="0"/>
              <a:ea typeface="黑体" panose="02010609060101010101" pitchFamily="49" charset="-122"/>
            </a:endParaRPr>
          </a:p>
        </p:txBody>
      </p:sp>
      <p:sp>
        <p:nvSpPr>
          <p:cNvPr id="5" name="Text Box 8"/>
          <p:cNvSpPr txBox="1"/>
          <p:nvPr/>
        </p:nvSpPr>
        <p:spPr>
          <a:xfrm>
            <a:off x="5292090" y="5300980"/>
            <a:ext cx="342392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sz="2400" b="1" dirty="0">
                <a:latin typeface="Times New Roman" panose="02020603050405020304" pitchFamily="18" charset="0"/>
                <a:ea typeface="黑体" panose="02010609060101010101" pitchFamily="49" charset="-122"/>
              </a:rPr>
              <a:t>MIPS</a:t>
            </a:r>
            <a:r>
              <a:rPr lang="zh-CN" altLang="en-US" sz="2400" b="1" dirty="0">
                <a:latin typeface="Times New Roman" panose="02020603050405020304" pitchFamily="18" charset="0"/>
                <a:ea typeface="黑体" panose="02010609060101010101" pitchFamily="49" charset="-122"/>
              </a:rPr>
              <a:t>指令</a:t>
            </a:r>
            <a:r>
              <a:rPr lang="zh-CN" altLang="en-US" sz="2400" b="1" dirty="0">
                <a:latin typeface="Times New Roman" panose="02020603050405020304" pitchFamily="18" charset="0"/>
                <a:ea typeface="黑体" panose="02010609060101010101" pitchFamily="49" charset="-122"/>
              </a:rPr>
              <a:t>系统</a:t>
            </a:r>
            <a:endParaRPr lang="zh-CN" altLang="en-US" sz="2400" b="1" dirty="0">
              <a:latin typeface="Times New Roman" panose="02020603050405020304" pitchFamily="18" charset="0"/>
              <a:ea typeface="黑体" panose="02010609060101010101" pitchFamily="49" charset="-122"/>
            </a:endParaRPr>
          </a:p>
        </p:txBody>
      </p:sp>
      <p:sp>
        <p:nvSpPr>
          <p:cNvPr id="6" name="Text Box 8"/>
          <p:cNvSpPr txBox="1"/>
          <p:nvPr/>
        </p:nvSpPr>
        <p:spPr>
          <a:xfrm>
            <a:off x="5292090" y="5702300"/>
            <a:ext cx="342392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sz="2400" b="1" dirty="0">
                <a:latin typeface="Times New Roman" panose="02020603050405020304" pitchFamily="18" charset="0"/>
                <a:ea typeface="黑体" panose="02010609060101010101" pitchFamily="49" charset="-122"/>
              </a:rPr>
              <a:t>ARM</a:t>
            </a:r>
            <a:r>
              <a:rPr lang="zh-CN" altLang="en-US" sz="2400" b="1" dirty="0">
                <a:latin typeface="Times New Roman" panose="02020603050405020304" pitchFamily="18" charset="0"/>
                <a:ea typeface="黑体" panose="02010609060101010101" pitchFamily="49" charset="-122"/>
              </a:rPr>
              <a:t>指令</a:t>
            </a:r>
            <a:r>
              <a:rPr lang="zh-CN" altLang="en-US" sz="2400" b="1" dirty="0">
                <a:latin typeface="Times New Roman" panose="02020603050405020304" pitchFamily="18" charset="0"/>
                <a:ea typeface="黑体" panose="02010609060101010101" pitchFamily="49" charset="-122"/>
              </a:rPr>
              <a:t>系统</a:t>
            </a:r>
            <a:endParaRPr lang="zh-CN" altLang="en-US" sz="2400" b="1" dirty="0">
              <a:latin typeface="Times New Roman" panose="02020603050405020304" pitchFamily="18" charset="0"/>
              <a:ea typeface="黑体" panose="02010609060101010101" pitchFamily="49" charset="-122"/>
            </a:endParaRPr>
          </a:p>
        </p:txBody>
      </p:sp>
      <p:sp>
        <p:nvSpPr>
          <p:cNvPr id="7" name="AutoShape 6"/>
          <p:cNvSpPr/>
          <p:nvPr/>
        </p:nvSpPr>
        <p:spPr>
          <a:xfrm>
            <a:off x="5355273" y="1340168"/>
            <a:ext cx="152400" cy="762000"/>
          </a:xfrm>
          <a:prstGeom prst="leftBrace">
            <a:avLst>
              <a:gd name="adj1" fmla="val 41666"/>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2400" dirty="0"/>
          </a:p>
        </p:txBody>
      </p:sp>
      <p:sp>
        <p:nvSpPr>
          <p:cNvPr id="8" name="Text Box 7"/>
          <p:cNvSpPr txBox="1"/>
          <p:nvPr/>
        </p:nvSpPr>
        <p:spPr>
          <a:xfrm>
            <a:off x="5507990" y="1124585"/>
            <a:ext cx="307721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400" b="1" dirty="0">
                <a:latin typeface="Times New Roman" panose="02020603050405020304" pitchFamily="18" charset="0"/>
                <a:ea typeface="黑体" panose="02010609060101010101" pitchFamily="49" charset="-122"/>
              </a:rPr>
              <a:t>带符号数的表示</a:t>
            </a:r>
            <a:endParaRPr lang="zh-CN" altLang="en-US" sz="2400" b="1" dirty="0">
              <a:latin typeface="Times New Roman" panose="02020603050405020304" pitchFamily="18" charset="0"/>
              <a:ea typeface="黑体" panose="02010609060101010101" pitchFamily="49" charset="-122"/>
            </a:endParaRPr>
          </a:p>
        </p:txBody>
      </p:sp>
      <p:sp>
        <p:nvSpPr>
          <p:cNvPr id="9" name="Text Box 8"/>
          <p:cNvSpPr txBox="1"/>
          <p:nvPr/>
        </p:nvSpPr>
        <p:spPr>
          <a:xfrm>
            <a:off x="5560378" y="1772603"/>
            <a:ext cx="29718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400" b="1" dirty="0">
                <a:latin typeface="Times New Roman" panose="02020603050405020304" pitchFamily="18" charset="0"/>
                <a:ea typeface="黑体" panose="02010609060101010101" pitchFamily="49" charset="-122"/>
              </a:rPr>
              <a:t>定点数与浮点数</a:t>
            </a:r>
            <a:endParaRPr lang="zh-CN" altLang="en-US" sz="2400" b="1" dirty="0">
              <a:latin typeface="Times New Roman" panose="02020603050405020304" pitchFamily="18" charset="0"/>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49195">
                                            <p:txEl>
                                              <p:charRg st="0" end="11"/>
                                            </p:txEl>
                                          </p:spTgt>
                                        </p:tgtEl>
                                        <p:attrNameLst>
                                          <p:attrName>style.visibility</p:attrName>
                                        </p:attrNameLst>
                                      </p:cBhvr>
                                      <p:to>
                                        <p:strVal val="visible"/>
                                      </p:to>
                                    </p:set>
                                    <p:animEffect transition="in" filter="barn(outVertical)">
                                      <p:cBhvr>
                                        <p:cTn id="7" dur="500"/>
                                        <p:tgtEl>
                                          <p:spTgt spid="349195">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49199">
                                            <p:txEl>
                                              <p:charRg st="0" end="16"/>
                                            </p:txEl>
                                          </p:spTgt>
                                        </p:tgtEl>
                                        <p:attrNameLst>
                                          <p:attrName>style.visibility</p:attrName>
                                        </p:attrNameLst>
                                      </p:cBhvr>
                                      <p:to>
                                        <p:strVal val="visible"/>
                                      </p:to>
                                    </p:set>
                                    <p:animEffect transition="in" filter="barn(outVertical)">
                                      <p:cBhvr>
                                        <p:cTn id="12" dur="500"/>
                                        <p:tgtEl>
                                          <p:spTgt spid="349199">
                                            <p:txEl>
                                              <p:charRg st="0" end="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49200">
                                            <p:txEl>
                                              <p:charRg st="0" end="13"/>
                                            </p:txEl>
                                          </p:spTgt>
                                        </p:tgtEl>
                                        <p:attrNameLst>
                                          <p:attrName>style.visibility</p:attrName>
                                        </p:attrNameLst>
                                      </p:cBhvr>
                                      <p:to>
                                        <p:strVal val="visible"/>
                                      </p:to>
                                    </p:set>
                                    <p:animEffect transition="in" filter="barn(outVertical)">
                                      <p:cBhvr>
                                        <p:cTn id="17" dur="500"/>
                                        <p:tgtEl>
                                          <p:spTgt spid="349200">
                                            <p:txEl>
                                              <p:charRg st="0" end="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49201">
                                            <p:txEl>
                                              <p:charRg st="0" end="15"/>
                                            </p:txEl>
                                          </p:spTgt>
                                        </p:tgtEl>
                                        <p:attrNameLst>
                                          <p:attrName>style.visibility</p:attrName>
                                        </p:attrNameLst>
                                      </p:cBhvr>
                                      <p:to>
                                        <p:strVal val="visible"/>
                                      </p:to>
                                    </p:set>
                                    <p:animEffect transition="in" filter="barn(outVertical)">
                                      <p:cBhvr>
                                        <p:cTn id="22" dur="500"/>
                                        <p:tgtEl>
                                          <p:spTgt spid="349201">
                                            <p:txEl>
                                              <p:charRg st="0" end="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7142"/>
                                        </p:tgtEl>
                                        <p:attrNameLst>
                                          <p:attrName>style.visibility</p:attrName>
                                        </p:attrNameLst>
                                      </p:cBhvr>
                                      <p:to>
                                        <p:strVal val="visible"/>
                                      </p:to>
                                    </p:set>
                                    <p:animEffect transition="in" filter="wipe(left)">
                                      <p:cBhvr>
                                        <p:cTn id="27" dur="500"/>
                                        <p:tgtEl>
                                          <p:spTgt spid="347142"/>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347143"/>
                                        </p:tgtEl>
                                        <p:attrNameLst>
                                          <p:attrName>style.visibility</p:attrName>
                                        </p:attrNameLst>
                                      </p:cBhvr>
                                      <p:to>
                                        <p:strVal val="visible"/>
                                      </p:to>
                                    </p:set>
                                    <p:animEffect transition="in" filter="dissolve">
                                      <p:cBhvr>
                                        <p:cTn id="31" dur="500"/>
                                        <p:tgtEl>
                                          <p:spTgt spid="347143"/>
                                        </p:tgtEl>
                                      </p:cBhvr>
                                    </p:animEffect>
                                  </p:childTnLst>
                                </p:cTn>
                              </p:par>
                            </p:childTnLst>
                          </p:cTn>
                        </p:par>
                        <p:par>
                          <p:cTn id="32" fill="hold">
                            <p:stCondLst>
                              <p:cond delay="1000"/>
                            </p:stCondLst>
                            <p:childTnLst>
                              <p:par>
                                <p:cTn id="33" presetID="9" presetClass="entr" presetSubtype="0" fill="hold" grpId="0" nodeType="afterEffect">
                                  <p:stCondLst>
                                    <p:cond delay="0"/>
                                  </p:stCondLst>
                                  <p:childTnLst>
                                    <p:set>
                                      <p:cBhvr>
                                        <p:cTn id="34" dur="1" fill="hold">
                                          <p:stCondLst>
                                            <p:cond delay="0"/>
                                          </p:stCondLst>
                                        </p:cTn>
                                        <p:tgtEl>
                                          <p:spTgt spid="347144"/>
                                        </p:tgtEl>
                                        <p:attrNameLst>
                                          <p:attrName>style.visibility</p:attrName>
                                        </p:attrNameLst>
                                      </p:cBhvr>
                                      <p:to>
                                        <p:strVal val="visible"/>
                                      </p:to>
                                    </p:set>
                                    <p:animEffect transition="in" filter="dissolve">
                                      <p:cBhvr>
                                        <p:cTn id="35" dur="500"/>
                                        <p:tgtEl>
                                          <p:spTgt spid="347144"/>
                                        </p:tgtEl>
                                      </p:cBhvr>
                                    </p:animEffect>
                                  </p:childTnLst>
                                </p:cTn>
                              </p:par>
                            </p:childTnLst>
                          </p:cTn>
                        </p:par>
                        <p:par>
                          <p:cTn id="36" fill="hold">
                            <p:stCondLst>
                              <p:cond delay="1500"/>
                            </p:stCondLst>
                            <p:childTnLst>
                              <p:par>
                                <p:cTn id="37" presetID="9" presetClass="entr" presetSubtype="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ssolve">
                                      <p:cBhvr>
                                        <p:cTn id="39" dur="500"/>
                                        <p:tgtEl>
                                          <p:spTgt spid="2"/>
                                        </p:tgtEl>
                                      </p:cBhvr>
                                    </p:animEffect>
                                  </p:childTnLst>
                                </p:cTn>
                              </p:par>
                            </p:childTnLst>
                          </p:cTn>
                        </p:par>
                        <p:par>
                          <p:cTn id="40" fill="hold">
                            <p:stCondLst>
                              <p:cond delay="2000"/>
                            </p:stCondLst>
                            <p:childTnLst>
                              <p:par>
                                <p:cTn id="41" presetID="9" presetClass="entr" presetSubtype="0" fill="hold" grpId="0"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dissolve">
                                      <p:cBhvr>
                                        <p:cTn id="43" dur="500"/>
                                        <p:tgtEl>
                                          <p:spTgt spid="3"/>
                                        </p:tgtEl>
                                      </p:cBhvr>
                                    </p:animEffect>
                                  </p:childTnLst>
                                </p:cTn>
                              </p:par>
                            </p:childTnLst>
                          </p:cTn>
                        </p:par>
                        <p:par>
                          <p:cTn id="44" fill="hold">
                            <p:stCondLst>
                              <p:cond delay="2500"/>
                            </p:stCondLst>
                            <p:childTnLst>
                              <p:par>
                                <p:cTn id="45" presetID="9" presetClass="entr" presetSubtype="0"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dissolve">
                                      <p:cBhvr>
                                        <p:cTn id="47" dur="500"/>
                                        <p:tgtEl>
                                          <p:spTgt spid="4"/>
                                        </p:tgtEl>
                                      </p:cBhvr>
                                    </p:animEffect>
                                  </p:childTnLst>
                                </p:cTn>
                              </p:par>
                            </p:childTnLst>
                          </p:cTn>
                        </p:par>
                        <p:par>
                          <p:cTn id="48" fill="hold">
                            <p:stCondLst>
                              <p:cond delay="3000"/>
                            </p:stCondLst>
                            <p:childTnLst>
                              <p:par>
                                <p:cTn id="49" presetID="9" presetClass="entr" presetSubtype="0"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dissolve">
                                      <p:cBhvr>
                                        <p:cTn id="51" dur="500"/>
                                        <p:tgtEl>
                                          <p:spTgt spid="5"/>
                                        </p:tgtEl>
                                      </p:cBhvr>
                                    </p:animEffect>
                                  </p:childTnLst>
                                </p:cTn>
                              </p:par>
                            </p:childTnLst>
                          </p:cTn>
                        </p:par>
                        <p:par>
                          <p:cTn id="52" fill="hold">
                            <p:stCondLst>
                              <p:cond delay="3500"/>
                            </p:stCondLst>
                            <p:childTnLst>
                              <p:par>
                                <p:cTn id="53" presetID="9" presetClass="entr" presetSubtype="0"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dissolve">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dissolve">
                                      <p:cBhvr>
                                        <p:cTn id="64" dur="500"/>
                                        <p:tgtEl>
                                          <p:spTgt spid="8"/>
                                        </p:tgtEl>
                                      </p:cBhvr>
                                    </p:animEffect>
                                  </p:childTnLst>
                                </p:cTn>
                              </p:par>
                            </p:childTnLst>
                          </p:cTn>
                        </p:par>
                        <p:par>
                          <p:cTn id="65" fill="hold">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dissolve">
                                      <p:cBhvr>
                                        <p:cTn id="6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5" grpId="0" build="p"/>
      <p:bldP spid="349199" grpId="0" build="p"/>
      <p:bldP spid="349200" grpId="0" build="p"/>
      <p:bldP spid="349201" grpId="0" build="p"/>
      <p:bldP spid="347142" grpId="0" bldLvl="0" animBg="1"/>
      <p:bldP spid="347143" grpId="0"/>
      <p:bldP spid="347144" grpId="0"/>
      <p:bldP spid="2" grpId="0"/>
      <p:bldP spid="3" grpId="0"/>
      <p:bldP spid="4" grpId="0"/>
      <p:bldP spid="5" grpId="0"/>
      <p:bldP spid="6" grpId="0"/>
      <p:bldP spid="7" grpId="0" bldLvl="0" animBg="1"/>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22531" name="矩形 2"/>
          <p:cNvSpPr/>
          <p:nvPr/>
        </p:nvSpPr>
        <p:spPr>
          <a:xfrm>
            <a:off x="275590" y="379095"/>
            <a:ext cx="8623935" cy="11988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为了加减运算方便，计算机中带符号定点整数常用补码表示</a:t>
            </a:r>
            <a:r>
              <a:rPr lang="zh-CN" altLang="en-US" sz="2400" b="1" dirty="0"/>
              <a:t>，有的机器用原码。</a:t>
            </a:r>
            <a:r>
              <a:rPr lang="zh-CN" altLang="zh-CN" sz="2400" b="1" dirty="0"/>
              <a:t>设机器字长为</a:t>
            </a:r>
            <a:r>
              <a:rPr lang="en-US" altLang="zh-CN" sz="2400" b="1" i="1" dirty="0"/>
              <a:t>n</a:t>
            </a:r>
            <a:r>
              <a:rPr lang="en-US" altLang="zh-CN" sz="2400" b="1" dirty="0"/>
              <a:t>+1</a:t>
            </a:r>
            <a:r>
              <a:rPr lang="zh-CN" altLang="zh-CN" sz="2400" b="1" dirty="0"/>
              <a:t>位，</a:t>
            </a:r>
            <a:r>
              <a:rPr lang="zh-CN" altLang="en-US" sz="2400" b="1" dirty="0"/>
              <a:t>原码与补码表示范围</a:t>
            </a:r>
            <a:r>
              <a:rPr lang="zh-CN" altLang="zh-CN" sz="2400" b="1" dirty="0"/>
              <a:t>：</a:t>
            </a:r>
            <a:endParaRPr lang="zh-CN" altLang="en-US" sz="2400" b="1" dirty="0"/>
          </a:p>
        </p:txBody>
      </p:sp>
      <p:sp>
        <p:nvSpPr>
          <p:cNvPr id="22532" name="矩形 3"/>
          <p:cNvSpPr/>
          <p:nvPr/>
        </p:nvSpPr>
        <p:spPr>
          <a:xfrm>
            <a:off x="611505" y="1916430"/>
            <a:ext cx="7345363"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342900" lvl="0" indent="-342900" eaLnBrk="1" hangingPunct="1">
              <a:lnSpc>
                <a:spcPct val="150000"/>
              </a:lnSpc>
              <a:spcBef>
                <a:spcPct val="0"/>
              </a:spcBef>
              <a:buClrTx/>
              <a:buSzTx/>
              <a:buFont typeface="Arial" panose="020B0604020202020204" pitchFamily="34" charset="0"/>
              <a:buChar char="•"/>
            </a:pPr>
            <a:r>
              <a:rPr lang="zh-CN" altLang="zh-CN" sz="2400" b="1" dirty="0"/>
              <a:t>原码定点整数表示范围是</a:t>
            </a:r>
            <a:r>
              <a:rPr lang="zh-CN" altLang="en-US" sz="2400" b="1" dirty="0"/>
              <a:t>：</a:t>
            </a:r>
            <a:r>
              <a:rPr lang="en-US" altLang="zh-CN" sz="2400" b="1" dirty="0"/>
              <a:t>-</a:t>
            </a:r>
            <a:r>
              <a:rPr lang="zh-CN" altLang="en-US" sz="2400" b="1" dirty="0"/>
              <a:t>（</a:t>
            </a:r>
            <a:r>
              <a:rPr lang="en-US" altLang="zh-CN" sz="2400" b="1" dirty="0">
                <a:solidFill>
                  <a:srgbClr val="000000"/>
                </a:solidFill>
                <a:latin typeface="Times New Roman" panose="02020603050405020304" pitchFamily="18" charset="0"/>
                <a:cs typeface="Times New Roman" panose="02020603050405020304" pitchFamily="18" charset="0"/>
              </a:rPr>
              <a:t> 2</a:t>
            </a:r>
            <a:r>
              <a:rPr lang="en-US" altLang="zh-CN" sz="2400" b="1" baseline="30000"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1 </a:t>
            </a:r>
            <a:r>
              <a:rPr lang="zh-CN" altLang="en-US" sz="2400" b="1" dirty="0"/>
              <a:t>）</a:t>
            </a:r>
            <a:r>
              <a:rPr lang="en-US" altLang="zh-CN" sz="2400" b="1" dirty="0"/>
              <a:t>~</a:t>
            </a: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2</a:t>
            </a:r>
            <a:r>
              <a:rPr lang="en-US" altLang="zh-CN" sz="2400" b="1" baseline="30000"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1</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342900" lvl="0" indent="-342900" eaLnBrk="1" hangingPunct="1">
              <a:lnSpc>
                <a:spcPct val="150000"/>
              </a:lnSpc>
              <a:spcBef>
                <a:spcPct val="0"/>
              </a:spcBef>
              <a:buClrTx/>
              <a:buSzTx/>
              <a:buFont typeface="Arial" panose="020B0604020202020204" pitchFamily="34" charset="0"/>
              <a:buChar char="•"/>
            </a:pPr>
            <a:r>
              <a:rPr lang="zh-CN" altLang="en-US" sz="2400" b="1" dirty="0"/>
              <a:t>补</a:t>
            </a:r>
            <a:r>
              <a:rPr lang="zh-CN" altLang="zh-CN" sz="2400" b="1" dirty="0"/>
              <a:t>码</a:t>
            </a:r>
            <a:r>
              <a:rPr lang="zh-CN" altLang="en-US" sz="2400" b="1" dirty="0"/>
              <a:t>定点整数</a:t>
            </a:r>
            <a:r>
              <a:rPr lang="zh-CN" altLang="zh-CN" sz="2400" b="1" dirty="0"/>
              <a:t>表示范围是</a:t>
            </a:r>
            <a:r>
              <a:rPr lang="zh-CN" altLang="en-US" sz="2400" b="1" dirty="0"/>
              <a:t>：</a:t>
            </a:r>
            <a:r>
              <a:rPr lang="en-US" altLang="zh-CN" sz="2400" b="1" dirty="0"/>
              <a:t> -</a:t>
            </a:r>
            <a:r>
              <a:rPr lang="en-US" altLang="zh-CN" sz="2400" b="1" dirty="0">
                <a:solidFill>
                  <a:srgbClr val="000000"/>
                </a:solidFill>
                <a:latin typeface="Times New Roman" panose="02020603050405020304" pitchFamily="18" charset="0"/>
                <a:cs typeface="Times New Roman" panose="02020603050405020304" pitchFamily="18" charset="0"/>
              </a:rPr>
              <a:t>2</a:t>
            </a:r>
            <a:r>
              <a:rPr lang="en-US" altLang="zh-CN" sz="2400" b="1" baseline="30000"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a:t>~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2</a:t>
            </a:r>
            <a:r>
              <a:rPr lang="en-US" altLang="zh-CN" sz="2400" b="1" baseline="30000"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1</a:t>
            </a:r>
            <a:r>
              <a:rPr lang="zh-CN" altLang="en-US" sz="2400" b="1" dirty="0">
                <a:solidFill>
                  <a:srgbClr val="000000"/>
                </a:solidFill>
                <a:latin typeface="Times New Roman" panose="02020603050405020304" pitchFamily="18" charset="0"/>
                <a:cs typeface="Times New Roman" panose="02020603050405020304" pitchFamily="18" charset="0"/>
              </a:rPr>
              <a:t>） </a:t>
            </a:r>
            <a:endParaRPr lang="en-US" altLang="zh-CN" sz="2400" b="1" dirty="0"/>
          </a:p>
        </p:txBody>
      </p:sp>
      <p:sp>
        <p:nvSpPr>
          <p:cNvPr id="5" name="AutoShape 30"/>
          <p:cNvSpPr/>
          <p:nvPr/>
        </p:nvSpPr>
        <p:spPr>
          <a:xfrm>
            <a:off x="7582218" y="2108518"/>
            <a:ext cx="196850" cy="754062"/>
          </a:xfrm>
          <a:prstGeom prst="rightBrace">
            <a:avLst>
              <a:gd name="adj1" fmla="val 52706"/>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 name="Text Box 31"/>
          <p:cNvSpPr txBox="1"/>
          <p:nvPr/>
        </p:nvSpPr>
        <p:spPr>
          <a:xfrm>
            <a:off x="7828280" y="2603818"/>
            <a:ext cx="609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p:txBody>
      </p:sp>
      <p:sp>
        <p:nvSpPr>
          <p:cNvPr id="22535" name="AutoShape 38"/>
          <p:cNvSpPr/>
          <p:nvPr/>
        </p:nvSpPr>
        <p:spPr>
          <a:xfrm>
            <a:off x="8139430" y="1748155"/>
            <a:ext cx="576263" cy="936625"/>
          </a:xfrm>
          <a:prstGeom prst="wedgeRoundRectCallout">
            <a:avLst>
              <a:gd name="adj1" fmla="val -43662"/>
              <a:gd name="adj2" fmla="val 60676"/>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b="1" dirty="0"/>
              <a:t>分辨率</a:t>
            </a:r>
            <a:endParaRPr lang="zh-CN" altLang="en-US" sz="1800" b="1" dirty="0"/>
          </a:p>
        </p:txBody>
      </p:sp>
      <p:sp>
        <p:nvSpPr>
          <p:cNvPr id="22536" name="矩形 8"/>
          <p:cNvSpPr/>
          <p:nvPr/>
        </p:nvSpPr>
        <p:spPr>
          <a:xfrm>
            <a:off x="323850" y="3429000"/>
            <a:ext cx="8712200" cy="1128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② 无符号定点整数</a:t>
            </a:r>
            <a:r>
              <a:rPr lang="en-US" altLang="zh-CN" sz="2400" b="1" dirty="0"/>
              <a:t> </a:t>
            </a:r>
            <a:r>
              <a:rPr lang="zh-CN" altLang="en-US" sz="2400" b="1" dirty="0"/>
              <a:t>：</a:t>
            </a:r>
            <a:r>
              <a:rPr lang="en-US" altLang="zh-CN" sz="2400" b="1" dirty="0"/>
              <a:t> </a:t>
            </a:r>
            <a:r>
              <a:rPr lang="zh-CN" altLang="zh-CN" sz="2400" b="1" dirty="0"/>
              <a:t>正整数，不设符号位，所有各数位都用来表示数值大小，并约定小数点在最低位之后。</a:t>
            </a:r>
            <a:r>
              <a:rPr lang="zh-CN" altLang="en-US" sz="2400" b="1" dirty="0"/>
              <a:t>格式如下图：</a:t>
            </a:r>
            <a:endParaRPr lang="zh-CN" altLang="en-US" sz="2400" b="1" dirty="0"/>
          </a:p>
        </p:txBody>
      </p:sp>
      <p:pic>
        <p:nvPicPr>
          <p:cNvPr id="22537" name="图片 9" descr="2X06"/>
          <p:cNvPicPr>
            <a:picLocks noChangeAspect="1"/>
          </p:cNvPicPr>
          <p:nvPr/>
        </p:nvPicPr>
        <p:blipFill>
          <a:blip r:embed="rId1"/>
          <a:stretch>
            <a:fillRect/>
          </a:stretch>
        </p:blipFill>
        <p:spPr>
          <a:xfrm>
            <a:off x="1331913" y="4557713"/>
            <a:ext cx="6510337" cy="1174750"/>
          </a:xfrm>
          <a:prstGeom prst="rect">
            <a:avLst/>
          </a:prstGeom>
          <a:noFill/>
          <a:ln w="9525">
            <a:noFill/>
          </a:ln>
        </p:spPr>
      </p:pic>
      <p:sp>
        <p:nvSpPr>
          <p:cNvPr id="22538" name="矩形 10"/>
          <p:cNvSpPr/>
          <p:nvPr/>
        </p:nvSpPr>
        <p:spPr>
          <a:xfrm>
            <a:off x="185738" y="5949950"/>
            <a:ext cx="900430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zh-CN" sz="2400" b="1" dirty="0"/>
              <a:t>设机器字长为</a:t>
            </a:r>
            <a:r>
              <a:rPr lang="en-US" altLang="zh-CN" sz="2400" b="1" i="1" dirty="0"/>
              <a:t>n</a:t>
            </a:r>
            <a:r>
              <a:rPr lang="en-US" altLang="zh-CN" sz="2400" b="1" dirty="0"/>
              <a:t>+1</a:t>
            </a:r>
            <a:r>
              <a:rPr lang="zh-CN" altLang="zh-CN" sz="2400" b="1" dirty="0"/>
              <a:t>位，</a:t>
            </a:r>
            <a:r>
              <a:rPr lang="zh-CN" altLang="en-US" sz="2400" b="1" dirty="0"/>
              <a:t>无符号定点整数表示范围：</a:t>
            </a:r>
            <a:r>
              <a:rPr lang="en-US" altLang="zh-CN" sz="2400" b="1" dirty="0"/>
              <a:t> </a:t>
            </a:r>
            <a:r>
              <a:rPr lang="en-US" altLang="zh-CN" sz="2400" b="1" dirty="0">
                <a:solidFill>
                  <a:srgbClr val="000000"/>
                </a:solidFill>
                <a:latin typeface="Times New Roman" panose="02020603050405020304" pitchFamily="18" charset="0"/>
                <a:cs typeface="Times New Roman" panose="02020603050405020304" pitchFamily="18" charset="0"/>
              </a:rPr>
              <a:t>0 </a:t>
            </a:r>
            <a:r>
              <a:rPr lang="en-US" altLang="zh-CN" sz="2400" b="1" dirty="0"/>
              <a:t>~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2</a:t>
            </a:r>
            <a:r>
              <a:rPr lang="en-US" altLang="zh-CN" sz="2400" b="1" baseline="30000"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1</a:t>
            </a:r>
            <a:r>
              <a:rPr lang="zh-CN" altLang="en-US" sz="2400" b="1" dirty="0">
                <a:solidFill>
                  <a:srgbClr val="000000"/>
                </a:solidFill>
                <a:latin typeface="Times New Roman" panose="02020603050405020304" pitchFamily="18" charset="0"/>
                <a:cs typeface="Times New Roman" panose="02020603050405020304" pitchFamily="18" charset="0"/>
              </a:rPr>
              <a:t>） </a:t>
            </a:r>
            <a:endParaRPr lang="zh-CN" altLang="en-US" sz="2400" dirty="0"/>
          </a:p>
        </p:txBody>
      </p:sp>
      <p:sp>
        <p:nvSpPr>
          <p:cNvPr id="12" name="Text Box 31"/>
          <p:cNvSpPr txBox="1"/>
          <p:nvPr/>
        </p:nvSpPr>
        <p:spPr>
          <a:xfrm>
            <a:off x="7291388" y="6338888"/>
            <a:ext cx="609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p:txBody>
      </p:sp>
      <p:sp>
        <p:nvSpPr>
          <p:cNvPr id="22540" name="AutoShape 38"/>
          <p:cNvSpPr/>
          <p:nvPr/>
        </p:nvSpPr>
        <p:spPr>
          <a:xfrm>
            <a:off x="5867400" y="6373813"/>
            <a:ext cx="1008063" cy="468312"/>
          </a:xfrm>
          <a:prstGeom prst="wedgeRoundRectCallout">
            <a:avLst>
              <a:gd name="adj1" fmla="val 90931"/>
              <a:gd name="adj2" fmla="val -8606"/>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b="1" dirty="0"/>
              <a:t>分辨率</a:t>
            </a:r>
            <a:endParaRPr lang="zh-CN" altLang="en-US" sz="18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23555" name="矩形 2"/>
          <p:cNvSpPr/>
          <p:nvPr/>
        </p:nvSpPr>
        <p:spPr>
          <a:xfrm>
            <a:off x="395288" y="404813"/>
            <a:ext cx="436181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zh-CN" sz="2800" b="1" dirty="0"/>
              <a:t>（</a:t>
            </a:r>
            <a:r>
              <a:rPr lang="en-US" altLang="zh-CN" sz="2800" b="1" dirty="0"/>
              <a:t>2</a:t>
            </a:r>
            <a:r>
              <a:rPr lang="zh-CN" altLang="zh-CN" sz="2800" b="1" dirty="0"/>
              <a:t>）定点小数</a:t>
            </a:r>
            <a:r>
              <a:rPr lang="zh-CN" altLang="en-US" sz="2400" b="1" dirty="0"/>
              <a:t>：格式如下图</a:t>
            </a:r>
            <a:endParaRPr lang="zh-CN" altLang="zh-CN" sz="2400" b="1" dirty="0"/>
          </a:p>
        </p:txBody>
      </p:sp>
      <p:pic>
        <p:nvPicPr>
          <p:cNvPr id="23556" name="图片 3" descr="2X07"/>
          <p:cNvPicPr>
            <a:picLocks noChangeAspect="1"/>
          </p:cNvPicPr>
          <p:nvPr/>
        </p:nvPicPr>
        <p:blipFill>
          <a:blip r:embed="rId1"/>
          <a:stretch>
            <a:fillRect/>
          </a:stretch>
        </p:blipFill>
        <p:spPr>
          <a:xfrm>
            <a:off x="971550" y="1125855"/>
            <a:ext cx="6264275" cy="1656080"/>
          </a:xfrm>
          <a:prstGeom prst="rect">
            <a:avLst/>
          </a:prstGeom>
          <a:noFill/>
          <a:ln w="9525">
            <a:noFill/>
          </a:ln>
        </p:spPr>
      </p:pic>
      <p:sp>
        <p:nvSpPr>
          <p:cNvPr id="23557" name="矩形 4"/>
          <p:cNvSpPr/>
          <p:nvPr/>
        </p:nvSpPr>
        <p:spPr>
          <a:xfrm>
            <a:off x="251143" y="3046095"/>
            <a:ext cx="8099425" cy="646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对于</a:t>
            </a:r>
            <a:r>
              <a:rPr lang="en-US" altLang="zh-CN" sz="2400" b="1" i="1" dirty="0"/>
              <a:t>n</a:t>
            </a:r>
            <a:r>
              <a:rPr lang="en-US" altLang="zh-CN" sz="2400" b="1" dirty="0"/>
              <a:t>+1</a:t>
            </a:r>
            <a:r>
              <a:rPr lang="zh-CN" altLang="zh-CN" sz="2400" b="1" dirty="0"/>
              <a:t>位机器字长的定点小数，</a:t>
            </a:r>
            <a:r>
              <a:rPr lang="zh-CN" altLang="en-US" sz="2400" b="1" dirty="0"/>
              <a:t>原码与补码</a:t>
            </a:r>
            <a:r>
              <a:rPr lang="zh-CN" altLang="zh-CN" sz="2400" b="1" dirty="0"/>
              <a:t>表示范围</a:t>
            </a:r>
            <a:r>
              <a:rPr lang="zh-CN" altLang="en-US" sz="2400" b="1" dirty="0"/>
              <a:t>为：</a:t>
            </a:r>
            <a:endParaRPr lang="zh-CN" altLang="zh-CN" sz="2400" b="1" dirty="0"/>
          </a:p>
        </p:txBody>
      </p:sp>
      <p:sp>
        <p:nvSpPr>
          <p:cNvPr id="23558" name="矩形 5"/>
          <p:cNvSpPr/>
          <p:nvPr/>
        </p:nvSpPr>
        <p:spPr>
          <a:xfrm>
            <a:off x="328613" y="3830638"/>
            <a:ext cx="7345362"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342900" lvl="0" indent="-342900" eaLnBrk="1" hangingPunct="1">
              <a:lnSpc>
                <a:spcPct val="150000"/>
              </a:lnSpc>
              <a:spcBef>
                <a:spcPct val="0"/>
              </a:spcBef>
              <a:buClrTx/>
              <a:buSzTx/>
              <a:buFont typeface="Arial" panose="020B0604020202020204" pitchFamily="34" charset="0"/>
              <a:buChar char="•"/>
            </a:pPr>
            <a:r>
              <a:rPr lang="zh-CN" altLang="zh-CN" sz="2400" b="1" dirty="0"/>
              <a:t>原码定点</a:t>
            </a:r>
            <a:r>
              <a:rPr lang="zh-CN" altLang="en-US" sz="2400" b="1" dirty="0"/>
              <a:t>小数</a:t>
            </a:r>
            <a:r>
              <a:rPr lang="zh-CN" altLang="zh-CN" sz="2400" b="1" dirty="0"/>
              <a:t>表示范围是</a:t>
            </a:r>
            <a:r>
              <a:rPr lang="zh-CN" altLang="en-US" sz="2400" b="1" dirty="0"/>
              <a:t>：</a:t>
            </a:r>
            <a:r>
              <a:rPr lang="en-US" altLang="zh-CN" sz="2400" b="1" dirty="0"/>
              <a:t>-</a:t>
            </a:r>
            <a:r>
              <a:rPr lang="zh-CN" altLang="en-US" sz="2400" b="1" dirty="0"/>
              <a:t>（</a:t>
            </a:r>
            <a:r>
              <a:rPr lang="en-US" altLang="zh-CN" sz="2400" b="1" dirty="0">
                <a:solidFill>
                  <a:srgbClr val="000000"/>
                </a:solidFill>
                <a:latin typeface="Times New Roman" panose="02020603050405020304" pitchFamily="18" charset="0"/>
                <a:cs typeface="Times New Roman" panose="02020603050405020304" pitchFamily="18" charset="0"/>
              </a:rPr>
              <a:t>1 </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2</a:t>
            </a:r>
            <a:r>
              <a:rPr lang="en-US" altLang="zh-CN" sz="2400" b="1" baseline="30000"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t>）</a:t>
            </a:r>
            <a:r>
              <a:rPr lang="en-US" altLang="zh-CN" sz="2400" b="1" dirty="0"/>
              <a:t>~</a:t>
            </a: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1 </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2</a:t>
            </a:r>
            <a:r>
              <a:rPr lang="en-US" altLang="zh-CN" sz="2400" b="1" baseline="30000"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342900" lvl="0" indent="-342900" eaLnBrk="1" hangingPunct="1">
              <a:lnSpc>
                <a:spcPct val="150000"/>
              </a:lnSpc>
              <a:spcBef>
                <a:spcPct val="0"/>
              </a:spcBef>
              <a:buClrTx/>
              <a:buSzTx/>
              <a:buFont typeface="Arial" panose="020B0604020202020204" pitchFamily="34" charset="0"/>
              <a:buChar char="•"/>
            </a:pPr>
            <a:r>
              <a:rPr lang="zh-CN" altLang="en-US" sz="2400" b="1" dirty="0"/>
              <a:t>补</a:t>
            </a:r>
            <a:r>
              <a:rPr lang="zh-CN" altLang="zh-CN" sz="2400" b="1" dirty="0"/>
              <a:t>码</a:t>
            </a:r>
            <a:r>
              <a:rPr lang="zh-CN" altLang="en-US" sz="2400" b="1" dirty="0"/>
              <a:t>定点小数</a:t>
            </a:r>
            <a:r>
              <a:rPr lang="zh-CN" altLang="zh-CN" sz="2400" b="1" dirty="0"/>
              <a:t>表示范围是</a:t>
            </a:r>
            <a:r>
              <a:rPr lang="zh-CN" altLang="en-US" sz="2400" b="1" dirty="0"/>
              <a:t>：</a:t>
            </a:r>
            <a:r>
              <a:rPr lang="en-US" altLang="zh-CN" sz="2400" b="1" dirty="0"/>
              <a:t> -</a:t>
            </a:r>
            <a:r>
              <a:rPr lang="en-US" altLang="zh-CN" sz="2400" b="1" dirty="0">
                <a:solidFill>
                  <a:srgbClr val="000000"/>
                </a:solidFill>
                <a:latin typeface="Times New Roman" panose="02020603050405020304" pitchFamily="18" charset="0"/>
                <a:cs typeface="Times New Roman" panose="02020603050405020304" pitchFamily="18" charset="0"/>
              </a:rPr>
              <a:t>1 </a:t>
            </a:r>
            <a:r>
              <a:rPr lang="en-US" altLang="zh-CN" sz="2400" b="1" dirty="0"/>
              <a:t>~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1 </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2</a:t>
            </a:r>
            <a:r>
              <a:rPr lang="en-US" altLang="zh-CN" sz="2400" b="1" baseline="30000"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 </a:t>
            </a:r>
            <a:endParaRPr lang="en-US" altLang="zh-CN" sz="2400" b="1" dirty="0"/>
          </a:p>
        </p:txBody>
      </p:sp>
      <p:sp>
        <p:nvSpPr>
          <p:cNvPr id="7" name="AutoShape 30"/>
          <p:cNvSpPr/>
          <p:nvPr/>
        </p:nvSpPr>
        <p:spPr>
          <a:xfrm>
            <a:off x="7583488" y="4052888"/>
            <a:ext cx="196850" cy="754062"/>
          </a:xfrm>
          <a:prstGeom prst="rightBrace">
            <a:avLst>
              <a:gd name="adj1" fmla="val 52706"/>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 name="Text Box 31"/>
          <p:cNvSpPr txBox="1"/>
          <p:nvPr/>
        </p:nvSpPr>
        <p:spPr>
          <a:xfrm>
            <a:off x="7820025" y="4629150"/>
            <a:ext cx="6096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solidFill>
                  <a:srgbClr val="000000"/>
                </a:solidFill>
                <a:latin typeface="Times New Roman" panose="02020603050405020304" pitchFamily="18" charset="0"/>
                <a:cs typeface="Times New Roman" panose="02020603050405020304" pitchFamily="18" charset="0"/>
              </a:rPr>
              <a:t>2</a:t>
            </a:r>
            <a:r>
              <a:rPr lang="en-US" altLang="zh-CN" sz="2800" b="1" baseline="30000" dirty="0">
                <a:solidFill>
                  <a:srgbClr val="000000"/>
                </a:solidFill>
                <a:latin typeface="Times New Roman" panose="02020603050405020304" pitchFamily="18" charset="0"/>
                <a:cs typeface="Times New Roman" panose="02020603050405020304" pitchFamily="18" charset="0"/>
              </a:rPr>
              <a:t>-n</a:t>
            </a:r>
            <a:endParaRPr lang="en-US" altLang="zh-CN" sz="2800" b="1" dirty="0">
              <a:latin typeface="Times New Roman" panose="02020603050405020304" pitchFamily="18" charset="0"/>
            </a:endParaRPr>
          </a:p>
        </p:txBody>
      </p:sp>
      <p:sp>
        <p:nvSpPr>
          <p:cNvPr id="23561" name="AutoShape 38"/>
          <p:cNvSpPr/>
          <p:nvPr/>
        </p:nvSpPr>
        <p:spPr>
          <a:xfrm>
            <a:off x="8140700" y="3692525"/>
            <a:ext cx="576263" cy="936625"/>
          </a:xfrm>
          <a:prstGeom prst="wedgeRoundRectCallout">
            <a:avLst>
              <a:gd name="adj1" fmla="val -43662"/>
              <a:gd name="adj2" fmla="val 60676"/>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b="1" dirty="0"/>
              <a:t>分辨率</a:t>
            </a:r>
            <a:endParaRPr lang="zh-CN" altLang="en-US" sz="18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256002" name="AutoShape 2"/>
          <p:cNvSpPr/>
          <p:nvPr/>
        </p:nvSpPr>
        <p:spPr>
          <a:xfrm>
            <a:off x="138113" y="2378075"/>
            <a:ext cx="171450" cy="2089150"/>
          </a:xfrm>
          <a:prstGeom prst="leftBrace">
            <a:avLst>
              <a:gd name="adj1" fmla="val 101543"/>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56003" name="Text Box 3"/>
          <p:cNvSpPr txBox="1"/>
          <p:nvPr/>
        </p:nvSpPr>
        <p:spPr>
          <a:xfrm>
            <a:off x="309563" y="2090738"/>
            <a:ext cx="18716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400" b="1" dirty="0">
                <a:latin typeface="Times New Roman" panose="02020603050405020304" pitchFamily="18" charset="0"/>
                <a:ea typeface="黑体" panose="02010609060101010101" pitchFamily="49" charset="-122"/>
              </a:rPr>
              <a:t>无符号整数</a:t>
            </a:r>
            <a:endParaRPr lang="zh-CN" altLang="en-US" sz="2400" b="1" dirty="0">
              <a:latin typeface="Times New Roman" panose="02020603050405020304" pitchFamily="18" charset="0"/>
              <a:ea typeface="黑体" panose="02010609060101010101" pitchFamily="49" charset="-122"/>
            </a:endParaRPr>
          </a:p>
        </p:txBody>
      </p:sp>
      <p:sp>
        <p:nvSpPr>
          <p:cNvPr id="256004" name="Text Box 4"/>
          <p:cNvSpPr txBox="1"/>
          <p:nvPr/>
        </p:nvSpPr>
        <p:spPr>
          <a:xfrm>
            <a:off x="236538" y="3025775"/>
            <a:ext cx="16033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400" b="1" dirty="0">
                <a:latin typeface="Times New Roman" panose="02020603050405020304" pitchFamily="18" charset="0"/>
                <a:ea typeface="黑体" panose="02010609060101010101" pitchFamily="49" charset="-122"/>
              </a:rPr>
              <a:t>定点整数</a:t>
            </a:r>
            <a:endParaRPr lang="zh-CN" altLang="en-US" sz="2400" b="1" dirty="0">
              <a:latin typeface="Times New Roman" panose="02020603050405020304" pitchFamily="18" charset="0"/>
              <a:ea typeface="黑体" panose="02010609060101010101" pitchFamily="49" charset="-122"/>
            </a:endParaRPr>
          </a:p>
        </p:txBody>
      </p:sp>
      <p:sp>
        <p:nvSpPr>
          <p:cNvPr id="256005" name="Text Box 5"/>
          <p:cNvSpPr txBox="1"/>
          <p:nvPr/>
        </p:nvSpPr>
        <p:spPr>
          <a:xfrm>
            <a:off x="236538" y="4249738"/>
            <a:ext cx="14493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400" b="1" dirty="0">
                <a:latin typeface="Times New Roman" panose="02020603050405020304" pitchFamily="18" charset="0"/>
                <a:ea typeface="黑体" panose="02010609060101010101" pitchFamily="49" charset="-122"/>
              </a:rPr>
              <a:t>定点小数</a:t>
            </a:r>
            <a:endParaRPr lang="zh-CN" altLang="en-US" sz="2400" b="1" dirty="0">
              <a:latin typeface="Times New Roman" panose="02020603050405020304" pitchFamily="18" charset="0"/>
              <a:ea typeface="黑体" panose="02010609060101010101" pitchFamily="49" charset="-122"/>
            </a:endParaRPr>
          </a:p>
        </p:txBody>
      </p:sp>
      <p:sp>
        <p:nvSpPr>
          <p:cNvPr id="256006" name="Text Box 6"/>
          <p:cNvSpPr txBox="1"/>
          <p:nvPr/>
        </p:nvSpPr>
        <p:spPr>
          <a:xfrm>
            <a:off x="2036763" y="2090738"/>
            <a:ext cx="38100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latin typeface="Times New Roman" panose="02020603050405020304" pitchFamily="18" charset="0"/>
              </a:rPr>
              <a:t>00000000</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11111111</a:t>
            </a:r>
            <a:endParaRPr lang="en-US" altLang="zh-CN" sz="2800" b="1" dirty="0">
              <a:latin typeface="Times New Roman" panose="02020603050405020304" pitchFamily="18" charset="0"/>
            </a:endParaRPr>
          </a:p>
        </p:txBody>
      </p:sp>
      <p:sp>
        <p:nvSpPr>
          <p:cNvPr id="256007" name="Text Box 7"/>
          <p:cNvSpPr txBox="1"/>
          <p:nvPr/>
        </p:nvSpPr>
        <p:spPr>
          <a:xfrm>
            <a:off x="5781675" y="2090738"/>
            <a:ext cx="2209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latin typeface="Times New Roman" panose="02020603050405020304" pitchFamily="18" charset="0"/>
              </a:rPr>
              <a:t>   0</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255</a:t>
            </a:r>
            <a:endParaRPr lang="en-US" altLang="zh-CN" sz="2800" b="1" dirty="0">
              <a:latin typeface="Times New Roman" panose="02020603050405020304" pitchFamily="18" charset="0"/>
            </a:endParaRPr>
          </a:p>
        </p:txBody>
      </p:sp>
      <p:grpSp>
        <p:nvGrpSpPr>
          <p:cNvPr id="256008" name="Group 8"/>
          <p:cNvGrpSpPr/>
          <p:nvPr/>
        </p:nvGrpSpPr>
        <p:grpSpPr>
          <a:xfrm>
            <a:off x="1820863" y="2667000"/>
            <a:ext cx="4038600" cy="519113"/>
            <a:chOff x="1344" y="3120"/>
            <a:chExt cx="2544" cy="327"/>
          </a:xfrm>
        </p:grpSpPr>
        <p:sp>
          <p:nvSpPr>
            <p:cNvPr id="24613" name="Text Box 9"/>
            <p:cNvSpPr txBox="1"/>
            <p:nvPr/>
          </p:nvSpPr>
          <p:spPr>
            <a:xfrm>
              <a:off x="1344" y="3120"/>
              <a:ext cx="2544"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latin typeface="Times New Roman" panose="02020603050405020304" pitchFamily="18" charset="0"/>
                </a:rPr>
                <a:t>11111111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01111111</a:t>
              </a:r>
              <a:endParaRPr lang="en-US" altLang="zh-CN" sz="2800" b="1" dirty="0">
                <a:latin typeface="Times New Roman" panose="02020603050405020304" pitchFamily="18" charset="0"/>
              </a:endParaRPr>
            </a:p>
          </p:txBody>
        </p:sp>
        <p:sp>
          <p:nvSpPr>
            <p:cNvPr id="24614" name="Text Box 10"/>
            <p:cNvSpPr txBox="1"/>
            <p:nvPr/>
          </p:nvSpPr>
          <p:spPr>
            <a:xfrm>
              <a:off x="2170" y="3235"/>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1600" b="1" dirty="0">
                  <a:latin typeface="Times New Roman" panose="02020603050405020304" pitchFamily="18" charset="0"/>
                </a:rPr>
                <a:t>原</a:t>
              </a:r>
              <a:endParaRPr lang="zh-CN" altLang="en-US" sz="1600" b="1" dirty="0">
                <a:latin typeface="Times New Roman" panose="02020603050405020304" pitchFamily="18" charset="0"/>
              </a:endParaRPr>
            </a:p>
          </p:txBody>
        </p:sp>
        <p:sp>
          <p:nvSpPr>
            <p:cNvPr id="24615" name="Text Box 11"/>
            <p:cNvSpPr txBox="1"/>
            <p:nvPr/>
          </p:nvSpPr>
          <p:spPr>
            <a:xfrm>
              <a:off x="3349" y="3235"/>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1600" b="1" dirty="0">
                  <a:latin typeface="Times New Roman" panose="02020603050405020304" pitchFamily="18" charset="0"/>
                </a:rPr>
                <a:t>原</a:t>
              </a:r>
              <a:endParaRPr lang="zh-CN" altLang="en-US" sz="1600" b="1" dirty="0">
                <a:latin typeface="Times New Roman" panose="02020603050405020304" pitchFamily="18" charset="0"/>
              </a:endParaRPr>
            </a:p>
          </p:txBody>
        </p:sp>
      </p:grpSp>
      <p:sp>
        <p:nvSpPr>
          <p:cNvPr id="256012" name="Text Box 12"/>
          <p:cNvSpPr txBox="1"/>
          <p:nvPr/>
        </p:nvSpPr>
        <p:spPr>
          <a:xfrm>
            <a:off x="5926138" y="2667000"/>
            <a:ext cx="1792287"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solidFill>
                  <a:srgbClr val="FF3300"/>
                </a:solidFill>
                <a:latin typeface="Times New Roman" panose="02020603050405020304" pitchFamily="18" charset="0"/>
              </a:rPr>
              <a:t>-127</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127</a:t>
            </a:r>
            <a:endParaRPr lang="en-US" altLang="zh-CN" sz="2800" b="1" dirty="0">
              <a:latin typeface="Times New Roman" panose="02020603050405020304" pitchFamily="18" charset="0"/>
            </a:endParaRPr>
          </a:p>
        </p:txBody>
      </p:sp>
      <p:grpSp>
        <p:nvGrpSpPr>
          <p:cNvPr id="256013" name="Group 13"/>
          <p:cNvGrpSpPr/>
          <p:nvPr/>
        </p:nvGrpSpPr>
        <p:grpSpPr>
          <a:xfrm>
            <a:off x="1820863" y="3314700"/>
            <a:ext cx="4114800" cy="519113"/>
            <a:chOff x="1344" y="3360"/>
            <a:chExt cx="2592" cy="327"/>
          </a:xfrm>
        </p:grpSpPr>
        <p:sp>
          <p:nvSpPr>
            <p:cNvPr id="24610" name="Text Box 14"/>
            <p:cNvSpPr txBox="1"/>
            <p:nvPr/>
          </p:nvSpPr>
          <p:spPr>
            <a:xfrm>
              <a:off x="2256" y="3456"/>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1600" b="1" dirty="0">
                  <a:latin typeface="Times New Roman" panose="02020603050405020304" pitchFamily="18" charset="0"/>
                </a:rPr>
                <a:t>补</a:t>
              </a:r>
              <a:endParaRPr lang="zh-CN" altLang="en-US" sz="1600" b="1" dirty="0">
                <a:latin typeface="Times New Roman" panose="02020603050405020304" pitchFamily="18" charset="0"/>
              </a:endParaRPr>
            </a:p>
          </p:txBody>
        </p:sp>
        <p:sp>
          <p:nvSpPr>
            <p:cNvPr id="24611" name="Text Box 15"/>
            <p:cNvSpPr txBox="1"/>
            <p:nvPr/>
          </p:nvSpPr>
          <p:spPr>
            <a:xfrm>
              <a:off x="1344" y="3360"/>
              <a:ext cx="2592"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latin typeface="Times New Roman" panose="02020603050405020304" pitchFamily="18" charset="0"/>
                </a:rPr>
                <a:t>10000000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01111111</a:t>
              </a:r>
              <a:endParaRPr lang="en-US" altLang="zh-CN" sz="2800" b="1" dirty="0">
                <a:latin typeface="Times New Roman" panose="02020603050405020304" pitchFamily="18" charset="0"/>
              </a:endParaRPr>
            </a:p>
          </p:txBody>
        </p:sp>
        <p:sp>
          <p:nvSpPr>
            <p:cNvPr id="24612" name="Text Box 16"/>
            <p:cNvSpPr txBox="1"/>
            <p:nvPr/>
          </p:nvSpPr>
          <p:spPr>
            <a:xfrm>
              <a:off x="3440" y="3456"/>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1600" b="1" dirty="0">
                  <a:latin typeface="Times New Roman" panose="02020603050405020304" pitchFamily="18" charset="0"/>
                </a:rPr>
                <a:t>补</a:t>
              </a:r>
              <a:endParaRPr lang="zh-CN" altLang="en-US" sz="1600" b="1" dirty="0">
                <a:latin typeface="Times New Roman" panose="02020603050405020304" pitchFamily="18" charset="0"/>
              </a:endParaRPr>
            </a:p>
          </p:txBody>
        </p:sp>
      </p:grpSp>
      <p:sp>
        <p:nvSpPr>
          <p:cNvPr id="256017" name="Text Box 17"/>
          <p:cNvSpPr txBox="1"/>
          <p:nvPr/>
        </p:nvSpPr>
        <p:spPr>
          <a:xfrm>
            <a:off x="5926138" y="3314700"/>
            <a:ext cx="2087562"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latin typeface="Times New Roman" panose="02020603050405020304" pitchFamily="18" charset="0"/>
              </a:rPr>
              <a:t> </a:t>
            </a:r>
            <a:r>
              <a:rPr lang="en-US" altLang="zh-CN" sz="2800" b="1" dirty="0">
                <a:solidFill>
                  <a:srgbClr val="3333FF"/>
                </a:solidFill>
                <a:latin typeface="Times New Roman" panose="02020603050405020304" pitchFamily="18" charset="0"/>
              </a:rPr>
              <a:t>-128</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127</a:t>
            </a:r>
            <a:endParaRPr lang="en-US" altLang="zh-CN" sz="2800" b="1" dirty="0">
              <a:latin typeface="Times New Roman" panose="02020603050405020304" pitchFamily="18" charset="0"/>
            </a:endParaRPr>
          </a:p>
        </p:txBody>
      </p:sp>
      <p:sp>
        <p:nvSpPr>
          <p:cNvPr id="256018" name="AutoShape 18"/>
          <p:cNvSpPr/>
          <p:nvPr/>
        </p:nvSpPr>
        <p:spPr>
          <a:xfrm>
            <a:off x="1668463" y="2882900"/>
            <a:ext cx="225425" cy="736600"/>
          </a:xfrm>
          <a:prstGeom prst="leftBrace">
            <a:avLst>
              <a:gd name="adj1" fmla="val 27230"/>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56019" name="AutoShape 19"/>
          <p:cNvSpPr/>
          <p:nvPr/>
        </p:nvSpPr>
        <p:spPr>
          <a:xfrm>
            <a:off x="1677988" y="4178300"/>
            <a:ext cx="222250" cy="731838"/>
          </a:xfrm>
          <a:prstGeom prst="leftBrace">
            <a:avLst>
              <a:gd name="adj1" fmla="val 27440"/>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nvGrpSpPr>
          <p:cNvPr id="256020" name="Group 20"/>
          <p:cNvGrpSpPr/>
          <p:nvPr/>
        </p:nvGrpSpPr>
        <p:grpSpPr>
          <a:xfrm>
            <a:off x="1820863" y="3962400"/>
            <a:ext cx="4114800" cy="528638"/>
            <a:chOff x="1344" y="3648"/>
            <a:chExt cx="2592" cy="333"/>
          </a:xfrm>
        </p:grpSpPr>
        <p:sp>
          <p:nvSpPr>
            <p:cNvPr id="24607" name="Text Box 21"/>
            <p:cNvSpPr txBox="1"/>
            <p:nvPr/>
          </p:nvSpPr>
          <p:spPr>
            <a:xfrm>
              <a:off x="1344" y="3648"/>
              <a:ext cx="2592"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latin typeface="Times New Roman" panose="02020603050405020304" pitchFamily="18" charset="0"/>
                </a:rPr>
                <a:t>1.1111111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0.1111111</a:t>
              </a:r>
              <a:endParaRPr lang="en-US" altLang="zh-CN" sz="2800" b="1" dirty="0">
                <a:latin typeface="Times New Roman" panose="02020603050405020304" pitchFamily="18" charset="0"/>
              </a:endParaRPr>
            </a:p>
          </p:txBody>
        </p:sp>
        <p:sp>
          <p:nvSpPr>
            <p:cNvPr id="24608" name="Text Box 22"/>
            <p:cNvSpPr txBox="1"/>
            <p:nvPr/>
          </p:nvSpPr>
          <p:spPr>
            <a:xfrm>
              <a:off x="2226" y="3763"/>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1600" b="1" dirty="0">
                  <a:latin typeface="Times New Roman" panose="02020603050405020304" pitchFamily="18" charset="0"/>
                </a:rPr>
                <a:t>原</a:t>
              </a:r>
              <a:endParaRPr lang="zh-CN" altLang="en-US" sz="1600" b="1" dirty="0">
                <a:latin typeface="Times New Roman" panose="02020603050405020304" pitchFamily="18" charset="0"/>
              </a:endParaRPr>
            </a:p>
          </p:txBody>
        </p:sp>
        <p:sp>
          <p:nvSpPr>
            <p:cNvPr id="24609" name="Text Box 23"/>
            <p:cNvSpPr txBox="1"/>
            <p:nvPr/>
          </p:nvSpPr>
          <p:spPr>
            <a:xfrm>
              <a:off x="3530" y="3769"/>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1600" b="1" dirty="0">
                  <a:latin typeface="Times New Roman" panose="02020603050405020304" pitchFamily="18" charset="0"/>
                </a:rPr>
                <a:t>原</a:t>
              </a:r>
              <a:endParaRPr lang="zh-CN" altLang="en-US" sz="1600" b="1" dirty="0">
                <a:latin typeface="Times New Roman" panose="02020603050405020304" pitchFamily="18" charset="0"/>
              </a:endParaRPr>
            </a:p>
          </p:txBody>
        </p:sp>
      </p:grpSp>
      <p:sp>
        <p:nvSpPr>
          <p:cNvPr id="256024" name="Text Box 24"/>
          <p:cNvSpPr txBox="1"/>
          <p:nvPr/>
        </p:nvSpPr>
        <p:spPr>
          <a:xfrm>
            <a:off x="5781675" y="3962400"/>
            <a:ext cx="2971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solidFill>
                  <a:srgbClr val="FF3300"/>
                </a:solidFill>
                <a:latin typeface="Times New Roman" panose="02020603050405020304" pitchFamily="18" charset="0"/>
              </a:rPr>
              <a:t>-(1-2</a:t>
            </a:r>
            <a:r>
              <a:rPr lang="en-US" altLang="zh-CN" sz="2800" b="1" baseline="30000" dirty="0">
                <a:solidFill>
                  <a:srgbClr val="FF3300"/>
                </a:solidFill>
                <a:latin typeface="Times New Roman" panose="02020603050405020304" pitchFamily="18" charset="0"/>
              </a:rPr>
              <a:t>-7</a:t>
            </a:r>
            <a:r>
              <a:rPr lang="en-US" altLang="zh-CN" sz="2800" b="1" dirty="0">
                <a:solidFill>
                  <a:srgbClr val="FF3300"/>
                </a:solidFill>
                <a:latin typeface="Times New Roman" panose="02020603050405020304" pitchFamily="18" charset="0"/>
              </a:rPr>
              <a:t>)</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(1-2</a:t>
            </a:r>
            <a:r>
              <a:rPr lang="en-US" altLang="zh-CN" sz="2800" b="1" baseline="30000" dirty="0">
                <a:latin typeface="Times New Roman" panose="02020603050405020304" pitchFamily="18" charset="0"/>
              </a:rPr>
              <a:t>-7</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grpSp>
        <p:nvGrpSpPr>
          <p:cNvPr id="256025" name="Group 25"/>
          <p:cNvGrpSpPr/>
          <p:nvPr/>
        </p:nvGrpSpPr>
        <p:grpSpPr>
          <a:xfrm>
            <a:off x="1824038" y="4538663"/>
            <a:ext cx="4343400" cy="566738"/>
            <a:chOff x="1344" y="3888"/>
            <a:chExt cx="2736" cy="357"/>
          </a:xfrm>
        </p:grpSpPr>
        <p:sp>
          <p:nvSpPr>
            <p:cNvPr id="24604" name="Text Box 26"/>
            <p:cNvSpPr txBox="1"/>
            <p:nvPr/>
          </p:nvSpPr>
          <p:spPr>
            <a:xfrm>
              <a:off x="1344" y="3888"/>
              <a:ext cx="2736"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latin typeface="Times New Roman" panose="02020603050405020304" pitchFamily="18" charset="0"/>
                </a:rPr>
                <a:t>1.0000000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0.1111111</a:t>
              </a:r>
              <a:endParaRPr lang="en-US" altLang="zh-CN" sz="2800" b="1" dirty="0">
                <a:latin typeface="Times New Roman" panose="02020603050405020304" pitchFamily="18" charset="0"/>
              </a:endParaRPr>
            </a:p>
          </p:txBody>
        </p:sp>
        <p:sp>
          <p:nvSpPr>
            <p:cNvPr id="24605" name="Text Box 27"/>
            <p:cNvSpPr txBox="1"/>
            <p:nvPr/>
          </p:nvSpPr>
          <p:spPr>
            <a:xfrm>
              <a:off x="2304" y="4032"/>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1600" b="1" dirty="0">
                  <a:latin typeface="Times New Roman" panose="02020603050405020304" pitchFamily="18" charset="0"/>
                </a:rPr>
                <a:t>补</a:t>
              </a:r>
              <a:endParaRPr lang="zh-CN" altLang="en-US" sz="1600" b="1" dirty="0">
                <a:latin typeface="Times New Roman" panose="02020603050405020304" pitchFamily="18" charset="0"/>
              </a:endParaRPr>
            </a:p>
          </p:txBody>
        </p:sp>
        <p:sp>
          <p:nvSpPr>
            <p:cNvPr id="24606" name="Text Box 28"/>
            <p:cNvSpPr txBox="1"/>
            <p:nvPr/>
          </p:nvSpPr>
          <p:spPr>
            <a:xfrm>
              <a:off x="3552" y="4033"/>
              <a:ext cx="336"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1600" b="1" dirty="0">
                  <a:latin typeface="Times New Roman" panose="02020603050405020304" pitchFamily="18" charset="0"/>
                </a:rPr>
                <a:t>补</a:t>
              </a:r>
              <a:endParaRPr lang="zh-CN" altLang="en-US" sz="1600" b="1" dirty="0">
                <a:latin typeface="Times New Roman" panose="02020603050405020304" pitchFamily="18" charset="0"/>
              </a:endParaRPr>
            </a:p>
          </p:txBody>
        </p:sp>
      </p:grpSp>
      <p:sp>
        <p:nvSpPr>
          <p:cNvPr id="256029" name="Text Box 29"/>
          <p:cNvSpPr txBox="1"/>
          <p:nvPr/>
        </p:nvSpPr>
        <p:spPr>
          <a:xfrm>
            <a:off x="5710238" y="4538663"/>
            <a:ext cx="2971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latin typeface="Times New Roman" panose="02020603050405020304" pitchFamily="18" charset="0"/>
              </a:rPr>
              <a:t>        </a:t>
            </a:r>
            <a:r>
              <a:rPr lang="en-US" altLang="zh-CN" sz="2800" b="1" dirty="0">
                <a:solidFill>
                  <a:srgbClr val="3333FF"/>
                </a:solidFill>
                <a:latin typeface="Times New Roman" panose="02020603050405020304" pitchFamily="18" charset="0"/>
              </a:rPr>
              <a:t>-1</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(1-2</a:t>
            </a:r>
            <a:r>
              <a:rPr lang="en-US" altLang="zh-CN" sz="2800" b="1" baseline="30000" dirty="0">
                <a:latin typeface="Times New Roman" panose="02020603050405020304" pitchFamily="18" charset="0"/>
              </a:rPr>
              <a:t>-7</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256030" name="AutoShape 30"/>
          <p:cNvSpPr/>
          <p:nvPr/>
        </p:nvSpPr>
        <p:spPr>
          <a:xfrm>
            <a:off x="7797800" y="2306638"/>
            <a:ext cx="215900" cy="1368425"/>
          </a:xfrm>
          <a:prstGeom prst="rightBrace">
            <a:avLst>
              <a:gd name="adj1" fmla="val 52818"/>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56031" name="Text Box 31"/>
          <p:cNvSpPr txBox="1"/>
          <p:nvPr/>
        </p:nvSpPr>
        <p:spPr>
          <a:xfrm>
            <a:off x="8062913" y="2801938"/>
            <a:ext cx="609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p:txBody>
      </p:sp>
      <p:sp>
        <p:nvSpPr>
          <p:cNvPr id="256032" name="AutoShape 32"/>
          <p:cNvSpPr/>
          <p:nvPr/>
        </p:nvSpPr>
        <p:spPr>
          <a:xfrm>
            <a:off x="8377238" y="4170363"/>
            <a:ext cx="152400" cy="609600"/>
          </a:xfrm>
          <a:prstGeom prst="rightBrace">
            <a:avLst>
              <a:gd name="adj1" fmla="val 33333"/>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56033" name="Text Box 33"/>
          <p:cNvSpPr txBox="1"/>
          <p:nvPr/>
        </p:nvSpPr>
        <p:spPr>
          <a:xfrm>
            <a:off x="8520113" y="4178300"/>
            <a:ext cx="609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800" b="1" dirty="0">
                <a:latin typeface="Times New Roman" panose="02020603050405020304" pitchFamily="18" charset="0"/>
              </a:rPr>
              <a:t>2</a:t>
            </a:r>
            <a:r>
              <a:rPr lang="en-US" altLang="zh-CN" sz="2800" b="1" baseline="30000" dirty="0">
                <a:latin typeface="Times New Roman" panose="02020603050405020304" pitchFamily="18" charset="0"/>
              </a:rPr>
              <a:t>-7</a:t>
            </a:r>
            <a:endParaRPr lang="en-US" altLang="zh-CN" sz="2800" b="1" baseline="30000" dirty="0">
              <a:latin typeface="Times New Roman" panose="02020603050405020304" pitchFamily="18" charset="0"/>
            </a:endParaRPr>
          </a:p>
        </p:txBody>
      </p:sp>
      <p:sp>
        <p:nvSpPr>
          <p:cNvPr id="256036" name="Text Box 36"/>
          <p:cNvSpPr txBox="1"/>
          <p:nvPr/>
        </p:nvSpPr>
        <p:spPr>
          <a:xfrm>
            <a:off x="163513" y="404813"/>
            <a:ext cx="8963025" cy="5222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zh-CN" sz="2800" b="1" dirty="0">
                <a:solidFill>
                  <a:srgbClr val="000000"/>
                </a:solidFill>
                <a:latin typeface="宋体" panose="02010600030101010101" pitchFamily="2" charset="-122"/>
                <a:cs typeface="Times New Roman" panose="02020603050405020304" pitchFamily="18" charset="0"/>
              </a:rPr>
              <a:t>【</a:t>
            </a:r>
            <a:r>
              <a:rPr lang="zh-CN" altLang="zh-CN" sz="2800" b="1" dirty="0">
                <a:solidFill>
                  <a:srgbClr val="000000"/>
                </a:solidFill>
                <a:latin typeface="Times New Roman" panose="02020603050405020304" pitchFamily="18" charset="0"/>
                <a:cs typeface="Times New Roman" panose="02020603050405020304" pitchFamily="18" charset="0"/>
              </a:rPr>
              <a:t>例</a:t>
            </a:r>
            <a:r>
              <a:rPr lang="en-US" altLang="zh-CN" sz="2800" b="1" dirty="0">
                <a:solidFill>
                  <a:srgbClr val="000000"/>
                </a:solidFill>
                <a:latin typeface="宋体" panose="02010600030101010101" pitchFamily="2" charset="-122"/>
                <a:cs typeface="Times New Roman" panose="02020603050405020304" pitchFamily="18" charset="0"/>
              </a:rPr>
              <a:t>】</a:t>
            </a:r>
            <a:r>
              <a:rPr lang="zh-CN" altLang="en-US" sz="2800" b="1" dirty="0">
                <a:latin typeface="黑体" panose="02010609060101010101" pitchFamily="49" charset="-122"/>
                <a:ea typeface="黑体" panose="02010609060101010101" pitchFamily="49" charset="-122"/>
              </a:rPr>
              <a:t>设机器字长</a:t>
            </a:r>
            <a:r>
              <a:rPr lang="en-US" altLang="zh-CN" sz="2800" b="1" dirty="0">
                <a:latin typeface="黑体" panose="02010609060101010101" pitchFamily="49" charset="-122"/>
                <a:ea typeface="黑体" panose="02010609060101010101" pitchFamily="49" charset="-122"/>
              </a:rPr>
              <a:t>8</a:t>
            </a:r>
            <a:r>
              <a:rPr lang="zh-CN" altLang="en-US" sz="2800" b="1" dirty="0">
                <a:latin typeface="黑体" panose="02010609060101010101" pitchFamily="49" charset="-122"/>
                <a:ea typeface="黑体" panose="02010609060101010101" pitchFamily="49" charset="-122"/>
              </a:rPr>
              <a:t>位，则一些定点数的表示范围如下：</a:t>
            </a:r>
            <a:endParaRPr lang="zh-CN" altLang="en-US" sz="2800" b="1" dirty="0">
              <a:latin typeface="黑体" panose="02010609060101010101" pitchFamily="49" charset="-122"/>
              <a:ea typeface="黑体" panose="02010609060101010101" pitchFamily="49" charset="-122"/>
            </a:endParaRPr>
          </a:p>
        </p:txBody>
      </p:sp>
      <p:sp>
        <p:nvSpPr>
          <p:cNvPr id="24600" name="AutoShape 38"/>
          <p:cNvSpPr/>
          <p:nvPr/>
        </p:nvSpPr>
        <p:spPr>
          <a:xfrm>
            <a:off x="8374063" y="1946275"/>
            <a:ext cx="576262" cy="936625"/>
          </a:xfrm>
          <a:prstGeom prst="wedgeRoundRectCallout">
            <a:avLst>
              <a:gd name="adj1" fmla="val -43662"/>
              <a:gd name="adj2" fmla="val 60676"/>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b="1" dirty="0"/>
              <a:t>分辨率</a:t>
            </a:r>
            <a:endParaRPr lang="zh-CN" altLang="en-US" sz="1800" b="1" dirty="0"/>
          </a:p>
        </p:txBody>
      </p:sp>
      <p:sp>
        <p:nvSpPr>
          <p:cNvPr id="24601" name="Line 39"/>
          <p:cNvSpPr/>
          <p:nvPr/>
        </p:nvSpPr>
        <p:spPr>
          <a:xfrm>
            <a:off x="8589963" y="2882900"/>
            <a:ext cx="144462" cy="1366838"/>
          </a:xfrm>
          <a:prstGeom prst="line">
            <a:avLst/>
          </a:prstGeom>
          <a:ln w="9525" cap="flat" cmpd="sng">
            <a:solidFill>
              <a:schemeClr val="tx1"/>
            </a:solidFill>
            <a:prstDash val="solid"/>
            <a:miter/>
            <a:headEnd type="none" w="med" len="med"/>
            <a:tailEnd type="triangle" w="med" len="med"/>
          </a:ln>
        </p:spPr>
      </p:sp>
      <p:sp>
        <p:nvSpPr>
          <p:cNvPr id="24602" name="TextBox 1"/>
          <p:cNvSpPr txBox="1"/>
          <p:nvPr/>
        </p:nvSpPr>
        <p:spPr>
          <a:xfrm>
            <a:off x="2714625" y="1423988"/>
            <a:ext cx="2173288" cy="5222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t>机器数形式</a:t>
            </a:r>
            <a:endParaRPr lang="zh-CN" altLang="en-US" sz="2800" b="1" dirty="0"/>
          </a:p>
        </p:txBody>
      </p:sp>
      <p:sp>
        <p:nvSpPr>
          <p:cNvPr id="24603" name="TextBox 41"/>
          <p:cNvSpPr txBox="1"/>
          <p:nvPr/>
        </p:nvSpPr>
        <p:spPr>
          <a:xfrm>
            <a:off x="6167438" y="1423988"/>
            <a:ext cx="1085850" cy="5222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t>真值</a:t>
            </a:r>
            <a:endParaRPr lang="zh-CN" altLang="en-US" sz="28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6">
                                            <p:txEl>
                                              <p:charRg st="0" end="26"/>
                                            </p:txEl>
                                          </p:spTgt>
                                        </p:tgtEl>
                                        <p:attrNameLst>
                                          <p:attrName>style.visibility</p:attrName>
                                        </p:attrNameLst>
                                      </p:cBhvr>
                                      <p:to>
                                        <p:strVal val="visible"/>
                                      </p:to>
                                    </p:set>
                                    <p:animEffect transition="in" filter="wipe(left)">
                                      <p:cBhvr>
                                        <p:cTn id="7" dur="500"/>
                                        <p:tgtEl>
                                          <p:spTgt spid="256036">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02"/>
                                        </p:tgtEl>
                                        <p:attrNameLst>
                                          <p:attrName>style.visibility</p:attrName>
                                        </p:attrNameLst>
                                      </p:cBhvr>
                                      <p:to>
                                        <p:strVal val="visible"/>
                                      </p:to>
                                    </p:set>
                                    <p:animEffect transition="in" filter="wipe(left)">
                                      <p:cBhvr>
                                        <p:cTn id="12" dur="500"/>
                                        <p:tgtEl>
                                          <p:spTgt spid="256002"/>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56003"/>
                                        </p:tgtEl>
                                        <p:attrNameLst>
                                          <p:attrName>style.visibility</p:attrName>
                                        </p:attrNameLst>
                                      </p:cBhvr>
                                      <p:to>
                                        <p:strVal val="visible"/>
                                      </p:to>
                                    </p:set>
                                    <p:animEffect transition="in" filter="dissolve">
                                      <p:cBhvr>
                                        <p:cTn id="16" dur="500"/>
                                        <p:tgtEl>
                                          <p:spTgt spid="256003"/>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256004"/>
                                        </p:tgtEl>
                                        <p:attrNameLst>
                                          <p:attrName>style.visibility</p:attrName>
                                        </p:attrNameLst>
                                      </p:cBhvr>
                                      <p:to>
                                        <p:strVal val="visible"/>
                                      </p:to>
                                    </p:set>
                                    <p:animEffect transition="in" filter="dissolve">
                                      <p:cBhvr>
                                        <p:cTn id="20" dur="500"/>
                                        <p:tgtEl>
                                          <p:spTgt spid="256004"/>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256005"/>
                                        </p:tgtEl>
                                        <p:attrNameLst>
                                          <p:attrName>style.visibility</p:attrName>
                                        </p:attrNameLst>
                                      </p:cBhvr>
                                      <p:to>
                                        <p:strVal val="visible"/>
                                      </p:to>
                                    </p:set>
                                    <p:animEffect transition="in" filter="dissolve">
                                      <p:cBhvr>
                                        <p:cTn id="24" dur="500"/>
                                        <p:tgtEl>
                                          <p:spTgt spid="25600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56006"/>
                                        </p:tgtEl>
                                        <p:attrNameLst>
                                          <p:attrName>style.visibility</p:attrName>
                                        </p:attrNameLst>
                                      </p:cBhvr>
                                      <p:to>
                                        <p:strVal val="visible"/>
                                      </p:to>
                                    </p:set>
                                    <p:animEffect transition="in" filter="wipe(left)">
                                      <p:cBhvr>
                                        <p:cTn id="29" dur="500"/>
                                        <p:tgtEl>
                                          <p:spTgt spid="25600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56007"/>
                                        </p:tgtEl>
                                        <p:attrNameLst>
                                          <p:attrName>style.visibility</p:attrName>
                                        </p:attrNameLst>
                                      </p:cBhvr>
                                      <p:to>
                                        <p:strVal val="visible"/>
                                      </p:to>
                                    </p:set>
                                    <p:animEffect transition="in" filter="wipe(left)">
                                      <p:cBhvr>
                                        <p:cTn id="34" dur="500"/>
                                        <p:tgtEl>
                                          <p:spTgt spid="25600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56018"/>
                                        </p:tgtEl>
                                        <p:attrNameLst>
                                          <p:attrName>style.visibility</p:attrName>
                                        </p:attrNameLst>
                                      </p:cBhvr>
                                      <p:to>
                                        <p:strVal val="visible"/>
                                      </p:to>
                                    </p:set>
                                    <p:animEffect transition="in" filter="wipe(left)">
                                      <p:cBhvr>
                                        <p:cTn id="39" dur="500"/>
                                        <p:tgtEl>
                                          <p:spTgt spid="2560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56008"/>
                                        </p:tgtEl>
                                        <p:attrNameLst>
                                          <p:attrName>style.visibility</p:attrName>
                                        </p:attrNameLst>
                                      </p:cBhvr>
                                      <p:to>
                                        <p:strVal val="visible"/>
                                      </p:to>
                                    </p:set>
                                    <p:animEffect transition="in" filter="wipe(left)">
                                      <p:cBhvr>
                                        <p:cTn id="44" dur="500"/>
                                        <p:tgtEl>
                                          <p:spTgt spid="25600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56012"/>
                                        </p:tgtEl>
                                        <p:attrNameLst>
                                          <p:attrName>style.visibility</p:attrName>
                                        </p:attrNameLst>
                                      </p:cBhvr>
                                      <p:to>
                                        <p:strVal val="visible"/>
                                      </p:to>
                                    </p:set>
                                    <p:animEffect transition="in" filter="wipe(left)">
                                      <p:cBhvr>
                                        <p:cTn id="49" dur="500"/>
                                        <p:tgtEl>
                                          <p:spTgt spid="2560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56013"/>
                                        </p:tgtEl>
                                        <p:attrNameLst>
                                          <p:attrName>style.visibility</p:attrName>
                                        </p:attrNameLst>
                                      </p:cBhvr>
                                      <p:to>
                                        <p:strVal val="visible"/>
                                      </p:to>
                                    </p:set>
                                    <p:animEffect transition="in" filter="wipe(left)">
                                      <p:cBhvr>
                                        <p:cTn id="54" dur="500"/>
                                        <p:tgtEl>
                                          <p:spTgt spid="2560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56017"/>
                                        </p:tgtEl>
                                        <p:attrNameLst>
                                          <p:attrName>style.visibility</p:attrName>
                                        </p:attrNameLst>
                                      </p:cBhvr>
                                      <p:to>
                                        <p:strVal val="visible"/>
                                      </p:to>
                                    </p:set>
                                    <p:animEffect transition="in" filter="wipe(left)">
                                      <p:cBhvr>
                                        <p:cTn id="59" dur="500"/>
                                        <p:tgtEl>
                                          <p:spTgt spid="2560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56019"/>
                                        </p:tgtEl>
                                        <p:attrNameLst>
                                          <p:attrName>style.visibility</p:attrName>
                                        </p:attrNameLst>
                                      </p:cBhvr>
                                      <p:to>
                                        <p:strVal val="visible"/>
                                      </p:to>
                                    </p:set>
                                    <p:animEffect transition="in" filter="wipe(left)">
                                      <p:cBhvr>
                                        <p:cTn id="64" dur="500"/>
                                        <p:tgtEl>
                                          <p:spTgt spid="25601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56020"/>
                                        </p:tgtEl>
                                        <p:attrNameLst>
                                          <p:attrName>style.visibility</p:attrName>
                                        </p:attrNameLst>
                                      </p:cBhvr>
                                      <p:to>
                                        <p:strVal val="visible"/>
                                      </p:to>
                                    </p:set>
                                    <p:animEffect transition="in" filter="wipe(left)">
                                      <p:cBhvr>
                                        <p:cTn id="69" dur="500"/>
                                        <p:tgtEl>
                                          <p:spTgt spid="2560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56024"/>
                                        </p:tgtEl>
                                        <p:attrNameLst>
                                          <p:attrName>style.visibility</p:attrName>
                                        </p:attrNameLst>
                                      </p:cBhvr>
                                      <p:to>
                                        <p:strVal val="visible"/>
                                      </p:to>
                                    </p:set>
                                    <p:animEffect transition="in" filter="wipe(left)">
                                      <p:cBhvr>
                                        <p:cTn id="74" dur="500"/>
                                        <p:tgtEl>
                                          <p:spTgt spid="25602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56025"/>
                                        </p:tgtEl>
                                        <p:attrNameLst>
                                          <p:attrName>style.visibility</p:attrName>
                                        </p:attrNameLst>
                                      </p:cBhvr>
                                      <p:to>
                                        <p:strVal val="visible"/>
                                      </p:to>
                                    </p:set>
                                    <p:animEffect transition="in" filter="wipe(left)">
                                      <p:cBhvr>
                                        <p:cTn id="79" dur="500"/>
                                        <p:tgtEl>
                                          <p:spTgt spid="25602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56029"/>
                                        </p:tgtEl>
                                        <p:attrNameLst>
                                          <p:attrName>style.visibility</p:attrName>
                                        </p:attrNameLst>
                                      </p:cBhvr>
                                      <p:to>
                                        <p:strVal val="visible"/>
                                      </p:to>
                                    </p:set>
                                    <p:animEffect transition="in" filter="wipe(left)">
                                      <p:cBhvr>
                                        <p:cTn id="84" dur="500"/>
                                        <p:tgtEl>
                                          <p:spTgt spid="25602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56030"/>
                                        </p:tgtEl>
                                        <p:attrNameLst>
                                          <p:attrName>style.visibility</p:attrName>
                                        </p:attrNameLst>
                                      </p:cBhvr>
                                      <p:to>
                                        <p:strVal val="visible"/>
                                      </p:to>
                                    </p:set>
                                    <p:animEffect transition="in" filter="wipe(left)">
                                      <p:cBhvr>
                                        <p:cTn id="89" dur="500"/>
                                        <p:tgtEl>
                                          <p:spTgt spid="256030"/>
                                        </p:tgtEl>
                                      </p:cBhvr>
                                    </p:animEffect>
                                  </p:childTnLst>
                                </p:cTn>
                              </p:par>
                            </p:childTnLst>
                          </p:cTn>
                        </p:par>
                        <p:par>
                          <p:cTn id="90" fill="hold">
                            <p:stCondLst>
                              <p:cond delay="500"/>
                            </p:stCondLst>
                            <p:childTnLst>
                              <p:par>
                                <p:cTn id="91" presetID="9" presetClass="entr" presetSubtype="0" fill="hold" grpId="0" nodeType="afterEffect">
                                  <p:stCondLst>
                                    <p:cond delay="0"/>
                                  </p:stCondLst>
                                  <p:childTnLst>
                                    <p:set>
                                      <p:cBhvr>
                                        <p:cTn id="92" dur="1" fill="hold">
                                          <p:stCondLst>
                                            <p:cond delay="0"/>
                                          </p:stCondLst>
                                        </p:cTn>
                                        <p:tgtEl>
                                          <p:spTgt spid="256031"/>
                                        </p:tgtEl>
                                        <p:attrNameLst>
                                          <p:attrName>style.visibility</p:attrName>
                                        </p:attrNameLst>
                                      </p:cBhvr>
                                      <p:to>
                                        <p:strVal val="visible"/>
                                      </p:to>
                                    </p:set>
                                    <p:animEffect transition="in" filter="dissolve">
                                      <p:cBhvr>
                                        <p:cTn id="93" dur="500"/>
                                        <p:tgtEl>
                                          <p:spTgt spid="25603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56032"/>
                                        </p:tgtEl>
                                        <p:attrNameLst>
                                          <p:attrName>style.visibility</p:attrName>
                                        </p:attrNameLst>
                                      </p:cBhvr>
                                      <p:to>
                                        <p:strVal val="visible"/>
                                      </p:to>
                                    </p:set>
                                    <p:animEffect transition="in" filter="wipe(left)">
                                      <p:cBhvr>
                                        <p:cTn id="98" dur="500"/>
                                        <p:tgtEl>
                                          <p:spTgt spid="256032"/>
                                        </p:tgtEl>
                                      </p:cBhvr>
                                    </p:animEffect>
                                  </p:childTnLst>
                                </p:cTn>
                              </p:par>
                            </p:childTnLst>
                          </p:cTn>
                        </p:par>
                        <p:par>
                          <p:cTn id="99" fill="hold">
                            <p:stCondLst>
                              <p:cond delay="500"/>
                            </p:stCondLst>
                            <p:childTnLst>
                              <p:par>
                                <p:cTn id="100" presetID="9" presetClass="entr" presetSubtype="0" fill="hold" grpId="0" nodeType="afterEffect">
                                  <p:stCondLst>
                                    <p:cond delay="0"/>
                                  </p:stCondLst>
                                  <p:childTnLst>
                                    <p:set>
                                      <p:cBhvr>
                                        <p:cTn id="101" dur="1" fill="hold">
                                          <p:stCondLst>
                                            <p:cond delay="0"/>
                                          </p:stCondLst>
                                        </p:cTn>
                                        <p:tgtEl>
                                          <p:spTgt spid="256033"/>
                                        </p:tgtEl>
                                        <p:attrNameLst>
                                          <p:attrName>style.visibility</p:attrName>
                                        </p:attrNameLst>
                                      </p:cBhvr>
                                      <p:to>
                                        <p:strVal val="visible"/>
                                      </p:to>
                                    </p:set>
                                    <p:animEffect transition="in" filter="dissolve">
                                      <p:cBhvr>
                                        <p:cTn id="102" dur="500"/>
                                        <p:tgtEl>
                                          <p:spTgt spid="256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animBg="1"/>
      <p:bldP spid="256003" grpId="0"/>
      <p:bldP spid="256004" grpId="0"/>
      <p:bldP spid="256005" grpId="0"/>
      <p:bldP spid="256006" grpId="0"/>
      <p:bldP spid="256007" grpId="0"/>
      <p:bldP spid="256012" grpId="0"/>
      <p:bldP spid="256017" grpId="0"/>
      <p:bldP spid="256018" grpId="0" animBg="1"/>
      <p:bldP spid="256019" grpId="0" animBg="1"/>
      <p:bldP spid="256024" grpId="0"/>
      <p:bldP spid="256029" grpId="0"/>
      <p:bldP spid="256030" grpId="0" animBg="1"/>
      <p:bldP spid="256031" grpId="0"/>
      <p:bldP spid="256032" grpId="0" animBg="1"/>
      <p:bldP spid="256033" grpId="0"/>
      <p:bldP spid="25603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2800" dirty="0"/>
            </a:fld>
            <a:endParaRPr lang="en-US" altLang="zh-CN" sz="2800" dirty="0"/>
          </a:p>
        </p:txBody>
      </p:sp>
      <p:grpSp>
        <p:nvGrpSpPr>
          <p:cNvPr id="25603" name="Group 44"/>
          <p:cNvGrpSpPr/>
          <p:nvPr/>
        </p:nvGrpSpPr>
        <p:grpSpPr>
          <a:xfrm>
            <a:off x="1138238" y="3111500"/>
            <a:ext cx="5148262" cy="596900"/>
            <a:chOff x="0" y="572"/>
            <a:chExt cx="3243" cy="376"/>
          </a:xfrm>
        </p:grpSpPr>
        <p:sp>
          <p:nvSpPr>
            <p:cNvPr id="25627" name="Text Box 5"/>
            <p:cNvSpPr txBox="1"/>
            <p:nvPr/>
          </p:nvSpPr>
          <p:spPr>
            <a:xfrm>
              <a:off x="2154" y="572"/>
              <a:ext cx="205"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latin typeface="黑体" panose="02010609060101010101" pitchFamily="49" charset="-122"/>
                  <a:ea typeface="黑体" panose="02010609060101010101" pitchFamily="49" charset="-122"/>
                </a:rPr>
                <a:t>E</a:t>
              </a:r>
              <a:endParaRPr lang="en-US" altLang="zh-CN" sz="2000" b="1" dirty="0">
                <a:latin typeface="黑体" panose="02010609060101010101" pitchFamily="49" charset="-122"/>
                <a:ea typeface="黑体" panose="02010609060101010101" pitchFamily="49" charset="-122"/>
              </a:endParaRPr>
            </a:p>
          </p:txBody>
        </p:sp>
        <p:sp>
          <p:nvSpPr>
            <p:cNvPr id="25628" name="Text Box 4"/>
            <p:cNvSpPr txBox="1"/>
            <p:nvPr/>
          </p:nvSpPr>
          <p:spPr>
            <a:xfrm>
              <a:off x="0" y="618"/>
              <a:ext cx="3243" cy="3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浮点数真值：  </a:t>
              </a:r>
              <a:r>
                <a:rPr lang="en-US" altLang="zh-CN" sz="2800" b="1" dirty="0">
                  <a:latin typeface="黑体" panose="02010609060101010101" pitchFamily="49" charset="-122"/>
                  <a:ea typeface="黑体" panose="02010609060101010101" pitchFamily="49" charset="-122"/>
                </a:rPr>
                <a:t>N = + R × M </a:t>
              </a:r>
              <a:endParaRPr lang="en-US" altLang="zh-CN" sz="2800" b="1" dirty="0">
                <a:latin typeface="黑体" panose="02010609060101010101" pitchFamily="49" charset="-122"/>
                <a:ea typeface="黑体" panose="02010609060101010101" pitchFamily="49" charset="-122"/>
              </a:endParaRPr>
            </a:p>
          </p:txBody>
        </p:sp>
        <p:sp>
          <p:nvSpPr>
            <p:cNvPr id="25629" name="Line 6"/>
            <p:cNvSpPr/>
            <p:nvPr/>
          </p:nvSpPr>
          <p:spPr>
            <a:xfrm>
              <a:off x="1837" y="890"/>
              <a:ext cx="181" cy="0"/>
            </a:xfrm>
            <a:prstGeom prst="line">
              <a:avLst/>
            </a:prstGeom>
            <a:ln w="28575" cap="flat" cmpd="sng">
              <a:solidFill>
                <a:schemeClr val="tx1"/>
              </a:solidFill>
              <a:prstDash val="solid"/>
              <a:headEnd type="none" w="med" len="med"/>
              <a:tailEnd type="none" w="med" len="med"/>
            </a:ln>
          </p:spPr>
        </p:sp>
      </p:grpSp>
      <p:grpSp>
        <p:nvGrpSpPr>
          <p:cNvPr id="25604" name="Group 43"/>
          <p:cNvGrpSpPr/>
          <p:nvPr/>
        </p:nvGrpSpPr>
        <p:grpSpPr>
          <a:xfrm>
            <a:off x="2916238" y="1587500"/>
            <a:ext cx="5616575" cy="1512888"/>
            <a:chOff x="1655" y="1026"/>
            <a:chExt cx="3538" cy="1007"/>
          </a:xfrm>
        </p:grpSpPr>
        <p:sp>
          <p:nvSpPr>
            <p:cNvPr id="25611" name="Line 7"/>
            <p:cNvSpPr/>
            <p:nvPr/>
          </p:nvSpPr>
          <p:spPr>
            <a:xfrm flipH="1">
              <a:off x="2109" y="1480"/>
              <a:ext cx="240" cy="192"/>
            </a:xfrm>
            <a:prstGeom prst="line">
              <a:avLst/>
            </a:prstGeom>
            <a:ln w="38100" cap="flat" cmpd="sng">
              <a:solidFill>
                <a:srgbClr val="3333FF"/>
              </a:solidFill>
              <a:prstDash val="solid"/>
              <a:headEnd type="none" w="med" len="med"/>
              <a:tailEnd type="none" w="med" len="med"/>
            </a:ln>
          </p:spPr>
        </p:sp>
        <p:sp>
          <p:nvSpPr>
            <p:cNvPr id="25612" name="Text Box 8"/>
            <p:cNvSpPr txBox="1"/>
            <p:nvPr/>
          </p:nvSpPr>
          <p:spPr>
            <a:xfrm>
              <a:off x="3061" y="1661"/>
              <a:ext cx="606"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zh-CN" sz="2800" b="1" dirty="0">
                  <a:solidFill>
                    <a:srgbClr val="FF0000"/>
                  </a:solidFill>
                  <a:latin typeface="黑体" panose="02010609060101010101" pitchFamily="49" charset="-122"/>
                  <a:ea typeface="黑体" panose="02010609060101010101" pitchFamily="49" charset="-122"/>
                </a:rPr>
                <a:t>阶码</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5613" name="Text Box 10"/>
            <p:cNvSpPr txBox="1"/>
            <p:nvPr/>
          </p:nvSpPr>
          <p:spPr>
            <a:xfrm>
              <a:off x="2290" y="1026"/>
              <a:ext cx="2903" cy="428"/>
            </a:xfrm>
            <a:prstGeom prst="rect">
              <a:avLst/>
            </a:prstGeom>
            <a:noFill/>
            <a:ln w="381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黑体" panose="02010609060101010101" pitchFamily="49" charset="-122"/>
                  <a:ea typeface="黑体" panose="02010609060101010101" pitchFamily="49" charset="-122"/>
                </a:rPr>
                <a:t>Ms</a:t>
              </a:r>
              <a:r>
                <a:rPr lang="en-US" altLang="zh-CN" sz="2800" b="1" dirty="0">
                  <a:latin typeface="黑体" panose="02010609060101010101" pitchFamily="49" charset="-122"/>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Es E</a:t>
              </a:r>
              <a:r>
                <a:rPr lang="en-US" altLang="zh-CN" sz="2000" b="1" dirty="0">
                  <a:latin typeface="黑体" panose="02010609060101010101" pitchFamily="49" charset="-122"/>
                  <a:ea typeface="黑体" panose="02010609060101010101" pitchFamily="49" charset="-122"/>
                </a:rPr>
                <a:t>1 </a:t>
              </a:r>
              <a:r>
                <a:rPr lang="en-US" altLang="zh-CN" sz="3600" b="1" dirty="0">
                  <a:latin typeface="Times New Roman" panose="02020603050405020304" pitchFamily="18" charset="0"/>
                  <a:ea typeface="黑体" panose="02010609060101010101" pitchFamily="49" charset="-122"/>
                </a:rPr>
                <a:t>…</a:t>
              </a:r>
              <a:r>
                <a:rPr lang="en-US" altLang="zh-CN" sz="3600" b="1" dirty="0">
                  <a:latin typeface="黑体" panose="02010609060101010101" pitchFamily="49" charset="-122"/>
                  <a:ea typeface="黑体" panose="02010609060101010101" pitchFamily="49" charset="-122"/>
                </a:rPr>
                <a:t>E</a:t>
              </a:r>
              <a:r>
                <a:rPr lang="en-US" altLang="zh-CN" sz="2800" dirty="0">
                  <a:latin typeface="黑体" panose="02010609060101010101" pitchFamily="49" charset="-122"/>
                  <a:ea typeface="黑体" panose="02010609060101010101" pitchFamily="49" charset="-122"/>
                </a:rPr>
                <a:t>k</a:t>
              </a:r>
              <a:r>
                <a:rPr lang="en-US" altLang="zh-CN" sz="3600" b="1" dirty="0">
                  <a:latin typeface="黑体" panose="02010609060101010101" pitchFamily="49" charset="-122"/>
                  <a:ea typeface="黑体" panose="02010609060101010101" pitchFamily="49" charset="-122"/>
                </a:rPr>
                <a:t> M</a:t>
              </a:r>
              <a:r>
                <a:rPr lang="en-US" altLang="zh-CN" sz="2800"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 </a:t>
              </a:r>
              <a:r>
                <a:rPr lang="en-US" altLang="zh-CN" sz="3600" b="1" dirty="0">
                  <a:latin typeface="Times New Roman" panose="02020603050405020304" pitchFamily="18" charset="0"/>
                  <a:ea typeface="黑体" panose="02010609060101010101" pitchFamily="49" charset="-122"/>
                </a:rPr>
                <a:t>…</a:t>
              </a:r>
              <a:r>
                <a:rPr lang="en-US" altLang="zh-CN" sz="3600" b="1" dirty="0">
                  <a:latin typeface="黑体" panose="02010609060101010101" pitchFamily="49" charset="-122"/>
                  <a:ea typeface="黑体" panose="02010609060101010101" pitchFamily="49" charset="-122"/>
                </a:rPr>
                <a:t>M</a:t>
              </a:r>
              <a:r>
                <a:rPr lang="en-US" altLang="zh-CN" sz="2800" dirty="0">
                  <a:latin typeface="黑体" panose="02010609060101010101" pitchFamily="49" charset="-122"/>
                  <a:ea typeface="黑体" panose="02010609060101010101" pitchFamily="49" charset="-122"/>
                </a:rPr>
                <a:t>n</a:t>
              </a:r>
              <a:endParaRPr lang="en-US" altLang="zh-CN" sz="2800" dirty="0">
                <a:latin typeface="黑体" panose="02010609060101010101" pitchFamily="49" charset="-122"/>
                <a:ea typeface="黑体" panose="02010609060101010101" pitchFamily="49" charset="-122"/>
              </a:endParaRPr>
            </a:p>
          </p:txBody>
        </p:sp>
        <p:sp>
          <p:nvSpPr>
            <p:cNvPr id="25614" name="Line 11"/>
            <p:cNvSpPr/>
            <p:nvPr/>
          </p:nvSpPr>
          <p:spPr>
            <a:xfrm>
              <a:off x="2699" y="1026"/>
              <a:ext cx="2" cy="432"/>
            </a:xfrm>
            <a:prstGeom prst="line">
              <a:avLst/>
            </a:prstGeom>
            <a:ln w="57150" cap="flat" cmpd="thinThick">
              <a:solidFill>
                <a:schemeClr val="tx1"/>
              </a:solidFill>
              <a:prstDash val="solid"/>
              <a:headEnd type="none" w="med" len="med"/>
              <a:tailEnd type="none" w="med" len="med"/>
            </a:ln>
          </p:spPr>
        </p:sp>
        <p:sp>
          <p:nvSpPr>
            <p:cNvPr id="25615" name="Line 13"/>
            <p:cNvSpPr/>
            <p:nvPr/>
          </p:nvSpPr>
          <p:spPr>
            <a:xfrm>
              <a:off x="3107" y="1026"/>
              <a:ext cx="1" cy="432"/>
            </a:xfrm>
            <a:prstGeom prst="line">
              <a:avLst/>
            </a:prstGeom>
            <a:ln w="38100" cap="flat" cmpd="sng">
              <a:solidFill>
                <a:schemeClr val="tx1"/>
              </a:solidFill>
              <a:prstDash val="solid"/>
              <a:headEnd type="none" w="med" len="med"/>
              <a:tailEnd type="none" w="med" len="med"/>
            </a:ln>
          </p:spPr>
        </p:sp>
        <p:sp>
          <p:nvSpPr>
            <p:cNvPr id="25616" name="Line 14"/>
            <p:cNvSpPr/>
            <p:nvPr/>
          </p:nvSpPr>
          <p:spPr>
            <a:xfrm>
              <a:off x="3470" y="1026"/>
              <a:ext cx="1" cy="432"/>
            </a:xfrm>
            <a:prstGeom prst="line">
              <a:avLst/>
            </a:prstGeom>
            <a:ln w="38100" cap="flat" cmpd="sng">
              <a:solidFill>
                <a:schemeClr val="tx1"/>
              </a:solidFill>
              <a:prstDash val="solid"/>
              <a:headEnd type="none" w="med" len="med"/>
              <a:tailEnd type="none" w="med" len="med"/>
            </a:ln>
          </p:spPr>
        </p:sp>
        <p:sp>
          <p:nvSpPr>
            <p:cNvPr id="25617" name="Line 15"/>
            <p:cNvSpPr/>
            <p:nvPr/>
          </p:nvSpPr>
          <p:spPr>
            <a:xfrm>
              <a:off x="3787" y="1026"/>
              <a:ext cx="1" cy="432"/>
            </a:xfrm>
            <a:prstGeom prst="line">
              <a:avLst/>
            </a:prstGeom>
            <a:ln w="38100" cap="flat" cmpd="sng">
              <a:solidFill>
                <a:schemeClr val="tx1"/>
              </a:solidFill>
              <a:prstDash val="solid"/>
              <a:headEnd type="none" w="med" len="med"/>
              <a:tailEnd type="none" w="med" len="med"/>
            </a:ln>
          </p:spPr>
        </p:sp>
        <p:sp>
          <p:nvSpPr>
            <p:cNvPr id="25618" name="Line 16"/>
            <p:cNvSpPr/>
            <p:nvPr/>
          </p:nvSpPr>
          <p:spPr>
            <a:xfrm>
              <a:off x="4105" y="1026"/>
              <a:ext cx="2" cy="432"/>
            </a:xfrm>
            <a:prstGeom prst="line">
              <a:avLst/>
            </a:prstGeom>
            <a:ln w="57150" cap="flat" cmpd="thinThick">
              <a:solidFill>
                <a:schemeClr val="tx1"/>
              </a:solidFill>
              <a:prstDash val="solid"/>
              <a:headEnd type="none" w="med" len="med"/>
              <a:tailEnd type="none" w="med" len="med"/>
            </a:ln>
          </p:spPr>
        </p:sp>
        <p:sp>
          <p:nvSpPr>
            <p:cNvPr id="25619" name="Line 17"/>
            <p:cNvSpPr/>
            <p:nvPr/>
          </p:nvSpPr>
          <p:spPr>
            <a:xfrm>
              <a:off x="4513" y="1026"/>
              <a:ext cx="1" cy="432"/>
            </a:xfrm>
            <a:prstGeom prst="line">
              <a:avLst/>
            </a:prstGeom>
            <a:ln w="38100" cap="flat" cmpd="sng">
              <a:solidFill>
                <a:schemeClr val="tx1"/>
              </a:solidFill>
              <a:prstDash val="solid"/>
              <a:headEnd type="none" w="med" len="med"/>
              <a:tailEnd type="none" w="med" len="med"/>
            </a:ln>
          </p:spPr>
        </p:sp>
        <p:sp>
          <p:nvSpPr>
            <p:cNvPr id="25620" name="Line 18"/>
            <p:cNvSpPr/>
            <p:nvPr/>
          </p:nvSpPr>
          <p:spPr>
            <a:xfrm>
              <a:off x="4830" y="1026"/>
              <a:ext cx="1" cy="432"/>
            </a:xfrm>
            <a:prstGeom prst="line">
              <a:avLst/>
            </a:prstGeom>
            <a:ln w="38100" cap="flat" cmpd="sng">
              <a:solidFill>
                <a:schemeClr val="tx1"/>
              </a:solidFill>
              <a:prstDash val="solid"/>
              <a:headEnd type="none" w="med" len="med"/>
              <a:tailEnd type="none" w="med" len="med"/>
            </a:ln>
          </p:spPr>
        </p:sp>
        <p:sp>
          <p:nvSpPr>
            <p:cNvPr id="25621" name="AutoShape 19"/>
            <p:cNvSpPr/>
            <p:nvPr/>
          </p:nvSpPr>
          <p:spPr>
            <a:xfrm rot="-5400000">
              <a:off x="3320" y="949"/>
              <a:ext cx="144" cy="1296"/>
            </a:xfrm>
            <a:prstGeom prst="leftBrace">
              <a:avLst>
                <a:gd name="adj1" fmla="val 75000"/>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5622" name="AutoShape 20"/>
            <p:cNvSpPr/>
            <p:nvPr/>
          </p:nvSpPr>
          <p:spPr>
            <a:xfrm rot="-5400000">
              <a:off x="4590" y="1085"/>
              <a:ext cx="144" cy="1024"/>
            </a:xfrm>
            <a:prstGeom prst="leftBrace">
              <a:avLst>
                <a:gd name="adj1" fmla="val 59259"/>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5623" name="Text Box 21"/>
            <p:cNvSpPr txBox="1"/>
            <p:nvPr/>
          </p:nvSpPr>
          <p:spPr>
            <a:xfrm>
              <a:off x="4377" y="1706"/>
              <a:ext cx="660"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zh-CN" sz="2800" b="1" dirty="0">
                  <a:solidFill>
                    <a:srgbClr val="FF0000"/>
                  </a:solidFill>
                  <a:latin typeface="黑体" panose="02010609060101010101" pitchFamily="49" charset="-122"/>
                  <a:ea typeface="黑体" panose="02010609060101010101" pitchFamily="49" charset="-122"/>
                </a:rPr>
                <a:t>尾数</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5624" name="Text Box 22"/>
            <p:cNvSpPr txBox="1"/>
            <p:nvPr/>
          </p:nvSpPr>
          <p:spPr>
            <a:xfrm>
              <a:off x="2517" y="1661"/>
              <a:ext cx="569"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zh-CN" sz="2800" b="1" dirty="0">
                  <a:solidFill>
                    <a:schemeClr val="tx2"/>
                  </a:solidFill>
                  <a:latin typeface="黑体" panose="02010609060101010101" pitchFamily="49" charset="-122"/>
                  <a:ea typeface="黑体" panose="02010609060101010101" pitchFamily="49" charset="-122"/>
                </a:rPr>
                <a:t>阶符</a:t>
              </a:r>
              <a:endParaRPr lang="zh-CN" altLang="en-US" sz="2800" b="1" dirty="0">
                <a:solidFill>
                  <a:schemeClr val="tx2"/>
                </a:solidFill>
                <a:latin typeface="黑体" panose="02010609060101010101" pitchFamily="49" charset="-122"/>
                <a:ea typeface="黑体" panose="02010609060101010101" pitchFamily="49" charset="-122"/>
              </a:endParaRPr>
            </a:p>
          </p:txBody>
        </p:sp>
        <p:sp>
          <p:nvSpPr>
            <p:cNvPr id="25625" name="Text Box 23"/>
            <p:cNvSpPr txBox="1"/>
            <p:nvPr/>
          </p:nvSpPr>
          <p:spPr>
            <a:xfrm>
              <a:off x="1655" y="1661"/>
              <a:ext cx="635"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zh-CN" sz="2800" b="1" dirty="0">
                  <a:solidFill>
                    <a:schemeClr val="tx2"/>
                  </a:solidFill>
                  <a:latin typeface="黑体" panose="02010609060101010101" pitchFamily="49" charset="-122"/>
                  <a:ea typeface="黑体" panose="02010609060101010101" pitchFamily="49" charset="-122"/>
                </a:rPr>
                <a:t>数符</a:t>
              </a:r>
              <a:endParaRPr lang="zh-CN" altLang="en-US" sz="2800" b="1" dirty="0">
                <a:solidFill>
                  <a:schemeClr val="tx2"/>
                </a:solidFill>
                <a:latin typeface="黑体" panose="02010609060101010101" pitchFamily="49" charset="-122"/>
                <a:ea typeface="黑体" panose="02010609060101010101" pitchFamily="49" charset="-122"/>
              </a:endParaRPr>
            </a:p>
          </p:txBody>
        </p:sp>
        <p:sp>
          <p:nvSpPr>
            <p:cNvPr id="25626" name="Line 24"/>
            <p:cNvSpPr/>
            <p:nvPr/>
          </p:nvSpPr>
          <p:spPr>
            <a:xfrm flipH="1">
              <a:off x="2699" y="1480"/>
              <a:ext cx="240" cy="192"/>
            </a:xfrm>
            <a:prstGeom prst="line">
              <a:avLst/>
            </a:prstGeom>
            <a:ln w="38100" cap="flat" cmpd="sng">
              <a:solidFill>
                <a:srgbClr val="3333FF"/>
              </a:solidFill>
              <a:prstDash val="solid"/>
              <a:headEnd type="none" w="med" len="med"/>
              <a:tailEnd type="none" w="med" len="med"/>
            </a:ln>
          </p:spPr>
        </p:sp>
      </p:grpSp>
      <p:sp>
        <p:nvSpPr>
          <p:cNvPr id="243737" name="Text Box 25"/>
          <p:cNvSpPr txBox="1"/>
          <p:nvPr/>
        </p:nvSpPr>
        <p:spPr>
          <a:xfrm>
            <a:off x="131763" y="3886200"/>
            <a:ext cx="5221287"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latin typeface="黑体" panose="02010609060101010101" pitchFamily="49" charset="-122"/>
                <a:ea typeface="黑体" panose="02010609060101010101" pitchFamily="49" charset="-122"/>
              </a:rPr>
              <a:t>R</a:t>
            </a:r>
            <a:r>
              <a:rPr lang="zh-CN" altLang="en-US" sz="2000" b="1" dirty="0">
                <a:latin typeface="黑体" panose="02010609060101010101" pitchFamily="49" charset="-122"/>
                <a:ea typeface="黑体" panose="02010609060101010101" pitchFamily="49" charset="-122"/>
              </a:rPr>
              <a:t>：阶码底，隐含约定，与尾数基数相同。</a:t>
            </a:r>
            <a:endParaRPr lang="zh-CN" altLang="en-US" sz="2000" b="1" dirty="0">
              <a:latin typeface="黑体" panose="02010609060101010101" pitchFamily="49" charset="-122"/>
              <a:ea typeface="黑体" panose="02010609060101010101" pitchFamily="49" charset="-122"/>
            </a:endParaRPr>
          </a:p>
        </p:txBody>
      </p:sp>
      <p:sp>
        <p:nvSpPr>
          <p:cNvPr id="243738" name="Text Box 26"/>
          <p:cNvSpPr txBox="1"/>
          <p:nvPr/>
        </p:nvSpPr>
        <p:spPr>
          <a:xfrm>
            <a:off x="131763" y="4486275"/>
            <a:ext cx="5508625" cy="676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en-US" altLang="zh-CN" sz="2000" b="1" dirty="0">
                <a:latin typeface="黑体" panose="02010609060101010101" pitchFamily="49" charset="-122"/>
                <a:ea typeface="黑体" panose="02010609060101010101" pitchFamily="49" charset="-122"/>
              </a:rPr>
              <a:t>E</a:t>
            </a:r>
            <a:r>
              <a:rPr lang="zh-CN" altLang="en-US" sz="2000" b="1" dirty="0">
                <a:latin typeface="黑体" panose="02010609060101010101" pitchFamily="49" charset="-122"/>
                <a:ea typeface="黑体" panose="02010609060101010101" pitchFamily="49" charset="-122"/>
              </a:rPr>
              <a:t>：阶码，为定点整数，补码或移码表示。</a:t>
            </a:r>
            <a:endParaRPr lang="zh-CN" altLang="en-US" sz="2000" b="1" dirty="0">
              <a:latin typeface="黑体" panose="02010609060101010101" pitchFamily="49" charset="-122"/>
              <a:ea typeface="黑体" panose="02010609060101010101" pitchFamily="49" charset="-122"/>
            </a:endParaRPr>
          </a:p>
          <a:p>
            <a:pPr marL="0" lvl="0" indent="0" eaLnBrk="1" hangingPunct="1">
              <a:lnSpc>
                <a:spcPct val="70000"/>
              </a:lnSpc>
              <a:spcBef>
                <a:spcPct val="50000"/>
              </a:spcBef>
              <a:buClrTx/>
              <a:buSzTx/>
              <a:buFontTx/>
              <a:buNone/>
            </a:pPr>
            <a:r>
              <a:rPr lang="zh-CN" altLang="en-US" sz="2000" b="1" dirty="0">
                <a:latin typeface="黑体" panose="02010609060101010101" pitchFamily="49" charset="-122"/>
                <a:ea typeface="黑体" panose="02010609060101010101" pitchFamily="49" charset="-122"/>
              </a:rPr>
              <a:t>   其</a:t>
            </a:r>
            <a:r>
              <a:rPr lang="zh-CN" altLang="en-US" sz="2000" b="1" dirty="0">
                <a:solidFill>
                  <a:srgbClr val="FF0000"/>
                </a:solidFill>
                <a:latin typeface="黑体" panose="02010609060101010101" pitchFamily="49" charset="-122"/>
                <a:ea typeface="黑体" panose="02010609060101010101" pitchFamily="49" charset="-122"/>
              </a:rPr>
              <a:t>位数</a:t>
            </a:r>
            <a:r>
              <a:rPr lang="zh-CN" altLang="en-US" sz="2000" b="1" dirty="0">
                <a:latin typeface="黑体" panose="02010609060101010101" pitchFamily="49" charset="-122"/>
                <a:ea typeface="黑体" panose="02010609060101010101" pitchFamily="49" charset="-122"/>
              </a:rPr>
              <a:t>决定</a:t>
            </a:r>
            <a:r>
              <a:rPr lang="zh-CN" altLang="en-US" sz="2000" b="1" dirty="0">
                <a:solidFill>
                  <a:srgbClr val="FF0000"/>
                </a:solidFill>
                <a:latin typeface="黑体" panose="02010609060101010101" pitchFamily="49" charset="-122"/>
                <a:ea typeface="黑体" panose="02010609060101010101" pitchFamily="49" charset="-122"/>
              </a:rPr>
              <a:t>数值范围</a:t>
            </a:r>
            <a:r>
              <a:rPr lang="zh-CN" altLang="en-US" sz="2000" b="1" dirty="0">
                <a:latin typeface="黑体" panose="02010609060101010101" pitchFamily="49" charset="-122"/>
                <a:ea typeface="黑体" panose="02010609060101010101" pitchFamily="49" charset="-122"/>
              </a:rPr>
              <a:t>；</a:t>
            </a:r>
            <a:r>
              <a:rPr lang="zh-CN" altLang="en-US" sz="2000" b="1" dirty="0">
                <a:solidFill>
                  <a:schemeClr val="tx2"/>
                </a:solidFill>
                <a:latin typeface="黑体" panose="02010609060101010101" pitchFamily="49" charset="-122"/>
                <a:ea typeface="黑体" panose="02010609060101010101" pitchFamily="49" charset="-122"/>
              </a:rPr>
              <a:t>阶符</a:t>
            </a:r>
            <a:r>
              <a:rPr lang="zh-CN" altLang="en-US" sz="2000" b="1" dirty="0">
                <a:latin typeface="黑体" panose="02010609060101010101" pitchFamily="49" charset="-122"/>
                <a:ea typeface="黑体" panose="02010609060101010101" pitchFamily="49" charset="-122"/>
              </a:rPr>
              <a:t>表示</a:t>
            </a:r>
            <a:r>
              <a:rPr lang="zh-CN" altLang="en-US" sz="2000" b="1" dirty="0">
                <a:solidFill>
                  <a:schemeClr val="tx2"/>
                </a:solidFill>
                <a:latin typeface="黑体" panose="02010609060101010101" pitchFamily="49" charset="-122"/>
                <a:ea typeface="黑体" panose="02010609060101010101" pitchFamily="49" charset="-122"/>
              </a:rPr>
              <a:t>数的大小。</a:t>
            </a:r>
            <a:endParaRPr lang="zh-CN" altLang="en-US" sz="2000" b="1" dirty="0">
              <a:latin typeface="黑体" panose="02010609060101010101" pitchFamily="49" charset="-122"/>
              <a:ea typeface="黑体" panose="02010609060101010101" pitchFamily="49" charset="-122"/>
            </a:endParaRPr>
          </a:p>
        </p:txBody>
      </p:sp>
      <p:sp>
        <p:nvSpPr>
          <p:cNvPr id="243740" name="Text Box 28"/>
          <p:cNvSpPr txBox="1"/>
          <p:nvPr/>
        </p:nvSpPr>
        <p:spPr>
          <a:xfrm>
            <a:off x="131763" y="5405438"/>
            <a:ext cx="5605462" cy="6778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en-US" altLang="zh-CN" sz="2000" b="1" dirty="0">
                <a:latin typeface="黑体" panose="02010609060101010101" pitchFamily="49" charset="-122"/>
                <a:ea typeface="黑体" panose="02010609060101010101" pitchFamily="49" charset="-122"/>
              </a:rPr>
              <a:t>M</a:t>
            </a:r>
            <a:r>
              <a:rPr lang="zh-CN" altLang="en-US" sz="2000" b="1" dirty="0">
                <a:latin typeface="黑体" panose="02010609060101010101" pitchFamily="49" charset="-122"/>
                <a:ea typeface="黑体" panose="02010609060101010101" pitchFamily="49" charset="-122"/>
              </a:rPr>
              <a:t>：尾数，为定点小数，原码或补码表示。</a:t>
            </a:r>
            <a:endParaRPr lang="zh-CN" altLang="en-US" sz="2000" b="1" dirty="0">
              <a:latin typeface="黑体" panose="02010609060101010101" pitchFamily="49" charset="-122"/>
              <a:ea typeface="黑体" panose="02010609060101010101" pitchFamily="49" charset="-122"/>
            </a:endParaRPr>
          </a:p>
          <a:p>
            <a:pPr marL="0" lvl="0" indent="0" eaLnBrk="1" hangingPunct="1">
              <a:lnSpc>
                <a:spcPct val="70000"/>
              </a:lnSpc>
              <a:spcBef>
                <a:spcPct val="50000"/>
              </a:spcBef>
              <a:buClrTx/>
              <a:buSzTx/>
              <a:buNone/>
            </a:pPr>
            <a:r>
              <a:rPr lang="zh-CN" altLang="en-US" sz="2000" b="1" dirty="0">
                <a:latin typeface="黑体" panose="02010609060101010101" pitchFamily="49" charset="-122"/>
                <a:ea typeface="黑体" panose="02010609060101010101" pitchFamily="49" charset="-122"/>
              </a:rPr>
              <a:t>   其</a:t>
            </a:r>
            <a:r>
              <a:rPr lang="zh-CN" altLang="en-US" sz="2000" b="1" dirty="0">
                <a:solidFill>
                  <a:srgbClr val="FF0000"/>
                </a:solidFill>
                <a:latin typeface="黑体" panose="02010609060101010101" pitchFamily="49" charset="-122"/>
                <a:ea typeface="黑体" panose="02010609060101010101" pitchFamily="49" charset="-122"/>
              </a:rPr>
              <a:t>位数</a:t>
            </a:r>
            <a:r>
              <a:rPr lang="zh-CN" altLang="en-US" sz="2000" b="1" dirty="0">
                <a:latin typeface="黑体" panose="02010609060101010101" pitchFamily="49" charset="-122"/>
                <a:ea typeface="黑体" panose="02010609060101010101" pitchFamily="49" charset="-122"/>
              </a:rPr>
              <a:t>决定</a:t>
            </a:r>
            <a:r>
              <a:rPr lang="zh-CN" altLang="en-US" sz="2000" b="1" dirty="0">
                <a:solidFill>
                  <a:srgbClr val="FF0000"/>
                </a:solidFill>
                <a:latin typeface="黑体" panose="02010609060101010101" pitchFamily="49" charset="-122"/>
                <a:ea typeface="黑体" panose="02010609060101010101" pitchFamily="49" charset="-122"/>
              </a:rPr>
              <a:t>数的精度</a:t>
            </a:r>
            <a:r>
              <a:rPr lang="zh-CN" altLang="en-US" sz="2000" b="1" dirty="0">
                <a:latin typeface="黑体" panose="02010609060101010101" pitchFamily="49" charset="-122"/>
                <a:ea typeface="黑体" panose="02010609060101010101" pitchFamily="49" charset="-122"/>
              </a:rPr>
              <a:t>；</a:t>
            </a:r>
            <a:r>
              <a:rPr lang="zh-CN" altLang="en-US" sz="2000" b="1" dirty="0">
                <a:solidFill>
                  <a:schemeClr val="tx2"/>
                </a:solidFill>
                <a:latin typeface="黑体" panose="02010609060101010101" pitchFamily="49" charset="-122"/>
                <a:ea typeface="黑体" panose="02010609060101010101" pitchFamily="49" charset="-122"/>
              </a:rPr>
              <a:t>数符</a:t>
            </a:r>
            <a:r>
              <a:rPr lang="zh-CN" altLang="en-US" sz="2000" b="1" dirty="0">
                <a:latin typeface="黑体" panose="02010609060101010101" pitchFamily="49" charset="-122"/>
                <a:ea typeface="黑体" panose="02010609060101010101" pitchFamily="49" charset="-122"/>
              </a:rPr>
              <a:t>表示</a:t>
            </a:r>
            <a:r>
              <a:rPr lang="zh-CN" altLang="en-US" sz="2000" b="1" dirty="0">
                <a:solidFill>
                  <a:schemeClr val="tx2"/>
                </a:solidFill>
                <a:latin typeface="黑体" panose="02010609060101010101" pitchFamily="49" charset="-122"/>
                <a:ea typeface="黑体" panose="02010609060101010101" pitchFamily="49" charset="-122"/>
              </a:rPr>
              <a:t>数的正负</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p:txBody>
      </p:sp>
      <p:sp>
        <p:nvSpPr>
          <p:cNvPr id="243746" name="Text Box 34"/>
          <p:cNvSpPr txBox="1"/>
          <p:nvPr/>
        </p:nvSpPr>
        <p:spPr>
          <a:xfrm>
            <a:off x="17463" y="261938"/>
            <a:ext cx="8534400"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Times New Roman" panose="02020603050405020304" pitchFamily="18" charset="0"/>
              </a:rPr>
              <a:t>2 .  </a:t>
            </a:r>
            <a:r>
              <a:rPr lang="zh-CN" altLang="en-US" b="1" dirty="0">
                <a:latin typeface="Times New Roman" panose="02020603050405020304" pitchFamily="18" charset="0"/>
                <a:ea typeface="黑体" panose="02010609060101010101" pitchFamily="49" charset="-122"/>
              </a:rPr>
              <a:t>浮点数</a:t>
            </a:r>
            <a:r>
              <a:rPr lang="zh-CN" altLang="en-US" sz="2800" b="1" dirty="0">
                <a:latin typeface="Times New Roman" panose="02020603050405020304" pitchFamily="18" charset="0"/>
                <a:ea typeface="黑体" panose="02010609060101010101" pitchFamily="49" charset="-122"/>
              </a:rPr>
              <a:t>：</a:t>
            </a:r>
            <a:r>
              <a:rPr lang="zh-CN" altLang="zh-CN" sz="2400" b="1" dirty="0"/>
              <a:t>小数点的位置可以根据需要而浮动。</a:t>
            </a:r>
            <a:endParaRPr lang="zh-CN" altLang="en-US" sz="2400" b="1" dirty="0">
              <a:latin typeface="Times New Roman" panose="02020603050405020304" pitchFamily="18" charset="0"/>
              <a:ea typeface="黑体" panose="02010609060101010101" pitchFamily="49" charset="-122"/>
            </a:endParaRPr>
          </a:p>
        </p:txBody>
      </p:sp>
      <p:sp>
        <p:nvSpPr>
          <p:cNvPr id="243747" name="Text Box 35"/>
          <p:cNvSpPr txBox="1"/>
          <p:nvPr/>
        </p:nvSpPr>
        <p:spPr>
          <a:xfrm>
            <a:off x="66675" y="984250"/>
            <a:ext cx="3779838"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）典型浮点数格式</a:t>
            </a:r>
            <a:endParaRPr lang="zh-CN" altLang="en-US" sz="2800" b="1" dirty="0">
              <a:latin typeface="黑体" panose="02010609060101010101" pitchFamily="49" charset="-122"/>
              <a:ea typeface="黑体" panose="02010609060101010101" pitchFamily="49" charset="-122"/>
            </a:endParaRPr>
          </a:p>
        </p:txBody>
      </p:sp>
      <p:sp>
        <p:nvSpPr>
          <p:cNvPr id="25610" name="Rectangle 42"/>
          <p:cNvSpPr/>
          <p:nvPr/>
        </p:nvSpPr>
        <p:spPr>
          <a:xfrm>
            <a:off x="131763" y="6138863"/>
            <a:ext cx="5605462"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000" b="1" dirty="0">
                <a:latin typeface="黑体" panose="02010609060101010101" pitchFamily="49" charset="-122"/>
                <a:ea typeface="黑体" panose="02010609060101010101" pitchFamily="49" charset="-122"/>
              </a:rPr>
              <a:t>Ms</a:t>
            </a:r>
            <a:r>
              <a:rPr lang="zh-CN" altLang="en-US" sz="2000" b="1" dirty="0">
                <a:latin typeface="黑体" panose="02010609060101010101" pitchFamily="49" charset="-122"/>
                <a:ea typeface="黑体" panose="02010609060101010101" pitchFamily="49" charset="-122"/>
              </a:rPr>
              <a:t>：尾数的符号位，也是整个浮点数的符号位。</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46">
                                            <p:txEl>
                                              <p:charRg st="0" end="24"/>
                                            </p:txEl>
                                          </p:spTgt>
                                        </p:tgtEl>
                                        <p:attrNameLst>
                                          <p:attrName>style.visibility</p:attrName>
                                        </p:attrNameLst>
                                      </p:cBhvr>
                                      <p:to>
                                        <p:strVal val="visible"/>
                                      </p:to>
                                    </p:set>
                                    <p:animEffect transition="in" filter="wipe(left)">
                                      <p:cBhvr>
                                        <p:cTn id="7" dur="500"/>
                                        <p:tgtEl>
                                          <p:spTgt spid="243746">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47">
                                            <p:txEl>
                                              <p:charRg st="0" end="11"/>
                                            </p:txEl>
                                          </p:spTgt>
                                        </p:tgtEl>
                                        <p:attrNameLst>
                                          <p:attrName>style.visibility</p:attrName>
                                        </p:attrNameLst>
                                      </p:cBhvr>
                                      <p:to>
                                        <p:strVal val="visible"/>
                                      </p:to>
                                    </p:set>
                                    <p:animEffect transition="in" filter="wipe(left)">
                                      <p:cBhvr>
                                        <p:cTn id="12" dur="500"/>
                                        <p:tgtEl>
                                          <p:spTgt spid="243747">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243737"/>
                                        </p:tgtEl>
                                        <p:attrNameLst>
                                          <p:attrName>style.visibility</p:attrName>
                                        </p:attrNameLst>
                                      </p:cBhvr>
                                      <p:to>
                                        <p:strVal val="visible"/>
                                      </p:to>
                                    </p:set>
                                    <p:anim calcmode="lin" valueType="num">
                                      <p:cBhvr>
                                        <p:cTn id="17" dur="500" fill="hold"/>
                                        <p:tgtEl>
                                          <p:spTgt spid="243737"/>
                                        </p:tgtEl>
                                        <p:attrNameLst>
                                          <p:attrName>ppt_x</p:attrName>
                                        </p:attrNameLst>
                                      </p:cBhvr>
                                      <p:tavLst>
                                        <p:tav tm="0">
                                          <p:val>
                                            <p:strVal val="#ppt_x-#ppt_w/2"/>
                                          </p:val>
                                        </p:tav>
                                        <p:tav tm="100000">
                                          <p:val>
                                            <p:strVal val="#ppt_x"/>
                                          </p:val>
                                        </p:tav>
                                      </p:tavLst>
                                    </p:anim>
                                    <p:anim calcmode="lin" valueType="num">
                                      <p:cBhvr>
                                        <p:cTn id="18" dur="500" fill="hold"/>
                                        <p:tgtEl>
                                          <p:spTgt spid="243737"/>
                                        </p:tgtEl>
                                        <p:attrNameLst>
                                          <p:attrName>ppt_y</p:attrName>
                                        </p:attrNameLst>
                                      </p:cBhvr>
                                      <p:tavLst>
                                        <p:tav tm="0">
                                          <p:val>
                                            <p:strVal val="#ppt_y"/>
                                          </p:val>
                                        </p:tav>
                                        <p:tav tm="100000">
                                          <p:val>
                                            <p:strVal val="#ppt_y"/>
                                          </p:val>
                                        </p:tav>
                                      </p:tavLst>
                                    </p:anim>
                                    <p:anim calcmode="lin" valueType="num">
                                      <p:cBhvr>
                                        <p:cTn id="19" dur="500" fill="hold"/>
                                        <p:tgtEl>
                                          <p:spTgt spid="243737"/>
                                        </p:tgtEl>
                                        <p:attrNameLst>
                                          <p:attrName>ppt_w</p:attrName>
                                        </p:attrNameLst>
                                      </p:cBhvr>
                                      <p:tavLst>
                                        <p:tav tm="0">
                                          <p:val>
                                            <p:fltVal val="0.000000"/>
                                          </p:val>
                                        </p:tav>
                                        <p:tav tm="100000">
                                          <p:val>
                                            <p:strVal val="#ppt_w"/>
                                          </p:val>
                                        </p:tav>
                                      </p:tavLst>
                                    </p:anim>
                                    <p:anim calcmode="lin" valueType="num">
                                      <p:cBhvr>
                                        <p:cTn id="20" dur="500" fill="hold"/>
                                        <p:tgtEl>
                                          <p:spTgt spid="243737"/>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243738"/>
                                        </p:tgtEl>
                                        <p:attrNameLst>
                                          <p:attrName>style.visibility</p:attrName>
                                        </p:attrNameLst>
                                      </p:cBhvr>
                                      <p:to>
                                        <p:strVal val="visible"/>
                                      </p:to>
                                    </p:set>
                                    <p:anim calcmode="lin" valueType="num">
                                      <p:cBhvr>
                                        <p:cTn id="25" dur="500" fill="hold"/>
                                        <p:tgtEl>
                                          <p:spTgt spid="243738"/>
                                        </p:tgtEl>
                                        <p:attrNameLst>
                                          <p:attrName>ppt_x</p:attrName>
                                        </p:attrNameLst>
                                      </p:cBhvr>
                                      <p:tavLst>
                                        <p:tav tm="0">
                                          <p:val>
                                            <p:strVal val="#ppt_x-#ppt_w/2"/>
                                          </p:val>
                                        </p:tav>
                                        <p:tav tm="100000">
                                          <p:val>
                                            <p:strVal val="#ppt_x"/>
                                          </p:val>
                                        </p:tav>
                                      </p:tavLst>
                                    </p:anim>
                                    <p:anim calcmode="lin" valueType="num">
                                      <p:cBhvr>
                                        <p:cTn id="26" dur="500" fill="hold"/>
                                        <p:tgtEl>
                                          <p:spTgt spid="243738"/>
                                        </p:tgtEl>
                                        <p:attrNameLst>
                                          <p:attrName>ppt_y</p:attrName>
                                        </p:attrNameLst>
                                      </p:cBhvr>
                                      <p:tavLst>
                                        <p:tav tm="0">
                                          <p:val>
                                            <p:strVal val="#ppt_y"/>
                                          </p:val>
                                        </p:tav>
                                        <p:tav tm="100000">
                                          <p:val>
                                            <p:strVal val="#ppt_y"/>
                                          </p:val>
                                        </p:tav>
                                      </p:tavLst>
                                    </p:anim>
                                    <p:anim calcmode="lin" valueType="num">
                                      <p:cBhvr>
                                        <p:cTn id="27" dur="500" fill="hold"/>
                                        <p:tgtEl>
                                          <p:spTgt spid="243738"/>
                                        </p:tgtEl>
                                        <p:attrNameLst>
                                          <p:attrName>ppt_w</p:attrName>
                                        </p:attrNameLst>
                                      </p:cBhvr>
                                      <p:tavLst>
                                        <p:tav tm="0">
                                          <p:val>
                                            <p:fltVal val="0.000000"/>
                                          </p:val>
                                        </p:tav>
                                        <p:tav tm="100000">
                                          <p:val>
                                            <p:strVal val="#ppt_w"/>
                                          </p:val>
                                        </p:tav>
                                      </p:tavLst>
                                    </p:anim>
                                    <p:anim calcmode="lin" valueType="num">
                                      <p:cBhvr>
                                        <p:cTn id="28" dur="500" fill="hold"/>
                                        <p:tgtEl>
                                          <p:spTgt spid="243738"/>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243740"/>
                                        </p:tgtEl>
                                        <p:attrNameLst>
                                          <p:attrName>style.visibility</p:attrName>
                                        </p:attrNameLst>
                                      </p:cBhvr>
                                      <p:to>
                                        <p:strVal val="visible"/>
                                      </p:to>
                                    </p:set>
                                    <p:anim calcmode="lin" valueType="num">
                                      <p:cBhvr>
                                        <p:cTn id="33" dur="500" fill="hold"/>
                                        <p:tgtEl>
                                          <p:spTgt spid="243740"/>
                                        </p:tgtEl>
                                        <p:attrNameLst>
                                          <p:attrName>ppt_x</p:attrName>
                                        </p:attrNameLst>
                                      </p:cBhvr>
                                      <p:tavLst>
                                        <p:tav tm="0">
                                          <p:val>
                                            <p:strVal val="#ppt_x-#ppt_w/2"/>
                                          </p:val>
                                        </p:tav>
                                        <p:tav tm="100000">
                                          <p:val>
                                            <p:strVal val="#ppt_x"/>
                                          </p:val>
                                        </p:tav>
                                      </p:tavLst>
                                    </p:anim>
                                    <p:anim calcmode="lin" valueType="num">
                                      <p:cBhvr>
                                        <p:cTn id="34" dur="500" fill="hold"/>
                                        <p:tgtEl>
                                          <p:spTgt spid="243740"/>
                                        </p:tgtEl>
                                        <p:attrNameLst>
                                          <p:attrName>ppt_y</p:attrName>
                                        </p:attrNameLst>
                                      </p:cBhvr>
                                      <p:tavLst>
                                        <p:tav tm="0">
                                          <p:val>
                                            <p:strVal val="#ppt_y"/>
                                          </p:val>
                                        </p:tav>
                                        <p:tav tm="100000">
                                          <p:val>
                                            <p:strVal val="#ppt_y"/>
                                          </p:val>
                                        </p:tav>
                                      </p:tavLst>
                                    </p:anim>
                                    <p:anim calcmode="lin" valueType="num">
                                      <p:cBhvr>
                                        <p:cTn id="35" dur="500" fill="hold"/>
                                        <p:tgtEl>
                                          <p:spTgt spid="243740"/>
                                        </p:tgtEl>
                                        <p:attrNameLst>
                                          <p:attrName>ppt_w</p:attrName>
                                        </p:attrNameLst>
                                      </p:cBhvr>
                                      <p:tavLst>
                                        <p:tav tm="0">
                                          <p:val>
                                            <p:fltVal val="0.000000"/>
                                          </p:val>
                                        </p:tav>
                                        <p:tav tm="100000">
                                          <p:val>
                                            <p:strVal val="#ppt_w"/>
                                          </p:val>
                                        </p:tav>
                                      </p:tavLst>
                                    </p:anim>
                                    <p:anim calcmode="lin" valueType="num">
                                      <p:cBhvr>
                                        <p:cTn id="36" dur="500" fill="hold"/>
                                        <p:tgtEl>
                                          <p:spTgt spid="2437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37" grpId="0"/>
      <p:bldP spid="243738" grpId="0"/>
      <p:bldP spid="243740" grpId="0"/>
      <p:bldP spid="243746" grpId="0" build="p"/>
      <p:bldP spid="2437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 name="矩形 2"/>
          <p:cNvSpPr/>
          <p:nvPr/>
        </p:nvSpPr>
        <p:spPr>
          <a:xfrm>
            <a:off x="395288" y="333375"/>
            <a:ext cx="8497888" cy="3416300"/>
          </a:xfrm>
          <a:prstGeom prst="rect">
            <a:avLst/>
          </a:prstGeom>
        </p:spPr>
        <p:txBody>
          <a:bodyPr>
            <a:spAutoFit/>
          </a:bodyPr>
          <a:lstStyle/>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浮点数的表示范围主要由阶码决定</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l"/>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精度则主要由尾数决定</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为了充分利用尾数的有效位数，同时也使一个浮点数具有确定的表示形式，通常采用浮点数</a:t>
            </a:r>
            <a:r>
              <a:rPr kumimoji="0" lang="zh-CN" altLang="zh-CN" sz="2400" b="1" i="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mn-cs"/>
              </a:rPr>
              <a:t>规格化</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形式，即将尾数的绝对值限定在某个范围之内。如果阶码的底为</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（即尾数采用二进制），则规格化浮点数的尾数</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M</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应满足条件：</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28" name="Text Box 30"/>
          <p:cNvSpPr txBox="1"/>
          <p:nvPr/>
        </p:nvSpPr>
        <p:spPr>
          <a:xfrm>
            <a:off x="2268538" y="3881438"/>
            <a:ext cx="38989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Times New Roman" panose="02020603050405020304" pitchFamily="18" charset="0"/>
                <a:ea typeface="黑体" panose="02010609060101010101" pitchFamily="49" charset="-122"/>
              </a:rPr>
              <a:t>尾数规格化：</a:t>
            </a:r>
            <a:r>
              <a:rPr lang="en-US" altLang="zh-CN" sz="2400" b="1" dirty="0">
                <a:latin typeface="黑体" panose="02010609060101010101" pitchFamily="49" charset="-122"/>
                <a:ea typeface="黑体" panose="02010609060101010101" pitchFamily="49" charset="-122"/>
              </a:rPr>
              <a:t>1/2≤ M </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endParaRPr lang="en-US" altLang="zh-CN" sz="2400" b="1" dirty="0">
              <a:latin typeface="黑体" panose="02010609060101010101" pitchFamily="49" charset="-122"/>
              <a:ea typeface="黑体" panose="02010609060101010101" pitchFamily="49" charset="-122"/>
            </a:endParaRPr>
          </a:p>
        </p:txBody>
      </p:sp>
      <p:sp>
        <p:nvSpPr>
          <p:cNvPr id="26629" name="Line 31"/>
          <p:cNvSpPr/>
          <p:nvPr/>
        </p:nvSpPr>
        <p:spPr>
          <a:xfrm>
            <a:off x="5014913" y="3922713"/>
            <a:ext cx="0" cy="381000"/>
          </a:xfrm>
          <a:prstGeom prst="line">
            <a:avLst/>
          </a:prstGeom>
          <a:ln w="38100" cap="flat" cmpd="sng">
            <a:solidFill>
              <a:schemeClr val="tx1"/>
            </a:solidFill>
            <a:prstDash val="solid"/>
            <a:headEnd type="none" w="med" len="med"/>
            <a:tailEnd type="none" w="med" len="med"/>
          </a:ln>
        </p:spPr>
      </p:sp>
      <p:sp>
        <p:nvSpPr>
          <p:cNvPr id="26630" name="Line 32"/>
          <p:cNvSpPr/>
          <p:nvPr/>
        </p:nvSpPr>
        <p:spPr>
          <a:xfrm flipH="1">
            <a:off x="5416550" y="3922713"/>
            <a:ext cx="0" cy="381000"/>
          </a:xfrm>
          <a:prstGeom prst="line">
            <a:avLst/>
          </a:prstGeom>
          <a:ln w="38100" cap="flat" cmpd="sng">
            <a:solidFill>
              <a:schemeClr val="tx1"/>
            </a:solidFill>
            <a:prstDash val="solid"/>
            <a:headEnd type="none" w="med" len="med"/>
            <a:tailEnd type="none" w="med" len="med"/>
          </a:ln>
        </p:spPr>
      </p:sp>
      <p:sp>
        <p:nvSpPr>
          <p:cNvPr id="26631" name="矩形 11"/>
          <p:cNvSpPr/>
          <p:nvPr/>
        </p:nvSpPr>
        <p:spPr>
          <a:xfrm>
            <a:off x="468313" y="4581525"/>
            <a:ext cx="8207375"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尾数作为定点小数，其绝对值应小于</a:t>
            </a:r>
            <a:r>
              <a:rPr lang="en-US" altLang="zh-CN" sz="2400" b="1" dirty="0"/>
              <a:t>1</a:t>
            </a:r>
            <a:r>
              <a:rPr lang="zh-CN" altLang="zh-CN" sz="2400" b="1" dirty="0"/>
              <a:t>；由于利用了最高数位，其</a:t>
            </a:r>
            <a:r>
              <a:rPr lang="zh-CN" altLang="en-US" sz="2400" b="1" dirty="0"/>
              <a:t>具有有效位的</a:t>
            </a:r>
            <a:r>
              <a:rPr lang="zh-CN" altLang="zh-CN" sz="2400" b="1" dirty="0"/>
              <a:t>绝对值应大于或等于</a:t>
            </a:r>
            <a:r>
              <a:rPr lang="zh-CN" altLang="en-US" sz="2400" b="1" dirty="0"/>
              <a:t>（</a:t>
            </a:r>
            <a:r>
              <a:rPr lang="en-US" altLang="zh-CN" sz="2400" b="1" dirty="0"/>
              <a:t>0.1</a:t>
            </a:r>
            <a:r>
              <a:rPr lang="zh-CN" altLang="en-US" sz="2400" b="1" dirty="0"/>
              <a:t>）</a:t>
            </a:r>
            <a:r>
              <a:rPr lang="en-US" altLang="zh-CN" sz="2400" b="1" baseline="-25000" dirty="0"/>
              <a:t>2   </a:t>
            </a:r>
            <a:r>
              <a:rPr lang="zh-CN" altLang="zh-CN" sz="2400" dirty="0"/>
              <a:t>，</a:t>
            </a:r>
            <a:r>
              <a:rPr lang="zh-CN" altLang="zh-CN" sz="2400" b="1" dirty="0"/>
              <a:t>即</a:t>
            </a:r>
            <a:r>
              <a:rPr lang="en-US" altLang="zh-CN" sz="2400" b="1" dirty="0"/>
              <a:t> 1/2</a:t>
            </a:r>
            <a:r>
              <a:rPr lang="zh-CN" altLang="zh-CN" sz="2400" b="1" dirty="0"/>
              <a:t>。</a:t>
            </a:r>
            <a:endParaRPr lang="zh-CN" altLang="en-US" sz="2400" b="1" baseline="-25000" dirty="0"/>
          </a:p>
        </p:txBody>
      </p:sp>
    </p:spTree>
  </p:cSld>
  <p:clrMapOvr>
    <a:masterClrMapping/>
  </p:clrMapOvr>
  <p:transition spd="slow">
    <p:cover dir="l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27651" name="矩形 2"/>
          <p:cNvSpPr/>
          <p:nvPr/>
        </p:nvSpPr>
        <p:spPr>
          <a:xfrm>
            <a:off x="250825" y="66675"/>
            <a:ext cx="8497888" cy="1668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【例】</a:t>
            </a:r>
            <a:r>
              <a:rPr lang="en-US" altLang="zh-CN" sz="2400" b="1" dirty="0"/>
              <a:t>  </a:t>
            </a:r>
            <a:r>
              <a:rPr lang="zh-CN" altLang="zh-CN" sz="2400" b="1" dirty="0"/>
              <a:t>某浮点数长</a:t>
            </a:r>
            <a:r>
              <a:rPr lang="en-US" altLang="zh-CN" sz="2400" b="1" dirty="0"/>
              <a:t>12</a:t>
            </a:r>
            <a:r>
              <a:rPr lang="zh-CN" altLang="zh-CN" sz="2400" b="1" dirty="0"/>
              <a:t>位，其中阶码</a:t>
            </a:r>
            <a:r>
              <a:rPr lang="en-US" altLang="zh-CN" sz="2400" b="1" dirty="0"/>
              <a:t>4</a:t>
            </a:r>
            <a:r>
              <a:rPr lang="zh-CN" altLang="zh-CN" sz="2400" b="1" dirty="0"/>
              <a:t>位用补码表示；尾符</a:t>
            </a:r>
            <a:r>
              <a:rPr lang="en-US" altLang="zh-CN" sz="2400" b="1" dirty="0"/>
              <a:t>1</a:t>
            </a:r>
            <a:r>
              <a:rPr lang="zh-CN" altLang="zh-CN" sz="2400" b="1" dirty="0"/>
              <a:t>位，尾数</a:t>
            </a:r>
            <a:r>
              <a:rPr lang="en-US" altLang="zh-CN" sz="2400" b="1" dirty="0"/>
              <a:t>7</a:t>
            </a:r>
            <a:r>
              <a:rPr lang="zh-CN" altLang="zh-CN" sz="2400" b="1" dirty="0"/>
              <a:t>位用补码表示。写出二进制数</a:t>
            </a:r>
            <a:r>
              <a:rPr lang="zh-CN" altLang="en-US" sz="2400" b="1" dirty="0"/>
              <a:t>（</a:t>
            </a:r>
            <a:r>
              <a:rPr lang="en-US" altLang="zh-CN" sz="2400" b="1" dirty="0"/>
              <a:t>-101.011</a:t>
            </a:r>
            <a:r>
              <a:rPr lang="zh-CN" altLang="en-US" sz="2400" b="1" dirty="0"/>
              <a:t>）</a:t>
            </a:r>
            <a:r>
              <a:rPr lang="en-US" altLang="zh-CN" sz="2400" b="1" baseline="-25000" dirty="0"/>
              <a:t>2</a:t>
            </a:r>
            <a:r>
              <a:rPr lang="zh-CN" altLang="zh-CN" sz="2400" b="1" dirty="0"/>
              <a:t>的规格化浮点代码。</a:t>
            </a:r>
            <a:endParaRPr lang="zh-CN" altLang="en-US" sz="2400" b="1" baseline="-25000" dirty="0"/>
          </a:p>
        </p:txBody>
      </p:sp>
      <p:sp>
        <p:nvSpPr>
          <p:cNvPr id="27652"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aphicFrame>
        <p:nvGraphicFramePr>
          <p:cNvPr id="27653" name="对象 4"/>
          <p:cNvGraphicFramePr>
            <a:graphicFrameLocks noChangeAspect="1"/>
          </p:cNvGraphicFramePr>
          <p:nvPr/>
        </p:nvGraphicFramePr>
        <p:xfrm>
          <a:off x="2051050" y="1735138"/>
          <a:ext cx="4465638" cy="515937"/>
        </p:xfrm>
        <a:graphic>
          <a:graphicData uri="http://schemas.openxmlformats.org/presentationml/2006/ole">
            <mc:AlternateContent xmlns:mc="http://schemas.openxmlformats.org/markup-compatibility/2006">
              <mc:Choice xmlns:v="urn:schemas-microsoft-com:vml" Requires="v">
                <p:oleObj spid="_x0000_s3078" name="" r:id="rId1" imgW="1828800" imgH="228600" progId="Equation.3">
                  <p:embed/>
                </p:oleObj>
              </mc:Choice>
              <mc:Fallback>
                <p:oleObj name="" r:id="rId1" imgW="1828800" imgH="228600" progId="Equation.3">
                  <p:embed/>
                  <p:pic>
                    <p:nvPicPr>
                      <p:cNvPr id="0" name="图片 3077"/>
                      <p:cNvPicPr/>
                      <p:nvPr/>
                    </p:nvPicPr>
                    <p:blipFill>
                      <a:blip r:embed="rId2"/>
                      <a:stretch>
                        <a:fillRect/>
                      </a:stretch>
                    </p:blipFill>
                    <p:spPr>
                      <a:xfrm>
                        <a:off x="2051050" y="1735138"/>
                        <a:ext cx="4465638" cy="515937"/>
                      </a:xfrm>
                      <a:prstGeom prst="rect">
                        <a:avLst/>
                      </a:prstGeom>
                      <a:noFill/>
                      <a:ln w="38100">
                        <a:noFill/>
                        <a:miter/>
                      </a:ln>
                    </p:spPr>
                  </p:pic>
                </p:oleObj>
              </mc:Fallback>
            </mc:AlternateContent>
          </a:graphicData>
        </a:graphic>
      </p:graphicFrame>
      <p:sp>
        <p:nvSpPr>
          <p:cNvPr id="27654" name="矩形 5"/>
          <p:cNvSpPr/>
          <p:nvPr/>
        </p:nvSpPr>
        <p:spPr>
          <a:xfrm>
            <a:off x="611188" y="2286000"/>
            <a:ext cx="23399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zh-CN" sz="2400" b="1" dirty="0"/>
              <a:t>则其浮点代码为</a:t>
            </a:r>
            <a:endParaRPr lang="zh-CN" altLang="zh-CN" sz="2400" b="1" dirty="0"/>
          </a:p>
        </p:txBody>
      </p:sp>
      <p:pic>
        <p:nvPicPr>
          <p:cNvPr id="27655" name="图片 6" descr="t28a"/>
          <p:cNvPicPr>
            <a:picLocks noChangeAspect="1"/>
          </p:cNvPicPr>
          <p:nvPr/>
        </p:nvPicPr>
        <p:blipFill>
          <a:blip r:embed="rId3"/>
          <a:stretch>
            <a:fillRect/>
          </a:stretch>
        </p:blipFill>
        <p:spPr>
          <a:xfrm>
            <a:off x="1476375" y="2782888"/>
            <a:ext cx="6624638" cy="863600"/>
          </a:xfrm>
          <a:prstGeom prst="rect">
            <a:avLst/>
          </a:prstGeom>
          <a:noFill/>
          <a:ln w="9525">
            <a:noFill/>
          </a:ln>
        </p:spPr>
      </p:pic>
      <p:sp>
        <p:nvSpPr>
          <p:cNvPr id="27656" name="矩形 15"/>
          <p:cNvSpPr/>
          <p:nvPr/>
        </p:nvSpPr>
        <p:spPr>
          <a:xfrm>
            <a:off x="250825" y="3803650"/>
            <a:ext cx="8642350" cy="23098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【例】</a:t>
            </a:r>
            <a:r>
              <a:rPr lang="en-US" altLang="zh-CN" sz="2400" b="1" dirty="0"/>
              <a:t>  </a:t>
            </a:r>
            <a:r>
              <a:rPr lang="zh-CN" altLang="zh-CN" sz="2400" b="1" dirty="0"/>
              <a:t>按上例浮点格式，若一浮点代码为</a:t>
            </a:r>
            <a:r>
              <a:rPr lang="zh-CN" altLang="en-US" sz="2400" b="1" dirty="0"/>
              <a:t>：</a:t>
            </a:r>
            <a:r>
              <a:rPr lang="en-US" altLang="zh-CN" sz="2400" b="1" dirty="0"/>
              <a:t>0 0100 0101101，</a:t>
            </a:r>
            <a:r>
              <a:rPr lang="zh-CN" altLang="zh-CN" sz="2400" b="1" dirty="0"/>
              <a:t>这是一个未规格化的浮点数，尾数最高数位</a:t>
            </a:r>
            <a:r>
              <a:rPr lang="en-US" altLang="zh-CN" sz="2400" b="1" dirty="0"/>
              <a:t>m</a:t>
            </a:r>
            <a:r>
              <a:rPr lang="en-US" altLang="zh-CN" sz="2400" b="1" baseline="-25000" dirty="0"/>
              <a:t>1</a:t>
            </a:r>
            <a:r>
              <a:rPr lang="en-US" altLang="zh-CN" sz="2400" b="1" dirty="0"/>
              <a:t>=0</a:t>
            </a:r>
            <a:r>
              <a:rPr lang="zh-CN" altLang="zh-CN" sz="2400" b="1" dirty="0"/>
              <a:t>未充分利用。可将尾数左移一位同时阶码减</a:t>
            </a:r>
            <a:r>
              <a:rPr lang="en-US" altLang="zh-CN" sz="2400" b="1" dirty="0"/>
              <a:t>1</a:t>
            </a:r>
            <a:r>
              <a:rPr lang="zh-CN" altLang="zh-CN" sz="2400" b="1" dirty="0"/>
              <a:t>，浮点代码则调整为规格化形式</a:t>
            </a:r>
            <a:r>
              <a:rPr lang="zh-CN" altLang="en-US" sz="2400" b="1" dirty="0"/>
              <a:t>：</a:t>
            </a:r>
            <a:endParaRPr lang="en-US" altLang="zh-CN" sz="2400" b="1" dirty="0"/>
          </a:p>
          <a:p>
            <a:pPr marL="0" lvl="0" indent="0" eaLnBrk="1" hangingPunct="1">
              <a:lnSpc>
                <a:spcPct val="150000"/>
              </a:lnSpc>
              <a:spcBef>
                <a:spcPct val="0"/>
              </a:spcBef>
              <a:buClrTx/>
              <a:buSzTx/>
              <a:buFontTx/>
              <a:buNone/>
            </a:pPr>
            <a:r>
              <a:rPr lang="en-US" altLang="zh-CN" sz="2400" dirty="0"/>
              <a:t>0  0011  1011010</a:t>
            </a:r>
            <a:r>
              <a:rPr lang="zh-CN" altLang="zh-CN" sz="2400" dirty="0"/>
              <a:t>。</a:t>
            </a:r>
            <a:endParaRPr lang="zh-CN" altLang="en-US" sz="2400" b="1" baseline="-25000" dirty="0"/>
          </a:p>
        </p:txBody>
      </p:sp>
    </p:spTree>
  </p:cSld>
  <p:clrMapOvr>
    <a:masterClrMapping/>
  </p:clrMapOvr>
  <p:transition spd="slow">
    <p:cover dir="l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8585" y="44450"/>
            <a:ext cx="5080000" cy="521970"/>
          </a:xfrm>
          <a:prstGeom prst="rect">
            <a:avLst/>
          </a:prstGeom>
          <a:noFill/>
          <a:ln w="9525">
            <a:noFill/>
          </a:ln>
        </p:spPr>
        <p:txBody>
          <a:bodyPr>
            <a:spAutoFit/>
          </a:bodyPr>
          <a:p>
            <a:pPr indent="215900"/>
            <a:r>
              <a:rPr lang="zh-CN" sz="2800" b="1">
                <a:solidFill>
                  <a:srgbClr val="000000"/>
                </a:solidFill>
                <a:latin typeface="Times New Roman" panose="02020603050405020304" pitchFamily="18" charset="0"/>
                <a:cs typeface="楷体_GB2312" charset="0"/>
              </a:rPr>
              <a:t>（</a:t>
            </a:r>
            <a:r>
              <a:rPr lang="en-US" sz="2800" b="1">
                <a:solidFill>
                  <a:srgbClr val="000000"/>
                </a:solidFill>
                <a:latin typeface="Times New Roman" panose="02020603050405020304" pitchFamily="18" charset="0"/>
                <a:cs typeface="楷体_GB2312" charset="0"/>
              </a:rPr>
              <a:t>2</a:t>
            </a:r>
            <a:r>
              <a:rPr lang="zh-CN" sz="2800" b="1">
                <a:solidFill>
                  <a:srgbClr val="000000"/>
                </a:solidFill>
                <a:latin typeface="Times New Roman" panose="02020603050405020304" pitchFamily="18" charset="0"/>
                <a:cs typeface="楷体_GB2312" charset="0"/>
              </a:rPr>
              <a:t>）移码（增码）</a:t>
            </a:r>
            <a:endParaRPr lang="zh-CN" altLang="en-US" sz="2800"/>
          </a:p>
        </p:txBody>
      </p:sp>
      <p:sp>
        <p:nvSpPr>
          <p:cNvPr id="2" name="文本框 1"/>
          <p:cNvSpPr txBox="1"/>
          <p:nvPr/>
        </p:nvSpPr>
        <p:spPr>
          <a:xfrm>
            <a:off x="361315" y="692785"/>
            <a:ext cx="8604250" cy="460375"/>
          </a:xfrm>
          <a:prstGeom prst="rect">
            <a:avLst/>
          </a:prstGeom>
          <a:noFill/>
          <a:ln w="9525">
            <a:noFill/>
          </a:ln>
        </p:spPr>
        <p:txBody>
          <a:bodyPr wrap="square">
            <a:spAutoFit/>
          </a:bodyPr>
          <a:p>
            <a:pPr indent="269875"/>
            <a:r>
              <a:rPr lang="zh-CN" sz="2400" b="1">
                <a:solidFill>
                  <a:srgbClr val="000000"/>
                </a:solidFill>
                <a:latin typeface="Times New Roman" panose="02020603050405020304" pitchFamily="18" charset="0"/>
                <a:ea typeface="宋体" panose="02010600030101010101" pitchFamily="2" charset="-122"/>
              </a:rPr>
              <a:t>浮点数的阶码是带符号定点整数，常用移码表示。</a:t>
            </a:r>
            <a:endParaRPr lang="zh-CN" altLang="en-US" sz="2400" b="1">
              <a:solidFill>
                <a:srgbClr val="000000"/>
              </a:solidFill>
              <a:latin typeface="Times New Roman" panose="02020603050405020304" pitchFamily="18" charset="0"/>
              <a:ea typeface="宋体" panose="02010600030101010101" pitchFamily="2" charset="-122"/>
            </a:endParaRPr>
          </a:p>
        </p:txBody>
      </p:sp>
      <p:graphicFrame>
        <p:nvGraphicFramePr>
          <p:cNvPr id="3" name="对象 -2147482506"/>
          <p:cNvGraphicFramePr>
            <a:graphicFrameLocks noChangeAspect="1"/>
          </p:cNvGraphicFramePr>
          <p:nvPr/>
        </p:nvGraphicFramePr>
        <p:xfrm>
          <a:off x="1331595" y="1916430"/>
          <a:ext cx="5769610" cy="586740"/>
        </p:xfrm>
        <a:graphic>
          <a:graphicData uri="http://schemas.openxmlformats.org/presentationml/2006/ole">
            <mc:AlternateContent xmlns:mc="http://schemas.openxmlformats.org/markup-compatibility/2006">
              <mc:Choice xmlns:v="urn:schemas-microsoft-com:vml" Requires="v">
                <p:oleObj spid="_x0000_s3076" name="" r:id="rId1" imgW="2247900" imgH="228600" progId="Equation.DSMT4">
                  <p:embed/>
                </p:oleObj>
              </mc:Choice>
              <mc:Fallback>
                <p:oleObj name="" r:id="rId1" imgW="2247900" imgH="228600" progId="Equation.DSMT4">
                  <p:embed/>
                  <p:pic>
                    <p:nvPicPr>
                      <p:cNvPr id="0" name="图片 3075"/>
                      <p:cNvPicPr/>
                      <p:nvPr/>
                    </p:nvPicPr>
                    <p:blipFill>
                      <a:blip r:embed="rId2"/>
                      <a:stretch>
                        <a:fillRect/>
                      </a:stretch>
                    </p:blipFill>
                    <p:spPr>
                      <a:xfrm>
                        <a:off x="1331595" y="1916430"/>
                        <a:ext cx="5769610" cy="586740"/>
                      </a:xfrm>
                      <a:prstGeom prst="rect">
                        <a:avLst/>
                      </a:prstGeom>
                      <a:noFill/>
                      <a:ln w="38100">
                        <a:noFill/>
                        <a:miter/>
                      </a:ln>
                    </p:spPr>
                  </p:pic>
                </p:oleObj>
              </mc:Fallback>
            </mc:AlternateContent>
          </a:graphicData>
        </a:graphic>
      </p:graphicFrame>
      <p:sp>
        <p:nvSpPr>
          <p:cNvPr id="4" name="文本框 3"/>
          <p:cNvSpPr txBox="1"/>
          <p:nvPr/>
        </p:nvSpPr>
        <p:spPr>
          <a:xfrm>
            <a:off x="199390" y="2507615"/>
            <a:ext cx="6432550" cy="460375"/>
          </a:xfrm>
          <a:prstGeom prst="rect">
            <a:avLst/>
          </a:prstGeom>
          <a:noFill/>
          <a:ln w="9525">
            <a:noFill/>
          </a:ln>
        </p:spPr>
        <p:txBody>
          <a:bodyPr wrap="square">
            <a:spAutoFit/>
          </a:bodyPr>
          <a:p>
            <a:pPr indent="269875"/>
            <a:r>
              <a:rPr lang="zh-CN" sz="2400" b="1">
                <a:solidFill>
                  <a:srgbClr val="000000"/>
                </a:solidFill>
                <a:latin typeface="Times New Roman" panose="02020603050405020304" pitchFamily="18" charset="0"/>
                <a:ea typeface="宋体" panose="02010600030101010101" pitchFamily="2" charset="-122"/>
              </a:rPr>
              <a:t>上式中，</a:t>
            </a:r>
            <a:r>
              <a:rPr lang="en-US" sz="2400" b="1" i="1">
                <a:solidFill>
                  <a:srgbClr val="000000"/>
                </a:solidFill>
                <a:latin typeface="Times New Roman" panose="02020603050405020304" pitchFamily="18" charset="0"/>
                <a:ea typeface="宋体" panose="02010600030101010101" pitchFamily="2" charset="-122"/>
              </a:rPr>
              <a:t>x</a:t>
            </a:r>
            <a:r>
              <a:rPr lang="zh-CN" sz="2400" b="1">
                <a:solidFill>
                  <a:srgbClr val="000000"/>
                </a:solidFill>
                <a:latin typeface="Times New Roman" panose="02020603050405020304" pitchFamily="18" charset="0"/>
                <a:ea typeface="宋体" panose="02010600030101010101" pitchFamily="2" charset="-122"/>
              </a:rPr>
              <a:t>表示真值，</a:t>
            </a:r>
            <a:r>
              <a:rPr lang="en-US" sz="2400" b="1">
                <a:solidFill>
                  <a:srgbClr val="000000"/>
                </a:solidFill>
                <a:latin typeface="Times New Roman" panose="02020603050405020304" pitchFamily="18" charset="0"/>
                <a:ea typeface="宋体" panose="02010600030101010101" pitchFamily="2" charset="-122"/>
              </a:rPr>
              <a:t>[</a:t>
            </a:r>
            <a:r>
              <a:rPr lang="en-US" sz="2400" b="1" i="1">
                <a:solidFill>
                  <a:srgbClr val="000000"/>
                </a:solidFill>
                <a:latin typeface="Times New Roman" panose="02020603050405020304" pitchFamily="18" charset="0"/>
                <a:ea typeface="宋体" panose="02010600030101010101" pitchFamily="2" charset="-122"/>
              </a:rPr>
              <a:t>x</a:t>
            </a:r>
            <a:r>
              <a:rPr lang="en-US" sz="2400" b="1">
                <a:solidFill>
                  <a:srgbClr val="000000"/>
                </a:solidFill>
                <a:latin typeface="Times New Roman" panose="02020603050405020304" pitchFamily="18" charset="0"/>
                <a:ea typeface="宋体" panose="02010600030101010101" pitchFamily="2" charset="-122"/>
              </a:rPr>
              <a:t>]</a:t>
            </a:r>
            <a:r>
              <a:rPr lang="zh-CN" sz="2400" b="1" baseline="-25000">
                <a:solidFill>
                  <a:srgbClr val="000000"/>
                </a:solidFill>
                <a:latin typeface="Times New Roman" panose="02020603050405020304" pitchFamily="18" charset="0"/>
                <a:ea typeface="宋体" panose="02010600030101010101" pitchFamily="2" charset="-122"/>
              </a:rPr>
              <a:t>移</a:t>
            </a:r>
            <a:r>
              <a:rPr lang="zh-CN" sz="2400" b="1">
                <a:solidFill>
                  <a:srgbClr val="000000"/>
                </a:solidFill>
                <a:latin typeface="Times New Roman" panose="02020603050405020304" pitchFamily="18" charset="0"/>
                <a:ea typeface="宋体" panose="02010600030101010101" pitchFamily="2" charset="-122"/>
              </a:rPr>
              <a:t>表示</a:t>
            </a:r>
            <a:r>
              <a:rPr lang="en-US" sz="2400" b="1" i="1">
                <a:solidFill>
                  <a:srgbClr val="000000"/>
                </a:solidFill>
                <a:latin typeface="Times New Roman" panose="02020603050405020304" pitchFamily="18" charset="0"/>
                <a:ea typeface="宋体" panose="02010600030101010101" pitchFamily="2" charset="-122"/>
              </a:rPr>
              <a:t>x</a:t>
            </a:r>
            <a:r>
              <a:rPr lang="zh-CN" sz="2400" b="1">
                <a:solidFill>
                  <a:srgbClr val="000000"/>
                </a:solidFill>
                <a:latin typeface="Times New Roman" panose="02020603050405020304" pitchFamily="18" charset="0"/>
                <a:ea typeface="宋体" panose="02010600030101010101" pitchFamily="2" charset="-122"/>
              </a:rPr>
              <a:t>的移码。</a:t>
            </a:r>
            <a:endParaRPr lang="zh-CN" altLang="en-US" sz="2400" b="1"/>
          </a:p>
        </p:txBody>
      </p:sp>
      <p:sp>
        <p:nvSpPr>
          <p:cNvPr id="6" name="文本框 5"/>
          <p:cNvSpPr txBox="1"/>
          <p:nvPr/>
        </p:nvSpPr>
        <p:spPr>
          <a:xfrm>
            <a:off x="323850" y="1306830"/>
            <a:ext cx="7988300" cy="460375"/>
          </a:xfrm>
          <a:prstGeom prst="rect">
            <a:avLst/>
          </a:prstGeom>
          <a:noFill/>
        </p:spPr>
        <p:txBody>
          <a:bodyPr wrap="none" rtlCol="0" anchor="t">
            <a:spAutoFit/>
          </a:bodyPr>
          <a:p>
            <a:pPr indent="269875" algn="l"/>
            <a:r>
              <a:rPr lang="zh-CN" sz="2400" b="1">
                <a:solidFill>
                  <a:srgbClr val="000000"/>
                </a:solidFill>
                <a:latin typeface="Times New Roman" panose="02020603050405020304" pitchFamily="18" charset="0"/>
                <a:sym typeface="+mn-ea"/>
              </a:rPr>
              <a:t>若浮点数阶码为</a:t>
            </a:r>
            <a:r>
              <a:rPr lang="en-US" altLang="zh-CN" sz="2400" b="1">
                <a:solidFill>
                  <a:srgbClr val="000000"/>
                </a:solidFill>
                <a:latin typeface="Times New Roman" panose="02020603050405020304" pitchFamily="18" charset="0"/>
                <a:sym typeface="+mn-ea"/>
              </a:rPr>
              <a:t>n+1</a:t>
            </a:r>
            <a:r>
              <a:rPr lang="zh-CN" sz="2400" b="1">
                <a:solidFill>
                  <a:srgbClr val="000000"/>
                </a:solidFill>
                <a:latin typeface="Times New Roman" panose="02020603050405020304" pitchFamily="18" charset="0"/>
                <a:sym typeface="+mn-ea"/>
              </a:rPr>
              <a:t>位（包括阶符），则移码定义如下：</a:t>
            </a:r>
            <a:endParaRPr lang="zh-CN" altLang="en-US" sz="2400" b="1">
              <a:solidFill>
                <a:srgbClr val="000000"/>
              </a:solidFill>
              <a:latin typeface="Times New Roman" panose="02020603050405020304" pitchFamily="18" charset="0"/>
              <a:ea typeface="宋体" panose="02010600030101010101" pitchFamily="2" charset="-122"/>
              <a:sym typeface="+mn-ea"/>
            </a:endParaRPr>
          </a:p>
        </p:txBody>
      </p:sp>
      <p:sp>
        <p:nvSpPr>
          <p:cNvPr id="7" name="文本框 6"/>
          <p:cNvSpPr txBox="1"/>
          <p:nvPr/>
        </p:nvSpPr>
        <p:spPr>
          <a:xfrm>
            <a:off x="156210" y="6093460"/>
            <a:ext cx="9015730" cy="460375"/>
          </a:xfrm>
          <a:prstGeom prst="rect">
            <a:avLst/>
          </a:prstGeom>
          <a:noFill/>
        </p:spPr>
        <p:txBody>
          <a:bodyPr wrap="none" rtlCol="0" anchor="t">
            <a:spAutoFit/>
          </a:bodyPr>
          <a:p>
            <a:r>
              <a:rPr lang="zh-CN" sz="2400" b="1">
                <a:solidFill>
                  <a:srgbClr val="000000"/>
                </a:solidFill>
                <a:latin typeface="Times New Roman" panose="02020603050405020304" pitchFamily="18" charset="0"/>
                <a:sym typeface="+mn-ea"/>
              </a:rPr>
              <a:t>可见</a:t>
            </a:r>
            <a:r>
              <a:rPr lang="zh-CN" sz="2400" b="1">
                <a:solidFill>
                  <a:srgbClr val="C00000"/>
                </a:solidFill>
                <a:latin typeface="Times New Roman" panose="02020603050405020304" pitchFamily="18" charset="0"/>
                <a:sym typeface="+mn-ea"/>
              </a:rPr>
              <a:t>移码</a:t>
            </a:r>
            <a:r>
              <a:rPr lang="zh-CN" sz="2400" b="1">
                <a:solidFill>
                  <a:srgbClr val="000000"/>
                </a:solidFill>
                <a:latin typeface="Times New Roman" panose="02020603050405020304" pitchFamily="18" charset="0"/>
                <a:sym typeface="+mn-ea"/>
              </a:rPr>
              <a:t>表示法是</a:t>
            </a:r>
            <a:r>
              <a:rPr lang="zh-CN" sz="2400" b="1">
                <a:solidFill>
                  <a:srgbClr val="C00000"/>
                </a:solidFill>
                <a:latin typeface="Times New Roman" panose="02020603050405020304" pitchFamily="18" charset="0"/>
                <a:sym typeface="+mn-ea"/>
              </a:rPr>
              <a:t>将真值</a:t>
            </a:r>
            <a:r>
              <a:rPr lang="zh-CN" sz="2400" b="1">
                <a:solidFill>
                  <a:srgbClr val="000000"/>
                </a:solidFill>
                <a:latin typeface="Times New Roman" panose="02020603050405020304" pitchFamily="18" charset="0"/>
                <a:sym typeface="+mn-ea"/>
              </a:rPr>
              <a:t>在数轴上向正向</a:t>
            </a:r>
            <a:r>
              <a:rPr lang="zh-CN" sz="2400" b="1">
                <a:solidFill>
                  <a:srgbClr val="C00000"/>
                </a:solidFill>
                <a:latin typeface="Times New Roman" panose="02020603050405020304" pitchFamily="18" charset="0"/>
                <a:sym typeface="+mn-ea"/>
              </a:rPr>
              <a:t>平移了</a:t>
            </a:r>
            <a:r>
              <a:rPr lang="en-US" sz="2400" b="1">
                <a:solidFill>
                  <a:srgbClr val="C00000"/>
                </a:solidFill>
                <a:latin typeface="Times New Roman" panose="02020603050405020304" pitchFamily="18" charset="0"/>
                <a:sym typeface="+mn-ea"/>
              </a:rPr>
              <a:t>2</a:t>
            </a:r>
            <a:r>
              <a:rPr lang="en-US" sz="2400" b="1" i="1" baseline="30000">
                <a:solidFill>
                  <a:srgbClr val="C00000"/>
                </a:solidFill>
                <a:latin typeface="Times New Roman" panose="02020603050405020304" pitchFamily="18" charset="0"/>
                <a:sym typeface="+mn-ea"/>
              </a:rPr>
              <a:t>n</a:t>
            </a:r>
            <a:r>
              <a:rPr lang="zh-CN" sz="2400" b="1">
                <a:solidFill>
                  <a:srgbClr val="000000"/>
                </a:solidFill>
                <a:latin typeface="Times New Roman" panose="02020603050405020304" pitchFamily="18" charset="0"/>
                <a:sym typeface="+mn-ea"/>
              </a:rPr>
              <a:t>，故称为移码。</a:t>
            </a:r>
            <a:endParaRPr lang="zh-CN" altLang="en-US" sz="2400"/>
          </a:p>
        </p:txBody>
      </p:sp>
      <p:sp>
        <p:nvSpPr>
          <p:cNvPr id="8" name="文本框 7"/>
          <p:cNvSpPr txBox="1"/>
          <p:nvPr/>
        </p:nvSpPr>
        <p:spPr>
          <a:xfrm>
            <a:off x="683260" y="3198495"/>
            <a:ext cx="5445125" cy="460375"/>
          </a:xfrm>
          <a:prstGeom prst="rect">
            <a:avLst/>
          </a:prstGeom>
          <a:noFill/>
        </p:spPr>
        <p:txBody>
          <a:bodyPr wrap="none" rtlCol="0" anchor="t">
            <a:spAutoFit/>
          </a:bodyPr>
          <a:p>
            <a:pPr indent="269875"/>
            <a:r>
              <a:rPr lang="zh-CN" sz="2400" b="1">
                <a:solidFill>
                  <a:srgbClr val="000000"/>
                </a:solidFill>
                <a:latin typeface="Times New Roman" panose="02020603050405020304" pitchFamily="18" charset="0"/>
                <a:sym typeface="+mn-ea"/>
              </a:rPr>
              <a:t>下图反映了</a:t>
            </a:r>
            <a:r>
              <a:rPr lang="en-US" sz="2400" b="1">
                <a:solidFill>
                  <a:srgbClr val="000000"/>
                </a:solidFill>
                <a:latin typeface="Times New Roman" panose="02020603050405020304" pitchFamily="18" charset="0"/>
                <a:sym typeface="+mn-ea"/>
              </a:rPr>
              <a:t>[</a:t>
            </a:r>
            <a:r>
              <a:rPr lang="en-US" sz="2400" b="1" i="1">
                <a:solidFill>
                  <a:srgbClr val="000000"/>
                </a:solidFill>
                <a:latin typeface="Times New Roman" panose="02020603050405020304" pitchFamily="18" charset="0"/>
                <a:sym typeface="+mn-ea"/>
              </a:rPr>
              <a:t>x</a:t>
            </a:r>
            <a:r>
              <a:rPr lang="en-US" sz="2400" b="1">
                <a:solidFill>
                  <a:srgbClr val="000000"/>
                </a:solidFill>
                <a:latin typeface="Times New Roman" panose="02020603050405020304" pitchFamily="18" charset="0"/>
                <a:sym typeface="+mn-ea"/>
              </a:rPr>
              <a:t>]</a:t>
            </a:r>
            <a:r>
              <a:rPr lang="zh-CN" sz="2400" b="1" baseline="-25000">
                <a:solidFill>
                  <a:srgbClr val="000000"/>
                </a:solidFill>
                <a:latin typeface="Times New Roman" panose="02020603050405020304" pitchFamily="18" charset="0"/>
                <a:sym typeface="+mn-ea"/>
              </a:rPr>
              <a:t>移</a:t>
            </a:r>
            <a:r>
              <a:rPr lang="zh-CN" sz="2400" b="1">
                <a:solidFill>
                  <a:srgbClr val="000000"/>
                </a:solidFill>
                <a:latin typeface="Times New Roman" panose="02020603050405020304" pitchFamily="18" charset="0"/>
                <a:sym typeface="+mn-ea"/>
              </a:rPr>
              <a:t>与</a:t>
            </a:r>
            <a:r>
              <a:rPr lang="en-US" sz="2400" b="1" i="1">
                <a:solidFill>
                  <a:srgbClr val="000000"/>
                </a:solidFill>
                <a:latin typeface="Times New Roman" panose="02020603050405020304" pitchFamily="18" charset="0"/>
                <a:sym typeface="+mn-ea"/>
              </a:rPr>
              <a:t>x</a:t>
            </a:r>
            <a:r>
              <a:rPr lang="zh-CN" sz="2400" b="1">
                <a:solidFill>
                  <a:srgbClr val="000000"/>
                </a:solidFill>
                <a:latin typeface="Times New Roman" panose="02020603050405020304" pitchFamily="18" charset="0"/>
                <a:sym typeface="+mn-ea"/>
              </a:rPr>
              <a:t>之间的映射关系。</a:t>
            </a:r>
            <a:endParaRPr lang="zh-CN" altLang="en-US" sz="2400"/>
          </a:p>
        </p:txBody>
      </p:sp>
      <p:pic>
        <p:nvPicPr>
          <p:cNvPr id="132" name="图片 132" descr="2x0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39115" y="3860800"/>
            <a:ext cx="7452995" cy="1898650"/>
          </a:xfrm>
          <a:prstGeom prst="rect">
            <a:avLst/>
          </a:prstGeom>
          <a:noFill/>
          <a:ln>
            <a:noFill/>
          </a:ln>
        </p:spPr>
      </p:pic>
    </p:spTree>
  </p:cSld>
  <p:clrMapOvr>
    <a:masterClrMapping/>
  </p:clrMapOvr>
  <p:transition spd="slow">
    <p:cover dir="l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 name="文本框 100"/>
          <p:cNvSpPr txBox="1"/>
          <p:nvPr/>
        </p:nvSpPr>
        <p:spPr>
          <a:xfrm>
            <a:off x="251460" y="116840"/>
            <a:ext cx="8702675" cy="1009650"/>
          </a:xfrm>
          <a:prstGeom prst="rect">
            <a:avLst/>
          </a:prstGeom>
          <a:noFill/>
          <a:ln w="9525">
            <a:noFill/>
          </a:ln>
        </p:spPr>
        <p:txBody>
          <a:bodyPr wrap="square">
            <a:spAutoFit/>
          </a:bodyPr>
          <a:p>
            <a:pPr indent="215900">
              <a:lnSpc>
                <a:spcPts val="3580"/>
              </a:lnSpc>
            </a:pPr>
            <a:r>
              <a:rPr lang="zh-CN" sz="2400" b="1">
                <a:solidFill>
                  <a:srgbClr val="000000"/>
                </a:solidFill>
                <a:latin typeface="Times New Roman" panose="02020603050405020304" pitchFamily="18" charset="0"/>
                <a:ea typeface="宋体" panose="02010600030101010101" pitchFamily="2" charset="-122"/>
              </a:rPr>
              <a:t>例</a:t>
            </a:r>
            <a:r>
              <a:rPr lang="en-US" sz="2400" b="1">
                <a:solidFill>
                  <a:srgbClr val="000000"/>
                </a:solidFill>
                <a:latin typeface="Times New Roman" panose="02020603050405020304" pitchFamily="18" charset="0"/>
                <a:ea typeface="宋体" panose="02010600030101010101" pitchFamily="2" charset="-122"/>
              </a:rPr>
              <a:t>,</a:t>
            </a:r>
            <a:r>
              <a:rPr lang="en-US"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sz="2400" b="1">
                <a:solidFill>
                  <a:srgbClr val="000000"/>
                </a:solidFill>
                <a:latin typeface="Times New Roman" panose="02020603050405020304" pitchFamily="18" charset="0"/>
                <a:ea typeface="宋体" panose="02010600030101010101" pitchFamily="2" charset="-122"/>
              </a:rPr>
              <a:t>某机浮点数的阶码为</a:t>
            </a:r>
            <a:r>
              <a:rPr lang="en-US" sz="2400" b="1">
                <a:solidFill>
                  <a:srgbClr val="000000"/>
                </a:solidFill>
                <a:latin typeface="Times New Roman" panose="02020603050405020304" pitchFamily="18" charset="0"/>
                <a:ea typeface="宋体" panose="02010600030101010101" pitchFamily="2" charset="-122"/>
              </a:rPr>
              <a:t>8</a:t>
            </a:r>
            <a:r>
              <a:rPr lang="zh-CN" sz="2400" b="1">
                <a:solidFill>
                  <a:srgbClr val="000000"/>
                </a:solidFill>
                <a:latin typeface="Times New Roman" panose="02020603050405020304" pitchFamily="18" charset="0"/>
                <a:ea typeface="宋体" panose="02010600030101010101" pitchFamily="2" charset="-122"/>
              </a:rPr>
              <a:t>位，用移码表示，则阶码表示范围为</a:t>
            </a:r>
            <a:r>
              <a:rPr lang="en-US" altLang="zh-CN" sz="2400" b="1">
                <a:solidFill>
                  <a:srgbClr val="000000"/>
                </a:solidFill>
                <a:latin typeface="Times New Roman" panose="02020603050405020304" pitchFamily="18" charset="0"/>
                <a:ea typeface="宋体" panose="02010600030101010101" pitchFamily="2" charset="-122"/>
              </a:rPr>
              <a:t> -128 </a:t>
            </a:r>
            <a:r>
              <a:rPr lang="en-US" altLang="zh-CN" sz="2400" b="1">
                <a:solidFill>
                  <a:srgbClr val="000000"/>
                </a:solidFill>
                <a:ea typeface="宋体" panose="02010600030101010101" pitchFamily="2" charset="-122"/>
                <a:cs typeface="Arial" panose="020B0604020202020204" pitchFamily="34" charset="0"/>
              </a:rPr>
              <a:t>≤ x ≤ 127</a:t>
            </a:r>
            <a:r>
              <a:rPr lang="zh-CN" altLang="en-US" sz="2400" b="1">
                <a:solidFill>
                  <a:srgbClr val="000000"/>
                </a:solidFill>
                <a:ea typeface="宋体" panose="02010600030101010101" pitchFamily="2" charset="-122"/>
                <a:cs typeface="Arial" panose="020B0604020202020204" pitchFamily="34" charset="0"/>
              </a:rPr>
              <a:t>，</a:t>
            </a:r>
            <a:r>
              <a:rPr lang="zh-CN" sz="2400" b="1">
                <a:solidFill>
                  <a:srgbClr val="000000"/>
                </a:solidFill>
                <a:latin typeface="Times New Roman" panose="02020603050405020304" pitchFamily="18" charset="0"/>
                <a:sym typeface="+mn-ea"/>
              </a:rPr>
              <a:t>按定义有：</a:t>
            </a:r>
            <a:endParaRPr lang="zh-CN" altLang="en-US" sz="2400" b="1">
              <a:solidFill>
                <a:srgbClr val="000000"/>
              </a:solidFill>
              <a:latin typeface="Times New Roman" panose="02020603050405020304" pitchFamily="18" charset="0"/>
              <a:ea typeface="宋体" panose="02010600030101010101" pitchFamily="2" charset="-122"/>
              <a:cs typeface="Arial" panose="020B0604020202020204" pitchFamily="34" charset="0"/>
              <a:sym typeface="+mn-ea"/>
            </a:endParaRPr>
          </a:p>
        </p:txBody>
      </p:sp>
      <p:sp>
        <p:nvSpPr>
          <p:cNvPr id="103" name="文本框 102"/>
          <p:cNvSpPr txBox="1"/>
          <p:nvPr/>
        </p:nvSpPr>
        <p:spPr>
          <a:xfrm>
            <a:off x="251460" y="1866900"/>
            <a:ext cx="8753475" cy="829945"/>
          </a:xfrm>
          <a:prstGeom prst="rect">
            <a:avLst/>
          </a:prstGeom>
          <a:noFill/>
          <a:ln w="9525">
            <a:noFill/>
          </a:ln>
        </p:spPr>
        <p:txBody>
          <a:bodyPr wrap="square">
            <a:spAutoFit/>
          </a:bodyPr>
          <a:p>
            <a:pPr algn="l"/>
            <a:r>
              <a:rPr lang="zh-CN" sz="2400" b="1">
                <a:solidFill>
                  <a:srgbClr val="000000"/>
                </a:solidFill>
                <a:latin typeface="Times New Roman" panose="02020603050405020304" pitchFamily="18" charset="0"/>
                <a:ea typeface="宋体" panose="02010600030101010101" pitchFamily="2" charset="-122"/>
              </a:rPr>
              <a:t>根据上式和补码定义式，可得到真值、移码、补码之间的对应关系，见表</a:t>
            </a:r>
            <a:r>
              <a:rPr lang="en-US" sz="2400" b="1">
                <a:solidFill>
                  <a:srgbClr val="000000"/>
                </a:solidFill>
                <a:latin typeface="Times New Roman" panose="02020603050405020304" pitchFamily="18" charset="0"/>
                <a:ea typeface="宋体" panose="02010600030101010101" pitchFamily="2" charset="-122"/>
              </a:rPr>
              <a:t>2-1</a:t>
            </a:r>
            <a:r>
              <a:rPr lang="zh-CN" sz="2400" b="1">
                <a:solidFill>
                  <a:srgbClr val="000000"/>
                </a:solidFill>
                <a:latin typeface="Times New Roman" panose="02020603050405020304" pitchFamily="18" charset="0"/>
                <a:ea typeface="宋体" panose="02010600030101010101" pitchFamily="2" charset="-122"/>
              </a:rPr>
              <a:t>。</a:t>
            </a:r>
            <a:endParaRPr lang="zh-CN" altLang="en-US" sz="2400" b="1"/>
          </a:p>
        </p:txBody>
      </p:sp>
      <p:sp>
        <p:nvSpPr>
          <p:cNvPr id="4" name="文本框 3"/>
          <p:cNvSpPr txBox="1"/>
          <p:nvPr/>
        </p:nvSpPr>
        <p:spPr>
          <a:xfrm>
            <a:off x="539115" y="2595880"/>
            <a:ext cx="7889875" cy="398780"/>
          </a:xfrm>
          <a:prstGeom prst="rect">
            <a:avLst/>
          </a:prstGeom>
          <a:noFill/>
          <a:ln w="9525">
            <a:noFill/>
          </a:ln>
        </p:spPr>
        <p:txBody>
          <a:bodyPr wrap="square">
            <a:spAutoFit/>
          </a:bodyPr>
          <a:p>
            <a:pPr algn="ctr"/>
            <a:r>
              <a:rPr lang="zh-CN" sz="2000" b="1">
                <a:solidFill>
                  <a:srgbClr val="000000"/>
                </a:solidFill>
                <a:latin typeface="Arial" panose="020B0604020202020204" pitchFamily="34" charset="0"/>
                <a:ea typeface="黑体" panose="02010609060101010101" pitchFamily="49" charset="-122"/>
              </a:rPr>
              <a:t>表</a:t>
            </a:r>
            <a:r>
              <a:rPr lang="en-US" sz="2000" b="1">
                <a:solidFill>
                  <a:srgbClr val="000000"/>
                </a:solidFill>
                <a:latin typeface="Arial" panose="020B0604020202020204" pitchFamily="34" charset="0"/>
                <a:ea typeface="黑体" panose="02010609060101010101" pitchFamily="49" charset="-122"/>
              </a:rPr>
              <a:t>2-1  </a:t>
            </a:r>
            <a:r>
              <a:rPr lang="zh-CN" sz="2000" b="1">
                <a:solidFill>
                  <a:srgbClr val="000000"/>
                </a:solidFill>
                <a:latin typeface="Arial" panose="020B0604020202020204" pitchFamily="34" charset="0"/>
                <a:ea typeface="黑体" panose="02010609060101010101" pitchFamily="49" charset="-122"/>
              </a:rPr>
              <a:t>真值、移码、补码对照表</a:t>
            </a:r>
            <a:endParaRPr lang="zh-CN" altLang="en-US" sz="2000" b="1"/>
          </a:p>
        </p:txBody>
      </p:sp>
      <p:graphicFrame>
        <p:nvGraphicFramePr>
          <p:cNvPr id="5" name="表格 4"/>
          <p:cNvGraphicFramePr/>
          <p:nvPr>
            <p:custDataLst>
              <p:tags r:id="rId1"/>
            </p:custDataLst>
          </p:nvPr>
        </p:nvGraphicFramePr>
        <p:xfrm>
          <a:off x="441960" y="3199765"/>
          <a:ext cx="8280400" cy="3188970"/>
        </p:xfrm>
        <a:graphic>
          <a:graphicData uri="http://schemas.openxmlformats.org/drawingml/2006/table">
            <a:tbl>
              <a:tblPr firstRow="1" bandRow="1">
                <a:tableStyleId>{5940675A-B579-460E-94D1-54222C63F5DA}</a:tableStyleId>
              </a:tblPr>
              <a:tblGrid>
                <a:gridCol w="2070100"/>
                <a:gridCol w="2070100"/>
                <a:gridCol w="2070100"/>
                <a:gridCol w="2070100"/>
              </a:tblGrid>
              <a:tr h="637540">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真值</a:t>
                      </a:r>
                      <a:r>
                        <a:rPr lang="en-US" sz="1600" b="1" i="1">
                          <a:solidFill>
                            <a:srgbClr val="000000"/>
                          </a:solidFill>
                          <a:latin typeface="Times New Roman" panose="02020603050405020304" pitchFamily="18" charset="0"/>
                          <a:cs typeface="Times New Roman" panose="02020603050405020304" pitchFamily="18" charset="0"/>
                        </a:rPr>
                        <a:t>x</a:t>
                      </a: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（十进制）</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真值</a:t>
                      </a:r>
                      <a:r>
                        <a:rPr lang="en-US" sz="1600" b="1" i="1">
                          <a:solidFill>
                            <a:srgbClr val="000000"/>
                          </a:solidFill>
                          <a:latin typeface="Times New Roman" panose="02020603050405020304" pitchFamily="18" charset="0"/>
                          <a:cs typeface="Times New Roman" panose="02020603050405020304" pitchFamily="18" charset="0"/>
                        </a:rPr>
                        <a:t>x</a:t>
                      </a: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（二进制）</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1600" b="1" i="1">
                          <a:solidFill>
                            <a:srgbClr val="000000"/>
                          </a:solidFill>
                          <a:latin typeface="Times New Roman" panose="02020603050405020304" pitchFamily="18" charset="0"/>
                          <a:cs typeface="Times New Roman" panose="02020603050405020304" pitchFamily="18" charset="0"/>
                        </a:rPr>
                        <a:t>x</a:t>
                      </a: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1600" b="1" baseline="-25000">
                          <a:solidFill>
                            <a:srgbClr val="000000"/>
                          </a:solidFill>
                          <a:latin typeface="宋体" panose="02010600030101010101" pitchFamily="2" charset="-122"/>
                          <a:ea typeface="宋体" panose="02010600030101010101" pitchFamily="2" charset="-122"/>
                          <a:cs typeface="宋体" panose="02010600030101010101" pitchFamily="2" charset="-122"/>
                        </a:rPr>
                        <a:t>移</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1600" b="1" i="1">
                          <a:solidFill>
                            <a:srgbClr val="000000"/>
                          </a:solidFill>
                          <a:latin typeface="Times New Roman" panose="02020603050405020304" pitchFamily="18" charset="0"/>
                          <a:cs typeface="Times New Roman" panose="02020603050405020304" pitchFamily="18" charset="0"/>
                        </a:rPr>
                        <a:t>x</a:t>
                      </a:r>
                      <a:r>
                        <a:rPr lang="en-US" sz="1600" b="1">
                          <a:solidFill>
                            <a:srgbClr val="000000"/>
                          </a:solidFill>
                          <a:latin typeface="Times New Roman" panose="02020603050405020304" pitchFamily="18" charset="0"/>
                          <a:cs typeface="Times New Roman" panose="02020603050405020304" pitchFamily="18" charset="0"/>
                        </a:rPr>
                        <a:t>]</a:t>
                      </a:r>
                      <a:r>
                        <a:rPr lang="en-US" sz="1600" b="1" baseline="-25000">
                          <a:solidFill>
                            <a:srgbClr val="000000"/>
                          </a:solidFill>
                          <a:latin typeface="宋体" panose="02010600030101010101" pitchFamily="2" charset="-122"/>
                          <a:ea typeface="宋体" panose="02010600030101010101" pitchFamily="2" charset="-122"/>
                          <a:cs typeface="宋体" panose="02010600030101010101" pitchFamily="2" charset="-122"/>
                        </a:rPr>
                        <a:t>补</a:t>
                      </a:r>
                      <a:endParaRPr lang="en-US" altLang="en-US"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-128</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-1000 0000</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0000 0000</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1000 0000</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-127</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-0111 1111 </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0000 0001</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1000 0001</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0040">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7500">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-0000 0001</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0111 1111</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1111 1111</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0000 0000</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1000 0000</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0000 0000</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0000 0001</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1000 0001</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0000 0001</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135">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+127</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0111 1111</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1111 1111</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0111 1111</a:t>
                      </a:r>
                      <a:endParaRPr lang="en-US" sz="16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0" name="文本框 19"/>
          <p:cNvSpPr txBox="1"/>
          <p:nvPr/>
        </p:nvSpPr>
        <p:spPr>
          <a:xfrm>
            <a:off x="3131820" y="1268730"/>
            <a:ext cx="2002155" cy="460375"/>
          </a:xfrm>
          <a:prstGeom prst="rect">
            <a:avLst/>
          </a:prstGeom>
          <a:noFill/>
        </p:spPr>
        <p:txBody>
          <a:bodyPr wrap="none" rtlCol="0" anchor="t">
            <a:spAutoFit/>
          </a:bodyPr>
          <a:p>
            <a:pPr algn="l"/>
            <a:r>
              <a:rPr lang="en-US" altLang="zh-CN" sz="2400" b="1">
                <a:latin typeface="Times New Roman" panose="02020603050405020304" pitchFamily="18" charset="0"/>
                <a:cs typeface="Times New Roman" panose="02020603050405020304" pitchFamily="18" charset="0"/>
                <a:sym typeface="+mn-ea"/>
              </a:rPr>
              <a:t>[X]</a:t>
            </a:r>
            <a:r>
              <a:rPr lang="zh-CN" altLang="en-US" sz="2400" b="1" baseline="-25000">
                <a:uFillTx/>
                <a:latin typeface="Times New Roman" panose="02020603050405020304" pitchFamily="18" charset="0"/>
                <a:cs typeface="Times New Roman" panose="02020603050405020304" pitchFamily="18" charset="0"/>
                <a:sym typeface="+mn-ea"/>
              </a:rPr>
              <a:t>移</a:t>
            </a:r>
            <a:r>
              <a:rPr lang="en-US" altLang="zh-CN" sz="2400" b="1" baseline="-25000">
                <a:uFillTx/>
                <a:latin typeface="Times New Roman" panose="02020603050405020304" pitchFamily="18" charset="0"/>
                <a:cs typeface="Times New Roman" panose="02020603050405020304" pitchFamily="18" charset="0"/>
                <a:sym typeface="+mn-ea"/>
              </a:rPr>
              <a:t> </a:t>
            </a:r>
            <a:r>
              <a:rPr lang="en-US" altLang="zh-CN" sz="2400" b="1">
                <a:latin typeface="Times New Roman" panose="02020603050405020304" pitchFamily="18" charset="0"/>
                <a:cs typeface="Times New Roman" panose="02020603050405020304" pitchFamily="18" charset="0"/>
                <a:sym typeface="+mn-ea"/>
              </a:rPr>
              <a:t>= </a:t>
            </a:r>
            <a:r>
              <a:rPr lang="en-US" altLang="zh-CN" sz="2400" b="1" dirty="0">
                <a:sym typeface="+mn-ea"/>
              </a:rPr>
              <a:t> 2</a:t>
            </a:r>
            <a:r>
              <a:rPr lang="en-US" altLang="zh-CN" sz="2400" b="1" baseline="30000" dirty="0">
                <a:sym typeface="+mn-ea"/>
              </a:rPr>
              <a:t>7</a:t>
            </a:r>
            <a:r>
              <a:rPr lang="en-US" altLang="zh-CN" sz="2400" b="1" baseline="30000" dirty="0">
                <a:sym typeface="+mn-ea"/>
              </a:rPr>
              <a:t> </a:t>
            </a:r>
            <a:r>
              <a:rPr lang="en-US" altLang="zh-CN" sz="2400">
                <a:latin typeface="Times New Roman" panose="02020603050405020304" pitchFamily="18" charset="0"/>
                <a:cs typeface="Times New Roman" panose="02020603050405020304" pitchFamily="18" charset="0"/>
                <a:sym typeface="+mn-ea"/>
              </a:rPr>
              <a:t>+</a:t>
            </a:r>
            <a:r>
              <a:rPr lang="en-US" altLang="zh-CN" sz="2400">
                <a:latin typeface="Times New Roman" panose="02020603050405020304" pitchFamily="18" charset="0"/>
                <a:cs typeface="Times New Roman" panose="02020603050405020304" pitchFamily="18" charset="0"/>
                <a:sym typeface="+mn-ea"/>
              </a:rPr>
              <a:t> x </a:t>
            </a:r>
            <a:endParaRPr lang="zh-CN" altLang="en-US" sz="2400"/>
          </a:p>
        </p:txBody>
      </p:sp>
    </p:spTree>
  </p:cSld>
  <p:clrMapOvr>
    <a:masterClrMapping/>
  </p:clrMapOvr>
  <p:transition spd="slow">
    <p:cover dir="l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 name="文本框 102"/>
          <p:cNvSpPr txBox="1"/>
          <p:nvPr/>
        </p:nvSpPr>
        <p:spPr>
          <a:xfrm>
            <a:off x="159385" y="497840"/>
            <a:ext cx="9034145" cy="2399665"/>
          </a:xfrm>
          <a:prstGeom prst="rect">
            <a:avLst/>
          </a:prstGeom>
          <a:noFill/>
          <a:ln w="9525">
            <a:noFill/>
          </a:ln>
        </p:spPr>
        <p:txBody>
          <a:bodyPr wrap="square">
            <a:spAutoFit/>
          </a:bodyPr>
          <a:p>
            <a:pPr indent="269875">
              <a:lnSpc>
                <a:spcPct val="150000"/>
              </a:lnSpc>
              <a:spcBef>
                <a:spcPts val="0"/>
              </a:spcBef>
              <a:spcAft>
                <a:spcPts val="0"/>
              </a:spcAft>
            </a:pPr>
            <a:r>
              <a:rPr lang="zh-CN" sz="2000" b="1">
                <a:solidFill>
                  <a:srgbClr val="000000"/>
                </a:solidFill>
                <a:latin typeface="Times New Roman" panose="02020603050405020304" pitchFamily="18" charset="0"/>
                <a:ea typeface="宋体" panose="02010600030101010101" pitchFamily="2" charset="-122"/>
              </a:rPr>
              <a:t>通过分析表</a:t>
            </a:r>
            <a:r>
              <a:rPr lang="en-US" sz="2000" b="1">
                <a:solidFill>
                  <a:srgbClr val="000000"/>
                </a:solidFill>
                <a:latin typeface="Times New Roman" panose="02020603050405020304" pitchFamily="18" charset="0"/>
                <a:ea typeface="宋体" panose="02010600030101010101" pitchFamily="2" charset="-122"/>
              </a:rPr>
              <a:t>2-1</a:t>
            </a:r>
            <a:r>
              <a:rPr lang="zh-CN" sz="2000" b="1">
                <a:solidFill>
                  <a:srgbClr val="000000"/>
                </a:solidFill>
                <a:latin typeface="Times New Roman" panose="02020603050405020304" pitchFamily="18" charset="0"/>
                <a:ea typeface="宋体" panose="02010600030101010101" pitchFamily="2" charset="-122"/>
              </a:rPr>
              <a:t>，可以得出如下移码的一些性质：</a:t>
            </a:r>
            <a:r>
              <a:rPr lang="en-US" sz="2000" b="1">
                <a:solidFill>
                  <a:srgbClr val="000000"/>
                </a:solidFill>
                <a:latin typeface="Times New Roman" panose="02020603050405020304" pitchFamily="18" charset="0"/>
                <a:ea typeface="宋体" panose="02010600030101010101" pitchFamily="2" charset="-122"/>
              </a:rPr>
              <a:t>① </a:t>
            </a:r>
            <a:r>
              <a:rPr lang="zh-CN" sz="2000" b="1">
                <a:solidFill>
                  <a:srgbClr val="000000"/>
                </a:solidFill>
                <a:latin typeface="Times New Roman" panose="02020603050405020304" pitchFamily="18" charset="0"/>
                <a:ea typeface="宋体" panose="02010600030101010101" pitchFamily="2" charset="-122"/>
              </a:rPr>
              <a:t>表中</a:t>
            </a:r>
            <a:r>
              <a:rPr lang="en-US" sz="2000" b="1">
                <a:solidFill>
                  <a:srgbClr val="C00000"/>
                </a:solidFill>
                <a:latin typeface="Times New Roman" panose="02020603050405020304" pitchFamily="18" charset="0"/>
                <a:ea typeface="宋体" panose="02010600030101010101" pitchFamily="2" charset="-122"/>
              </a:rPr>
              <a:t>[</a:t>
            </a:r>
            <a:r>
              <a:rPr lang="en-US" sz="2000" b="1" i="1">
                <a:solidFill>
                  <a:srgbClr val="C00000"/>
                </a:solidFill>
                <a:latin typeface="Times New Roman" panose="02020603050405020304" pitchFamily="18" charset="0"/>
                <a:ea typeface="宋体" panose="02010600030101010101" pitchFamily="2" charset="-122"/>
              </a:rPr>
              <a:t>x</a:t>
            </a:r>
            <a:r>
              <a:rPr lang="en-US" sz="2000" b="1">
                <a:solidFill>
                  <a:srgbClr val="C00000"/>
                </a:solidFill>
                <a:latin typeface="Times New Roman" panose="02020603050405020304" pitchFamily="18" charset="0"/>
                <a:ea typeface="宋体" panose="02010600030101010101" pitchFamily="2" charset="-122"/>
              </a:rPr>
              <a:t>]</a:t>
            </a:r>
            <a:r>
              <a:rPr lang="zh-CN" sz="2000" b="1" baseline="-25000">
                <a:solidFill>
                  <a:srgbClr val="C00000"/>
                </a:solidFill>
                <a:latin typeface="Times New Roman" panose="02020603050405020304" pitchFamily="18" charset="0"/>
                <a:ea typeface="宋体" panose="02010600030101010101" pitchFamily="2" charset="-122"/>
              </a:rPr>
              <a:t>移</a:t>
            </a:r>
            <a:r>
              <a:rPr lang="zh-CN" sz="2000" b="1">
                <a:solidFill>
                  <a:srgbClr val="000000"/>
                </a:solidFill>
                <a:latin typeface="Times New Roman" panose="02020603050405020304" pitchFamily="18" charset="0"/>
                <a:ea typeface="宋体" panose="02010600030101010101" pitchFamily="2" charset="-122"/>
              </a:rPr>
              <a:t>相当于把真值映射到</a:t>
            </a:r>
            <a:r>
              <a:rPr lang="en-US" sz="2000" b="1">
                <a:solidFill>
                  <a:srgbClr val="000000"/>
                </a:solidFill>
                <a:latin typeface="Times New Roman" panose="02020603050405020304" pitchFamily="18" charset="0"/>
                <a:ea typeface="宋体" panose="02010600030101010101" pitchFamily="2" charset="-122"/>
              </a:rPr>
              <a:t>0</a:t>
            </a:r>
            <a:r>
              <a:rPr lang="zh-CN" sz="2000" b="1">
                <a:solidFill>
                  <a:srgbClr val="000000"/>
                </a:solidFill>
                <a:latin typeface="Times New Roman" panose="02020603050405020304" pitchFamily="18" charset="0"/>
                <a:ea typeface="宋体" panose="02010600030101010101" pitchFamily="2" charset="-122"/>
              </a:rPr>
              <a:t>～</a:t>
            </a:r>
            <a:r>
              <a:rPr lang="en-US" sz="2000" b="1">
                <a:solidFill>
                  <a:srgbClr val="000000"/>
                </a:solidFill>
                <a:latin typeface="Times New Roman" panose="02020603050405020304" pitchFamily="18" charset="0"/>
                <a:ea typeface="宋体" panose="02010600030101010101" pitchFamily="2" charset="-122"/>
              </a:rPr>
              <a:t>255</a:t>
            </a:r>
            <a:r>
              <a:rPr lang="zh-CN" sz="2000" b="1">
                <a:solidFill>
                  <a:srgbClr val="000000"/>
                </a:solidFill>
                <a:latin typeface="Times New Roman" panose="02020603050405020304" pitchFamily="18" charset="0"/>
                <a:ea typeface="宋体" panose="02010600030101010101" pitchFamily="2" charset="-122"/>
              </a:rPr>
              <a:t>正数域。若将移码视作无符号数，则移码的大小就反映了真值的大小，这将便于两个浮点数的</a:t>
            </a:r>
            <a:r>
              <a:rPr lang="zh-CN" sz="2000" b="1">
                <a:solidFill>
                  <a:srgbClr val="C00000"/>
                </a:solidFill>
                <a:effectLst/>
                <a:latin typeface="Times New Roman" panose="02020603050405020304" pitchFamily="18" charset="0"/>
                <a:ea typeface="宋体" panose="02010600030101010101" pitchFamily="2" charset="-122"/>
              </a:rPr>
              <a:t>阶码比较</a:t>
            </a:r>
            <a:r>
              <a:rPr lang="zh-CN" sz="2000" b="1">
                <a:solidFill>
                  <a:srgbClr val="000000"/>
                </a:solidFill>
                <a:latin typeface="Times New Roman" panose="02020603050405020304" pitchFamily="18" charset="0"/>
                <a:ea typeface="宋体" panose="02010600030101010101" pitchFamily="2" charset="-122"/>
              </a:rPr>
              <a:t>。</a:t>
            </a:r>
            <a:r>
              <a:rPr lang="en-US" sz="2000" b="1">
                <a:solidFill>
                  <a:srgbClr val="000000"/>
                </a:solidFill>
                <a:latin typeface="Times New Roman" panose="02020603050405020304" pitchFamily="18" charset="0"/>
                <a:ea typeface="宋体" panose="02010600030101010101" pitchFamily="2" charset="-122"/>
              </a:rPr>
              <a:t>② </a:t>
            </a:r>
            <a:r>
              <a:rPr lang="zh-CN" sz="2000" b="1">
                <a:solidFill>
                  <a:srgbClr val="000000"/>
                </a:solidFill>
                <a:latin typeface="Times New Roman" panose="02020603050405020304" pitchFamily="18" charset="0"/>
                <a:ea typeface="宋体" panose="02010600030101010101" pitchFamily="2" charset="-122"/>
              </a:rPr>
              <a:t>最高位为符号位，表示形式与原码和补码相反，</a:t>
            </a:r>
            <a:r>
              <a:rPr lang="en-US" sz="2000" b="1">
                <a:solidFill>
                  <a:srgbClr val="C00000"/>
                </a:solidFill>
                <a:latin typeface="Times New Roman" panose="02020603050405020304" pitchFamily="18" charset="0"/>
                <a:ea typeface="宋体" panose="02010600030101010101" pitchFamily="2" charset="-122"/>
              </a:rPr>
              <a:t>1</a:t>
            </a:r>
            <a:r>
              <a:rPr lang="zh-CN" sz="2000" b="1">
                <a:solidFill>
                  <a:srgbClr val="000000"/>
                </a:solidFill>
                <a:latin typeface="Times New Roman" panose="02020603050405020304" pitchFamily="18" charset="0"/>
                <a:ea typeface="宋体" panose="02010600030101010101" pitchFamily="2" charset="-122"/>
              </a:rPr>
              <a:t>表示</a:t>
            </a:r>
            <a:r>
              <a:rPr lang="zh-CN" sz="2000" b="1">
                <a:solidFill>
                  <a:srgbClr val="C00000"/>
                </a:solidFill>
                <a:latin typeface="Times New Roman" panose="02020603050405020304" pitchFamily="18" charset="0"/>
                <a:ea typeface="宋体" panose="02010600030101010101" pitchFamily="2" charset="-122"/>
              </a:rPr>
              <a:t>正</a:t>
            </a:r>
            <a:r>
              <a:rPr lang="zh-CN" sz="2000" b="1">
                <a:solidFill>
                  <a:srgbClr val="000000"/>
                </a:solidFill>
                <a:latin typeface="Times New Roman" panose="02020603050405020304" pitchFamily="18" charset="0"/>
                <a:ea typeface="宋体" panose="02010600030101010101" pitchFamily="2" charset="-122"/>
              </a:rPr>
              <a:t>，</a:t>
            </a:r>
            <a:r>
              <a:rPr lang="en-US" sz="2000" b="1">
                <a:solidFill>
                  <a:srgbClr val="C00000"/>
                </a:solidFill>
                <a:latin typeface="Times New Roman" panose="02020603050405020304" pitchFamily="18" charset="0"/>
                <a:ea typeface="宋体" panose="02010600030101010101" pitchFamily="2" charset="-122"/>
              </a:rPr>
              <a:t>0</a:t>
            </a:r>
            <a:r>
              <a:rPr lang="zh-CN" sz="2000" b="1">
                <a:solidFill>
                  <a:srgbClr val="000000"/>
                </a:solidFill>
                <a:latin typeface="Times New Roman" panose="02020603050405020304" pitchFamily="18" charset="0"/>
                <a:ea typeface="宋体" panose="02010600030101010101" pitchFamily="2" charset="-122"/>
              </a:rPr>
              <a:t>表示</a:t>
            </a:r>
            <a:r>
              <a:rPr lang="zh-CN" sz="2000" b="1">
                <a:solidFill>
                  <a:srgbClr val="C00000"/>
                </a:solidFill>
                <a:latin typeface="Times New Roman" panose="02020603050405020304" pitchFamily="18" charset="0"/>
                <a:ea typeface="宋体" panose="02010600030101010101" pitchFamily="2" charset="-122"/>
              </a:rPr>
              <a:t>负</a:t>
            </a:r>
            <a:r>
              <a:rPr lang="zh-CN" sz="2000" b="1">
                <a:solidFill>
                  <a:srgbClr val="000000"/>
                </a:solidFill>
                <a:latin typeface="Times New Roman" panose="02020603050405020304" pitchFamily="18" charset="0"/>
                <a:ea typeface="宋体" panose="02010600030101010101" pitchFamily="2" charset="-122"/>
              </a:rPr>
              <a:t>。</a:t>
            </a:r>
            <a:r>
              <a:rPr lang="en-US" sz="2000" b="1">
                <a:solidFill>
                  <a:srgbClr val="000000"/>
                </a:solidFill>
                <a:latin typeface="Times New Roman" panose="02020603050405020304" pitchFamily="18" charset="0"/>
                <a:ea typeface="宋体" panose="02010600030101010101" pitchFamily="2" charset="-122"/>
              </a:rPr>
              <a:t>③</a:t>
            </a:r>
            <a:r>
              <a:rPr 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sz="2000" b="1">
                <a:solidFill>
                  <a:srgbClr val="000000"/>
                </a:solidFill>
                <a:latin typeface="Times New Roman" panose="02020603050405020304" pitchFamily="18" charset="0"/>
                <a:ea typeface="宋体" panose="02010600030101010101" pitchFamily="2" charset="-122"/>
              </a:rPr>
              <a:t>移码与补码的关系是：</a:t>
            </a:r>
            <a:endParaRPr lang="zh-CN" altLang="en-US" sz="2000" b="1"/>
          </a:p>
        </p:txBody>
      </p:sp>
      <p:pic>
        <p:nvPicPr>
          <p:cNvPr id="2" name="图片 1"/>
          <p:cNvPicPr/>
          <p:nvPr/>
        </p:nvPicPr>
        <p:blipFill>
          <a:blip r:embed="rId1"/>
          <a:stretch>
            <a:fillRect/>
          </a:stretch>
        </p:blipFill>
        <p:spPr>
          <a:xfrm>
            <a:off x="1785620" y="2913380"/>
            <a:ext cx="5421630" cy="509905"/>
          </a:xfrm>
          <a:prstGeom prst="rect">
            <a:avLst/>
          </a:prstGeom>
          <a:noFill/>
          <a:ln w="9525">
            <a:noFill/>
          </a:ln>
        </p:spPr>
      </p:pic>
      <p:sp>
        <p:nvSpPr>
          <p:cNvPr id="104" name="文本框 103"/>
          <p:cNvSpPr txBox="1"/>
          <p:nvPr/>
        </p:nvSpPr>
        <p:spPr>
          <a:xfrm>
            <a:off x="323850" y="3467735"/>
            <a:ext cx="7596505" cy="398780"/>
          </a:xfrm>
          <a:prstGeom prst="rect">
            <a:avLst/>
          </a:prstGeom>
          <a:noFill/>
          <a:ln w="9525">
            <a:noFill/>
          </a:ln>
        </p:spPr>
        <p:txBody>
          <a:bodyPr wrap="square">
            <a:spAutoFit/>
          </a:bodyPr>
          <a:p>
            <a:pPr indent="269875"/>
            <a:r>
              <a:rPr lang="zh-CN" sz="2000" b="1">
                <a:solidFill>
                  <a:srgbClr val="000000"/>
                </a:solidFill>
                <a:latin typeface="Times New Roman" panose="02020603050405020304" pitchFamily="18" charset="0"/>
                <a:ea typeface="宋体" panose="02010600030101010101" pitchFamily="2" charset="-122"/>
              </a:rPr>
              <a:t>从形式上看，</a:t>
            </a:r>
            <a:r>
              <a:rPr lang="en-US" sz="2000" b="1">
                <a:solidFill>
                  <a:srgbClr val="C00000"/>
                </a:solidFill>
                <a:latin typeface="Times New Roman" panose="02020603050405020304" pitchFamily="18" charset="0"/>
                <a:sym typeface="+mn-ea"/>
              </a:rPr>
              <a:t>[</a:t>
            </a:r>
            <a:r>
              <a:rPr lang="en-US" sz="2000" b="1" i="1">
                <a:solidFill>
                  <a:srgbClr val="C00000"/>
                </a:solidFill>
                <a:latin typeface="Times New Roman" panose="02020603050405020304" pitchFamily="18" charset="0"/>
                <a:sym typeface="+mn-ea"/>
              </a:rPr>
              <a:t>x</a:t>
            </a:r>
            <a:r>
              <a:rPr lang="en-US" sz="2000" b="1">
                <a:solidFill>
                  <a:srgbClr val="C00000"/>
                </a:solidFill>
                <a:latin typeface="Times New Roman" panose="02020603050405020304" pitchFamily="18" charset="0"/>
                <a:sym typeface="+mn-ea"/>
              </a:rPr>
              <a:t>]</a:t>
            </a:r>
            <a:r>
              <a:rPr lang="zh-CN" sz="2000" b="1" baseline="-25000">
                <a:solidFill>
                  <a:srgbClr val="C00000"/>
                </a:solidFill>
                <a:latin typeface="Times New Roman" panose="02020603050405020304" pitchFamily="18" charset="0"/>
                <a:sym typeface="+mn-ea"/>
              </a:rPr>
              <a:t>移</a:t>
            </a:r>
            <a:r>
              <a:rPr lang="zh-CN" sz="2000" b="1">
                <a:solidFill>
                  <a:srgbClr val="000000"/>
                </a:solidFill>
                <a:latin typeface="Times New Roman" panose="02020603050405020304" pitchFamily="18" charset="0"/>
                <a:sym typeface="+mn-ea"/>
              </a:rPr>
              <a:t>与</a:t>
            </a:r>
            <a:r>
              <a:rPr lang="en-US" sz="2000" b="1">
                <a:solidFill>
                  <a:srgbClr val="C00000"/>
                </a:solidFill>
                <a:latin typeface="Times New Roman" panose="02020603050405020304" pitchFamily="18" charset="0"/>
                <a:sym typeface="+mn-ea"/>
              </a:rPr>
              <a:t>[</a:t>
            </a:r>
            <a:r>
              <a:rPr lang="en-US" sz="2000" b="1" i="1">
                <a:solidFill>
                  <a:srgbClr val="C00000"/>
                </a:solidFill>
                <a:latin typeface="Times New Roman" panose="02020603050405020304" pitchFamily="18" charset="0"/>
                <a:sym typeface="+mn-ea"/>
              </a:rPr>
              <a:t>x</a:t>
            </a:r>
            <a:r>
              <a:rPr lang="en-US" sz="2000" b="1">
                <a:solidFill>
                  <a:srgbClr val="C00000"/>
                </a:solidFill>
                <a:latin typeface="Times New Roman" panose="02020603050405020304" pitchFamily="18" charset="0"/>
                <a:sym typeface="+mn-ea"/>
              </a:rPr>
              <a:t>]</a:t>
            </a:r>
            <a:r>
              <a:rPr lang="zh-CN" sz="2000" b="1" baseline="-25000">
                <a:solidFill>
                  <a:srgbClr val="C00000"/>
                </a:solidFill>
                <a:latin typeface="Times New Roman" panose="02020603050405020304" pitchFamily="18" charset="0"/>
                <a:sym typeface="+mn-ea"/>
              </a:rPr>
              <a:t>补</a:t>
            </a:r>
            <a:r>
              <a:rPr lang="zh-CN" sz="2000" b="1">
                <a:solidFill>
                  <a:srgbClr val="000000"/>
                </a:solidFill>
                <a:latin typeface="Times New Roman" panose="02020603050405020304" pitchFamily="18" charset="0"/>
                <a:sym typeface="+mn-ea"/>
              </a:rPr>
              <a:t>除符号位相反外，其余各位相同。</a:t>
            </a:r>
            <a:endParaRPr lang="zh-CN" altLang="en-US" sz="2000" b="1">
              <a:solidFill>
                <a:srgbClr val="000000"/>
              </a:solidFill>
              <a:latin typeface="Times New Roman" panose="02020603050405020304" pitchFamily="18" charset="0"/>
              <a:ea typeface="宋体" panose="02010600030101010101" pitchFamily="2" charset="-122"/>
              <a:sym typeface="+mn-ea"/>
            </a:endParaRPr>
          </a:p>
        </p:txBody>
      </p:sp>
      <p:sp>
        <p:nvSpPr>
          <p:cNvPr id="106" name="文本框 105"/>
          <p:cNvSpPr txBox="1"/>
          <p:nvPr/>
        </p:nvSpPr>
        <p:spPr>
          <a:xfrm>
            <a:off x="-108585" y="3910965"/>
            <a:ext cx="8508365" cy="398780"/>
          </a:xfrm>
          <a:prstGeom prst="rect">
            <a:avLst/>
          </a:prstGeom>
          <a:noFill/>
          <a:ln w="9525">
            <a:noFill/>
          </a:ln>
        </p:spPr>
        <p:txBody>
          <a:bodyPr wrap="square">
            <a:spAutoFit/>
          </a:bodyPr>
          <a:p>
            <a:pPr indent="269875"/>
            <a:r>
              <a:rPr lang="en-US" sz="2000" b="1">
                <a:solidFill>
                  <a:srgbClr val="000000"/>
                </a:solidFill>
                <a:latin typeface="Times New Roman" panose="02020603050405020304" pitchFamily="18" charset="0"/>
                <a:ea typeface="宋体" panose="02010600030101010101" pitchFamily="2" charset="-122"/>
              </a:rPr>
              <a:t>④</a:t>
            </a:r>
            <a:r>
              <a:rPr 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sz="2000" b="1">
                <a:solidFill>
                  <a:srgbClr val="000000"/>
                </a:solidFill>
                <a:latin typeface="Times New Roman" panose="02020603050405020304" pitchFamily="18" charset="0"/>
                <a:ea typeface="宋体" panose="02010600030101010101" pitchFamily="2" charset="-122"/>
              </a:rPr>
              <a:t>移码表示中，</a:t>
            </a:r>
            <a:r>
              <a:rPr lang="en-US" sz="2000" b="1">
                <a:solidFill>
                  <a:srgbClr val="000000"/>
                </a:solidFill>
                <a:latin typeface="Times New Roman" panose="02020603050405020304" pitchFamily="18" charset="0"/>
                <a:ea typeface="宋体" panose="02010600030101010101" pitchFamily="2" charset="-122"/>
              </a:rPr>
              <a:t>0</a:t>
            </a:r>
            <a:r>
              <a:rPr lang="zh-CN" sz="2000" b="1">
                <a:solidFill>
                  <a:srgbClr val="000000"/>
                </a:solidFill>
                <a:latin typeface="Times New Roman" panose="02020603050405020304" pitchFamily="18" charset="0"/>
                <a:ea typeface="宋体" panose="02010600030101010101" pitchFamily="2" charset="-122"/>
              </a:rPr>
              <a:t>有唯一的编码，即</a:t>
            </a:r>
            <a:r>
              <a:rPr lang="en-US" sz="2000" b="1">
                <a:solidFill>
                  <a:schemeClr val="tx1"/>
                </a:solidFill>
                <a:latin typeface="Times New Roman" panose="02020603050405020304" pitchFamily="18" charset="0"/>
                <a:sym typeface="+mn-ea"/>
              </a:rPr>
              <a:t>[</a:t>
            </a:r>
            <a:r>
              <a:rPr lang="en-US" sz="2000" b="1" i="1">
                <a:solidFill>
                  <a:schemeClr val="tx1"/>
                </a:solidFill>
                <a:latin typeface="Times New Roman" panose="02020603050405020304" pitchFamily="18" charset="0"/>
                <a:sym typeface="+mn-ea"/>
              </a:rPr>
              <a:t>+</a:t>
            </a:r>
            <a:r>
              <a:rPr lang="en-US" sz="2000" b="1">
                <a:solidFill>
                  <a:schemeClr val="tx1"/>
                </a:solidFill>
                <a:latin typeface="Times New Roman" panose="02020603050405020304" pitchFamily="18" charset="0"/>
                <a:sym typeface="+mn-ea"/>
              </a:rPr>
              <a:t>0]</a:t>
            </a:r>
            <a:r>
              <a:rPr lang="zh-CN" sz="2000" b="1" baseline="-25000">
                <a:solidFill>
                  <a:schemeClr val="tx1"/>
                </a:solidFill>
                <a:latin typeface="Times New Roman" panose="02020603050405020304" pitchFamily="18" charset="0"/>
                <a:sym typeface="+mn-ea"/>
              </a:rPr>
              <a:t>移</a:t>
            </a:r>
            <a:r>
              <a:rPr lang="en-US" altLang="zh-CN" sz="2000" b="1" baseline="-25000">
                <a:solidFill>
                  <a:schemeClr val="tx1"/>
                </a:solidFill>
                <a:latin typeface="Times New Roman" panose="02020603050405020304" pitchFamily="18" charset="0"/>
                <a:sym typeface="+mn-ea"/>
              </a:rPr>
              <a:t> </a:t>
            </a:r>
            <a:r>
              <a:rPr lang="en-US" altLang="zh-CN" sz="2000" b="1">
                <a:solidFill>
                  <a:schemeClr val="tx1"/>
                </a:solidFill>
                <a:latin typeface="Times New Roman" panose="02020603050405020304" pitchFamily="18" charset="0"/>
                <a:sym typeface="+mn-ea"/>
              </a:rPr>
              <a:t>= </a:t>
            </a:r>
            <a:r>
              <a:rPr lang="en-US" sz="2000" b="1">
                <a:solidFill>
                  <a:schemeClr val="tx1"/>
                </a:solidFill>
                <a:latin typeface="Times New Roman" panose="02020603050405020304" pitchFamily="18" charset="0"/>
                <a:sym typeface="+mn-ea"/>
              </a:rPr>
              <a:t>[</a:t>
            </a:r>
            <a:r>
              <a:rPr lang="en-US" sz="2000" b="1" i="1">
                <a:solidFill>
                  <a:schemeClr val="tx1"/>
                </a:solidFill>
                <a:latin typeface="Times New Roman" panose="02020603050405020304" pitchFamily="18" charset="0"/>
                <a:sym typeface="+mn-ea"/>
              </a:rPr>
              <a:t>-</a:t>
            </a:r>
            <a:r>
              <a:rPr lang="en-US" sz="2000" b="1">
                <a:solidFill>
                  <a:schemeClr val="tx1"/>
                </a:solidFill>
                <a:latin typeface="Times New Roman" panose="02020603050405020304" pitchFamily="18" charset="0"/>
                <a:sym typeface="+mn-ea"/>
              </a:rPr>
              <a:t>0]</a:t>
            </a:r>
            <a:r>
              <a:rPr lang="zh-CN" sz="2000" b="1" baseline="-25000">
                <a:solidFill>
                  <a:schemeClr val="tx1"/>
                </a:solidFill>
                <a:latin typeface="Times New Roman" panose="02020603050405020304" pitchFamily="18" charset="0"/>
                <a:sym typeface="+mn-ea"/>
              </a:rPr>
              <a:t>移</a:t>
            </a:r>
            <a:r>
              <a:rPr lang="en-US" altLang="zh-CN" sz="2000" b="1" baseline="-25000">
                <a:solidFill>
                  <a:schemeClr val="tx1"/>
                </a:solidFill>
                <a:latin typeface="Times New Roman" panose="02020603050405020304" pitchFamily="18" charset="0"/>
                <a:sym typeface="+mn-ea"/>
              </a:rPr>
              <a:t> </a:t>
            </a:r>
            <a:r>
              <a:rPr lang="en-US" altLang="zh-CN" sz="2000" b="1">
                <a:solidFill>
                  <a:schemeClr val="tx1"/>
                </a:solidFill>
                <a:latin typeface="Times New Roman" panose="02020603050405020304" pitchFamily="18" charset="0"/>
                <a:sym typeface="+mn-ea"/>
              </a:rPr>
              <a:t>=</a:t>
            </a:r>
            <a:r>
              <a:rPr lang="en-US" altLang="zh-CN" sz="2000" b="1">
                <a:solidFill>
                  <a:srgbClr val="000000"/>
                </a:solidFill>
                <a:latin typeface="Times New Roman" panose="02020603050405020304" pitchFamily="18" charset="0"/>
                <a:sym typeface="+mn-ea"/>
              </a:rPr>
              <a:t> 1000 0000</a:t>
            </a:r>
            <a:endParaRPr lang="zh-CN" altLang="en-US" sz="2000" b="1"/>
          </a:p>
        </p:txBody>
      </p:sp>
      <p:sp>
        <p:nvSpPr>
          <p:cNvPr id="107" name="文本框 106"/>
          <p:cNvSpPr txBox="1"/>
          <p:nvPr/>
        </p:nvSpPr>
        <p:spPr>
          <a:xfrm>
            <a:off x="-108585" y="4436745"/>
            <a:ext cx="9049385" cy="398780"/>
          </a:xfrm>
          <a:prstGeom prst="rect">
            <a:avLst/>
          </a:prstGeom>
          <a:noFill/>
          <a:ln w="9525">
            <a:noFill/>
          </a:ln>
        </p:spPr>
        <p:txBody>
          <a:bodyPr wrap="square">
            <a:spAutoFit/>
          </a:bodyPr>
          <a:p>
            <a:pPr indent="269875"/>
            <a:r>
              <a:rPr lang="en-US" sz="2000" b="1">
                <a:solidFill>
                  <a:srgbClr val="000000"/>
                </a:solidFill>
                <a:latin typeface="Times New Roman" panose="02020603050405020304" pitchFamily="18" charset="0"/>
                <a:ea typeface="宋体" panose="02010600030101010101" pitchFamily="2" charset="-122"/>
              </a:rPr>
              <a:t>⑤</a:t>
            </a:r>
            <a:r>
              <a:rPr 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sz="2000" b="1">
                <a:solidFill>
                  <a:srgbClr val="000000"/>
                </a:solidFill>
                <a:latin typeface="Times New Roman" panose="02020603050405020304" pitchFamily="18" charset="0"/>
                <a:ea typeface="宋体" panose="02010600030101010101" pitchFamily="2" charset="-122"/>
              </a:rPr>
              <a:t>[</a:t>
            </a:r>
            <a:r>
              <a:rPr lang="en-US" sz="2000" b="1" i="1">
                <a:solidFill>
                  <a:srgbClr val="000000"/>
                </a:solidFill>
                <a:latin typeface="Times New Roman" panose="02020603050405020304" pitchFamily="18" charset="0"/>
                <a:ea typeface="宋体" panose="02010600030101010101" pitchFamily="2" charset="-122"/>
              </a:rPr>
              <a:t>x</a:t>
            </a:r>
            <a:r>
              <a:rPr lang="en-US" sz="2000" b="1">
                <a:solidFill>
                  <a:srgbClr val="000000"/>
                </a:solidFill>
                <a:latin typeface="Times New Roman" panose="02020603050405020304" pitchFamily="18" charset="0"/>
                <a:ea typeface="宋体" panose="02010600030101010101" pitchFamily="2" charset="-122"/>
              </a:rPr>
              <a:t>]</a:t>
            </a:r>
            <a:r>
              <a:rPr lang="zh-CN" sz="2000" b="1" baseline="-25000">
                <a:solidFill>
                  <a:srgbClr val="000000"/>
                </a:solidFill>
                <a:latin typeface="Times New Roman" panose="02020603050405020304" pitchFamily="18" charset="0"/>
                <a:ea typeface="宋体" panose="02010600030101010101" pitchFamily="2" charset="-122"/>
              </a:rPr>
              <a:t>移</a:t>
            </a:r>
            <a:r>
              <a:rPr lang="zh-CN" sz="2000" b="1">
                <a:solidFill>
                  <a:srgbClr val="000000"/>
                </a:solidFill>
                <a:latin typeface="Times New Roman" panose="02020603050405020304" pitchFamily="18" charset="0"/>
                <a:ea typeface="宋体" panose="02010600030101010101" pitchFamily="2" charset="-122"/>
              </a:rPr>
              <a:t>为全</a:t>
            </a:r>
            <a:r>
              <a:rPr lang="en-US" sz="2000" b="1">
                <a:solidFill>
                  <a:srgbClr val="000000"/>
                </a:solidFill>
                <a:latin typeface="Times New Roman" panose="02020603050405020304" pitchFamily="18" charset="0"/>
                <a:ea typeface="宋体" panose="02010600030101010101" pitchFamily="2" charset="-122"/>
              </a:rPr>
              <a:t>0</a:t>
            </a:r>
            <a:r>
              <a:rPr lang="zh-CN" sz="2000" b="1">
                <a:solidFill>
                  <a:srgbClr val="000000"/>
                </a:solidFill>
                <a:latin typeface="Times New Roman" panose="02020603050405020304" pitchFamily="18" charset="0"/>
                <a:ea typeface="宋体" panose="02010600030101010101" pitchFamily="2" charset="-122"/>
              </a:rPr>
              <a:t>时，表明阶码最小（即绝对值最大负数）。</a:t>
            </a:r>
            <a:endParaRPr lang="zh-CN" altLang="en-US" sz="2000" b="1"/>
          </a:p>
        </p:txBody>
      </p:sp>
    </p:spTree>
  </p:cSld>
  <p:clrMapOvr>
    <a:masterClrMapping/>
  </p:clrMapOvr>
  <p:transition spd="slow">
    <p:cover dir="l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76" name="Text Box 12"/>
          <p:cNvSpPr txBox="1"/>
          <p:nvPr/>
        </p:nvSpPr>
        <p:spPr>
          <a:xfrm>
            <a:off x="0" y="152400"/>
            <a:ext cx="8820150" cy="89154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 </a:t>
            </a:r>
            <a:r>
              <a:rPr lang="zh-CN" altLang="en-US" sz="2800" b="1" dirty="0">
                <a:latin typeface="Times New Roman" panose="02020603050405020304" pitchFamily="18" charset="0"/>
                <a:ea typeface="黑体" panose="02010609060101010101" pitchFamily="49" charset="-122"/>
              </a:rPr>
              <a:t>表示范围：</a:t>
            </a:r>
            <a:r>
              <a:rPr lang="zh-CN" altLang="zh-CN" sz="2400" b="1" dirty="0"/>
              <a:t>与阶码的底有关，也与阶码和尾数的位数以及采用的机器数表示形式有关。</a:t>
            </a:r>
            <a:endParaRPr lang="zh-CN" altLang="en-US" sz="2400" b="1" dirty="0">
              <a:latin typeface="Times New Roman" panose="02020603050405020304" pitchFamily="18" charset="0"/>
              <a:ea typeface="黑体" panose="02010609060101010101" pitchFamily="49" charset="-122"/>
            </a:endParaRPr>
          </a:p>
        </p:txBody>
      </p:sp>
      <p:sp>
        <p:nvSpPr>
          <p:cNvPr id="241707" name="Text Box 43"/>
          <p:cNvSpPr txBox="1"/>
          <p:nvPr/>
        </p:nvSpPr>
        <p:spPr>
          <a:xfrm>
            <a:off x="236538" y="1027113"/>
            <a:ext cx="8748712" cy="8299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nSpc>
                <a:spcPct val="120000"/>
              </a:lnSpc>
              <a:spcBef>
                <a:spcPts val="50"/>
              </a:spcBef>
              <a:spcAft>
                <a:spcPts val="0"/>
              </a:spcAft>
              <a:buClrTx/>
              <a:buSzTx/>
              <a:buFontTx/>
              <a:buNone/>
            </a:pPr>
            <a:r>
              <a:rPr lang="zh-CN" altLang="zh-CN" sz="2000" b="1" dirty="0"/>
              <a:t>采用</a:t>
            </a:r>
            <a:r>
              <a:rPr lang="zh-CN" altLang="en-US" sz="2000" b="1" dirty="0"/>
              <a:t>下</a:t>
            </a:r>
            <a:r>
              <a:rPr lang="zh-CN" altLang="zh-CN" sz="2000" b="1" dirty="0"/>
              <a:t>图浮点数格式，阶码</a:t>
            </a:r>
            <a:r>
              <a:rPr lang="en-US" altLang="zh-CN" sz="2000" b="1" i="1" dirty="0"/>
              <a:t>k</a:t>
            </a:r>
            <a:r>
              <a:rPr lang="en-US" altLang="zh-CN" sz="2000" b="1" dirty="0"/>
              <a:t>+1</a:t>
            </a:r>
            <a:r>
              <a:rPr lang="zh-CN" altLang="zh-CN" sz="2000" b="1" dirty="0"/>
              <a:t>位（含一位阶符），</a:t>
            </a:r>
            <a:r>
              <a:rPr lang="zh-CN" altLang="en-US" sz="2000" b="1" dirty="0"/>
              <a:t>移码</a:t>
            </a:r>
            <a:r>
              <a:rPr lang="zh-CN" altLang="zh-CN" sz="2000" b="1" dirty="0"/>
              <a:t>表示，以</a:t>
            </a:r>
            <a:r>
              <a:rPr lang="en-US" altLang="zh-CN" sz="2000" b="1" dirty="0"/>
              <a:t>2</a:t>
            </a:r>
            <a:r>
              <a:rPr lang="zh-CN" altLang="zh-CN" sz="2000" b="1" dirty="0"/>
              <a:t>为底；数符</a:t>
            </a:r>
            <a:r>
              <a:rPr lang="en-US" altLang="zh-CN" sz="2000" b="1" dirty="0"/>
              <a:t>1</a:t>
            </a:r>
            <a:r>
              <a:rPr lang="zh-CN" altLang="zh-CN" sz="2000" b="1" dirty="0"/>
              <a:t>位，尾数</a:t>
            </a:r>
            <a:r>
              <a:rPr lang="en-US" altLang="zh-CN" sz="2000" b="1" i="1" dirty="0"/>
              <a:t>n</a:t>
            </a:r>
            <a:r>
              <a:rPr lang="zh-CN" altLang="zh-CN" sz="2000" b="1" dirty="0"/>
              <a:t>位，规格化且补码表示</a:t>
            </a:r>
            <a:r>
              <a:rPr lang="en-US" altLang="zh-CN" sz="2000" b="1" dirty="0"/>
              <a:t> </a:t>
            </a:r>
            <a:r>
              <a:rPr lang="zh-CN" altLang="en-US" sz="2000" b="1" dirty="0"/>
              <a:t>：</a:t>
            </a:r>
            <a:endParaRPr lang="zh-CN" altLang="en-US" sz="2000" b="1" dirty="0">
              <a:latin typeface="黑体" panose="02010609060101010101" pitchFamily="49" charset="-122"/>
              <a:ea typeface="黑体" panose="02010609060101010101" pitchFamily="49" charset="-122"/>
            </a:endParaRPr>
          </a:p>
        </p:txBody>
      </p:sp>
      <p:pic>
        <p:nvPicPr>
          <p:cNvPr id="28677" name="图片 35" descr="2x08"/>
          <p:cNvPicPr>
            <a:picLocks noChangeAspect="1"/>
          </p:cNvPicPr>
          <p:nvPr/>
        </p:nvPicPr>
        <p:blipFill>
          <a:blip r:embed="rId1"/>
          <a:stretch>
            <a:fillRect/>
          </a:stretch>
        </p:blipFill>
        <p:spPr>
          <a:xfrm>
            <a:off x="1187450" y="1988820"/>
            <a:ext cx="6936105" cy="1111250"/>
          </a:xfrm>
          <a:prstGeom prst="rect">
            <a:avLst/>
          </a:prstGeom>
          <a:noFill/>
          <a:ln w="9525">
            <a:noFill/>
          </a:ln>
        </p:spPr>
      </p:pic>
      <p:sp>
        <p:nvSpPr>
          <p:cNvPr id="108" name="文本框 107"/>
          <p:cNvSpPr txBox="1"/>
          <p:nvPr/>
        </p:nvSpPr>
        <p:spPr>
          <a:xfrm>
            <a:off x="112395" y="3325495"/>
            <a:ext cx="8997950" cy="1014730"/>
          </a:xfrm>
          <a:prstGeom prst="rect">
            <a:avLst/>
          </a:prstGeom>
          <a:noFill/>
          <a:ln w="9525">
            <a:noFill/>
          </a:ln>
        </p:spPr>
        <p:txBody>
          <a:bodyPr wrap="square">
            <a:spAutoFit/>
          </a:bodyPr>
          <a:p>
            <a:pPr indent="269875"/>
            <a:r>
              <a:rPr lang="zh-CN" sz="2000" b="1">
                <a:solidFill>
                  <a:srgbClr val="000000"/>
                </a:solidFill>
                <a:latin typeface="Times New Roman" panose="02020603050405020304" pitchFamily="18" charset="0"/>
                <a:ea typeface="宋体" panose="02010600030101010101" pitchFamily="2" charset="-122"/>
              </a:rPr>
              <a:t>下表</a:t>
            </a:r>
            <a:r>
              <a:rPr lang="en-US" sz="2000" b="1">
                <a:solidFill>
                  <a:srgbClr val="000000"/>
                </a:solidFill>
                <a:latin typeface="Times New Roman" panose="02020603050405020304" pitchFamily="18" charset="0"/>
                <a:ea typeface="宋体" panose="02010600030101010101" pitchFamily="2" charset="-122"/>
              </a:rPr>
              <a:t>2-2</a:t>
            </a:r>
            <a:r>
              <a:rPr lang="zh-CN" sz="2000" b="1">
                <a:solidFill>
                  <a:srgbClr val="000000"/>
                </a:solidFill>
                <a:latin typeface="Times New Roman" panose="02020603050405020304" pitchFamily="18" charset="0"/>
                <a:ea typeface="宋体" panose="02010600030101010101" pitchFamily="2" charset="-122"/>
              </a:rPr>
              <a:t>列出了浮点数的几种典型值。为了便于阅读，将浮点代码的数符与尾数写在一起（机器中数符是在最高位），并在数符后标注了小数点（机器中小数点不存在）。</a:t>
            </a:r>
            <a:endParaRPr lang="zh-CN" altLang="en-US" sz="2000" b="1"/>
          </a:p>
        </p:txBody>
      </p:sp>
      <p:sp>
        <p:nvSpPr>
          <p:cNvPr id="2" name="文本框 1"/>
          <p:cNvSpPr txBox="1"/>
          <p:nvPr/>
        </p:nvSpPr>
        <p:spPr>
          <a:xfrm>
            <a:off x="2987675" y="4293235"/>
            <a:ext cx="3035300" cy="398780"/>
          </a:xfrm>
          <a:prstGeom prst="rect">
            <a:avLst/>
          </a:prstGeom>
          <a:noFill/>
          <a:ln w="9525">
            <a:noFill/>
          </a:ln>
        </p:spPr>
        <p:txBody>
          <a:bodyPr wrap="square">
            <a:spAutoFit/>
          </a:bodyPr>
          <a:p>
            <a:pPr algn="l"/>
            <a:r>
              <a:rPr lang="zh-CN" sz="2000">
                <a:solidFill>
                  <a:srgbClr val="000000"/>
                </a:solidFill>
                <a:latin typeface="Arial" panose="020B0604020202020204" pitchFamily="34" charset="0"/>
                <a:ea typeface="黑体" panose="02010609060101010101" pitchFamily="49" charset="-122"/>
              </a:rPr>
              <a:t>表</a:t>
            </a:r>
            <a:r>
              <a:rPr lang="en-US" sz="2000">
                <a:solidFill>
                  <a:srgbClr val="000000"/>
                </a:solidFill>
                <a:latin typeface="Arial" panose="020B0604020202020204" pitchFamily="34" charset="0"/>
                <a:ea typeface="黑体" panose="02010609060101010101" pitchFamily="49" charset="-122"/>
              </a:rPr>
              <a:t>2-2</a:t>
            </a:r>
            <a:r>
              <a:rPr lang="en-US" sz="2000">
                <a:solidFill>
                  <a:srgbClr val="000000"/>
                </a:solidFill>
                <a:latin typeface="Arial" panose="020B0604020202020204" pitchFamily="34" charset="0"/>
                <a:ea typeface="黑体" panose="02010609060101010101" pitchFamily="49" charset="-122"/>
                <a:cs typeface="Times New Roman" panose="02020603050405020304" pitchFamily="18" charset="0"/>
              </a:rPr>
              <a:t>  </a:t>
            </a:r>
            <a:r>
              <a:rPr lang="zh-CN" sz="2000">
                <a:solidFill>
                  <a:srgbClr val="000000"/>
                </a:solidFill>
                <a:latin typeface="Arial" panose="020B0604020202020204" pitchFamily="34" charset="0"/>
                <a:ea typeface="黑体" panose="02010609060101010101" pitchFamily="49" charset="-122"/>
              </a:rPr>
              <a:t>浮点数的典型值</a:t>
            </a:r>
            <a:endParaRPr lang="zh-CN" altLang="en-US" sz="2000"/>
          </a:p>
        </p:txBody>
      </p:sp>
      <p:graphicFrame>
        <p:nvGraphicFramePr>
          <p:cNvPr id="3" name="表格 2"/>
          <p:cNvGraphicFramePr/>
          <p:nvPr>
            <p:custDataLst>
              <p:tags r:id="rId2"/>
            </p:custDataLst>
          </p:nvPr>
        </p:nvGraphicFramePr>
        <p:xfrm>
          <a:off x="611505" y="4775200"/>
          <a:ext cx="7635240" cy="2095500"/>
        </p:xfrm>
        <a:graphic>
          <a:graphicData uri="http://schemas.openxmlformats.org/drawingml/2006/table">
            <a:tbl>
              <a:tblPr firstRow="1" bandRow="1">
                <a:tableStyleId>{5940675A-B579-460E-94D1-54222C63F5DA}</a:tableStyleId>
              </a:tblPr>
              <a:tblGrid>
                <a:gridCol w="1908810"/>
                <a:gridCol w="1907540"/>
                <a:gridCol w="1910080"/>
                <a:gridCol w="1908810"/>
              </a:tblGrid>
              <a:tr h="349250">
                <a:tc rowSpan="2">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典 型 值</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浮点数代码</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真值</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925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阶 码</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尾 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r>
              <a:tr h="34925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最大正数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solidFill>
                      <a:schemeClr val="accent1"/>
                    </a:solid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11…1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solidFill>
                      <a:schemeClr val="accent1"/>
                    </a:solid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0.11</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1800" b="0">
                          <a:solidFill>
                            <a:srgbClr val="000000"/>
                          </a:solidFill>
                          <a:latin typeface="Times New Roman" panose="02020603050405020304" pitchFamily="18" charset="0"/>
                          <a:cs typeface="Times New Roman" panose="02020603050405020304" pitchFamily="18" charset="0"/>
                        </a:rPr>
                        <a:t>1</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solidFill>
                      <a:schemeClr val="accent1"/>
                    </a:solidFill>
                  </a:tcPr>
                </a:tc>
                <a:tc>
                  <a:txBody>
                    <a:bodyPr/>
                    <a:p>
                      <a:pPr indent="0">
                        <a:buNone/>
                      </a:pP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solidFill>
                      <a:schemeClr val="accent1"/>
                    </a:solidFill>
                  </a:tcPr>
                </a:tc>
              </a:tr>
              <a:tr h="34925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绝对值最大负数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chemeClr val="bg1">
                        <a:lumMod val="95000"/>
                      </a:schemeClr>
                    </a:solid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11…1</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chemeClr val="bg1">
                        <a:lumMod val="95000"/>
                      </a:schemeClr>
                    </a:solid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en-US" sz="1800" b="0">
                          <a:solidFill>
                            <a:srgbClr val="000000"/>
                          </a:solidFill>
                          <a:latin typeface="Times New Roman" panose="02020603050405020304" pitchFamily="18" charset="0"/>
                          <a:cs typeface="Times New Roman" panose="02020603050405020304" pitchFamily="18" charset="0"/>
                        </a:rPr>
                        <a:t>.</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00…0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chemeClr val="bg1">
                        <a:lumMod val="95000"/>
                      </a:schemeClr>
                    </a:solidFill>
                  </a:tcPr>
                </a:tc>
                <a:tc>
                  <a:txBody>
                    <a:bodyPr/>
                    <a:p>
                      <a:pPr indent="0">
                        <a:buNone/>
                      </a:pP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chemeClr val="bg1">
                        <a:lumMod val="95000"/>
                      </a:schemeClr>
                    </a:solidFill>
                  </a:tcPr>
                </a:tc>
              </a:tr>
              <a:tr h="34925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非0最小正数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chemeClr val="accent1"/>
                    </a:solid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00…0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chemeClr val="accent1"/>
                    </a:solidFill>
                  </a:tcPr>
                </a:tc>
                <a:tc>
                  <a:txBody>
                    <a:bodyPr/>
                    <a:p>
                      <a:pPr indent="0" algn="ctr">
                        <a:buNone/>
                      </a:pPr>
                      <a:r>
                        <a:rPr lang="en-US" sz="1800" b="0">
                          <a:solidFill>
                            <a:srgbClr val="000000"/>
                          </a:solidFill>
                          <a:latin typeface="Times New Roman" panose="02020603050405020304" pitchFamily="18" charset="0"/>
                          <a:cs typeface="Times New Roman" panose="02020603050405020304" pitchFamily="18" charset="0"/>
                        </a:rPr>
                        <a:t>0.1</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0…0</a:t>
                      </a: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chemeClr val="accent1"/>
                    </a:solidFill>
                  </a:tcPr>
                </a:tc>
                <a:tc>
                  <a:txBody>
                    <a:bodyPr/>
                    <a:p>
                      <a:pPr indent="0">
                        <a:buNone/>
                      </a:pP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solidFill>
                      <a:schemeClr val="accent1"/>
                    </a:solidFill>
                  </a:tcPr>
                </a:tc>
              </a:tr>
              <a:tr h="34925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绝对值最小负数</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00…0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en-US" sz="1800" b="0">
                          <a:solidFill>
                            <a:srgbClr val="000000"/>
                          </a:solidFill>
                          <a:latin typeface="Times New Roman" panose="02020603050405020304" pitchFamily="18" charset="0"/>
                          <a:cs typeface="Times New Roman" panose="02020603050405020304" pitchFamily="18" charset="0"/>
                        </a:rPr>
                        <a:t>.1</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0…0</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2" name="对象 11"/>
          <p:cNvGraphicFramePr/>
          <p:nvPr/>
        </p:nvGraphicFramePr>
        <p:xfrm>
          <a:off x="6372225" y="5485130"/>
          <a:ext cx="1901825" cy="323215"/>
        </p:xfrm>
        <a:graphic>
          <a:graphicData uri="http://schemas.openxmlformats.org/presentationml/2006/ole">
            <mc:AlternateContent xmlns:mc="http://schemas.openxmlformats.org/markup-compatibility/2006">
              <mc:Choice xmlns:v="urn:schemas-microsoft-com:vml" Requires="v">
                <p:oleObj spid="_x0000_s13" name="" r:id="rId3" imgW="1689100" imgH="312420" progId="Equation.KSEE3">
                  <p:embed/>
                </p:oleObj>
              </mc:Choice>
              <mc:Fallback>
                <p:oleObj name="" r:id="rId3" imgW="1689100" imgH="312420" progId="Equation.KSEE3">
                  <p:embed/>
                  <p:pic>
                    <p:nvPicPr>
                      <p:cNvPr id="0" name="图片 12"/>
                      <p:cNvPicPr/>
                      <p:nvPr/>
                    </p:nvPicPr>
                    <p:blipFill>
                      <a:blip r:embed="rId4"/>
                      <a:stretch>
                        <a:fillRect/>
                      </a:stretch>
                    </p:blipFill>
                    <p:spPr>
                      <a:xfrm>
                        <a:off x="6372225" y="5485130"/>
                        <a:ext cx="1901825" cy="323215"/>
                      </a:xfrm>
                      <a:prstGeom prst="rect">
                        <a:avLst/>
                      </a:prstGeom>
                    </p:spPr>
                  </p:pic>
                </p:oleObj>
              </mc:Fallback>
            </mc:AlternateContent>
          </a:graphicData>
        </a:graphic>
      </p:graphicFrame>
      <p:graphicFrame>
        <p:nvGraphicFramePr>
          <p:cNvPr id="6" name="对象 5"/>
          <p:cNvGraphicFramePr/>
          <p:nvPr/>
        </p:nvGraphicFramePr>
        <p:xfrm>
          <a:off x="6372225" y="5808345"/>
          <a:ext cx="1911985" cy="356870"/>
        </p:xfrm>
        <a:graphic>
          <a:graphicData uri="http://schemas.openxmlformats.org/presentationml/2006/ole">
            <mc:AlternateContent xmlns:mc="http://schemas.openxmlformats.org/markup-compatibility/2006">
              <mc:Choice xmlns:v="urn:schemas-microsoft-com:vml" Requires="v">
                <p:oleObj spid="_x0000_s7" name="" r:id="rId5" imgW="1429385" imgH="335280" progId="Equation.KSEE3">
                  <p:embed/>
                </p:oleObj>
              </mc:Choice>
              <mc:Fallback>
                <p:oleObj name="" r:id="rId5" imgW="1429385" imgH="335280" progId="Equation.KSEE3">
                  <p:embed/>
                  <p:pic>
                    <p:nvPicPr>
                      <p:cNvPr id="0" name="图片 6"/>
                      <p:cNvPicPr/>
                      <p:nvPr/>
                    </p:nvPicPr>
                    <p:blipFill>
                      <a:blip r:embed="rId6"/>
                      <a:stretch>
                        <a:fillRect/>
                      </a:stretch>
                    </p:blipFill>
                    <p:spPr>
                      <a:xfrm>
                        <a:off x="6372225" y="5808345"/>
                        <a:ext cx="1911985" cy="356870"/>
                      </a:xfrm>
                      <a:prstGeom prst="rect">
                        <a:avLst/>
                      </a:prstGeom>
                    </p:spPr>
                  </p:pic>
                </p:oleObj>
              </mc:Fallback>
            </mc:AlternateContent>
          </a:graphicData>
        </a:graphic>
      </p:graphicFrame>
      <p:graphicFrame>
        <p:nvGraphicFramePr>
          <p:cNvPr id="22" name="对象 21"/>
          <p:cNvGraphicFramePr/>
          <p:nvPr/>
        </p:nvGraphicFramePr>
        <p:xfrm>
          <a:off x="6372225" y="6165215"/>
          <a:ext cx="1408430" cy="364490"/>
        </p:xfrm>
        <a:graphic>
          <a:graphicData uri="http://schemas.openxmlformats.org/presentationml/2006/ole">
            <mc:AlternateContent xmlns:mc="http://schemas.openxmlformats.org/markup-compatibility/2006">
              <mc:Choice xmlns:v="urn:schemas-microsoft-com:vml" Requires="v">
                <p:oleObj spid="_x0000_s23" name="" r:id="rId7" imgW="1200785" imgH="327025" progId="Equation.KSEE3">
                  <p:embed/>
                </p:oleObj>
              </mc:Choice>
              <mc:Fallback>
                <p:oleObj name="" r:id="rId7" imgW="1200785" imgH="327025" progId="Equation.KSEE3">
                  <p:embed/>
                  <p:pic>
                    <p:nvPicPr>
                      <p:cNvPr id="0" name="图片 20"/>
                      <p:cNvPicPr/>
                      <p:nvPr/>
                    </p:nvPicPr>
                    <p:blipFill>
                      <a:blip r:embed="rId8"/>
                      <a:stretch>
                        <a:fillRect/>
                      </a:stretch>
                    </p:blipFill>
                    <p:spPr>
                      <a:xfrm>
                        <a:off x="6372225" y="6165215"/>
                        <a:ext cx="1408430" cy="364490"/>
                      </a:xfrm>
                      <a:prstGeom prst="rect">
                        <a:avLst/>
                      </a:prstGeom>
                    </p:spPr>
                  </p:pic>
                </p:oleObj>
              </mc:Fallback>
            </mc:AlternateContent>
          </a:graphicData>
        </a:graphic>
      </p:graphicFrame>
      <p:graphicFrame>
        <p:nvGraphicFramePr>
          <p:cNvPr id="30" name="对象 29"/>
          <p:cNvGraphicFramePr/>
          <p:nvPr/>
        </p:nvGraphicFramePr>
        <p:xfrm>
          <a:off x="6382385" y="6529070"/>
          <a:ext cx="1605280" cy="342265"/>
        </p:xfrm>
        <a:graphic>
          <a:graphicData uri="http://schemas.openxmlformats.org/presentationml/2006/ole">
            <mc:AlternateContent xmlns:mc="http://schemas.openxmlformats.org/markup-compatibility/2006">
              <mc:Choice xmlns:v="urn:schemas-microsoft-com:vml" Requires="v">
                <p:oleObj spid="_x0000_s31" name="" r:id="rId9" imgW="1570990" imgH="355600" progId="Equation.KSEE3">
                  <p:embed/>
                </p:oleObj>
              </mc:Choice>
              <mc:Fallback>
                <p:oleObj name="" r:id="rId9" imgW="1570990" imgH="355600" progId="Equation.KSEE3">
                  <p:embed/>
                  <p:pic>
                    <p:nvPicPr>
                      <p:cNvPr id="0" name="图片 30"/>
                      <p:cNvPicPr/>
                      <p:nvPr/>
                    </p:nvPicPr>
                    <p:blipFill>
                      <a:blip r:embed="rId10"/>
                      <a:stretch>
                        <a:fillRect/>
                      </a:stretch>
                    </p:blipFill>
                    <p:spPr>
                      <a:xfrm>
                        <a:off x="6382385" y="6529070"/>
                        <a:ext cx="1605280" cy="342265"/>
                      </a:xfrm>
                      <a:prstGeom prst="rect">
                        <a:avLst/>
                      </a:prstGeom>
                    </p:spPr>
                  </p:pic>
                </p:oleObj>
              </mc:Fallback>
            </mc:AlternateContent>
          </a:graphicData>
        </a:graphic>
      </p:graphicFrame>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676">
                                            <p:txEl>
                                              <p:charRg st="0" end="42"/>
                                            </p:txEl>
                                          </p:spTgt>
                                        </p:tgtEl>
                                        <p:attrNameLst>
                                          <p:attrName>style.visibility</p:attrName>
                                        </p:attrNameLst>
                                      </p:cBhvr>
                                      <p:to>
                                        <p:strVal val="visible"/>
                                      </p:to>
                                    </p:set>
                                    <p:animEffect transition="in" filter="wipe(left)">
                                      <p:cBhvr>
                                        <p:cTn id="7" dur="500"/>
                                        <p:tgtEl>
                                          <p:spTgt spid="241676">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1707"/>
                                        </p:tgtEl>
                                        <p:attrNameLst>
                                          <p:attrName>style.visibility</p:attrName>
                                        </p:attrNameLst>
                                      </p:cBhvr>
                                      <p:to>
                                        <p:strVal val="visible"/>
                                      </p:to>
                                    </p:set>
                                    <p:animEffect transition="in" filter="dissolve">
                                      <p:cBhvr>
                                        <p:cTn id="12" dur="500"/>
                                        <p:tgtEl>
                                          <p:spTgt spid="241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6" grpId="0" build="p"/>
      <p:bldP spid="24170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253964" name="Text Box 12"/>
          <p:cNvSpPr txBox="1"/>
          <p:nvPr/>
        </p:nvSpPr>
        <p:spPr>
          <a:xfrm>
            <a:off x="0" y="692150"/>
            <a:ext cx="4987925" cy="6451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2.1.1 </a:t>
            </a:r>
            <a:r>
              <a:rPr lang="zh-CN" altLang="en-US" sz="3600" b="1" dirty="0">
                <a:latin typeface="Times New Roman" panose="02020603050405020304" pitchFamily="18" charset="0"/>
                <a:ea typeface="黑体" panose="02010609060101010101" pitchFamily="49" charset="-122"/>
              </a:rPr>
              <a:t>带符号数的表示</a:t>
            </a:r>
            <a:endParaRPr lang="zh-CN" altLang="en-US" sz="3600" b="1" dirty="0">
              <a:latin typeface="Times New Roman" panose="02020603050405020304" pitchFamily="18" charset="0"/>
              <a:ea typeface="黑体" panose="02010609060101010101" pitchFamily="49" charset="-122"/>
            </a:endParaRPr>
          </a:p>
        </p:txBody>
      </p:sp>
      <p:sp>
        <p:nvSpPr>
          <p:cNvPr id="253997" name="Text Box 45"/>
          <p:cNvSpPr txBox="1"/>
          <p:nvPr/>
        </p:nvSpPr>
        <p:spPr>
          <a:xfrm>
            <a:off x="323850" y="1341438"/>
            <a:ext cx="4038600"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Times New Roman" panose="02020603050405020304" pitchFamily="18" charset="0"/>
              </a:rPr>
              <a:t>1. </a:t>
            </a:r>
            <a:r>
              <a:rPr lang="zh-CN" altLang="en-US" b="1" dirty="0">
                <a:latin typeface="Times New Roman" panose="02020603050405020304" pitchFamily="18" charset="0"/>
                <a:ea typeface="黑体" panose="02010609060101010101" pitchFamily="49" charset="-122"/>
              </a:rPr>
              <a:t>真值与机器数</a:t>
            </a:r>
            <a:endParaRPr lang="zh-CN" altLang="en-US" b="1" dirty="0">
              <a:latin typeface="Times New Roman" panose="02020603050405020304" pitchFamily="18" charset="0"/>
              <a:ea typeface="黑体" panose="02010609060101010101" pitchFamily="49" charset="-122"/>
            </a:endParaRPr>
          </a:p>
        </p:txBody>
      </p:sp>
      <p:sp>
        <p:nvSpPr>
          <p:cNvPr id="253998" name="Text Box 46"/>
          <p:cNvSpPr txBox="1"/>
          <p:nvPr/>
        </p:nvSpPr>
        <p:spPr>
          <a:xfrm>
            <a:off x="539750" y="1916113"/>
            <a:ext cx="7924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C00000"/>
                </a:solidFill>
                <a:latin typeface="Times New Roman" panose="02020603050405020304" pitchFamily="18" charset="0"/>
                <a:ea typeface="黑体" panose="02010609060101010101" pitchFamily="49" charset="-122"/>
              </a:rPr>
              <a:t>机器数</a:t>
            </a:r>
            <a:r>
              <a:rPr lang="zh-CN" altLang="en-US" sz="28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在计算机中使用的连同数符一起数码化的数。</a:t>
            </a:r>
            <a:endParaRPr lang="zh-CN" altLang="en-US" sz="2400" b="1" dirty="0">
              <a:latin typeface="Times New Roman" panose="02020603050405020304" pitchFamily="18" charset="0"/>
              <a:ea typeface="黑体" panose="02010609060101010101" pitchFamily="49" charset="-122"/>
            </a:endParaRPr>
          </a:p>
        </p:txBody>
      </p:sp>
      <p:sp>
        <p:nvSpPr>
          <p:cNvPr id="254000" name="Text Box 48"/>
          <p:cNvSpPr txBox="1"/>
          <p:nvPr/>
        </p:nvSpPr>
        <p:spPr>
          <a:xfrm>
            <a:off x="539750" y="2349500"/>
            <a:ext cx="68421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3333FF"/>
                </a:solidFill>
                <a:latin typeface="Times New Roman" panose="02020603050405020304" pitchFamily="18" charset="0"/>
                <a:ea typeface="黑体" panose="02010609060101010101" pitchFamily="49" charset="-122"/>
              </a:rPr>
              <a:t>真值</a:t>
            </a:r>
            <a:r>
              <a:rPr lang="zh-CN" altLang="en-US" sz="28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正负号加绝对值表示的数值。</a:t>
            </a:r>
            <a:endParaRPr lang="zh-CN" altLang="en-US" sz="2400" b="1" dirty="0">
              <a:latin typeface="Times New Roman" panose="02020603050405020304" pitchFamily="18" charset="0"/>
              <a:ea typeface="黑体" panose="02010609060101010101" pitchFamily="49" charset="-122"/>
            </a:endParaRPr>
          </a:p>
        </p:txBody>
      </p:sp>
      <p:sp>
        <p:nvSpPr>
          <p:cNvPr id="5127" name="Rectangle 49"/>
          <p:cNvSpPr/>
          <p:nvPr/>
        </p:nvSpPr>
        <p:spPr>
          <a:xfrm>
            <a:off x="539750" y="2924175"/>
            <a:ext cx="72961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常用的机器数表示形式有</a:t>
            </a:r>
            <a:r>
              <a:rPr lang="zh-CN" altLang="en-US" sz="2800" b="1" dirty="0">
                <a:solidFill>
                  <a:schemeClr val="folHlink"/>
                </a:solidFill>
                <a:latin typeface="Times New Roman" panose="02020603050405020304" pitchFamily="18" charset="0"/>
                <a:ea typeface="黑体" panose="02010609060101010101" pitchFamily="49" charset="-122"/>
              </a:rPr>
              <a:t>原码、补码和反码</a:t>
            </a:r>
            <a:r>
              <a:rPr lang="zh-CN" altLang="en-US" sz="2800" b="1" dirty="0">
                <a:latin typeface="Times New Roman" panose="02020603050405020304" pitchFamily="18" charset="0"/>
                <a:ea typeface="黑体" panose="02010609060101010101" pitchFamily="49" charset="-122"/>
              </a:rPr>
              <a:t>。</a:t>
            </a:r>
            <a:endParaRPr lang="zh-CN" altLang="en-US" sz="2400" b="1" dirty="0">
              <a:latin typeface="Times New Roman" panose="02020603050405020304" pitchFamily="18" charset="0"/>
              <a:ea typeface="黑体" panose="02010609060101010101" pitchFamily="49" charset="-122"/>
            </a:endParaRPr>
          </a:p>
        </p:txBody>
      </p:sp>
      <p:sp>
        <p:nvSpPr>
          <p:cNvPr id="5128" name="Rectangle 50"/>
          <p:cNvSpPr/>
          <p:nvPr/>
        </p:nvSpPr>
        <p:spPr>
          <a:xfrm>
            <a:off x="323850" y="3500438"/>
            <a:ext cx="7346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Times New Roman" panose="02020603050405020304" pitchFamily="18" charset="0"/>
                <a:ea typeface="黑体" panose="02010609060101010101" pitchFamily="49" charset="-122"/>
              </a:rPr>
              <a:t>例如：设机器字长为</a:t>
            </a:r>
            <a:r>
              <a:rPr lang="en-US" altLang="zh-CN" sz="2400" b="1" dirty="0">
                <a:solidFill>
                  <a:srgbClr val="C00000"/>
                </a:solidFill>
                <a:latin typeface="Times New Roman" panose="02020603050405020304" pitchFamily="18" charset="0"/>
                <a:ea typeface="黑体" panose="02010609060101010101" pitchFamily="49" charset="-122"/>
              </a:rPr>
              <a:t>8</a:t>
            </a:r>
            <a:r>
              <a:rPr lang="zh-CN" altLang="en-US" sz="2400" b="1" dirty="0">
                <a:solidFill>
                  <a:srgbClr val="C00000"/>
                </a:solidFill>
                <a:latin typeface="Times New Roman" panose="02020603050405020304" pitchFamily="18" charset="0"/>
                <a:ea typeface="黑体" panose="02010609060101010101" pitchFamily="49" charset="-122"/>
              </a:rPr>
              <a:t>位</a:t>
            </a:r>
            <a:r>
              <a:rPr lang="zh-CN" altLang="en-US" sz="2400" b="1" dirty="0">
                <a:latin typeface="Times New Roman" panose="02020603050405020304" pitchFamily="18" charset="0"/>
                <a:ea typeface="黑体" panose="02010609060101010101" pitchFamily="49" charset="-122"/>
              </a:rPr>
              <a:t>，有如下真值的原、补、反码</a:t>
            </a:r>
            <a:endParaRPr lang="zh-CN" altLang="en-US" sz="2400" b="1" dirty="0">
              <a:latin typeface="Times New Roman" panose="02020603050405020304" pitchFamily="18" charset="0"/>
              <a:ea typeface="黑体" panose="02010609060101010101" pitchFamily="49" charset="-122"/>
            </a:endParaRPr>
          </a:p>
        </p:txBody>
      </p:sp>
      <p:graphicFrame>
        <p:nvGraphicFramePr>
          <p:cNvPr id="254062" name="Group 110"/>
          <p:cNvGraphicFramePr>
            <a:graphicFrameLocks noGrp="1"/>
          </p:cNvGraphicFramePr>
          <p:nvPr/>
        </p:nvGraphicFramePr>
        <p:xfrm>
          <a:off x="827088" y="4005263"/>
          <a:ext cx="7416800" cy="2716213"/>
        </p:xfrm>
        <a:graphic>
          <a:graphicData uri="http://schemas.openxmlformats.org/drawingml/2006/table">
            <a:tbl>
              <a:tblPr/>
              <a:tblGrid>
                <a:gridCol w="1871662"/>
                <a:gridCol w="1733550"/>
                <a:gridCol w="1870075"/>
                <a:gridCol w="1941513"/>
              </a:tblGrid>
              <a:tr h="643088">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真值</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x</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x ]</a:t>
                      </a: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原</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x ]</a:t>
                      </a: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补</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x ]</a:t>
                      </a: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反</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281">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1101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00001101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00001101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00001101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281">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00000000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00000000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00000000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281">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-0</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10000000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00000000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11111111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8281">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-1101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10001101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11110011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85000"/>
                        <a:buFont typeface="Wingdings 2" panose="05020102010507070707" pitchFamily="18"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hlink"/>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folHlink"/>
                        </a:buClr>
                        <a:buSzPct val="90000"/>
                        <a:buFont typeface="Wingdings 2" panose="05020102010507070707" pitchFamily="18"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90000"/>
                        <a:buFont typeface="Wingdings 2" panose="05020102010507070707" pitchFamily="18"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11110010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54063" name="Text Box 111"/>
          <p:cNvSpPr txBox="1"/>
          <p:nvPr/>
        </p:nvSpPr>
        <p:spPr>
          <a:xfrm>
            <a:off x="1547813" y="0"/>
            <a:ext cx="63373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4000" b="1" dirty="0">
                <a:latin typeface="Times New Roman" panose="02020603050405020304" pitchFamily="18" charset="0"/>
              </a:rPr>
              <a:t> </a:t>
            </a:r>
            <a:r>
              <a:rPr lang="en-US" altLang="zh-CN" sz="4000" b="1" dirty="0">
                <a:latin typeface="黑体" panose="02010609060101010101" pitchFamily="49" charset="-122"/>
                <a:ea typeface="黑体" panose="02010609060101010101" pitchFamily="49" charset="-122"/>
              </a:rPr>
              <a:t>2.1  </a:t>
            </a:r>
            <a:r>
              <a:rPr lang="zh-CN" altLang="en-US" sz="4000" b="1" dirty="0">
                <a:latin typeface="黑体" panose="02010609060101010101" pitchFamily="49" charset="-122"/>
                <a:ea typeface="黑体" panose="02010609060101010101" pitchFamily="49" charset="-122"/>
              </a:rPr>
              <a:t>数值型数据的表示</a:t>
            </a:r>
            <a:r>
              <a:rPr lang="zh-CN" altLang="en-US" sz="4000" b="1" dirty="0">
                <a:latin typeface="Times New Roman" panose="02020603050405020304" pitchFamily="18" charset="0"/>
              </a:rPr>
              <a:t> </a:t>
            </a:r>
            <a:r>
              <a:rPr lang="zh-CN" altLang="en-US" sz="3600" b="1" dirty="0">
                <a:latin typeface="Times New Roman" panose="02020603050405020304" pitchFamily="18" charset="0"/>
              </a:rPr>
              <a:t> </a:t>
            </a:r>
            <a:endParaRPr lang="zh-CN" altLang="en-US" sz="3600" b="1" dirty="0">
              <a:latin typeface="Times New Roman" panose="02020603050405020304" pitchFamily="18" charset="0"/>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964">
                                            <p:txEl>
                                              <p:charRg st="0" end="14"/>
                                            </p:txEl>
                                          </p:spTgt>
                                        </p:tgtEl>
                                        <p:attrNameLst>
                                          <p:attrName>style.visibility</p:attrName>
                                        </p:attrNameLst>
                                      </p:cBhvr>
                                      <p:to>
                                        <p:strVal val="visible"/>
                                      </p:to>
                                    </p:set>
                                    <p:animEffect transition="in" filter="wipe(left)">
                                      <p:cBhvr>
                                        <p:cTn id="7" dur="500"/>
                                        <p:tgtEl>
                                          <p:spTgt spid="253964">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997">
                                            <p:txEl>
                                              <p:charRg st="0" end="9"/>
                                            </p:txEl>
                                          </p:spTgt>
                                        </p:tgtEl>
                                        <p:attrNameLst>
                                          <p:attrName>style.visibility</p:attrName>
                                        </p:attrNameLst>
                                      </p:cBhvr>
                                      <p:to>
                                        <p:strVal val="visible"/>
                                      </p:to>
                                    </p:set>
                                    <p:animEffect transition="in" filter="wipe(left)">
                                      <p:cBhvr>
                                        <p:cTn id="12" dur="500"/>
                                        <p:tgtEl>
                                          <p:spTgt spid="253997">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998">
                                            <p:txEl>
                                              <p:charRg st="0" end="25"/>
                                            </p:txEl>
                                          </p:spTgt>
                                        </p:tgtEl>
                                        <p:attrNameLst>
                                          <p:attrName>style.visibility</p:attrName>
                                        </p:attrNameLst>
                                      </p:cBhvr>
                                      <p:to>
                                        <p:strVal val="visible"/>
                                      </p:to>
                                    </p:set>
                                    <p:animEffect transition="in" filter="wipe(left)">
                                      <p:cBhvr>
                                        <p:cTn id="17" dur="500"/>
                                        <p:tgtEl>
                                          <p:spTgt spid="253998">
                                            <p:txEl>
                                              <p:charRg st="0"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4000">
                                            <p:txEl>
                                              <p:charRg st="0" end="17"/>
                                            </p:txEl>
                                          </p:spTgt>
                                        </p:tgtEl>
                                        <p:attrNameLst>
                                          <p:attrName>style.visibility</p:attrName>
                                        </p:attrNameLst>
                                      </p:cBhvr>
                                      <p:to>
                                        <p:strVal val="visible"/>
                                      </p:to>
                                    </p:set>
                                    <p:animEffect transition="in" filter="wipe(left)">
                                      <p:cBhvr>
                                        <p:cTn id="22" dur="500"/>
                                        <p:tgtEl>
                                          <p:spTgt spid="254000">
                                            <p:txEl>
                                              <p:charRg st="0" end="1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54063">
                                            <p:txEl>
                                              <p:charRg st="0" end="17"/>
                                            </p:txEl>
                                          </p:spTgt>
                                        </p:tgtEl>
                                        <p:attrNameLst>
                                          <p:attrName>style.visibility</p:attrName>
                                        </p:attrNameLst>
                                      </p:cBhvr>
                                      <p:to>
                                        <p:strVal val="visible"/>
                                      </p:to>
                                    </p:set>
                                    <p:animEffect transition="in" filter="barn(outVertical)">
                                      <p:cBhvr>
                                        <p:cTn id="27" dur="500"/>
                                        <p:tgtEl>
                                          <p:spTgt spid="254063">
                                            <p:txEl>
                                              <p:charRg st="0"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64" grpId="0" build="p"/>
      <p:bldP spid="253997" grpId="0" build="p"/>
      <p:bldP spid="253998" grpId="0" build="p"/>
      <p:bldP spid="254000" grpId="0" build="p"/>
      <p:bldP spid="25406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3"/>
          <p:cNvSpPr txBox="1">
            <a:spLocks noGrp="1"/>
          </p:cNvSpPr>
          <p:nvPr>
            <p:ph type="sldNum" sz="quarter" idx="12"/>
          </p:nvPr>
        </p:nvSpPr>
        <p:spPr>
          <a:xfrm>
            <a:off x="6059805" y="5982970"/>
            <a:ext cx="2289175" cy="476250"/>
          </a:xfrm>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241696" name="Text Box 32"/>
          <p:cNvSpPr txBox="1"/>
          <p:nvPr/>
        </p:nvSpPr>
        <p:spPr>
          <a:xfrm>
            <a:off x="1252855" y="4779645"/>
            <a:ext cx="19812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400" b="1" dirty="0">
                <a:latin typeface="Times New Roman" panose="02020603050405020304" pitchFamily="18" charset="0"/>
              </a:rPr>
              <a:t>表示范围：</a:t>
            </a:r>
            <a:endParaRPr lang="zh-CN" altLang="en-US" sz="2400" b="1" dirty="0">
              <a:latin typeface="Times New Roman" panose="02020603050405020304" pitchFamily="18" charset="0"/>
            </a:endParaRPr>
          </a:p>
        </p:txBody>
      </p:sp>
      <p:sp>
        <p:nvSpPr>
          <p:cNvPr id="241699" name="Text Box 35"/>
          <p:cNvSpPr txBox="1"/>
          <p:nvPr/>
        </p:nvSpPr>
        <p:spPr>
          <a:xfrm>
            <a:off x="3081655" y="4779645"/>
            <a:ext cx="29718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400" b="1" dirty="0">
                <a:solidFill>
                  <a:srgbClr val="FF3300"/>
                </a:solidFill>
                <a:latin typeface="Times New Roman" panose="02020603050405020304" pitchFamily="18" charset="0"/>
              </a:rPr>
              <a:t>-2</a:t>
            </a:r>
            <a:r>
              <a:rPr lang="en-US" altLang="zh-CN" sz="2400" b="1" baseline="30000" dirty="0">
                <a:solidFill>
                  <a:srgbClr val="FF3300"/>
                </a:solidFill>
                <a:latin typeface="Times New Roman" panose="02020603050405020304" pitchFamily="18" charset="0"/>
              </a:rPr>
              <a:t>31</a:t>
            </a:r>
            <a:r>
              <a:rPr lang="zh-CN" altLang="en-US" sz="2400" b="1" dirty="0">
                <a:latin typeface="Times New Roman" panose="02020603050405020304" pitchFamily="18" charset="0"/>
              </a:rPr>
              <a:t>～ </a:t>
            </a:r>
            <a:r>
              <a:rPr lang="en-US" altLang="zh-CN" sz="2400" b="1" dirty="0">
                <a:solidFill>
                  <a:srgbClr val="FF3300"/>
                </a:solidFill>
                <a:latin typeface="Times New Roman" panose="02020603050405020304" pitchFamily="18" charset="0"/>
              </a:rPr>
              <a:t>2</a:t>
            </a:r>
            <a:r>
              <a:rPr lang="en-US" altLang="zh-CN" sz="2400" b="1" baseline="30000" dirty="0">
                <a:solidFill>
                  <a:srgbClr val="FF3300"/>
                </a:solidFill>
                <a:latin typeface="Times New Roman" panose="02020603050405020304" pitchFamily="18" charset="0"/>
              </a:rPr>
              <a:t>31</a:t>
            </a:r>
            <a:r>
              <a:rPr lang="en-US" altLang="zh-CN" sz="2400" b="1" dirty="0">
                <a:latin typeface="Times New Roman" panose="02020603050405020304" pitchFamily="18" charset="0"/>
              </a:rPr>
              <a:t> </a:t>
            </a:r>
            <a:r>
              <a:rPr lang="en-US" altLang="zh-CN" sz="2400" b="1" dirty="0">
                <a:solidFill>
                  <a:srgbClr val="FF3300"/>
                </a:solidFill>
                <a:latin typeface="Times New Roman" panose="02020603050405020304" pitchFamily="18" charset="0"/>
              </a:rPr>
              <a:t>(1-2</a:t>
            </a:r>
            <a:r>
              <a:rPr lang="en-US" altLang="zh-CN" sz="2400" b="1" baseline="30000" dirty="0">
                <a:solidFill>
                  <a:srgbClr val="FF3300"/>
                </a:solidFill>
                <a:latin typeface="Times New Roman" panose="02020603050405020304" pitchFamily="18" charset="0"/>
              </a:rPr>
              <a:t>-9</a:t>
            </a:r>
            <a:r>
              <a:rPr lang="en-US" altLang="zh-CN" sz="2400" b="1" dirty="0">
                <a:solidFill>
                  <a:srgbClr val="FF3300"/>
                </a:solidFill>
                <a:latin typeface="Times New Roman" panose="02020603050405020304" pitchFamily="18" charset="0"/>
              </a:rPr>
              <a:t>)</a:t>
            </a:r>
            <a:endParaRPr lang="en-US" altLang="zh-CN" sz="2400" b="1" dirty="0">
              <a:solidFill>
                <a:srgbClr val="FF3300"/>
              </a:solidFill>
              <a:latin typeface="Times New Roman" panose="02020603050405020304" pitchFamily="18" charset="0"/>
            </a:endParaRPr>
          </a:p>
        </p:txBody>
      </p:sp>
      <p:sp>
        <p:nvSpPr>
          <p:cNvPr id="241706" name="Text Box 42"/>
          <p:cNvSpPr txBox="1"/>
          <p:nvPr/>
        </p:nvSpPr>
        <p:spPr>
          <a:xfrm>
            <a:off x="251143" y="3573145"/>
            <a:ext cx="7954962"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nSpc>
                <a:spcPct val="150000"/>
              </a:lnSpc>
              <a:spcBef>
                <a:spcPct val="50000"/>
              </a:spcBef>
              <a:buClrTx/>
              <a:buSzTx/>
              <a:buFontTx/>
              <a:buNone/>
            </a:pPr>
            <a:r>
              <a:rPr lang="zh-CN" altLang="zh-CN" sz="2400" b="1" dirty="0"/>
              <a:t>【例】</a:t>
            </a:r>
            <a:r>
              <a:rPr lang="zh-CN" altLang="en-US" sz="2400" b="1" dirty="0">
                <a:latin typeface="Times New Roman" panose="02020603050405020304" pitchFamily="18" charset="0"/>
              </a:rPr>
              <a:t>某机字长</a:t>
            </a:r>
            <a:r>
              <a:rPr lang="en-US" altLang="zh-CN" sz="2400" b="1" dirty="0">
                <a:latin typeface="Times New Roman" panose="02020603050405020304" pitchFamily="18" charset="0"/>
              </a:rPr>
              <a:t>16</a:t>
            </a:r>
            <a:r>
              <a:rPr lang="zh-CN" altLang="en-US" sz="2400" b="1" dirty="0">
                <a:latin typeface="Times New Roman" panose="02020603050405020304" pitchFamily="18" charset="0"/>
              </a:rPr>
              <a:t>位，浮点表示，阶码尾数均用补码，其中阶码</a:t>
            </a:r>
            <a:r>
              <a:rPr lang="en-US" altLang="zh-CN" sz="2400" b="1" dirty="0">
                <a:latin typeface="Times New Roman" panose="02020603050405020304" pitchFamily="18" charset="0"/>
              </a:rPr>
              <a:t>6</a:t>
            </a:r>
            <a:r>
              <a:rPr lang="zh-CN" altLang="en-US" sz="2400" b="1" dirty="0">
                <a:latin typeface="Times New Roman" panose="02020603050405020304" pitchFamily="18" charset="0"/>
              </a:rPr>
              <a:t>位，含</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位阶符；尾符</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位，尾数</a:t>
            </a:r>
            <a:r>
              <a:rPr lang="en-US" altLang="zh-CN" sz="2400" b="1" dirty="0">
                <a:latin typeface="Times New Roman" panose="02020603050405020304" pitchFamily="18" charset="0"/>
              </a:rPr>
              <a:t>9</a:t>
            </a:r>
            <a:r>
              <a:rPr lang="zh-CN" altLang="en-US" sz="2400" b="1" dirty="0">
                <a:latin typeface="Times New Roman" panose="02020603050405020304" pitchFamily="18" charset="0"/>
              </a:rPr>
              <a:t>位，规格化。</a:t>
            </a:r>
            <a:endParaRPr lang="zh-CN" altLang="en-US" sz="2400" b="1" dirty="0">
              <a:latin typeface="Times New Roman" panose="02020603050405020304" pitchFamily="18" charset="0"/>
            </a:endParaRPr>
          </a:p>
        </p:txBody>
      </p:sp>
      <p:sp>
        <p:nvSpPr>
          <p:cNvPr id="241738" name="Text Box 74"/>
          <p:cNvSpPr txBox="1"/>
          <p:nvPr/>
        </p:nvSpPr>
        <p:spPr>
          <a:xfrm>
            <a:off x="894080" y="5233670"/>
            <a:ext cx="2411413"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400" b="1" dirty="0">
                <a:latin typeface="Times New Roman" panose="02020603050405020304" pitchFamily="18" charset="0"/>
              </a:rPr>
              <a:t>最小绝对值：</a:t>
            </a:r>
            <a:endParaRPr lang="zh-CN" altLang="en-US" sz="2400" b="1" dirty="0">
              <a:latin typeface="Times New Roman" panose="02020603050405020304" pitchFamily="18" charset="0"/>
            </a:endParaRPr>
          </a:p>
        </p:txBody>
      </p:sp>
      <p:sp>
        <p:nvSpPr>
          <p:cNvPr id="241739" name="Text Box 75"/>
          <p:cNvSpPr txBox="1"/>
          <p:nvPr/>
        </p:nvSpPr>
        <p:spPr>
          <a:xfrm>
            <a:off x="3157855" y="5236845"/>
            <a:ext cx="29718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en-US" altLang="zh-CN" sz="2400" b="1" dirty="0">
                <a:solidFill>
                  <a:srgbClr val="FF3300"/>
                </a:solidFill>
                <a:latin typeface="Times New Roman" panose="02020603050405020304" pitchFamily="18" charset="0"/>
              </a:rPr>
              <a:t>2</a:t>
            </a:r>
            <a:r>
              <a:rPr lang="en-US" altLang="zh-CN" sz="2400" b="1" baseline="30000" dirty="0">
                <a:solidFill>
                  <a:srgbClr val="FF3300"/>
                </a:solidFill>
                <a:latin typeface="Times New Roman" panose="02020603050405020304" pitchFamily="18" charset="0"/>
              </a:rPr>
              <a:t>-33</a:t>
            </a:r>
            <a:endParaRPr lang="en-US" altLang="zh-CN" sz="2400" b="1" dirty="0">
              <a:solidFill>
                <a:srgbClr val="FF3300"/>
              </a:solidFill>
              <a:latin typeface="Times New Roman" panose="02020603050405020304" pitchFamily="18" charset="0"/>
            </a:endParaRPr>
          </a:p>
        </p:txBody>
      </p:sp>
      <p:sp>
        <p:nvSpPr>
          <p:cNvPr id="29704" name="矩形 1"/>
          <p:cNvSpPr/>
          <p:nvPr/>
        </p:nvSpPr>
        <p:spPr>
          <a:xfrm>
            <a:off x="179388" y="260350"/>
            <a:ext cx="8304212" cy="17532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【例】</a:t>
            </a:r>
            <a:r>
              <a:rPr lang="en-US" altLang="zh-CN" sz="2400" b="1" dirty="0"/>
              <a:t>  </a:t>
            </a:r>
            <a:r>
              <a:rPr lang="zh-CN" altLang="zh-CN" sz="2400" b="1" dirty="0"/>
              <a:t>设某机字长为</a:t>
            </a:r>
            <a:r>
              <a:rPr lang="en-US" altLang="zh-CN" sz="2400" b="1" dirty="0"/>
              <a:t>32</a:t>
            </a:r>
            <a:r>
              <a:rPr lang="zh-CN" altLang="zh-CN" sz="2400" b="1" dirty="0"/>
              <a:t>位，采用浮点表示，阶码</a:t>
            </a:r>
            <a:r>
              <a:rPr lang="en-US" altLang="zh-CN" sz="2400" b="1" dirty="0"/>
              <a:t>8</a:t>
            </a:r>
            <a:r>
              <a:rPr lang="zh-CN" altLang="zh-CN" sz="2400" b="1" dirty="0"/>
              <a:t>位，</a:t>
            </a:r>
            <a:r>
              <a:rPr lang="zh-CN" altLang="en-US" sz="2400" b="1" dirty="0"/>
              <a:t>移码</a:t>
            </a:r>
            <a:r>
              <a:rPr lang="zh-CN" altLang="zh-CN" sz="2400" b="1" dirty="0"/>
              <a:t>表示并以</a:t>
            </a:r>
            <a:r>
              <a:rPr lang="en-US" altLang="zh-CN" sz="2400" b="1" dirty="0"/>
              <a:t>2</a:t>
            </a:r>
            <a:r>
              <a:rPr lang="zh-CN" altLang="zh-CN" sz="2400" b="1" dirty="0"/>
              <a:t>为底</a:t>
            </a:r>
            <a:r>
              <a:rPr lang="zh-CN" altLang="en-US" sz="2400" b="1" dirty="0"/>
              <a:t>；</a:t>
            </a:r>
            <a:r>
              <a:rPr lang="zh-CN" altLang="zh-CN" sz="2400" b="1" dirty="0"/>
              <a:t>数符</a:t>
            </a:r>
            <a:r>
              <a:rPr lang="en-US" altLang="zh-CN" sz="2400" b="1" dirty="0"/>
              <a:t>1</a:t>
            </a:r>
            <a:r>
              <a:rPr lang="zh-CN" altLang="zh-CN" sz="2400" b="1" dirty="0"/>
              <a:t>位，尾数</a:t>
            </a:r>
            <a:r>
              <a:rPr lang="en-US" altLang="zh-CN" sz="2400" b="1" dirty="0"/>
              <a:t>23</a:t>
            </a:r>
            <a:r>
              <a:rPr lang="zh-CN" altLang="zh-CN" sz="2400" b="1" dirty="0"/>
              <a:t>位，补码表示，规格化。则浮点数的表示范围为</a:t>
            </a:r>
            <a:r>
              <a:rPr lang="zh-CN" altLang="en-US" sz="2400" b="1" dirty="0"/>
              <a:t>：</a:t>
            </a:r>
            <a:endParaRPr lang="zh-CN" altLang="en-US" sz="2400" b="1" dirty="0"/>
          </a:p>
        </p:txBody>
      </p:sp>
      <p:sp>
        <p:nvSpPr>
          <p:cNvPr id="29705"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aphicFrame>
        <p:nvGraphicFramePr>
          <p:cNvPr id="29706" name="对象 3"/>
          <p:cNvGraphicFramePr>
            <a:graphicFrameLocks noChangeAspect="1"/>
          </p:cNvGraphicFramePr>
          <p:nvPr/>
        </p:nvGraphicFramePr>
        <p:xfrm>
          <a:off x="3779838" y="1746250"/>
          <a:ext cx="2860675" cy="538163"/>
        </p:xfrm>
        <a:graphic>
          <a:graphicData uri="http://schemas.openxmlformats.org/presentationml/2006/ole">
            <mc:AlternateContent xmlns:mc="http://schemas.openxmlformats.org/markup-compatibility/2006">
              <mc:Choice xmlns:v="urn:schemas-microsoft-com:vml" Requires="v">
                <p:oleObj spid="_x0000_s3080" name="" r:id="rId1" imgW="1269365" imgH="215900" progId="Equation.3">
                  <p:embed/>
                </p:oleObj>
              </mc:Choice>
              <mc:Fallback>
                <p:oleObj name="" r:id="rId1" imgW="1269365" imgH="215900" progId="Equation.3">
                  <p:embed/>
                  <p:pic>
                    <p:nvPicPr>
                      <p:cNvPr id="0" name="图片 3079"/>
                      <p:cNvPicPr/>
                      <p:nvPr/>
                    </p:nvPicPr>
                    <p:blipFill>
                      <a:blip r:embed="rId2"/>
                      <a:stretch>
                        <a:fillRect/>
                      </a:stretch>
                    </p:blipFill>
                    <p:spPr>
                      <a:xfrm>
                        <a:off x="3779838" y="1746250"/>
                        <a:ext cx="2860675" cy="538163"/>
                      </a:xfrm>
                      <a:prstGeom prst="rect">
                        <a:avLst/>
                      </a:prstGeom>
                      <a:noFill/>
                      <a:ln w="38100">
                        <a:noFill/>
                        <a:miter/>
                      </a:ln>
                    </p:spPr>
                  </p:pic>
                </p:oleObj>
              </mc:Fallback>
            </mc:AlternateContent>
          </a:graphicData>
        </a:graphic>
      </p:graphicFrame>
      <p:sp>
        <p:nvSpPr>
          <p:cNvPr id="29707" name="矩形 4"/>
          <p:cNvSpPr/>
          <p:nvPr/>
        </p:nvSpPr>
        <p:spPr>
          <a:xfrm>
            <a:off x="468313" y="2349500"/>
            <a:ext cx="3895725"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zh-CN" sz="2400" b="1" dirty="0"/>
              <a:t>所能表示的最小绝对值为</a:t>
            </a:r>
            <a:r>
              <a:rPr lang="zh-CN" altLang="en-US" sz="2400" b="1" dirty="0"/>
              <a:t>：</a:t>
            </a:r>
            <a:endParaRPr lang="zh-CN" altLang="en-US" sz="2400" b="1" dirty="0"/>
          </a:p>
        </p:txBody>
      </p:sp>
      <p:sp>
        <p:nvSpPr>
          <p:cNvPr id="29708"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aphicFrame>
        <p:nvGraphicFramePr>
          <p:cNvPr id="29709" name="对象 6"/>
          <p:cNvGraphicFramePr>
            <a:graphicFrameLocks noChangeAspect="1"/>
          </p:cNvGraphicFramePr>
          <p:nvPr/>
        </p:nvGraphicFramePr>
        <p:xfrm>
          <a:off x="4332288" y="2492375"/>
          <a:ext cx="887412" cy="504825"/>
        </p:xfrm>
        <a:graphic>
          <a:graphicData uri="http://schemas.openxmlformats.org/presentationml/2006/ole">
            <mc:AlternateContent xmlns:mc="http://schemas.openxmlformats.org/markup-compatibility/2006">
              <mc:Choice xmlns:v="urn:schemas-microsoft-com:vml" Requires="v">
                <p:oleObj spid="_x0000_s3079" name="" r:id="rId3" imgW="292100" imgH="190500" progId="Equation.3">
                  <p:embed/>
                </p:oleObj>
              </mc:Choice>
              <mc:Fallback>
                <p:oleObj name="" r:id="rId3" imgW="292100" imgH="190500" progId="Equation.3">
                  <p:embed/>
                  <p:pic>
                    <p:nvPicPr>
                      <p:cNvPr id="0" name="图片 3078"/>
                      <p:cNvPicPr/>
                      <p:nvPr/>
                    </p:nvPicPr>
                    <p:blipFill>
                      <a:blip r:embed="rId4"/>
                      <a:stretch>
                        <a:fillRect/>
                      </a:stretch>
                    </p:blipFill>
                    <p:spPr>
                      <a:xfrm>
                        <a:off x="4332288" y="2492375"/>
                        <a:ext cx="887412" cy="504825"/>
                      </a:xfrm>
                      <a:prstGeom prst="rect">
                        <a:avLst/>
                      </a:prstGeom>
                      <a:noFill/>
                      <a:ln w="38100">
                        <a:noFill/>
                        <a:miter/>
                      </a:ln>
                    </p:spPr>
                  </p:pic>
                </p:oleObj>
              </mc:Fallback>
            </mc:AlternateContent>
          </a:graphicData>
        </a:graphic>
      </p:graphicFrame>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706"/>
                                        </p:tgtEl>
                                        <p:attrNameLst>
                                          <p:attrName>style.visibility</p:attrName>
                                        </p:attrNameLst>
                                      </p:cBhvr>
                                      <p:to>
                                        <p:strVal val="visible"/>
                                      </p:to>
                                    </p:set>
                                    <p:animEffect transition="in" filter="wipe(left)">
                                      <p:cBhvr>
                                        <p:cTn id="7" dur="500"/>
                                        <p:tgtEl>
                                          <p:spTgt spid="2417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696"/>
                                        </p:tgtEl>
                                        <p:attrNameLst>
                                          <p:attrName>style.visibility</p:attrName>
                                        </p:attrNameLst>
                                      </p:cBhvr>
                                      <p:to>
                                        <p:strVal val="visible"/>
                                      </p:to>
                                    </p:set>
                                    <p:animEffect transition="in" filter="wipe(left)">
                                      <p:cBhvr>
                                        <p:cTn id="12" dur="500"/>
                                        <p:tgtEl>
                                          <p:spTgt spid="2416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1699"/>
                                        </p:tgtEl>
                                        <p:attrNameLst>
                                          <p:attrName>style.visibility</p:attrName>
                                        </p:attrNameLst>
                                      </p:cBhvr>
                                      <p:to>
                                        <p:strVal val="visible"/>
                                      </p:to>
                                    </p:set>
                                    <p:animEffect transition="in" filter="wipe(left)">
                                      <p:cBhvr>
                                        <p:cTn id="17" dur="500"/>
                                        <p:tgtEl>
                                          <p:spTgt spid="2416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1738"/>
                                        </p:tgtEl>
                                        <p:attrNameLst>
                                          <p:attrName>style.visibility</p:attrName>
                                        </p:attrNameLst>
                                      </p:cBhvr>
                                      <p:to>
                                        <p:strVal val="visible"/>
                                      </p:to>
                                    </p:set>
                                    <p:animEffect transition="in" filter="wipe(left)">
                                      <p:cBhvr>
                                        <p:cTn id="22" dur="500"/>
                                        <p:tgtEl>
                                          <p:spTgt spid="2417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1739"/>
                                        </p:tgtEl>
                                        <p:attrNameLst>
                                          <p:attrName>style.visibility</p:attrName>
                                        </p:attrNameLst>
                                      </p:cBhvr>
                                      <p:to>
                                        <p:strVal val="visible"/>
                                      </p:to>
                                    </p:set>
                                    <p:animEffect transition="in" filter="wipe(left)">
                                      <p:cBhvr>
                                        <p:cTn id="27" dur="500"/>
                                        <p:tgtEl>
                                          <p:spTgt spid="241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96" grpId="0"/>
      <p:bldP spid="241699" grpId="0"/>
      <p:bldP spid="241706" grpId="0"/>
      <p:bldP spid="241738" grpId="0"/>
      <p:bldP spid="2417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299010" name="Text Box 2"/>
          <p:cNvSpPr txBox="1"/>
          <p:nvPr/>
        </p:nvSpPr>
        <p:spPr>
          <a:xfrm>
            <a:off x="0" y="152400"/>
            <a:ext cx="471646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 </a:t>
            </a:r>
            <a:r>
              <a:rPr lang="zh-CN" altLang="en-US" sz="2800" b="1" dirty="0">
                <a:latin typeface="Times New Roman" panose="02020603050405020304" pitchFamily="18" charset="0"/>
                <a:ea typeface="黑体" panose="02010609060101010101" pitchFamily="49" charset="-122"/>
              </a:rPr>
              <a:t>实用浮点数格式</a:t>
            </a:r>
            <a:endParaRPr lang="zh-CN" altLang="en-US" sz="2800" b="1" dirty="0">
              <a:latin typeface="Times New Roman" panose="02020603050405020304" pitchFamily="18" charset="0"/>
              <a:ea typeface="黑体" panose="02010609060101010101" pitchFamily="49" charset="-122"/>
            </a:endParaRPr>
          </a:p>
        </p:txBody>
      </p:sp>
      <p:sp>
        <p:nvSpPr>
          <p:cNvPr id="299016" name="Text Box 8"/>
          <p:cNvSpPr txBox="1"/>
          <p:nvPr/>
        </p:nvSpPr>
        <p:spPr>
          <a:xfrm>
            <a:off x="468313" y="836613"/>
            <a:ext cx="6407150" cy="393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nSpc>
                <a:spcPct val="70000"/>
              </a:lnSpc>
              <a:spcBef>
                <a:spcPct val="50000"/>
              </a:spcBef>
              <a:buClrTx/>
              <a:buSzTx/>
              <a:buFontTx/>
              <a:buNone/>
            </a:pPr>
            <a:r>
              <a:rPr lang="en-US" altLang="zh-CN" sz="2800" b="1" dirty="0">
                <a:latin typeface="黑体" panose="02010609060101010101" pitchFamily="49" charset="-122"/>
                <a:ea typeface="黑体" panose="02010609060101010101" pitchFamily="49" charset="-122"/>
              </a:rPr>
              <a:t>IEEE 754</a:t>
            </a:r>
            <a:r>
              <a:rPr lang="zh-CN" altLang="en-US" sz="2800" b="1" dirty="0">
                <a:latin typeface="黑体" panose="02010609060101010101" pitchFamily="49" charset="-122"/>
                <a:ea typeface="黑体" panose="02010609060101010101" pitchFamily="49" charset="-122"/>
              </a:rPr>
              <a:t>标准的</a:t>
            </a:r>
            <a:r>
              <a:rPr lang="en-US" altLang="zh-CN" sz="2800" b="1" dirty="0">
                <a:latin typeface="黑体" panose="02010609060101010101" pitchFamily="49" charset="-122"/>
                <a:ea typeface="黑体" panose="02010609060101010101" pitchFamily="49" charset="-122"/>
              </a:rPr>
              <a:t>32</a:t>
            </a:r>
            <a:r>
              <a:rPr lang="zh-CN" altLang="en-US" sz="2800" b="1" dirty="0">
                <a:latin typeface="黑体" panose="02010609060101010101" pitchFamily="49" charset="-122"/>
                <a:ea typeface="黑体" panose="02010609060101010101" pitchFamily="49" charset="-122"/>
              </a:rPr>
              <a:t>位浮点数格式为：</a:t>
            </a:r>
            <a:endParaRPr lang="zh-CN" altLang="en-US" sz="2800" b="1" dirty="0">
              <a:latin typeface="黑体" panose="02010609060101010101" pitchFamily="49" charset="-122"/>
              <a:ea typeface="黑体" panose="02010609060101010101" pitchFamily="49" charset="-122"/>
            </a:endParaRPr>
          </a:p>
        </p:txBody>
      </p:sp>
      <p:sp>
        <p:nvSpPr>
          <p:cNvPr id="299045" name="Line 37"/>
          <p:cNvSpPr/>
          <p:nvPr/>
        </p:nvSpPr>
        <p:spPr>
          <a:xfrm flipH="1">
            <a:off x="1476375" y="2493963"/>
            <a:ext cx="381000" cy="304800"/>
          </a:xfrm>
          <a:prstGeom prst="line">
            <a:avLst/>
          </a:prstGeom>
          <a:ln w="38100" cap="flat" cmpd="sng">
            <a:solidFill>
              <a:srgbClr val="3333FF"/>
            </a:solidFill>
            <a:prstDash val="solid"/>
            <a:headEnd type="none" w="med" len="med"/>
            <a:tailEnd type="none" w="med" len="med"/>
          </a:ln>
        </p:spPr>
      </p:sp>
      <p:sp>
        <p:nvSpPr>
          <p:cNvPr id="299046" name="Text Box 38"/>
          <p:cNvSpPr txBox="1"/>
          <p:nvPr/>
        </p:nvSpPr>
        <p:spPr>
          <a:xfrm>
            <a:off x="2987675" y="2781300"/>
            <a:ext cx="9620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zh-CN" sz="2800" b="1" dirty="0">
                <a:solidFill>
                  <a:srgbClr val="FF0000"/>
                </a:solidFill>
                <a:latin typeface="黑体" panose="02010609060101010101" pitchFamily="49" charset="-122"/>
                <a:ea typeface="黑体" panose="02010609060101010101" pitchFamily="49" charset="-122"/>
              </a:rPr>
              <a:t>阶码</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30727" name="Text Box 39"/>
          <p:cNvSpPr txBox="1"/>
          <p:nvPr/>
        </p:nvSpPr>
        <p:spPr>
          <a:xfrm>
            <a:off x="1763713" y="1773238"/>
            <a:ext cx="5545137" cy="679450"/>
          </a:xfrm>
          <a:prstGeom prst="rect">
            <a:avLst/>
          </a:prstGeom>
          <a:noFill/>
          <a:ln w="381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黑体" panose="02010609060101010101" pitchFamily="49" charset="-122"/>
                <a:ea typeface="黑体" panose="02010609060101010101" pitchFamily="49" charset="-122"/>
              </a:rPr>
              <a:t>S     </a:t>
            </a:r>
            <a:r>
              <a:rPr lang="en-US" altLang="zh-CN" sz="3600" b="1" dirty="0">
                <a:latin typeface="黑体" panose="02010609060101010101" pitchFamily="49" charset="-122"/>
                <a:ea typeface="黑体" panose="02010609060101010101" pitchFamily="49" charset="-122"/>
                <a:sym typeface="Symbol" panose="05050102010706020507" pitchFamily="18" charset="2"/>
              </a:rPr>
              <a:t>         </a:t>
            </a:r>
            <a:r>
              <a:rPr lang="en-US" altLang="zh-CN" sz="3600" b="1" dirty="0">
                <a:sym typeface="Symbol" panose="05050102010706020507" pitchFamily="18" charset="2"/>
              </a:rPr>
              <a:t></a:t>
            </a:r>
            <a:endParaRPr lang="en-US" altLang="zh-CN" sz="3600" b="1" dirty="0">
              <a:sym typeface="Symbol" panose="05050102010706020507" pitchFamily="18" charset="2"/>
            </a:endParaRPr>
          </a:p>
        </p:txBody>
      </p:sp>
      <p:sp>
        <p:nvSpPr>
          <p:cNvPr id="30728" name="Line 40"/>
          <p:cNvSpPr/>
          <p:nvPr/>
        </p:nvSpPr>
        <p:spPr>
          <a:xfrm>
            <a:off x="2413000" y="1773238"/>
            <a:ext cx="3175" cy="685800"/>
          </a:xfrm>
          <a:prstGeom prst="line">
            <a:avLst/>
          </a:prstGeom>
          <a:ln w="57150" cap="flat" cmpd="thinThick">
            <a:solidFill>
              <a:schemeClr val="tx1"/>
            </a:solidFill>
            <a:prstDash val="solid"/>
            <a:headEnd type="none" w="med" len="med"/>
            <a:tailEnd type="none" w="med" len="med"/>
          </a:ln>
        </p:spPr>
      </p:sp>
      <p:sp>
        <p:nvSpPr>
          <p:cNvPr id="30729" name="Line 41"/>
          <p:cNvSpPr/>
          <p:nvPr/>
        </p:nvSpPr>
        <p:spPr>
          <a:xfrm>
            <a:off x="3060700" y="1773238"/>
            <a:ext cx="1588" cy="685800"/>
          </a:xfrm>
          <a:prstGeom prst="line">
            <a:avLst/>
          </a:prstGeom>
          <a:ln w="38100" cap="flat" cmpd="sng">
            <a:solidFill>
              <a:schemeClr val="tx1"/>
            </a:solidFill>
            <a:prstDash val="solid"/>
            <a:headEnd type="none" w="med" len="med"/>
            <a:tailEnd type="none" w="med" len="med"/>
          </a:ln>
        </p:spPr>
      </p:sp>
      <p:sp>
        <p:nvSpPr>
          <p:cNvPr id="30730" name="Line 43"/>
          <p:cNvSpPr/>
          <p:nvPr/>
        </p:nvSpPr>
        <p:spPr>
          <a:xfrm>
            <a:off x="4140200" y="1773238"/>
            <a:ext cx="1588" cy="685800"/>
          </a:xfrm>
          <a:prstGeom prst="line">
            <a:avLst/>
          </a:prstGeom>
          <a:ln w="38100" cap="flat" cmpd="sng">
            <a:solidFill>
              <a:schemeClr val="tx1"/>
            </a:solidFill>
            <a:prstDash val="solid"/>
            <a:headEnd type="none" w="med" len="med"/>
            <a:tailEnd type="none" w="med" len="med"/>
          </a:ln>
        </p:spPr>
      </p:sp>
      <p:sp>
        <p:nvSpPr>
          <p:cNvPr id="30731" name="Line 44"/>
          <p:cNvSpPr/>
          <p:nvPr/>
        </p:nvSpPr>
        <p:spPr>
          <a:xfrm>
            <a:off x="4645025" y="1773238"/>
            <a:ext cx="3175" cy="685800"/>
          </a:xfrm>
          <a:prstGeom prst="line">
            <a:avLst/>
          </a:prstGeom>
          <a:ln w="57150" cap="flat" cmpd="thinThick">
            <a:solidFill>
              <a:schemeClr val="tx1"/>
            </a:solidFill>
            <a:prstDash val="solid"/>
            <a:headEnd type="none" w="med" len="med"/>
            <a:tailEnd type="none" w="med" len="med"/>
          </a:ln>
        </p:spPr>
      </p:sp>
      <p:sp>
        <p:nvSpPr>
          <p:cNvPr id="30732" name="Line 45"/>
          <p:cNvSpPr/>
          <p:nvPr/>
        </p:nvSpPr>
        <p:spPr>
          <a:xfrm>
            <a:off x="5292725" y="1773238"/>
            <a:ext cx="1588" cy="685800"/>
          </a:xfrm>
          <a:prstGeom prst="line">
            <a:avLst/>
          </a:prstGeom>
          <a:ln w="38100" cap="flat" cmpd="sng">
            <a:solidFill>
              <a:schemeClr val="tx1"/>
            </a:solidFill>
            <a:prstDash val="solid"/>
            <a:headEnd type="none" w="med" len="med"/>
            <a:tailEnd type="none" w="med" len="med"/>
          </a:ln>
        </p:spPr>
      </p:sp>
      <p:sp>
        <p:nvSpPr>
          <p:cNvPr id="30733" name="Line 46"/>
          <p:cNvSpPr/>
          <p:nvPr/>
        </p:nvSpPr>
        <p:spPr>
          <a:xfrm>
            <a:off x="6659563" y="1773238"/>
            <a:ext cx="1587" cy="685800"/>
          </a:xfrm>
          <a:prstGeom prst="line">
            <a:avLst/>
          </a:prstGeom>
          <a:ln w="38100" cap="flat" cmpd="sng">
            <a:solidFill>
              <a:schemeClr val="tx1"/>
            </a:solidFill>
            <a:prstDash val="solid"/>
            <a:headEnd type="none" w="med" len="med"/>
            <a:tailEnd type="none" w="med" len="med"/>
          </a:ln>
        </p:spPr>
      </p:sp>
      <p:sp>
        <p:nvSpPr>
          <p:cNvPr id="299055" name="AutoShape 47"/>
          <p:cNvSpPr/>
          <p:nvPr/>
        </p:nvSpPr>
        <p:spPr>
          <a:xfrm rot="-5400000">
            <a:off x="3398838" y="1651000"/>
            <a:ext cx="228600" cy="2057400"/>
          </a:xfrm>
          <a:prstGeom prst="leftBrace">
            <a:avLst>
              <a:gd name="adj1" fmla="val 75000"/>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99056" name="AutoShape 48"/>
          <p:cNvSpPr/>
          <p:nvPr/>
        </p:nvSpPr>
        <p:spPr>
          <a:xfrm rot="-5400000">
            <a:off x="5861050" y="1419225"/>
            <a:ext cx="228600" cy="2519363"/>
          </a:xfrm>
          <a:prstGeom prst="leftBrace">
            <a:avLst>
              <a:gd name="adj1" fmla="val 91840"/>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99057" name="Text Box 49"/>
          <p:cNvSpPr txBox="1"/>
          <p:nvPr/>
        </p:nvSpPr>
        <p:spPr>
          <a:xfrm>
            <a:off x="5580063" y="2781300"/>
            <a:ext cx="10477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zh-CN" sz="2800" b="1" dirty="0">
                <a:solidFill>
                  <a:srgbClr val="FF0000"/>
                </a:solidFill>
                <a:latin typeface="黑体" panose="02010609060101010101" pitchFamily="49" charset="-122"/>
                <a:ea typeface="黑体" panose="02010609060101010101" pitchFamily="49" charset="-122"/>
              </a:rPr>
              <a:t>尾数</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299059" name="Text Box 51"/>
          <p:cNvSpPr txBox="1"/>
          <p:nvPr/>
        </p:nvSpPr>
        <p:spPr>
          <a:xfrm>
            <a:off x="755650" y="2781300"/>
            <a:ext cx="100806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zh-CN" sz="2800" b="1" dirty="0">
                <a:solidFill>
                  <a:schemeClr val="tx2"/>
                </a:solidFill>
                <a:latin typeface="黑体" panose="02010609060101010101" pitchFamily="49" charset="-122"/>
                <a:ea typeface="黑体" panose="02010609060101010101" pitchFamily="49" charset="-122"/>
              </a:rPr>
              <a:t>数符</a:t>
            </a:r>
            <a:endParaRPr lang="zh-CN" altLang="en-US" sz="2800" b="1" dirty="0">
              <a:solidFill>
                <a:schemeClr val="tx2"/>
              </a:solidFill>
              <a:latin typeface="黑体" panose="02010609060101010101" pitchFamily="49" charset="-122"/>
              <a:ea typeface="黑体" panose="02010609060101010101" pitchFamily="49" charset="-122"/>
            </a:endParaRPr>
          </a:p>
        </p:txBody>
      </p:sp>
      <p:sp>
        <p:nvSpPr>
          <p:cNvPr id="30738" name="Text Box 54"/>
          <p:cNvSpPr txBox="1"/>
          <p:nvPr/>
        </p:nvSpPr>
        <p:spPr>
          <a:xfrm>
            <a:off x="1763713" y="1412875"/>
            <a:ext cx="5545137"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31       30                       23    22                             0</a:t>
            </a:r>
            <a:endParaRPr lang="en-US" altLang="zh-CN" sz="1800" b="1" dirty="0"/>
          </a:p>
        </p:txBody>
      </p:sp>
      <p:sp>
        <p:nvSpPr>
          <p:cNvPr id="299064" name="Text Box 56"/>
          <p:cNvSpPr txBox="1"/>
          <p:nvPr/>
        </p:nvSpPr>
        <p:spPr>
          <a:xfrm>
            <a:off x="0" y="4076700"/>
            <a:ext cx="8532813" cy="390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zh-CN" altLang="en-US" sz="2800" b="1" dirty="0">
                <a:latin typeface="黑体" panose="02010609060101010101" pitchFamily="49" charset="-122"/>
                <a:ea typeface="黑体" panose="02010609060101010101" pitchFamily="49" charset="-122"/>
              </a:rPr>
              <a:t>阶码：</a:t>
            </a:r>
            <a:r>
              <a:rPr lang="en-US" altLang="zh-CN" sz="2800" b="1" dirty="0">
                <a:solidFill>
                  <a:srgbClr val="C00000"/>
                </a:solidFill>
                <a:latin typeface="黑体" panose="02010609060101010101" pitchFamily="49" charset="-122"/>
                <a:ea typeface="黑体" panose="02010609060101010101" pitchFamily="49" charset="-122"/>
              </a:rPr>
              <a:t>8</a:t>
            </a:r>
            <a:r>
              <a:rPr lang="zh-CN" altLang="en-US" sz="2800" b="1" dirty="0">
                <a:solidFill>
                  <a:srgbClr val="C00000"/>
                </a:solidFill>
                <a:latin typeface="黑体" panose="02010609060101010101" pitchFamily="49" charset="-122"/>
                <a:ea typeface="黑体" panose="02010609060101010101" pitchFamily="49" charset="-122"/>
              </a:rPr>
              <a:t>位</a:t>
            </a:r>
            <a:r>
              <a:rPr lang="zh-CN" altLang="en-US" sz="2800" b="1" dirty="0">
                <a:latin typeface="黑体" panose="02010609060101010101" pitchFamily="49" charset="-122"/>
                <a:ea typeface="黑体" panose="02010609060101010101" pitchFamily="49" charset="-122"/>
              </a:rPr>
              <a:t>以</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为底，</a:t>
            </a:r>
            <a:r>
              <a:rPr lang="zh-CN" altLang="en-US" sz="2800" b="1" dirty="0">
                <a:solidFill>
                  <a:srgbClr val="C00000"/>
                </a:solidFill>
                <a:latin typeface="黑体" panose="02010609060101010101" pitchFamily="49" charset="-122"/>
                <a:ea typeface="黑体" panose="02010609060101010101" pitchFamily="49" charset="-122"/>
              </a:rPr>
              <a:t>阶码 </a:t>
            </a:r>
            <a:r>
              <a:rPr lang="en-US" altLang="zh-CN" sz="2800" b="1" dirty="0">
                <a:solidFill>
                  <a:srgbClr val="C00000"/>
                </a:solidFill>
                <a:latin typeface="黑体" panose="02010609060101010101" pitchFamily="49" charset="-122"/>
                <a:ea typeface="黑体" panose="02010609060101010101" pitchFamily="49" charset="-122"/>
              </a:rPr>
              <a:t>= </a:t>
            </a:r>
            <a:r>
              <a:rPr lang="zh-CN" altLang="en-US" sz="2800" b="1" dirty="0">
                <a:solidFill>
                  <a:srgbClr val="C00000"/>
                </a:solidFill>
                <a:latin typeface="黑体" panose="02010609060101010101" pitchFamily="49" charset="-122"/>
                <a:ea typeface="黑体" panose="02010609060101010101" pitchFamily="49" charset="-122"/>
              </a:rPr>
              <a:t>阶码真值 </a:t>
            </a:r>
            <a:r>
              <a:rPr lang="en-US" altLang="zh-CN" sz="2800" b="1" dirty="0">
                <a:solidFill>
                  <a:srgbClr val="C00000"/>
                </a:solidFill>
                <a:latin typeface="黑体" panose="02010609060101010101" pitchFamily="49" charset="-122"/>
                <a:ea typeface="黑体" panose="02010609060101010101" pitchFamily="49" charset="-122"/>
              </a:rPr>
              <a:t>+ 127</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299066" name="Text Box 58"/>
          <p:cNvSpPr txBox="1"/>
          <p:nvPr/>
        </p:nvSpPr>
        <p:spPr>
          <a:xfrm>
            <a:off x="0" y="4581525"/>
            <a:ext cx="8604250" cy="903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zh-CN" altLang="en-US" sz="2800" b="1" dirty="0">
                <a:latin typeface="黑体" panose="02010609060101010101" pitchFamily="49" charset="-122"/>
                <a:ea typeface="黑体" panose="02010609060101010101" pitchFamily="49" charset="-122"/>
              </a:rPr>
              <a:t>尾数：</a:t>
            </a:r>
            <a:r>
              <a:rPr lang="en-US" altLang="zh-CN" sz="2800" b="1" dirty="0">
                <a:solidFill>
                  <a:srgbClr val="C00000"/>
                </a:solidFill>
                <a:latin typeface="黑体" panose="02010609060101010101" pitchFamily="49" charset="-122"/>
                <a:ea typeface="黑体" panose="02010609060101010101" pitchFamily="49" charset="-122"/>
              </a:rPr>
              <a:t>23</a:t>
            </a:r>
            <a:r>
              <a:rPr lang="zh-CN" altLang="en-US" sz="2800" b="1" dirty="0">
                <a:solidFill>
                  <a:srgbClr val="C00000"/>
                </a:solidFill>
                <a:latin typeface="黑体" panose="02010609060101010101" pitchFamily="49" charset="-122"/>
                <a:ea typeface="黑体" panose="02010609060101010101" pitchFamily="49" charset="-122"/>
              </a:rPr>
              <a:t>位</a:t>
            </a:r>
            <a:r>
              <a:rPr lang="zh-CN" altLang="en-US" sz="2800" b="1" dirty="0">
                <a:latin typeface="黑体" panose="02010609060101010101" pitchFamily="49" charset="-122"/>
                <a:ea typeface="黑体" panose="02010609060101010101" pitchFamily="49" charset="-122"/>
              </a:rPr>
              <a:t>，采用隐含尾数最高位</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的表示方法，</a:t>
            </a:r>
            <a:endParaRPr lang="zh-CN" altLang="en-US" sz="2800" b="1" dirty="0">
              <a:latin typeface="黑体" panose="02010609060101010101" pitchFamily="49" charset="-122"/>
              <a:ea typeface="黑体" panose="02010609060101010101" pitchFamily="49" charset="-122"/>
            </a:endParaRPr>
          </a:p>
          <a:p>
            <a:pPr marL="0" lvl="0" indent="0" eaLnBrk="1" hangingPunct="1">
              <a:lnSpc>
                <a:spcPct val="70000"/>
              </a:lnSpc>
              <a:spcBef>
                <a:spcPct val="50000"/>
              </a:spcBef>
              <a:buClrTx/>
              <a:buSzTx/>
              <a:buFontTx/>
              <a:buNone/>
            </a:pPr>
            <a:r>
              <a:rPr lang="zh-CN" altLang="en-US" sz="2800" b="1" dirty="0">
                <a:latin typeface="黑体" panose="02010609060101010101" pitchFamily="49" charset="-122"/>
                <a:ea typeface="黑体" panose="02010609060101010101" pitchFamily="49" charset="-122"/>
              </a:rPr>
              <a:t>      实际尾数</a:t>
            </a:r>
            <a:r>
              <a:rPr lang="en-US" altLang="zh-CN" sz="2800" b="1" dirty="0">
                <a:latin typeface="黑体" panose="02010609060101010101" pitchFamily="49" charset="-122"/>
                <a:ea typeface="黑体" panose="02010609060101010101" pitchFamily="49" charset="-122"/>
              </a:rPr>
              <a:t>24</a:t>
            </a:r>
            <a:r>
              <a:rPr lang="zh-CN" altLang="en-US" sz="2800" b="1" dirty="0">
                <a:latin typeface="黑体" panose="02010609060101010101" pitchFamily="49" charset="-122"/>
                <a:ea typeface="黑体" panose="02010609060101010101" pitchFamily="49" charset="-122"/>
              </a:rPr>
              <a:t>位，</a:t>
            </a:r>
            <a:r>
              <a:rPr lang="zh-CN" altLang="en-US" sz="2800" b="1" dirty="0">
                <a:solidFill>
                  <a:srgbClr val="3333FF"/>
                </a:solidFill>
                <a:latin typeface="黑体" panose="02010609060101010101" pitchFamily="49" charset="-122"/>
                <a:ea typeface="黑体" panose="02010609060101010101" pitchFamily="49" charset="-122"/>
              </a:rPr>
              <a:t>尾数真值 </a:t>
            </a:r>
            <a:r>
              <a:rPr lang="en-US" altLang="zh-CN" sz="2800" b="1" dirty="0">
                <a:solidFill>
                  <a:srgbClr val="3333FF"/>
                </a:solidFill>
                <a:latin typeface="黑体" panose="02010609060101010101" pitchFamily="49" charset="-122"/>
                <a:ea typeface="黑体" panose="02010609060101010101" pitchFamily="49" charset="-122"/>
              </a:rPr>
              <a:t>= 1 + </a:t>
            </a:r>
            <a:r>
              <a:rPr lang="zh-CN" altLang="en-US" sz="2800" b="1" dirty="0">
                <a:solidFill>
                  <a:srgbClr val="3333FF"/>
                </a:solidFill>
                <a:latin typeface="黑体" panose="02010609060101010101" pitchFamily="49" charset="-122"/>
                <a:ea typeface="黑体" panose="02010609060101010101" pitchFamily="49" charset="-122"/>
              </a:rPr>
              <a:t>尾数</a:t>
            </a:r>
            <a:endParaRPr lang="zh-CN" altLang="en-US" sz="2800" b="1" dirty="0">
              <a:solidFill>
                <a:srgbClr val="3333FF"/>
              </a:solidFill>
              <a:latin typeface="黑体" panose="02010609060101010101" pitchFamily="49" charset="-122"/>
              <a:ea typeface="黑体" panose="02010609060101010101" pitchFamily="49" charset="-122"/>
            </a:endParaRPr>
          </a:p>
        </p:txBody>
      </p:sp>
      <p:sp>
        <p:nvSpPr>
          <p:cNvPr id="299074" name="Text Box 66"/>
          <p:cNvSpPr txBox="1"/>
          <p:nvPr/>
        </p:nvSpPr>
        <p:spPr>
          <a:xfrm>
            <a:off x="0" y="3573463"/>
            <a:ext cx="8532813" cy="390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en-US" altLang="zh-CN" sz="2800" b="1" dirty="0">
                <a:latin typeface="黑体" panose="02010609060101010101" pitchFamily="49" charset="-122"/>
                <a:ea typeface="黑体" panose="02010609060101010101" pitchFamily="49" charset="-122"/>
              </a:rPr>
              <a:t>S</a:t>
            </a:r>
            <a:r>
              <a:rPr lang="zh-CN" altLang="en-US" sz="2800" b="1" dirty="0">
                <a:latin typeface="黑体" panose="02010609060101010101" pitchFamily="49" charset="-122"/>
                <a:ea typeface="黑体" panose="02010609060101010101" pitchFamily="49" charset="-122"/>
              </a:rPr>
              <a:t>：数符，</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正</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负。</a:t>
            </a:r>
            <a:endParaRPr lang="zh-CN" altLang="en-US" sz="2800" b="1" dirty="0">
              <a:latin typeface="黑体" panose="02010609060101010101" pitchFamily="49" charset="-122"/>
              <a:ea typeface="黑体" panose="02010609060101010101" pitchFamily="49" charset="-122"/>
            </a:endParaRPr>
          </a:p>
        </p:txBody>
      </p:sp>
      <p:sp>
        <p:nvSpPr>
          <p:cNvPr id="30742" name="Text Box 68"/>
          <p:cNvSpPr txBox="1"/>
          <p:nvPr/>
        </p:nvSpPr>
        <p:spPr>
          <a:xfrm>
            <a:off x="179388" y="5589588"/>
            <a:ext cx="507682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这种格式的非</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浮点数真值为：</a:t>
            </a:r>
            <a:endParaRPr lang="zh-CN" altLang="en-US" sz="2800" b="1" dirty="0">
              <a:latin typeface="黑体" panose="02010609060101010101" pitchFamily="49" charset="-122"/>
              <a:ea typeface="黑体" panose="02010609060101010101" pitchFamily="49" charset="-122"/>
            </a:endParaRPr>
          </a:p>
        </p:txBody>
      </p:sp>
      <p:grpSp>
        <p:nvGrpSpPr>
          <p:cNvPr id="30743" name="Group 74"/>
          <p:cNvGrpSpPr/>
          <p:nvPr/>
        </p:nvGrpSpPr>
        <p:grpSpPr>
          <a:xfrm>
            <a:off x="4895850" y="5516563"/>
            <a:ext cx="4248150" cy="601662"/>
            <a:chOff x="3084" y="3475"/>
            <a:chExt cx="2676" cy="379"/>
          </a:xfrm>
        </p:grpSpPr>
        <p:sp>
          <p:nvSpPr>
            <p:cNvPr id="30744" name="Text Box 70"/>
            <p:cNvSpPr txBox="1"/>
            <p:nvPr/>
          </p:nvSpPr>
          <p:spPr>
            <a:xfrm>
              <a:off x="3084" y="3566"/>
              <a:ext cx="26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t>（</a:t>
              </a:r>
              <a:r>
                <a:rPr lang="en-US" altLang="zh-CN" sz="2400" b="1" dirty="0"/>
                <a:t>-1</a:t>
              </a:r>
              <a:r>
                <a:rPr lang="zh-CN" altLang="en-US" sz="2400" b="1" dirty="0"/>
                <a:t>）</a:t>
              </a:r>
              <a:r>
                <a:rPr lang="zh-CN" altLang="en-US" sz="2400" b="1" dirty="0">
                  <a:sym typeface="Symbol" panose="05050102010706020507" pitchFamily="18" charset="2"/>
                </a:rPr>
                <a:t> </a:t>
              </a:r>
              <a:r>
                <a:rPr lang="en-US" altLang="zh-CN" sz="2400" b="1" dirty="0">
                  <a:sym typeface="Symbol" panose="05050102010706020507" pitchFamily="18" charset="2"/>
                </a:rPr>
                <a:t>2       </a:t>
              </a:r>
              <a:r>
                <a:rPr lang="zh-CN" altLang="en-US" sz="2400" b="1" dirty="0">
                  <a:solidFill>
                    <a:srgbClr val="3333FF"/>
                  </a:solidFill>
                  <a:sym typeface="Symbol" panose="05050102010706020507" pitchFamily="18" charset="2"/>
                </a:rPr>
                <a:t>（</a:t>
              </a:r>
              <a:r>
                <a:rPr lang="en-US" altLang="zh-CN" sz="2400" b="1" dirty="0">
                  <a:solidFill>
                    <a:srgbClr val="3333FF"/>
                  </a:solidFill>
                  <a:sym typeface="Symbol" panose="05050102010706020507" pitchFamily="18" charset="2"/>
                </a:rPr>
                <a:t>1 + </a:t>
              </a:r>
              <a:r>
                <a:rPr lang="zh-CN" altLang="en-US" sz="2400" b="1" dirty="0">
                  <a:solidFill>
                    <a:srgbClr val="3333FF"/>
                  </a:solidFill>
                  <a:sym typeface="Symbol" panose="05050102010706020507" pitchFamily="18" charset="2"/>
                </a:rPr>
                <a:t>尾数）</a:t>
              </a:r>
              <a:endParaRPr lang="zh-CN" altLang="en-US" sz="2400" b="1" dirty="0">
                <a:solidFill>
                  <a:srgbClr val="3333FF"/>
                </a:solidFill>
                <a:sym typeface="Symbol" panose="05050102010706020507" pitchFamily="18" charset="2"/>
              </a:endParaRPr>
            </a:p>
          </p:txBody>
        </p:sp>
        <p:sp>
          <p:nvSpPr>
            <p:cNvPr id="30745" name="Text Box 71"/>
            <p:cNvSpPr txBox="1"/>
            <p:nvPr/>
          </p:nvSpPr>
          <p:spPr>
            <a:xfrm>
              <a:off x="3515" y="3475"/>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S</a:t>
              </a:r>
              <a:endParaRPr lang="en-US" altLang="zh-CN" sz="1800" b="1" dirty="0"/>
            </a:p>
          </p:txBody>
        </p:sp>
        <p:sp>
          <p:nvSpPr>
            <p:cNvPr id="30746" name="Text Box 73"/>
            <p:cNvSpPr txBox="1"/>
            <p:nvPr/>
          </p:nvSpPr>
          <p:spPr>
            <a:xfrm>
              <a:off x="3878" y="3475"/>
              <a:ext cx="771"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600" b="1" dirty="0">
                  <a:solidFill>
                    <a:srgbClr val="C00000"/>
                  </a:solidFill>
                </a:rPr>
                <a:t>阶码</a:t>
              </a:r>
              <a:r>
                <a:rPr lang="en-US" altLang="zh-CN" sz="1600" b="1" dirty="0">
                  <a:solidFill>
                    <a:srgbClr val="C00000"/>
                  </a:solidFill>
                </a:rPr>
                <a:t>-127</a:t>
              </a:r>
              <a:endParaRPr lang="en-US" altLang="zh-CN" sz="1600" b="1" dirty="0">
                <a:solidFill>
                  <a:srgbClr val="C00000"/>
                </a:solidFill>
              </a:endParaRPr>
            </a:p>
          </p:txBody>
        </p:sp>
      </p:gr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010">
                                            <p:txEl>
                                              <p:charRg st="0" end="12"/>
                                            </p:txEl>
                                          </p:spTgt>
                                        </p:tgtEl>
                                        <p:attrNameLst>
                                          <p:attrName>style.visibility</p:attrName>
                                        </p:attrNameLst>
                                      </p:cBhvr>
                                      <p:to>
                                        <p:strVal val="visible"/>
                                      </p:to>
                                    </p:set>
                                    <p:animEffect transition="in" filter="wipe(left)">
                                      <p:cBhvr>
                                        <p:cTn id="7" dur="500"/>
                                        <p:tgtEl>
                                          <p:spTgt spid="299010">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9016"/>
                                        </p:tgtEl>
                                        <p:attrNameLst>
                                          <p:attrName>style.visibility</p:attrName>
                                        </p:attrNameLst>
                                      </p:cBhvr>
                                      <p:to>
                                        <p:strVal val="visible"/>
                                      </p:to>
                                    </p:set>
                                    <p:animEffect transition="in" filter="dissolve">
                                      <p:cBhvr>
                                        <p:cTn id="12" dur="500"/>
                                        <p:tgtEl>
                                          <p:spTgt spid="2990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9055"/>
                                        </p:tgtEl>
                                        <p:attrNameLst>
                                          <p:attrName>style.visibility</p:attrName>
                                        </p:attrNameLst>
                                      </p:cBhvr>
                                      <p:to>
                                        <p:strVal val="visible"/>
                                      </p:to>
                                    </p:set>
                                    <p:animEffect transition="in" filter="wipe(up)">
                                      <p:cBhvr>
                                        <p:cTn id="17" dur="500"/>
                                        <p:tgtEl>
                                          <p:spTgt spid="299055"/>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99046"/>
                                        </p:tgtEl>
                                        <p:attrNameLst>
                                          <p:attrName>style.visibility</p:attrName>
                                        </p:attrNameLst>
                                      </p:cBhvr>
                                      <p:to>
                                        <p:strVal val="visible"/>
                                      </p:to>
                                    </p:set>
                                    <p:animEffect transition="in" filter="wipe(up)">
                                      <p:cBhvr>
                                        <p:cTn id="21" dur="500"/>
                                        <p:tgtEl>
                                          <p:spTgt spid="29904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99056"/>
                                        </p:tgtEl>
                                        <p:attrNameLst>
                                          <p:attrName>style.visibility</p:attrName>
                                        </p:attrNameLst>
                                      </p:cBhvr>
                                      <p:to>
                                        <p:strVal val="visible"/>
                                      </p:to>
                                    </p:set>
                                    <p:animEffect transition="in" filter="wipe(up)">
                                      <p:cBhvr>
                                        <p:cTn id="26" dur="500"/>
                                        <p:tgtEl>
                                          <p:spTgt spid="29905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99057"/>
                                        </p:tgtEl>
                                        <p:attrNameLst>
                                          <p:attrName>style.visibility</p:attrName>
                                        </p:attrNameLst>
                                      </p:cBhvr>
                                      <p:to>
                                        <p:strVal val="visible"/>
                                      </p:to>
                                    </p:set>
                                    <p:animEffect transition="in" filter="wipe(up)">
                                      <p:cBhvr>
                                        <p:cTn id="30" dur="500"/>
                                        <p:tgtEl>
                                          <p:spTgt spid="29905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99045"/>
                                        </p:tgtEl>
                                        <p:attrNameLst>
                                          <p:attrName>style.visibility</p:attrName>
                                        </p:attrNameLst>
                                      </p:cBhvr>
                                      <p:to>
                                        <p:strVal val="visible"/>
                                      </p:to>
                                    </p:set>
                                    <p:animEffect transition="in" filter="wipe(up)">
                                      <p:cBhvr>
                                        <p:cTn id="35" dur="500"/>
                                        <p:tgtEl>
                                          <p:spTgt spid="299045"/>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299059"/>
                                        </p:tgtEl>
                                        <p:attrNameLst>
                                          <p:attrName>style.visibility</p:attrName>
                                        </p:attrNameLst>
                                      </p:cBhvr>
                                      <p:to>
                                        <p:strVal val="visible"/>
                                      </p:to>
                                    </p:set>
                                    <p:animEffect transition="in" filter="wipe(up)">
                                      <p:cBhvr>
                                        <p:cTn id="39" dur="500"/>
                                        <p:tgtEl>
                                          <p:spTgt spid="299059"/>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299064"/>
                                        </p:tgtEl>
                                        <p:attrNameLst>
                                          <p:attrName>style.visibility</p:attrName>
                                        </p:attrNameLst>
                                      </p:cBhvr>
                                      <p:to>
                                        <p:strVal val="visible"/>
                                      </p:to>
                                    </p:set>
                                    <p:anim calcmode="lin" valueType="num">
                                      <p:cBhvr>
                                        <p:cTn id="44" dur="500" fill="hold"/>
                                        <p:tgtEl>
                                          <p:spTgt spid="299064"/>
                                        </p:tgtEl>
                                        <p:attrNameLst>
                                          <p:attrName>ppt_x</p:attrName>
                                        </p:attrNameLst>
                                      </p:cBhvr>
                                      <p:tavLst>
                                        <p:tav tm="0">
                                          <p:val>
                                            <p:strVal val="#ppt_x-#ppt_w/2"/>
                                          </p:val>
                                        </p:tav>
                                        <p:tav tm="100000">
                                          <p:val>
                                            <p:strVal val="#ppt_x"/>
                                          </p:val>
                                        </p:tav>
                                      </p:tavLst>
                                    </p:anim>
                                    <p:anim calcmode="lin" valueType="num">
                                      <p:cBhvr>
                                        <p:cTn id="45" dur="500" fill="hold"/>
                                        <p:tgtEl>
                                          <p:spTgt spid="299064"/>
                                        </p:tgtEl>
                                        <p:attrNameLst>
                                          <p:attrName>ppt_y</p:attrName>
                                        </p:attrNameLst>
                                      </p:cBhvr>
                                      <p:tavLst>
                                        <p:tav tm="0">
                                          <p:val>
                                            <p:strVal val="#ppt_y"/>
                                          </p:val>
                                        </p:tav>
                                        <p:tav tm="100000">
                                          <p:val>
                                            <p:strVal val="#ppt_y"/>
                                          </p:val>
                                        </p:tav>
                                      </p:tavLst>
                                    </p:anim>
                                    <p:anim calcmode="lin" valueType="num">
                                      <p:cBhvr>
                                        <p:cTn id="46" dur="500" fill="hold"/>
                                        <p:tgtEl>
                                          <p:spTgt spid="299064"/>
                                        </p:tgtEl>
                                        <p:attrNameLst>
                                          <p:attrName>ppt_w</p:attrName>
                                        </p:attrNameLst>
                                      </p:cBhvr>
                                      <p:tavLst>
                                        <p:tav tm="0">
                                          <p:val>
                                            <p:fltVal val="0.000000"/>
                                          </p:val>
                                        </p:tav>
                                        <p:tav tm="100000">
                                          <p:val>
                                            <p:strVal val="#ppt_w"/>
                                          </p:val>
                                        </p:tav>
                                      </p:tavLst>
                                    </p:anim>
                                    <p:anim calcmode="lin" valueType="num">
                                      <p:cBhvr>
                                        <p:cTn id="47" dur="500" fill="hold"/>
                                        <p:tgtEl>
                                          <p:spTgt spid="299064"/>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299066"/>
                                        </p:tgtEl>
                                        <p:attrNameLst>
                                          <p:attrName>style.visibility</p:attrName>
                                        </p:attrNameLst>
                                      </p:cBhvr>
                                      <p:to>
                                        <p:strVal val="visible"/>
                                      </p:to>
                                    </p:set>
                                    <p:anim calcmode="lin" valueType="num">
                                      <p:cBhvr>
                                        <p:cTn id="52" dur="500" fill="hold"/>
                                        <p:tgtEl>
                                          <p:spTgt spid="299066"/>
                                        </p:tgtEl>
                                        <p:attrNameLst>
                                          <p:attrName>ppt_x</p:attrName>
                                        </p:attrNameLst>
                                      </p:cBhvr>
                                      <p:tavLst>
                                        <p:tav tm="0">
                                          <p:val>
                                            <p:strVal val="#ppt_x-#ppt_w/2"/>
                                          </p:val>
                                        </p:tav>
                                        <p:tav tm="100000">
                                          <p:val>
                                            <p:strVal val="#ppt_x"/>
                                          </p:val>
                                        </p:tav>
                                      </p:tavLst>
                                    </p:anim>
                                    <p:anim calcmode="lin" valueType="num">
                                      <p:cBhvr>
                                        <p:cTn id="53" dur="500" fill="hold"/>
                                        <p:tgtEl>
                                          <p:spTgt spid="299066"/>
                                        </p:tgtEl>
                                        <p:attrNameLst>
                                          <p:attrName>ppt_y</p:attrName>
                                        </p:attrNameLst>
                                      </p:cBhvr>
                                      <p:tavLst>
                                        <p:tav tm="0">
                                          <p:val>
                                            <p:strVal val="#ppt_y"/>
                                          </p:val>
                                        </p:tav>
                                        <p:tav tm="100000">
                                          <p:val>
                                            <p:strVal val="#ppt_y"/>
                                          </p:val>
                                        </p:tav>
                                      </p:tavLst>
                                    </p:anim>
                                    <p:anim calcmode="lin" valueType="num">
                                      <p:cBhvr>
                                        <p:cTn id="54" dur="500" fill="hold"/>
                                        <p:tgtEl>
                                          <p:spTgt spid="299066"/>
                                        </p:tgtEl>
                                        <p:attrNameLst>
                                          <p:attrName>ppt_w</p:attrName>
                                        </p:attrNameLst>
                                      </p:cBhvr>
                                      <p:tavLst>
                                        <p:tav tm="0">
                                          <p:val>
                                            <p:fltVal val="0.000000"/>
                                          </p:val>
                                        </p:tav>
                                        <p:tav tm="100000">
                                          <p:val>
                                            <p:strVal val="#ppt_w"/>
                                          </p:val>
                                        </p:tav>
                                      </p:tavLst>
                                    </p:anim>
                                    <p:anim calcmode="lin" valueType="num">
                                      <p:cBhvr>
                                        <p:cTn id="55" dur="500" fill="hold"/>
                                        <p:tgtEl>
                                          <p:spTgt spid="299066"/>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grpId="0" nodeType="clickEffect">
                                  <p:stCondLst>
                                    <p:cond delay="0"/>
                                  </p:stCondLst>
                                  <p:childTnLst>
                                    <p:set>
                                      <p:cBhvr>
                                        <p:cTn id="59" dur="1" fill="hold">
                                          <p:stCondLst>
                                            <p:cond delay="0"/>
                                          </p:stCondLst>
                                        </p:cTn>
                                        <p:tgtEl>
                                          <p:spTgt spid="299074"/>
                                        </p:tgtEl>
                                        <p:attrNameLst>
                                          <p:attrName>style.visibility</p:attrName>
                                        </p:attrNameLst>
                                      </p:cBhvr>
                                      <p:to>
                                        <p:strVal val="visible"/>
                                      </p:to>
                                    </p:set>
                                    <p:anim calcmode="lin" valueType="num">
                                      <p:cBhvr>
                                        <p:cTn id="60" dur="500" fill="hold"/>
                                        <p:tgtEl>
                                          <p:spTgt spid="299074"/>
                                        </p:tgtEl>
                                        <p:attrNameLst>
                                          <p:attrName>ppt_x</p:attrName>
                                        </p:attrNameLst>
                                      </p:cBhvr>
                                      <p:tavLst>
                                        <p:tav tm="0">
                                          <p:val>
                                            <p:strVal val="#ppt_x-#ppt_w/2"/>
                                          </p:val>
                                        </p:tav>
                                        <p:tav tm="100000">
                                          <p:val>
                                            <p:strVal val="#ppt_x"/>
                                          </p:val>
                                        </p:tav>
                                      </p:tavLst>
                                    </p:anim>
                                    <p:anim calcmode="lin" valueType="num">
                                      <p:cBhvr>
                                        <p:cTn id="61" dur="500" fill="hold"/>
                                        <p:tgtEl>
                                          <p:spTgt spid="299074"/>
                                        </p:tgtEl>
                                        <p:attrNameLst>
                                          <p:attrName>ppt_y</p:attrName>
                                        </p:attrNameLst>
                                      </p:cBhvr>
                                      <p:tavLst>
                                        <p:tav tm="0">
                                          <p:val>
                                            <p:strVal val="#ppt_y"/>
                                          </p:val>
                                        </p:tav>
                                        <p:tav tm="100000">
                                          <p:val>
                                            <p:strVal val="#ppt_y"/>
                                          </p:val>
                                        </p:tav>
                                      </p:tavLst>
                                    </p:anim>
                                    <p:anim calcmode="lin" valueType="num">
                                      <p:cBhvr>
                                        <p:cTn id="62" dur="500" fill="hold"/>
                                        <p:tgtEl>
                                          <p:spTgt spid="299074"/>
                                        </p:tgtEl>
                                        <p:attrNameLst>
                                          <p:attrName>ppt_w</p:attrName>
                                        </p:attrNameLst>
                                      </p:cBhvr>
                                      <p:tavLst>
                                        <p:tav tm="0">
                                          <p:val>
                                            <p:fltVal val="0.000000"/>
                                          </p:val>
                                        </p:tav>
                                        <p:tav tm="100000">
                                          <p:val>
                                            <p:strVal val="#ppt_w"/>
                                          </p:val>
                                        </p:tav>
                                      </p:tavLst>
                                    </p:anim>
                                    <p:anim calcmode="lin" valueType="num">
                                      <p:cBhvr>
                                        <p:cTn id="63" dur="500" fill="hold"/>
                                        <p:tgtEl>
                                          <p:spTgt spid="2990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build="p"/>
      <p:bldP spid="299016" grpId="0"/>
      <p:bldP spid="299046" grpId="0"/>
      <p:bldP spid="299055" grpId="0" animBg="1"/>
      <p:bldP spid="299056" grpId="0" animBg="1"/>
      <p:bldP spid="299057" grpId="0"/>
      <p:bldP spid="299059" grpId="0"/>
      <p:bldP spid="299064" grpId="0"/>
      <p:bldP spid="299066" grpId="0"/>
      <p:bldP spid="29907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01059" name="Text Box 3"/>
          <p:cNvSpPr txBox="1"/>
          <p:nvPr/>
        </p:nvSpPr>
        <p:spPr>
          <a:xfrm>
            <a:off x="0" y="836613"/>
            <a:ext cx="9396413" cy="390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nSpc>
                <a:spcPct val="70000"/>
              </a:lnSpc>
              <a:spcBef>
                <a:spcPct val="50000"/>
              </a:spcBef>
              <a:buClrTx/>
              <a:buSzTx/>
              <a:buFontTx/>
              <a:buNone/>
            </a:pPr>
            <a:r>
              <a:rPr lang="zh-CN" altLang="en-US" sz="2800" b="1" dirty="0">
                <a:latin typeface="黑体" panose="02010609060101010101" pitchFamily="49" charset="-122"/>
                <a:ea typeface="黑体" panose="02010609060101010101" pitchFamily="49" charset="-122"/>
              </a:rPr>
              <a:t>例如：试将</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0.11</a:t>
            </a:r>
            <a:r>
              <a:rPr lang="zh-CN" altLang="en-US" sz="2800" b="1" dirty="0">
                <a:latin typeface="黑体" panose="02010609060101010101" pitchFamily="49" charset="-122"/>
                <a:ea typeface="黑体" panose="02010609060101010101" pitchFamily="49" charset="-122"/>
              </a:rPr>
              <a:t>）用</a:t>
            </a:r>
            <a:r>
              <a:rPr lang="en-US" altLang="zh-CN" sz="2800" b="1" dirty="0">
                <a:latin typeface="黑体" panose="02010609060101010101" pitchFamily="49" charset="-122"/>
                <a:ea typeface="黑体" panose="02010609060101010101" pitchFamily="49" charset="-122"/>
              </a:rPr>
              <a:t>IEEE</a:t>
            </a:r>
            <a:r>
              <a:rPr lang="zh-CN" altLang="en-US" sz="2800" b="1" dirty="0">
                <a:latin typeface="黑体" panose="02010609060101010101" pitchFamily="49" charset="-122"/>
                <a:ea typeface="黑体" panose="02010609060101010101" pitchFamily="49" charset="-122"/>
              </a:rPr>
              <a:t>短实数浮点格式表示出来。</a:t>
            </a:r>
            <a:endParaRPr lang="zh-CN" altLang="en-US" sz="2800" b="1" dirty="0">
              <a:latin typeface="黑体" panose="02010609060101010101" pitchFamily="49" charset="-122"/>
              <a:ea typeface="黑体" panose="02010609060101010101" pitchFamily="49" charset="-122"/>
            </a:endParaRPr>
          </a:p>
        </p:txBody>
      </p:sp>
      <p:sp>
        <p:nvSpPr>
          <p:cNvPr id="301060" name="Line 4"/>
          <p:cNvSpPr/>
          <p:nvPr/>
        </p:nvSpPr>
        <p:spPr>
          <a:xfrm flipH="1">
            <a:off x="1476375" y="2493963"/>
            <a:ext cx="381000" cy="304800"/>
          </a:xfrm>
          <a:prstGeom prst="line">
            <a:avLst/>
          </a:prstGeom>
          <a:ln w="38100" cap="flat" cmpd="sng">
            <a:solidFill>
              <a:srgbClr val="3333FF"/>
            </a:solidFill>
            <a:prstDash val="solid"/>
            <a:headEnd type="none" w="med" len="med"/>
            <a:tailEnd type="none" w="med" len="med"/>
          </a:ln>
        </p:spPr>
      </p:sp>
      <p:sp>
        <p:nvSpPr>
          <p:cNvPr id="301061" name="Text Box 5"/>
          <p:cNvSpPr txBox="1"/>
          <p:nvPr/>
        </p:nvSpPr>
        <p:spPr>
          <a:xfrm>
            <a:off x="2987675" y="2781300"/>
            <a:ext cx="9620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zh-CN" sz="2800" b="1" dirty="0">
                <a:solidFill>
                  <a:srgbClr val="FF0000"/>
                </a:solidFill>
                <a:latin typeface="黑体" panose="02010609060101010101" pitchFamily="49" charset="-122"/>
                <a:ea typeface="黑体" panose="02010609060101010101" pitchFamily="49" charset="-122"/>
              </a:rPr>
              <a:t>阶码</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31750" name="Text Box 6"/>
          <p:cNvSpPr txBox="1"/>
          <p:nvPr/>
        </p:nvSpPr>
        <p:spPr>
          <a:xfrm>
            <a:off x="1763713" y="1773238"/>
            <a:ext cx="5545137" cy="679450"/>
          </a:xfrm>
          <a:prstGeom prst="rect">
            <a:avLst/>
          </a:prstGeom>
          <a:noFill/>
          <a:ln w="381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黑体" panose="02010609060101010101" pitchFamily="49" charset="-122"/>
                <a:ea typeface="黑体" panose="02010609060101010101" pitchFamily="49" charset="-122"/>
              </a:rPr>
              <a:t>S     </a:t>
            </a:r>
            <a:r>
              <a:rPr lang="en-US" altLang="zh-CN" sz="3600" b="1" dirty="0">
                <a:latin typeface="黑体" panose="02010609060101010101" pitchFamily="49" charset="-122"/>
                <a:ea typeface="黑体" panose="02010609060101010101" pitchFamily="49" charset="-122"/>
                <a:sym typeface="Symbol" panose="05050102010706020507" pitchFamily="18" charset="2"/>
              </a:rPr>
              <a:t>         </a:t>
            </a:r>
            <a:r>
              <a:rPr lang="en-US" altLang="zh-CN" sz="3600" b="1" dirty="0">
                <a:sym typeface="Symbol" panose="05050102010706020507" pitchFamily="18" charset="2"/>
              </a:rPr>
              <a:t></a:t>
            </a:r>
            <a:endParaRPr lang="en-US" altLang="zh-CN" sz="3600" b="1" dirty="0">
              <a:sym typeface="Symbol" panose="05050102010706020507" pitchFamily="18" charset="2"/>
            </a:endParaRPr>
          </a:p>
        </p:txBody>
      </p:sp>
      <p:sp>
        <p:nvSpPr>
          <p:cNvPr id="31751" name="Line 7"/>
          <p:cNvSpPr/>
          <p:nvPr/>
        </p:nvSpPr>
        <p:spPr>
          <a:xfrm>
            <a:off x="2413000" y="1773238"/>
            <a:ext cx="3175" cy="685800"/>
          </a:xfrm>
          <a:prstGeom prst="line">
            <a:avLst/>
          </a:prstGeom>
          <a:ln w="57150" cap="flat" cmpd="thinThick">
            <a:solidFill>
              <a:schemeClr val="tx1"/>
            </a:solidFill>
            <a:prstDash val="solid"/>
            <a:headEnd type="none" w="med" len="med"/>
            <a:tailEnd type="none" w="med" len="med"/>
          </a:ln>
        </p:spPr>
      </p:sp>
      <p:sp>
        <p:nvSpPr>
          <p:cNvPr id="31752" name="Line 8"/>
          <p:cNvSpPr/>
          <p:nvPr/>
        </p:nvSpPr>
        <p:spPr>
          <a:xfrm>
            <a:off x="3060700" y="1773238"/>
            <a:ext cx="1588" cy="685800"/>
          </a:xfrm>
          <a:prstGeom prst="line">
            <a:avLst/>
          </a:prstGeom>
          <a:ln w="38100" cap="flat" cmpd="sng">
            <a:solidFill>
              <a:schemeClr val="tx1"/>
            </a:solidFill>
            <a:prstDash val="solid"/>
            <a:headEnd type="none" w="med" len="med"/>
            <a:tailEnd type="none" w="med" len="med"/>
          </a:ln>
        </p:spPr>
      </p:sp>
      <p:sp>
        <p:nvSpPr>
          <p:cNvPr id="31753" name="Line 9"/>
          <p:cNvSpPr/>
          <p:nvPr/>
        </p:nvSpPr>
        <p:spPr>
          <a:xfrm>
            <a:off x="4140200" y="1773238"/>
            <a:ext cx="1588" cy="685800"/>
          </a:xfrm>
          <a:prstGeom prst="line">
            <a:avLst/>
          </a:prstGeom>
          <a:ln w="38100" cap="flat" cmpd="sng">
            <a:solidFill>
              <a:schemeClr val="tx1"/>
            </a:solidFill>
            <a:prstDash val="solid"/>
            <a:headEnd type="none" w="med" len="med"/>
            <a:tailEnd type="none" w="med" len="med"/>
          </a:ln>
        </p:spPr>
      </p:sp>
      <p:sp>
        <p:nvSpPr>
          <p:cNvPr id="31754" name="Line 10"/>
          <p:cNvSpPr/>
          <p:nvPr/>
        </p:nvSpPr>
        <p:spPr>
          <a:xfrm>
            <a:off x="4645025" y="1773238"/>
            <a:ext cx="3175" cy="685800"/>
          </a:xfrm>
          <a:prstGeom prst="line">
            <a:avLst/>
          </a:prstGeom>
          <a:ln w="57150" cap="flat" cmpd="thinThick">
            <a:solidFill>
              <a:schemeClr val="tx1"/>
            </a:solidFill>
            <a:prstDash val="solid"/>
            <a:headEnd type="none" w="med" len="med"/>
            <a:tailEnd type="none" w="med" len="med"/>
          </a:ln>
        </p:spPr>
      </p:sp>
      <p:sp>
        <p:nvSpPr>
          <p:cNvPr id="31755" name="Line 11"/>
          <p:cNvSpPr/>
          <p:nvPr/>
        </p:nvSpPr>
        <p:spPr>
          <a:xfrm>
            <a:off x="5292725" y="1773238"/>
            <a:ext cx="1588" cy="685800"/>
          </a:xfrm>
          <a:prstGeom prst="line">
            <a:avLst/>
          </a:prstGeom>
          <a:ln w="38100" cap="flat" cmpd="sng">
            <a:solidFill>
              <a:schemeClr val="tx1"/>
            </a:solidFill>
            <a:prstDash val="solid"/>
            <a:headEnd type="none" w="med" len="med"/>
            <a:tailEnd type="none" w="med" len="med"/>
          </a:ln>
        </p:spPr>
      </p:sp>
      <p:sp>
        <p:nvSpPr>
          <p:cNvPr id="31756" name="Line 12"/>
          <p:cNvSpPr/>
          <p:nvPr/>
        </p:nvSpPr>
        <p:spPr>
          <a:xfrm>
            <a:off x="6659563" y="1773238"/>
            <a:ext cx="1587" cy="685800"/>
          </a:xfrm>
          <a:prstGeom prst="line">
            <a:avLst/>
          </a:prstGeom>
          <a:ln w="38100" cap="flat" cmpd="sng">
            <a:solidFill>
              <a:schemeClr val="tx1"/>
            </a:solidFill>
            <a:prstDash val="solid"/>
            <a:headEnd type="none" w="med" len="med"/>
            <a:tailEnd type="none" w="med" len="med"/>
          </a:ln>
        </p:spPr>
      </p:sp>
      <p:sp>
        <p:nvSpPr>
          <p:cNvPr id="301069" name="AutoShape 13"/>
          <p:cNvSpPr/>
          <p:nvPr/>
        </p:nvSpPr>
        <p:spPr>
          <a:xfrm rot="-5400000">
            <a:off x="3398838" y="1651000"/>
            <a:ext cx="228600" cy="2057400"/>
          </a:xfrm>
          <a:prstGeom prst="leftBrace">
            <a:avLst>
              <a:gd name="adj1" fmla="val 75000"/>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301070" name="AutoShape 14"/>
          <p:cNvSpPr/>
          <p:nvPr/>
        </p:nvSpPr>
        <p:spPr>
          <a:xfrm rot="-5400000">
            <a:off x="5861050" y="1419225"/>
            <a:ext cx="228600" cy="2519363"/>
          </a:xfrm>
          <a:prstGeom prst="leftBrace">
            <a:avLst>
              <a:gd name="adj1" fmla="val 91840"/>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301071" name="Text Box 15"/>
          <p:cNvSpPr txBox="1"/>
          <p:nvPr/>
        </p:nvSpPr>
        <p:spPr>
          <a:xfrm>
            <a:off x="5580063" y="2781300"/>
            <a:ext cx="10477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zh-CN" sz="2800" b="1" dirty="0">
                <a:solidFill>
                  <a:srgbClr val="FF0000"/>
                </a:solidFill>
                <a:latin typeface="黑体" panose="02010609060101010101" pitchFamily="49" charset="-122"/>
                <a:ea typeface="黑体" panose="02010609060101010101" pitchFamily="49" charset="-122"/>
              </a:rPr>
              <a:t>尾数</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301072" name="Text Box 16"/>
          <p:cNvSpPr txBox="1"/>
          <p:nvPr/>
        </p:nvSpPr>
        <p:spPr>
          <a:xfrm>
            <a:off x="755650" y="2781300"/>
            <a:ext cx="100806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zh-CN" sz="2800" b="1" dirty="0">
                <a:solidFill>
                  <a:schemeClr val="tx2"/>
                </a:solidFill>
                <a:latin typeface="黑体" panose="02010609060101010101" pitchFamily="49" charset="-122"/>
                <a:ea typeface="黑体" panose="02010609060101010101" pitchFamily="49" charset="-122"/>
              </a:rPr>
              <a:t>数符</a:t>
            </a:r>
            <a:endParaRPr lang="zh-CN" altLang="en-US" sz="2800" b="1" dirty="0">
              <a:solidFill>
                <a:schemeClr val="tx2"/>
              </a:solidFill>
              <a:latin typeface="黑体" panose="02010609060101010101" pitchFamily="49" charset="-122"/>
              <a:ea typeface="黑体" panose="02010609060101010101" pitchFamily="49" charset="-122"/>
            </a:endParaRPr>
          </a:p>
        </p:txBody>
      </p:sp>
      <p:sp>
        <p:nvSpPr>
          <p:cNvPr id="31761" name="Text Box 17"/>
          <p:cNvSpPr txBox="1"/>
          <p:nvPr/>
        </p:nvSpPr>
        <p:spPr>
          <a:xfrm>
            <a:off x="1763713" y="1412875"/>
            <a:ext cx="5545137"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31       30                       23    22                             0</a:t>
            </a:r>
            <a:endParaRPr lang="en-US" altLang="zh-CN" sz="1800" b="1" dirty="0"/>
          </a:p>
        </p:txBody>
      </p:sp>
      <p:sp>
        <p:nvSpPr>
          <p:cNvPr id="301074" name="Text Box 18"/>
          <p:cNvSpPr txBox="1"/>
          <p:nvPr/>
        </p:nvSpPr>
        <p:spPr>
          <a:xfrm>
            <a:off x="250825" y="4652963"/>
            <a:ext cx="9144000" cy="3476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zh-CN" altLang="en-US" sz="2400" b="1" dirty="0">
                <a:solidFill>
                  <a:schemeClr val="tx2"/>
                </a:solidFill>
                <a:latin typeface="黑体" panose="02010609060101010101" pitchFamily="49" charset="-122"/>
                <a:ea typeface="黑体" panose="02010609060101010101" pitchFamily="49" charset="-122"/>
              </a:rPr>
              <a:t>阶码：阶码 </a:t>
            </a:r>
            <a:r>
              <a:rPr lang="en-US" altLang="zh-CN" sz="2400" b="1" dirty="0">
                <a:solidFill>
                  <a:schemeClr val="tx2"/>
                </a:solidFill>
                <a:latin typeface="黑体" panose="02010609060101010101" pitchFamily="49" charset="-122"/>
                <a:ea typeface="黑体" panose="02010609060101010101" pitchFamily="49" charset="-122"/>
              </a:rPr>
              <a:t>= </a:t>
            </a:r>
            <a:r>
              <a:rPr lang="zh-CN" altLang="en-US" sz="2400" b="1" dirty="0">
                <a:solidFill>
                  <a:schemeClr val="tx2"/>
                </a:solidFill>
                <a:latin typeface="黑体" panose="02010609060101010101" pitchFamily="49" charset="-122"/>
                <a:ea typeface="黑体" panose="02010609060101010101" pitchFamily="49" charset="-122"/>
              </a:rPr>
              <a:t>阶码真值 </a:t>
            </a:r>
            <a:r>
              <a:rPr lang="en-US" altLang="zh-CN" sz="2400" b="1" dirty="0">
                <a:solidFill>
                  <a:schemeClr val="tx2"/>
                </a:solidFill>
                <a:latin typeface="黑体" panose="02010609060101010101" pitchFamily="49" charset="-122"/>
                <a:ea typeface="黑体" panose="02010609060101010101" pitchFamily="49" charset="-122"/>
              </a:rPr>
              <a:t>+ 127= -1+127=126=</a:t>
            </a:r>
            <a:r>
              <a:rPr lang="zh-CN" altLang="en-US" sz="2400" b="1" dirty="0">
                <a:solidFill>
                  <a:schemeClr val="tx2"/>
                </a:solidFill>
                <a:latin typeface="黑体" panose="02010609060101010101" pitchFamily="49" charset="-122"/>
                <a:ea typeface="黑体" panose="02010609060101010101" pitchFamily="49" charset="-122"/>
              </a:rPr>
              <a:t>（</a:t>
            </a:r>
            <a:r>
              <a:rPr lang="en-US" altLang="zh-CN" sz="2400" b="1" dirty="0">
                <a:solidFill>
                  <a:schemeClr val="tx2"/>
                </a:solidFill>
                <a:latin typeface="黑体" panose="02010609060101010101" pitchFamily="49" charset="-122"/>
                <a:ea typeface="黑体" panose="02010609060101010101" pitchFamily="49" charset="-122"/>
              </a:rPr>
              <a:t>01111110</a:t>
            </a:r>
            <a:r>
              <a:rPr lang="zh-CN" altLang="en-US" sz="2400" b="1" dirty="0">
                <a:solidFill>
                  <a:schemeClr val="tx2"/>
                </a:solidFill>
                <a:latin typeface="黑体" panose="02010609060101010101" pitchFamily="49" charset="-122"/>
                <a:ea typeface="黑体" panose="02010609060101010101" pitchFamily="49" charset="-122"/>
              </a:rPr>
              <a:t>）</a:t>
            </a:r>
            <a:endParaRPr lang="zh-CN" altLang="en-US" sz="2400" b="1" dirty="0">
              <a:solidFill>
                <a:schemeClr val="tx2"/>
              </a:solidFill>
              <a:latin typeface="黑体" panose="02010609060101010101" pitchFamily="49" charset="-122"/>
              <a:ea typeface="黑体" panose="02010609060101010101" pitchFamily="49" charset="-122"/>
            </a:endParaRPr>
          </a:p>
        </p:txBody>
      </p:sp>
      <p:sp>
        <p:nvSpPr>
          <p:cNvPr id="301075" name="Text Box 19"/>
          <p:cNvSpPr txBox="1"/>
          <p:nvPr/>
        </p:nvSpPr>
        <p:spPr>
          <a:xfrm>
            <a:off x="250825" y="5084763"/>
            <a:ext cx="3384550" cy="3476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zh-CN" altLang="en-US" sz="2400" b="1" dirty="0">
                <a:solidFill>
                  <a:schemeClr val="tx2"/>
                </a:solidFill>
                <a:latin typeface="黑体" panose="02010609060101010101" pitchFamily="49" charset="-122"/>
                <a:ea typeface="黑体" panose="02010609060101010101" pitchFamily="49" charset="-122"/>
              </a:rPr>
              <a:t>尾数：为 </a:t>
            </a:r>
            <a:r>
              <a:rPr lang="en-US" altLang="zh-CN" sz="2400" b="1" dirty="0">
                <a:solidFill>
                  <a:schemeClr val="tx2"/>
                </a:solidFill>
                <a:latin typeface="黑体" panose="02010609060101010101" pitchFamily="49" charset="-122"/>
                <a:ea typeface="黑体" panose="02010609060101010101" pitchFamily="49" charset="-122"/>
              </a:rPr>
              <a:t>0.100 </a:t>
            </a:r>
            <a:r>
              <a:rPr lang="en-US" altLang="zh-CN" sz="2400" b="1" dirty="0">
                <a:solidFill>
                  <a:schemeClr val="tx2"/>
                </a:solidFill>
                <a:sym typeface="Symbol" panose="05050102010706020507" pitchFamily="18" charset="2"/>
              </a:rPr>
              <a:t>0</a:t>
            </a:r>
            <a:endParaRPr lang="en-US" altLang="zh-CN" sz="2400" b="1" dirty="0">
              <a:solidFill>
                <a:schemeClr val="tx2"/>
              </a:solidFill>
              <a:sym typeface="Symbol" panose="05050102010706020507" pitchFamily="18" charset="2"/>
            </a:endParaRPr>
          </a:p>
        </p:txBody>
      </p:sp>
      <p:sp>
        <p:nvSpPr>
          <p:cNvPr id="31764" name="Text Box 26"/>
          <p:cNvSpPr txBox="1"/>
          <p:nvPr/>
        </p:nvSpPr>
        <p:spPr>
          <a:xfrm>
            <a:off x="3203575" y="981075"/>
            <a:ext cx="287338"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endParaRPr lang="en-US" altLang="zh-CN" sz="1800" b="1" dirty="0"/>
          </a:p>
        </p:txBody>
      </p:sp>
      <p:grpSp>
        <p:nvGrpSpPr>
          <p:cNvPr id="31765" name="Group 29"/>
          <p:cNvGrpSpPr/>
          <p:nvPr/>
        </p:nvGrpSpPr>
        <p:grpSpPr>
          <a:xfrm>
            <a:off x="0" y="3357563"/>
            <a:ext cx="6084888" cy="798512"/>
            <a:chOff x="0" y="2115"/>
            <a:chExt cx="3833" cy="503"/>
          </a:xfrm>
        </p:grpSpPr>
        <p:sp>
          <p:nvSpPr>
            <p:cNvPr id="31773" name="Text Box 20"/>
            <p:cNvSpPr txBox="1"/>
            <p:nvPr/>
          </p:nvSpPr>
          <p:spPr>
            <a:xfrm>
              <a:off x="0" y="2251"/>
              <a:ext cx="3833" cy="2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zh-CN" altLang="en-US" sz="2800" b="1" dirty="0">
                  <a:latin typeface="黑体" panose="02010609060101010101" pitchFamily="49" charset="-122"/>
                  <a:ea typeface="黑体" panose="02010609060101010101" pitchFamily="49" charset="-122"/>
                </a:rPr>
                <a:t>解：</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0.11) = -</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 + 0.1</a:t>
              </a:r>
              <a:r>
                <a:rPr lang="zh-CN" altLang="en-US" sz="2800" b="1" dirty="0">
                  <a:latin typeface="黑体" panose="02010609060101010101" pitchFamily="49" charset="-122"/>
                  <a:ea typeface="黑体" panose="02010609060101010101" pitchFamily="49" charset="-122"/>
                </a:rPr>
                <a:t>）</a:t>
              </a:r>
              <a:r>
                <a:rPr lang="zh-CN" altLang="en-US" b="1" dirty="0">
                  <a:sym typeface="Symbol" panose="05050102010706020507" pitchFamily="18" charset="2"/>
                </a:rPr>
                <a:t> </a:t>
              </a:r>
              <a:r>
                <a:rPr lang="en-US" altLang="zh-CN" b="1" dirty="0">
                  <a:sym typeface="Symbol" panose="05050102010706020507" pitchFamily="18" charset="2"/>
                </a:rPr>
                <a:t>2</a:t>
              </a:r>
              <a:endParaRPr lang="en-US" altLang="zh-CN" b="1" dirty="0">
                <a:sym typeface="Symbol" panose="05050102010706020507" pitchFamily="18" charset="2"/>
              </a:endParaRPr>
            </a:p>
          </p:txBody>
        </p:sp>
        <p:sp>
          <p:nvSpPr>
            <p:cNvPr id="31774" name="Text Box 27"/>
            <p:cNvSpPr txBox="1"/>
            <p:nvPr/>
          </p:nvSpPr>
          <p:spPr>
            <a:xfrm>
              <a:off x="1292" y="2387"/>
              <a:ext cx="182"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endParaRPr lang="en-US" altLang="zh-CN" sz="1800" b="1" dirty="0"/>
            </a:p>
          </p:txBody>
        </p:sp>
        <p:sp>
          <p:nvSpPr>
            <p:cNvPr id="31775" name="Text Box 28"/>
            <p:cNvSpPr txBox="1"/>
            <p:nvPr/>
          </p:nvSpPr>
          <p:spPr>
            <a:xfrm>
              <a:off x="3424" y="2115"/>
              <a:ext cx="36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endParaRPr lang="en-US" altLang="zh-CN" sz="1800" b="1" dirty="0"/>
            </a:p>
          </p:txBody>
        </p:sp>
      </p:grpSp>
      <p:sp>
        <p:nvSpPr>
          <p:cNvPr id="301086" name="Text Box 30"/>
          <p:cNvSpPr txBox="1"/>
          <p:nvPr/>
        </p:nvSpPr>
        <p:spPr>
          <a:xfrm>
            <a:off x="250825" y="4076700"/>
            <a:ext cx="22336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zh-CN" sz="2400" b="1" dirty="0">
                <a:solidFill>
                  <a:schemeClr val="tx2"/>
                </a:solidFill>
                <a:latin typeface="黑体" panose="02010609060101010101" pitchFamily="49" charset="-122"/>
                <a:ea typeface="黑体" panose="02010609060101010101" pitchFamily="49" charset="-122"/>
              </a:rPr>
              <a:t>数符</a:t>
            </a:r>
            <a:r>
              <a:rPr lang="zh-CN" altLang="en-US" sz="2400" b="1" dirty="0">
                <a:solidFill>
                  <a:schemeClr val="tx2"/>
                </a:solidFill>
                <a:latin typeface="黑体" panose="02010609060101010101" pitchFamily="49" charset="-122"/>
                <a:ea typeface="黑体" panose="02010609060101010101" pitchFamily="49" charset="-122"/>
              </a:rPr>
              <a:t>：为</a:t>
            </a:r>
            <a:r>
              <a:rPr lang="en-US" altLang="zh-CN" sz="2400" b="1" dirty="0">
                <a:solidFill>
                  <a:schemeClr val="tx2"/>
                </a:solidFill>
                <a:latin typeface="黑体" panose="02010609060101010101" pitchFamily="49" charset="-122"/>
                <a:ea typeface="黑体" panose="02010609060101010101" pitchFamily="49" charset="-122"/>
              </a:rPr>
              <a:t>1</a:t>
            </a:r>
            <a:endParaRPr lang="en-US" altLang="zh-CN" sz="2400" b="1" dirty="0">
              <a:solidFill>
                <a:schemeClr val="tx2"/>
              </a:solidFill>
              <a:latin typeface="黑体" panose="02010609060101010101" pitchFamily="49" charset="-122"/>
              <a:ea typeface="黑体" panose="02010609060101010101" pitchFamily="49" charset="-122"/>
            </a:endParaRPr>
          </a:p>
        </p:txBody>
      </p:sp>
      <p:sp>
        <p:nvSpPr>
          <p:cNvPr id="31767" name="Text Box 31"/>
          <p:cNvSpPr txBox="1"/>
          <p:nvPr/>
        </p:nvSpPr>
        <p:spPr>
          <a:xfrm>
            <a:off x="8101013" y="4724400"/>
            <a:ext cx="503237"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solidFill>
                  <a:schemeClr val="tx2"/>
                </a:solidFill>
              </a:rPr>
              <a:t>2</a:t>
            </a:r>
            <a:endParaRPr lang="en-US" altLang="zh-CN" sz="1800" b="1" dirty="0">
              <a:solidFill>
                <a:schemeClr val="tx2"/>
              </a:solidFill>
            </a:endParaRPr>
          </a:p>
        </p:txBody>
      </p:sp>
      <p:sp>
        <p:nvSpPr>
          <p:cNvPr id="301088" name="Text Box 32"/>
          <p:cNvSpPr txBox="1"/>
          <p:nvPr/>
        </p:nvSpPr>
        <p:spPr>
          <a:xfrm>
            <a:off x="179388" y="5589588"/>
            <a:ext cx="6480175" cy="390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zh-CN" altLang="en-US" sz="2800" b="1" dirty="0">
                <a:latin typeface="黑体" panose="02010609060101010101" pitchFamily="49" charset="-122"/>
                <a:ea typeface="黑体" panose="02010609060101010101" pitchFamily="49" charset="-122"/>
              </a:rPr>
              <a:t>该浮点代码为  </a:t>
            </a:r>
            <a:r>
              <a:rPr lang="en-US" altLang="zh-CN" sz="2800" b="1" dirty="0">
                <a:latin typeface="黑体" panose="02010609060101010101" pitchFamily="49" charset="-122"/>
                <a:ea typeface="黑体" panose="02010609060101010101" pitchFamily="49" charset="-122"/>
              </a:rPr>
              <a:t>1,01111110,100 </a:t>
            </a:r>
            <a:r>
              <a:rPr lang="en-US" altLang="zh-CN" sz="2800" b="1" dirty="0">
                <a:sym typeface="Symbol" panose="05050102010706020507" pitchFamily="18" charset="2"/>
              </a:rPr>
              <a:t>  0</a:t>
            </a:r>
            <a:endParaRPr lang="en-US" altLang="zh-CN" sz="2800" b="1" dirty="0">
              <a:sym typeface="Symbol" panose="05050102010706020507" pitchFamily="18" charset="2"/>
            </a:endParaRPr>
          </a:p>
        </p:txBody>
      </p:sp>
      <p:sp>
        <p:nvSpPr>
          <p:cNvPr id="31769" name="AutoShape 34"/>
          <p:cNvSpPr/>
          <p:nvPr/>
        </p:nvSpPr>
        <p:spPr>
          <a:xfrm rot="5400000" flipH="1">
            <a:off x="3706813" y="5445125"/>
            <a:ext cx="288925" cy="1296988"/>
          </a:xfrm>
          <a:prstGeom prst="leftBrace">
            <a:avLst>
              <a:gd name="adj1" fmla="val 36909"/>
              <a:gd name="adj2" fmla="val 50000"/>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31770" name="AutoShape 35"/>
          <p:cNvSpPr/>
          <p:nvPr/>
        </p:nvSpPr>
        <p:spPr>
          <a:xfrm rot="5400000" flipH="1">
            <a:off x="5362575" y="5445125"/>
            <a:ext cx="288925" cy="1296988"/>
          </a:xfrm>
          <a:prstGeom prst="leftBrace">
            <a:avLst>
              <a:gd name="adj1" fmla="val 36909"/>
              <a:gd name="adj2" fmla="val 52139"/>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31771" name="Text Box 36"/>
          <p:cNvSpPr txBox="1"/>
          <p:nvPr/>
        </p:nvSpPr>
        <p:spPr>
          <a:xfrm>
            <a:off x="3348038" y="6308725"/>
            <a:ext cx="11509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t>阶码</a:t>
            </a:r>
            <a:r>
              <a:rPr lang="en-US" altLang="zh-CN" sz="2000" b="1" dirty="0"/>
              <a:t>8</a:t>
            </a:r>
            <a:r>
              <a:rPr lang="zh-CN" altLang="en-US" sz="2000" b="1" dirty="0"/>
              <a:t>位</a:t>
            </a:r>
            <a:endParaRPr lang="zh-CN" altLang="en-US" sz="2000" b="1" dirty="0"/>
          </a:p>
        </p:txBody>
      </p:sp>
      <p:sp>
        <p:nvSpPr>
          <p:cNvPr id="31772" name="Text Box 37"/>
          <p:cNvSpPr txBox="1"/>
          <p:nvPr/>
        </p:nvSpPr>
        <p:spPr>
          <a:xfrm>
            <a:off x="4932363" y="6308725"/>
            <a:ext cx="13684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t>尾数</a:t>
            </a:r>
            <a:r>
              <a:rPr lang="en-US" altLang="zh-CN" sz="2000" b="1" dirty="0"/>
              <a:t>23</a:t>
            </a:r>
            <a:r>
              <a:rPr lang="zh-CN" altLang="en-US" sz="2000" b="1" dirty="0"/>
              <a:t>位</a:t>
            </a:r>
            <a:endParaRPr lang="zh-CN" altLang="en-US" sz="20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1059"/>
                                        </p:tgtEl>
                                        <p:attrNameLst>
                                          <p:attrName>style.visibility</p:attrName>
                                        </p:attrNameLst>
                                      </p:cBhvr>
                                      <p:to>
                                        <p:strVal val="visible"/>
                                      </p:to>
                                    </p:set>
                                    <p:animEffect transition="in" filter="dissolve">
                                      <p:cBhvr>
                                        <p:cTn id="7" dur="500"/>
                                        <p:tgtEl>
                                          <p:spTgt spid="3010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1069"/>
                                        </p:tgtEl>
                                        <p:attrNameLst>
                                          <p:attrName>style.visibility</p:attrName>
                                        </p:attrNameLst>
                                      </p:cBhvr>
                                      <p:to>
                                        <p:strVal val="visible"/>
                                      </p:to>
                                    </p:set>
                                    <p:animEffect transition="in" filter="wipe(up)">
                                      <p:cBhvr>
                                        <p:cTn id="12" dur="500"/>
                                        <p:tgtEl>
                                          <p:spTgt spid="30106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01061"/>
                                        </p:tgtEl>
                                        <p:attrNameLst>
                                          <p:attrName>style.visibility</p:attrName>
                                        </p:attrNameLst>
                                      </p:cBhvr>
                                      <p:to>
                                        <p:strVal val="visible"/>
                                      </p:to>
                                    </p:set>
                                    <p:animEffect transition="in" filter="wipe(up)">
                                      <p:cBhvr>
                                        <p:cTn id="16" dur="500"/>
                                        <p:tgtEl>
                                          <p:spTgt spid="30106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1070"/>
                                        </p:tgtEl>
                                        <p:attrNameLst>
                                          <p:attrName>style.visibility</p:attrName>
                                        </p:attrNameLst>
                                      </p:cBhvr>
                                      <p:to>
                                        <p:strVal val="visible"/>
                                      </p:to>
                                    </p:set>
                                    <p:animEffect transition="in" filter="wipe(up)">
                                      <p:cBhvr>
                                        <p:cTn id="21" dur="500"/>
                                        <p:tgtEl>
                                          <p:spTgt spid="301070"/>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01071"/>
                                        </p:tgtEl>
                                        <p:attrNameLst>
                                          <p:attrName>style.visibility</p:attrName>
                                        </p:attrNameLst>
                                      </p:cBhvr>
                                      <p:to>
                                        <p:strVal val="visible"/>
                                      </p:to>
                                    </p:set>
                                    <p:animEffect transition="in" filter="wipe(up)">
                                      <p:cBhvr>
                                        <p:cTn id="25" dur="500"/>
                                        <p:tgtEl>
                                          <p:spTgt spid="3010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01060"/>
                                        </p:tgtEl>
                                        <p:attrNameLst>
                                          <p:attrName>style.visibility</p:attrName>
                                        </p:attrNameLst>
                                      </p:cBhvr>
                                      <p:to>
                                        <p:strVal val="visible"/>
                                      </p:to>
                                    </p:set>
                                    <p:animEffect transition="in" filter="wipe(up)">
                                      <p:cBhvr>
                                        <p:cTn id="30" dur="500"/>
                                        <p:tgtEl>
                                          <p:spTgt spid="301060"/>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01072"/>
                                        </p:tgtEl>
                                        <p:attrNameLst>
                                          <p:attrName>style.visibility</p:attrName>
                                        </p:attrNameLst>
                                      </p:cBhvr>
                                      <p:to>
                                        <p:strVal val="visible"/>
                                      </p:to>
                                    </p:set>
                                    <p:animEffect transition="in" filter="wipe(up)">
                                      <p:cBhvr>
                                        <p:cTn id="34" dur="500"/>
                                        <p:tgtEl>
                                          <p:spTgt spid="301072"/>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301074"/>
                                        </p:tgtEl>
                                        <p:attrNameLst>
                                          <p:attrName>style.visibility</p:attrName>
                                        </p:attrNameLst>
                                      </p:cBhvr>
                                      <p:to>
                                        <p:strVal val="visible"/>
                                      </p:to>
                                    </p:set>
                                    <p:anim calcmode="lin" valueType="num">
                                      <p:cBhvr>
                                        <p:cTn id="39" dur="500" fill="hold"/>
                                        <p:tgtEl>
                                          <p:spTgt spid="301074"/>
                                        </p:tgtEl>
                                        <p:attrNameLst>
                                          <p:attrName>ppt_x</p:attrName>
                                        </p:attrNameLst>
                                      </p:cBhvr>
                                      <p:tavLst>
                                        <p:tav tm="0">
                                          <p:val>
                                            <p:strVal val="#ppt_x-#ppt_w/2"/>
                                          </p:val>
                                        </p:tav>
                                        <p:tav tm="100000">
                                          <p:val>
                                            <p:strVal val="#ppt_x"/>
                                          </p:val>
                                        </p:tav>
                                      </p:tavLst>
                                    </p:anim>
                                    <p:anim calcmode="lin" valueType="num">
                                      <p:cBhvr>
                                        <p:cTn id="40" dur="500" fill="hold"/>
                                        <p:tgtEl>
                                          <p:spTgt spid="301074"/>
                                        </p:tgtEl>
                                        <p:attrNameLst>
                                          <p:attrName>ppt_y</p:attrName>
                                        </p:attrNameLst>
                                      </p:cBhvr>
                                      <p:tavLst>
                                        <p:tav tm="0">
                                          <p:val>
                                            <p:strVal val="#ppt_y"/>
                                          </p:val>
                                        </p:tav>
                                        <p:tav tm="100000">
                                          <p:val>
                                            <p:strVal val="#ppt_y"/>
                                          </p:val>
                                        </p:tav>
                                      </p:tavLst>
                                    </p:anim>
                                    <p:anim calcmode="lin" valueType="num">
                                      <p:cBhvr>
                                        <p:cTn id="41" dur="500" fill="hold"/>
                                        <p:tgtEl>
                                          <p:spTgt spid="301074"/>
                                        </p:tgtEl>
                                        <p:attrNameLst>
                                          <p:attrName>ppt_w</p:attrName>
                                        </p:attrNameLst>
                                      </p:cBhvr>
                                      <p:tavLst>
                                        <p:tav tm="0">
                                          <p:val>
                                            <p:fltVal val="0.000000"/>
                                          </p:val>
                                        </p:tav>
                                        <p:tav tm="100000">
                                          <p:val>
                                            <p:strVal val="#ppt_w"/>
                                          </p:val>
                                        </p:tav>
                                      </p:tavLst>
                                    </p:anim>
                                    <p:anim calcmode="lin" valueType="num">
                                      <p:cBhvr>
                                        <p:cTn id="42" dur="500" fill="hold"/>
                                        <p:tgtEl>
                                          <p:spTgt spid="301074"/>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301075"/>
                                        </p:tgtEl>
                                        <p:attrNameLst>
                                          <p:attrName>style.visibility</p:attrName>
                                        </p:attrNameLst>
                                      </p:cBhvr>
                                      <p:to>
                                        <p:strVal val="visible"/>
                                      </p:to>
                                    </p:set>
                                    <p:anim calcmode="lin" valueType="num">
                                      <p:cBhvr>
                                        <p:cTn id="47" dur="500" fill="hold"/>
                                        <p:tgtEl>
                                          <p:spTgt spid="301075"/>
                                        </p:tgtEl>
                                        <p:attrNameLst>
                                          <p:attrName>ppt_x</p:attrName>
                                        </p:attrNameLst>
                                      </p:cBhvr>
                                      <p:tavLst>
                                        <p:tav tm="0">
                                          <p:val>
                                            <p:strVal val="#ppt_x-#ppt_w/2"/>
                                          </p:val>
                                        </p:tav>
                                        <p:tav tm="100000">
                                          <p:val>
                                            <p:strVal val="#ppt_x"/>
                                          </p:val>
                                        </p:tav>
                                      </p:tavLst>
                                    </p:anim>
                                    <p:anim calcmode="lin" valueType="num">
                                      <p:cBhvr>
                                        <p:cTn id="48" dur="500" fill="hold"/>
                                        <p:tgtEl>
                                          <p:spTgt spid="301075"/>
                                        </p:tgtEl>
                                        <p:attrNameLst>
                                          <p:attrName>ppt_y</p:attrName>
                                        </p:attrNameLst>
                                      </p:cBhvr>
                                      <p:tavLst>
                                        <p:tav tm="0">
                                          <p:val>
                                            <p:strVal val="#ppt_y"/>
                                          </p:val>
                                        </p:tav>
                                        <p:tav tm="100000">
                                          <p:val>
                                            <p:strVal val="#ppt_y"/>
                                          </p:val>
                                        </p:tav>
                                      </p:tavLst>
                                    </p:anim>
                                    <p:anim calcmode="lin" valueType="num">
                                      <p:cBhvr>
                                        <p:cTn id="49" dur="500" fill="hold"/>
                                        <p:tgtEl>
                                          <p:spTgt spid="301075"/>
                                        </p:tgtEl>
                                        <p:attrNameLst>
                                          <p:attrName>ppt_w</p:attrName>
                                        </p:attrNameLst>
                                      </p:cBhvr>
                                      <p:tavLst>
                                        <p:tav tm="0">
                                          <p:val>
                                            <p:fltVal val="0.000000"/>
                                          </p:val>
                                        </p:tav>
                                        <p:tav tm="100000">
                                          <p:val>
                                            <p:strVal val="#ppt_w"/>
                                          </p:val>
                                        </p:tav>
                                      </p:tavLst>
                                    </p:anim>
                                    <p:anim calcmode="lin" valueType="num">
                                      <p:cBhvr>
                                        <p:cTn id="50" dur="500" fill="hold"/>
                                        <p:tgtEl>
                                          <p:spTgt spid="301075"/>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301086"/>
                                        </p:tgtEl>
                                        <p:attrNameLst>
                                          <p:attrName>style.visibility</p:attrName>
                                        </p:attrNameLst>
                                      </p:cBhvr>
                                      <p:to>
                                        <p:strVal val="visible"/>
                                      </p:to>
                                    </p:set>
                                    <p:animEffect transition="in" filter="wipe(up)">
                                      <p:cBhvr>
                                        <p:cTn id="54" dur="500"/>
                                        <p:tgtEl>
                                          <p:spTgt spid="301086"/>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grpId="0" nodeType="clickEffect">
                                  <p:stCondLst>
                                    <p:cond delay="0"/>
                                  </p:stCondLst>
                                  <p:childTnLst>
                                    <p:set>
                                      <p:cBhvr>
                                        <p:cTn id="58" dur="1" fill="hold">
                                          <p:stCondLst>
                                            <p:cond delay="0"/>
                                          </p:stCondLst>
                                        </p:cTn>
                                        <p:tgtEl>
                                          <p:spTgt spid="301088"/>
                                        </p:tgtEl>
                                        <p:attrNameLst>
                                          <p:attrName>style.visibility</p:attrName>
                                        </p:attrNameLst>
                                      </p:cBhvr>
                                      <p:to>
                                        <p:strVal val="visible"/>
                                      </p:to>
                                    </p:set>
                                    <p:anim calcmode="lin" valueType="num">
                                      <p:cBhvr>
                                        <p:cTn id="59" dur="500" fill="hold"/>
                                        <p:tgtEl>
                                          <p:spTgt spid="301088"/>
                                        </p:tgtEl>
                                        <p:attrNameLst>
                                          <p:attrName>ppt_x</p:attrName>
                                        </p:attrNameLst>
                                      </p:cBhvr>
                                      <p:tavLst>
                                        <p:tav tm="0">
                                          <p:val>
                                            <p:strVal val="#ppt_x-#ppt_w/2"/>
                                          </p:val>
                                        </p:tav>
                                        <p:tav tm="100000">
                                          <p:val>
                                            <p:strVal val="#ppt_x"/>
                                          </p:val>
                                        </p:tav>
                                      </p:tavLst>
                                    </p:anim>
                                    <p:anim calcmode="lin" valueType="num">
                                      <p:cBhvr>
                                        <p:cTn id="60" dur="500" fill="hold"/>
                                        <p:tgtEl>
                                          <p:spTgt spid="301088"/>
                                        </p:tgtEl>
                                        <p:attrNameLst>
                                          <p:attrName>ppt_y</p:attrName>
                                        </p:attrNameLst>
                                      </p:cBhvr>
                                      <p:tavLst>
                                        <p:tav tm="0">
                                          <p:val>
                                            <p:strVal val="#ppt_y"/>
                                          </p:val>
                                        </p:tav>
                                        <p:tav tm="100000">
                                          <p:val>
                                            <p:strVal val="#ppt_y"/>
                                          </p:val>
                                        </p:tav>
                                      </p:tavLst>
                                    </p:anim>
                                    <p:anim calcmode="lin" valueType="num">
                                      <p:cBhvr>
                                        <p:cTn id="61" dur="500" fill="hold"/>
                                        <p:tgtEl>
                                          <p:spTgt spid="301088"/>
                                        </p:tgtEl>
                                        <p:attrNameLst>
                                          <p:attrName>ppt_w</p:attrName>
                                        </p:attrNameLst>
                                      </p:cBhvr>
                                      <p:tavLst>
                                        <p:tav tm="0">
                                          <p:val>
                                            <p:fltVal val="0.000000"/>
                                          </p:val>
                                        </p:tav>
                                        <p:tav tm="100000">
                                          <p:val>
                                            <p:strVal val="#ppt_w"/>
                                          </p:val>
                                        </p:tav>
                                      </p:tavLst>
                                    </p:anim>
                                    <p:anim calcmode="lin" valueType="num">
                                      <p:cBhvr>
                                        <p:cTn id="62" dur="500" fill="hold"/>
                                        <p:tgtEl>
                                          <p:spTgt spid="3010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p:bldP spid="301061" grpId="0"/>
      <p:bldP spid="301069" grpId="0" animBg="1"/>
      <p:bldP spid="301070" grpId="0" animBg="1"/>
      <p:bldP spid="301071" grpId="0"/>
      <p:bldP spid="301072" grpId="0"/>
      <p:bldP spid="301074" grpId="0"/>
      <p:bldP spid="301075" grpId="0"/>
      <p:bldP spid="301086" grpId="0"/>
      <p:bldP spid="30108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03115" name="Text Box 11"/>
          <p:cNvSpPr txBox="1"/>
          <p:nvPr/>
        </p:nvSpPr>
        <p:spPr>
          <a:xfrm>
            <a:off x="1258888" y="576263"/>
            <a:ext cx="5483225" cy="768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      </a:t>
            </a:r>
            <a:r>
              <a:rPr lang="en-US" altLang="zh-CN" sz="4000" b="1" dirty="0">
                <a:latin typeface="Times New Roman" panose="02020603050405020304" pitchFamily="18" charset="0"/>
              </a:rPr>
              <a:t> </a:t>
            </a:r>
            <a:r>
              <a:rPr lang="en-US" altLang="zh-CN" sz="4000" b="1" dirty="0">
                <a:latin typeface="黑体" panose="02010609060101010101" pitchFamily="49" charset="-122"/>
                <a:ea typeface="黑体" panose="02010609060101010101" pitchFamily="49" charset="-122"/>
              </a:rPr>
              <a:t>2.2  </a:t>
            </a:r>
            <a:r>
              <a:rPr lang="zh-CN" altLang="en-US" sz="4000" b="1" dirty="0">
                <a:latin typeface="黑体" panose="02010609060101010101" pitchFamily="49" charset="-122"/>
                <a:ea typeface="黑体" panose="02010609060101010101" pitchFamily="49" charset="-122"/>
              </a:rPr>
              <a:t>字符的表示</a:t>
            </a:r>
            <a:r>
              <a:rPr lang="zh-CN" altLang="en-US" sz="4400" b="1" dirty="0">
                <a:latin typeface="Times New Roman" panose="02020603050405020304" pitchFamily="18" charset="0"/>
              </a:rPr>
              <a:t>  </a:t>
            </a:r>
            <a:endParaRPr lang="zh-CN" altLang="en-US" sz="4400" b="1" dirty="0">
              <a:latin typeface="Times New Roman" panose="02020603050405020304" pitchFamily="18" charset="0"/>
            </a:endParaRPr>
          </a:p>
        </p:txBody>
      </p:sp>
      <p:sp>
        <p:nvSpPr>
          <p:cNvPr id="32772" name="矩形 1"/>
          <p:cNvSpPr/>
          <p:nvPr/>
        </p:nvSpPr>
        <p:spPr>
          <a:xfrm>
            <a:off x="468313" y="2349500"/>
            <a:ext cx="8207375" cy="2676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800" b="1" dirty="0"/>
              <a:t>       </a:t>
            </a:r>
            <a:r>
              <a:rPr lang="zh-CN" altLang="zh-CN" sz="2800" b="1" dirty="0"/>
              <a:t>计算机除了能处理数值型数据信息外，还能处理大量的非数值型数据信息，如字符、图像及汉字信息等，这些信息在计算机中也必须用二进制代码形式表示。本节主要讨论字符型数据的表示。</a:t>
            </a:r>
            <a:endParaRPr lang="zh-CN" altLang="zh-CN" sz="28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3115">
                                            <p:txEl>
                                              <p:charRg st="0" end="20"/>
                                            </p:txEl>
                                          </p:spTgt>
                                        </p:tgtEl>
                                        <p:attrNameLst>
                                          <p:attrName>style.visibility</p:attrName>
                                        </p:attrNameLst>
                                      </p:cBhvr>
                                      <p:to>
                                        <p:strVal val="visible"/>
                                      </p:to>
                                    </p:set>
                                    <p:animEffect transition="in" filter="barn(outVertical)">
                                      <p:cBhvr>
                                        <p:cTn id="7" dur="500"/>
                                        <p:tgtEl>
                                          <p:spTgt spid="303115">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03116" name="Text Box 12"/>
          <p:cNvSpPr txBox="1"/>
          <p:nvPr/>
        </p:nvSpPr>
        <p:spPr>
          <a:xfrm>
            <a:off x="222250" y="211138"/>
            <a:ext cx="8713788"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2.2.1 </a:t>
            </a:r>
            <a:r>
              <a:rPr lang="en-US" altLang="zh-CN" sz="3600" b="1" dirty="0">
                <a:latin typeface="Times New Roman" panose="02020603050405020304" pitchFamily="18" charset="0"/>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ASCII</a:t>
            </a:r>
            <a:r>
              <a:rPr lang="zh-CN" altLang="en-US" sz="3600" b="1" dirty="0">
                <a:latin typeface="Times New Roman" panose="02020603050405020304" pitchFamily="18" charset="0"/>
                <a:ea typeface="黑体" panose="02010609060101010101" pitchFamily="49" charset="-122"/>
              </a:rPr>
              <a:t>码</a:t>
            </a:r>
            <a:r>
              <a:rPr lang="zh-CN" altLang="en-US"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使用</a:t>
            </a:r>
            <a:r>
              <a:rPr lang="zh-CN" altLang="zh-CN" sz="2800" b="1" dirty="0"/>
              <a:t>最广泛的字符编码方案</a:t>
            </a:r>
            <a:endParaRPr lang="zh-CN" altLang="en-US" sz="2800" b="1" dirty="0">
              <a:latin typeface="Times New Roman" panose="02020603050405020304" pitchFamily="18" charset="0"/>
              <a:ea typeface="黑体" panose="02010609060101010101" pitchFamily="49" charset="-122"/>
            </a:endParaRPr>
          </a:p>
        </p:txBody>
      </p:sp>
      <p:sp>
        <p:nvSpPr>
          <p:cNvPr id="303117" name="Text Box 13"/>
          <p:cNvSpPr txBox="1"/>
          <p:nvPr/>
        </p:nvSpPr>
        <p:spPr>
          <a:xfrm>
            <a:off x="174625" y="833438"/>
            <a:ext cx="8713788" cy="20304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zh-CN" altLang="en-US" sz="2800" b="1" dirty="0">
                <a:latin typeface="Times New Roman" panose="02020603050405020304" pitchFamily="18" charset="0"/>
                <a:ea typeface="黑体" panose="02010609060101010101" pitchFamily="49" charset="-122"/>
              </a:rPr>
              <a:t>美国国家信息交换标准代码，简称</a:t>
            </a:r>
            <a:r>
              <a:rPr lang="en-US" altLang="zh-CN" sz="2800" b="1" dirty="0"/>
              <a:t>ASCII</a:t>
            </a:r>
            <a:r>
              <a:rPr lang="zh-CN" altLang="en-US" sz="2800" b="1" dirty="0"/>
              <a:t>码。</a:t>
            </a:r>
            <a:r>
              <a:rPr lang="en-US" altLang="zh-CN" sz="2800" b="1" dirty="0"/>
              <a:t>ASCII</a:t>
            </a:r>
            <a:r>
              <a:rPr lang="zh-CN" altLang="zh-CN" sz="2800" b="1" dirty="0"/>
              <a:t>码选用</a:t>
            </a:r>
            <a:r>
              <a:rPr lang="en-US" altLang="zh-CN" sz="2800" b="1" dirty="0"/>
              <a:t>128</a:t>
            </a:r>
            <a:r>
              <a:rPr lang="zh-CN" altLang="zh-CN" sz="2800" b="1" dirty="0"/>
              <a:t>个常用字符，用</a:t>
            </a:r>
            <a:r>
              <a:rPr lang="en-US" altLang="zh-CN" sz="2800" b="1" dirty="0"/>
              <a:t>7</a:t>
            </a:r>
            <a:r>
              <a:rPr lang="zh-CN" altLang="zh-CN" sz="2800" b="1" dirty="0"/>
              <a:t>位二进制编码，如再加上一位奇偶校验位，正好用一字节表示一个字符的</a:t>
            </a:r>
            <a:r>
              <a:rPr lang="en-US" altLang="zh-CN" sz="2800" b="1" dirty="0"/>
              <a:t>ASCII</a:t>
            </a:r>
            <a:r>
              <a:rPr lang="zh-CN" altLang="zh-CN" sz="2800" b="1" dirty="0"/>
              <a:t>码。</a:t>
            </a:r>
            <a:endParaRPr lang="zh-CN" altLang="en-US" sz="2800" b="1" dirty="0">
              <a:latin typeface="Times New Roman" panose="02020603050405020304" pitchFamily="18" charset="0"/>
              <a:ea typeface="黑体" panose="02010609060101010101" pitchFamily="49" charset="-122"/>
            </a:endParaRPr>
          </a:p>
        </p:txBody>
      </p:sp>
      <p:sp>
        <p:nvSpPr>
          <p:cNvPr id="303118" name="Text Box 14"/>
          <p:cNvSpPr txBox="1"/>
          <p:nvPr/>
        </p:nvSpPr>
        <p:spPr>
          <a:xfrm>
            <a:off x="2959100" y="3048000"/>
            <a:ext cx="47529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黑体" panose="02010609060101010101" pitchFamily="49" charset="-122"/>
              </a:rPr>
              <a:t>0~9</a:t>
            </a:r>
            <a:r>
              <a:rPr lang="zh-CN" altLang="en-US" sz="2400" b="1" dirty="0">
                <a:latin typeface="Times New Roman" panose="02020603050405020304" pitchFamily="18" charset="0"/>
                <a:ea typeface="黑体" panose="02010609060101010101" pitchFamily="49" charset="-122"/>
              </a:rPr>
              <a:t>共</a:t>
            </a:r>
            <a:r>
              <a:rPr lang="en-US" altLang="zh-CN" sz="2400" b="1" dirty="0">
                <a:latin typeface="Times New Roman" panose="02020603050405020304" pitchFamily="18" charset="0"/>
                <a:ea typeface="黑体" panose="02010609060101010101" pitchFamily="49" charset="-122"/>
              </a:rPr>
              <a:t>10</a:t>
            </a:r>
            <a:r>
              <a:rPr lang="zh-CN" altLang="en-US" sz="2400" b="1" dirty="0">
                <a:latin typeface="Times New Roman" panose="02020603050405020304" pitchFamily="18" charset="0"/>
                <a:ea typeface="黑体" panose="02010609060101010101" pitchFamily="49" charset="-122"/>
              </a:rPr>
              <a:t>个数字字符：</a:t>
            </a:r>
            <a:r>
              <a:rPr lang="en-US" altLang="zh-CN" sz="2400" b="1" dirty="0">
                <a:latin typeface="Times New Roman" panose="02020603050405020304" pitchFamily="18" charset="0"/>
                <a:ea typeface="黑体" panose="02010609060101010101" pitchFamily="49" charset="-122"/>
              </a:rPr>
              <a:t>30H~39H</a:t>
            </a:r>
            <a:endParaRPr lang="en-US" altLang="zh-CN" sz="2400" b="1" dirty="0">
              <a:latin typeface="Times New Roman" panose="02020603050405020304" pitchFamily="18" charset="0"/>
              <a:ea typeface="黑体" panose="02010609060101010101" pitchFamily="49" charset="-122"/>
            </a:endParaRPr>
          </a:p>
        </p:txBody>
      </p:sp>
      <p:sp>
        <p:nvSpPr>
          <p:cNvPr id="303119" name="Text Box 15"/>
          <p:cNvSpPr txBox="1"/>
          <p:nvPr/>
        </p:nvSpPr>
        <p:spPr>
          <a:xfrm>
            <a:off x="2887663" y="3624263"/>
            <a:ext cx="60483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latin typeface="Times New Roman" panose="02020603050405020304" pitchFamily="18" charset="0"/>
              </a:rPr>
              <a:t> </a:t>
            </a:r>
            <a:r>
              <a:rPr lang="en-US" altLang="zh-CN" sz="2400" b="1" dirty="0">
                <a:latin typeface="Times New Roman" panose="02020603050405020304" pitchFamily="18" charset="0"/>
                <a:ea typeface="黑体" panose="02010609060101010101" pitchFamily="49" charset="-122"/>
              </a:rPr>
              <a:t>26</a:t>
            </a:r>
            <a:r>
              <a:rPr lang="zh-CN" altLang="en-US" sz="2400" b="1" dirty="0">
                <a:latin typeface="Times New Roman" panose="02020603050405020304" pitchFamily="18" charset="0"/>
                <a:ea typeface="黑体" panose="02010609060101010101" pitchFamily="49" charset="-122"/>
              </a:rPr>
              <a:t>个大写英文字母：</a:t>
            </a:r>
            <a:r>
              <a:rPr lang="en-US" altLang="zh-CN" sz="2400" b="1" dirty="0">
                <a:latin typeface="Times New Roman" panose="02020603050405020304" pitchFamily="18" charset="0"/>
                <a:ea typeface="黑体" panose="02010609060101010101" pitchFamily="49" charset="-122"/>
              </a:rPr>
              <a:t>41H~5AH</a:t>
            </a:r>
            <a:endParaRPr lang="en-US" altLang="zh-CN" sz="2400" b="1" dirty="0">
              <a:latin typeface="Times New Roman" panose="02020603050405020304" pitchFamily="18" charset="0"/>
              <a:ea typeface="黑体" panose="02010609060101010101" pitchFamily="49" charset="-122"/>
            </a:endParaRPr>
          </a:p>
        </p:txBody>
      </p:sp>
      <p:sp>
        <p:nvSpPr>
          <p:cNvPr id="303120" name="Text Box 16"/>
          <p:cNvSpPr txBox="1"/>
          <p:nvPr/>
        </p:nvSpPr>
        <p:spPr>
          <a:xfrm flipH="1">
            <a:off x="2887663" y="4848225"/>
            <a:ext cx="48958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一些</a:t>
            </a:r>
            <a:r>
              <a:rPr lang="zh-CN" altLang="en-US" sz="2400" b="1" dirty="0">
                <a:latin typeface="Times New Roman" panose="02020603050405020304" pitchFamily="18" charset="0"/>
                <a:ea typeface="黑体" panose="02010609060101010101" pitchFamily="49" charset="-122"/>
              </a:rPr>
              <a:t>通用符号和控制符号</a:t>
            </a:r>
            <a:endParaRPr lang="zh-CN" altLang="en-US" sz="2400" b="1" dirty="0">
              <a:latin typeface="Times New Roman" panose="02020603050405020304" pitchFamily="18" charset="0"/>
              <a:ea typeface="黑体" panose="02010609060101010101" pitchFamily="49" charset="-122"/>
            </a:endParaRPr>
          </a:p>
        </p:txBody>
      </p:sp>
      <p:sp>
        <p:nvSpPr>
          <p:cNvPr id="33800" name="AutoShape 17"/>
          <p:cNvSpPr/>
          <p:nvPr/>
        </p:nvSpPr>
        <p:spPr>
          <a:xfrm>
            <a:off x="2670175" y="3263900"/>
            <a:ext cx="217488" cy="1800225"/>
          </a:xfrm>
          <a:prstGeom prst="leftBrace">
            <a:avLst>
              <a:gd name="adj1" fmla="val 68977"/>
              <a:gd name="adj2" fmla="val 50000"/>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303122" name="Text Box 18"/>
          <p:cNvSpPr txBox="1"/>
          <p:nvPr/>
        </p:nvSpPr>
        <p:spPr>
          <a:xfrm>
            <a:off x="150813" y="3408363"/>
            <a:ext cx="2447925"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Times New Roman" panose="02020603050405020304" pitchFamily="18" charset="0"/>
              </a:rPr>
              <a:t> </a:t>
            </a:r>
            <a:r>
              <a:rPr lang="en-US" altLang="zh-CN" sz="2800" b="1" dirty="0">
                <a:latin typeface="Times New Roman" panose="02020603050405020304" pitchFamily="18" charset="0"/>
                <a:ea typeface="黑体" panose="02010609060101010101" pitchFamily="49" charset="-122"/>
              </a:rPr>
              <a:t>128</a:t>
            </a:r>
            <a:r>
              <a:rPr lang="zh-CN" altLang="en-US" sz="2800" b="1" dirty="0">
                <a:latin typeface="Times New Roman" panose="02020603050405020304" pitchFamily="18" charset="0"/>
                <a:ea typeface="黑体" panose="02010609060101010101" pitchFamily="49" charset="-122"/>
              </a:rPr>
              <a:t>个</a:t>
            </a:r>
            <a:r>
              <a:rPr lang="en-US" altLang="zh-CN" sz="2800" b="1" dirty="0">
                <a:latin typeface="黑体" panose="02010609060101010101" pitchFamily="49" charset="-122"/>
                <a:ea typeface="黑体" panose="02010609060101010101" pitchFamily="49" charset="-122"/>
              </a:rPr>
              <a:t>ASCII</a:t>
            </a:r>
            <a:r>
              <a:rPr lang="zh-CN" altLang="en-US" sz="2800" b="1" dirty="0">
                <a:latin typeface="Times New Roman" panose="02020603050405020304" pitchFamily="18" charset="0"/>
                <a:ea typeface="黑体" panose="02010609060101010101" pitchFamily="49" charset="-122"/>
              </a:rPr>
              <a:t>码字符包括</a:t>
            </a:r>
            <a:endParaRPr lang="zh-CN" altLang="en-US" sz="2800" b="1" dirty="0">
              <a:latin typeface="Times New Roman" panose="02020603050405020304" pitchFamily="18" charset="0"/>
              <a:ea typeface="黑体" panose="02010609060101010101" pitchFamily="49" charset="-122"/>
            </a:endParaRPr>
          </a:p>
        </p:txBody>
      </p:sp>
      <p:sp>
        <p:nvSpPr>
          <p:cNvPr id="303123" name="Text Box 19"/>
          <p:cNvSpPr txBox="1"/>
          <p:nvPr/>
        </p:nvSpPr>
        <p:spPr>
          <a:xfrm>
            <a:off x="520700" y="5516563"/>
            <a:ext cx="817245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Times New Roman" panose="02020603050405020304" pitchFamily="18" charset="0"/>
              </a:rPr>
              <a:t>       </a:t>
            </a:r>
            <a:r>
              <a:rPr lang="zh-CN" altLang="en-US" sz="2800" b="1" dirty="0">
                <a:latin typeface="Times New Roman" panose="02020603050405020304" pitchFamily="18" charset="0"/>
                <a:ea typeface="黑体" panose="02010609060101010101" pitchFamily="49" charset="-122"/>
              </a:rPr>
              <a:t>通常一个字符的</a:t>
            </a:r>
            <a:r>
              <a:rPr lang="en-US" altLang="zh-CN" sz="2800" b="1" dirty="0">
                <a:latin typeface="黑体" panose="02010609060101010101" pitchFamily="49" charset="-122"/>
                <a:ea typeface="黑体" panose="02010609060101010101" pitchFamily="49" charset="-122"/>
              </a:rPr>
              <a:t>ASCII</a:t>
            </a:r>
            <a:r>
              <a:rPr lang="zh-CN" altLang="en-US" sz="2800" b="1" dirty="0">
                <a:latin typeface="Times New Roman" panose="02020603050405020304" pitchFamily="18" charset="0"/>
                <a:ea typeface="黑体" panose="02010609060101010101" pitchFamily="49" charset="-122"/>
              </a:rPr>
              <a:t>码占用主存一个字节单元，字符序列则占用连续的主存单元。</a:t>
            </a:r>
            <a:endParaRPr lang="zh-CN" altLang="en-US" sz="2800" b="1" dirty="0">
              <a:latin typeface="Times New Roman" panose="02020603050405020304" pitchFamily="18" charset="0"/>
              <a:ea typeface="黑体" panose="02010609060101010101" pitchFamily="49" charset="-122"/>
            </a:endParaRPr>
          </a:p>
        </p:txBody>
      </p:sp>
      <p:sp>
        <p:nvSpPr>
          <p:cNvPr id="303124" name="Text Box 20"/>
          <p:cNvSpPr txBox="1"/>
          <p:nvPr/>
        </p:nvSpPr>
        <p:spPr>
          <a:xfrm>
            <a:off x="2887663" y="4271963"/>
            <a:ext cx="60483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latin typeface="Times New Roman" panose="02020603050405020304" pitchFamily="18" charset="0"/>
              </a:rPr>
              <a:t> </a:t>
            </a:r>
            <a:r>
              <a:rPr lang="en-US" altLang="zh-CN" sz="2400" b="1" dirty="0">
                <a:latin typeface="Times New Roman" panose="02020603050405020304" pitchFamily="18" charset="0"/>
                <a:ea typeface="黑体" panose="02010609060101010101" pitchFamily="49" charset="-122"/>
              </a:rPr>
              <a:t>26</a:t>
            </a:r>
            <a:r>
              <a:rPr lang="zh-CN" altLang="en-US" sz="2400" b="1" dirty="0">
                <a:latin typeface="Times New Roman" panose="02020603050405020304" pitchFamily="18" charset="0"/>
                <a:ea typeface="黑体" panose="02010609060101010101" pitchFamily="49" charset="-122"/>
              </a:rPr>
              <a:t>个小写英文字母：</a:t>
            </a:r>
            <a:r>
              <a:rPr lang="en-US" altLang="zh-CN" sz="2400" b="1" dirty="0">
                <a:latin typeface="Times New Roman" panose="02020603050405020304" pitchFamily="18" charset="0"/>
                <a:ea typeface="黑体" panose="02010609060101010101" pitchFamily="49" charset="-122"/>
              </a:rPr>
              <a:t>61H~7AH</a:t>
            </a:r>
            <a:endParaRPr lang="en-US" altLang="zh-CN" sz="2400" b="1" dirty="0">
              <a:latin typeface="Times New Roman" panose="02020603050405020304" pitchFamily="18" charset="0"/>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16">
                                            <p:txEl>
                                              <p:charRg st="0" end="28"/>
                                            </p:txEl>
                                          </p:spTgt>
                                        </p:tgtEl>
                                        <p:attrNameLst>
                                          <p:attrName>style.visibility</p:attrName>
                                        </p:attrNameLst>
                                      </p:cBhvr>
                                      <p:to>
                                        <p:strVal val="visible"/>
                                      </p:to>
                                    </p:set>
                                    <p:animEffect transition="in" filter="wipe(left)">
                                      <p:cBhvr>
                                        <p:cTn id="7" dur="500"/>
                                        <p:tgtEl>
                                          <p:spTgt spid="303116">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117">
                                            <p:txEl>
                                              <p:charRg st="0" end="81"/>
                                            </p:txEl>
                                          </p:spTgt>
                                        </p:tgtEl>
                                        <p:attrNameLst>
                                          <p:attrName>style.visibility</p:attrName>
                                        </p:attrNameLst>
                                      </p:cBhvr>
                                      <p:to>
                                        <p:strVal val="visible"/>
                                      </p:to>
                                    </p:set>
                                    <p:animEffect transition="in" filter="wipe(left)">
                                      <p:cBhvr>
                                        <p:cTn id="12" dur="500"/>
                                        <p:tgtEl>
                                          <p:spTgt spid="303117">
                                            <p:txEl>
                                              <p:charRg st="0"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3118">
                                            <p:txEl>
                                              <p:charRg st="0" end="20"/>
                                            </p:txEl>
                                          </p:spTgt>
                                        </p:tgtEl>
                                        <p:attrNameLst>
                                          <p:attrName>style.visibility</p:attrName>
                                        </p:attrNameLst>
                                      </p:cBhvr>
                                      <p:to>
                                        <p:strVal val="visible"/>
                                      </p:to>
                                    </p:set>
                                    <p:animEffect transition="in" filter="wipe(left)">
                                      <p:cBhvr>
                                        <p:cTn id="17" dur="500"/>
                                        <p:tgtEl>
                                          <p:spTgt spid="303118">
                                            <p:txEl>
                                              <p:charRg st="0" end="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3119">
                                            <p:txEl>
                                              <p:charRg st="0" end="19"/>
                                            </p:txEl>
                                          </p:spTgt>
                                        </p:tgtEl>
                                        <p:attrNameLst>
                                          <p:attrName>style.visibility</p:attrName>
                                        </p:attrNameLst>
                                      </p:cBhvr>
                                      <p:to>
                                        <p:strVal val="visible"/>
                                      </p:to>
                                    </p:set>
                                    <p:animEffect transition="in" filter="wipe(left)">
                                      <p:cBhvr>
                                        <p:cTn id="22" dur="500"/>
                                        <p:tgtEl>
                                          <p:spTgt spid="303119">
                                            <p:txEl>
                                              <p:charRg st="0" end="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3120">
                                            <p:txEl>
                                              <p:charRg st="0" end="12"/>
                                            </p:txEl>
                                          </p:spTgt>
                                        </p:tgtEl>
                                        <p:attrNameLst>
                                          <p:attrName>style.visibility</p:attrName>
                                        </p:attrNameLst>
                                      </p:cBhvr>
                                      <p:to>
                                        <p:strVal val="visible"/>
                                      </p:to>
                                    </p:set>
                                    <p:animEffect transition="in" filter="wipe(left)">
                                      <p:cBhvr>
                                        <p:cTn id="27" dur="500"/>
                                        <p:tgtEl>
                                          <p:spTgt spid="303120">
                                            <p:txEl>
                                              <p:charRg st="0"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3122">
                                            <p:txEl>
                                              <p:charRg st="0" end="16"/>
                                            </p:txEl>
                                          </p:spTgt>
                                        </p:tgtEl>
                                        <p:attrNameLst>
                                          <p:attrName>style.visibility</p:attrName>
                                        </p:attrNameLst>
                                      </p:cBhvr>
                                      <p:to>
                                        <p:strVal val="visible"/>
                                      </p:to>
                                    </p:set>
                                    <p:animEffect transition="in" filter="wipe(left)">
                                      <p:cBhvr>
                                        <p:cTn id="32" dur="500"/>
                                        <p:tgtEl>
                                          <p:spTgt spid="303122">
                                            <p:txEl>
                                              <p:charRg st="0"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3123">
                                            <p:txEl>
                                              <p:charRg st="0" end="47"/>
                                            </p:txEl>
                                          </p:spTgt>
                                        </p:tgtEl>
                                        <p:attrNameLst>
                                          <p:attrName>style.visibility</p:attrName>
                                        </p:attrNameLst>
                                      </p:cBhvr>
                                      <p:to>
                                        <p:strVal val="visible"/>
                                      </p:to>
                                    </p:set>
                                    <p:animEffect transition="in" filter="wipe(left)">
                                      <p:cBhvr>
                                        <p:cTn id="37" dur="500"/>
                                        <p:tgtEl>
                                          <p:spTgt spid="303123">
                                            <p:txEl>
                                              <p:charRg st="0" end="4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3124">
                                            <p:txEl>
                                              <p:charRg st="0" end="19"/>
                                            </p:txEl>
                                          </p:spTgt>
                                        </p:tgtEl>
                                        <p:attrNameLst>
                                          <p:attrName>style.visibility</p:attrName>
                                        </p:attrNameLst>
                                      </p:cBhvr>
                                      <p:to>
                                        <p:strVal val="visible"/>
                                      </p:to>
                                    </p:set>
                                    <p:animEffect transition="in" filter="wipe(left)">
                                      <p:cBhvr>
                                        <p:cTn id="42" dur="500"/>
                                        <p:tgtEl>
                                          <p:spTgt spid="303124">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6" grpId="0" build="p"/>
      <p:bldP spid="303117" grpId="0" build="p"/>
      <p:bldP spid="303118" grpId="0" build="p"/>
      <p:bldP spid="303119" grpId="0" build="p"/>
      <p:bldP spid="303120" grpId="0" build="p"/>
      <p:bldP spid="303122" grpId="0" build="p"/>
      <p:bldP spid="303123" grpId="0" build="p"/>
      <p:bldP spid="30312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51236" name="Text Box 4"/>
          <p:cNvSpPr txBox="1"/>
          <p:nvPr/>
        </p:nvSpPr>
        <p:spPr>
          <a:xfrm>
            <a:off x="250825" y="333375"/>
            <a:ext cx="4745355" cy="6451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2.2.2 </a:t>
            </a:r>
            <a:r>
              <a:rPr lang="en-US" altLang="zh-CN" sz="3600" b="1" dirty="0">
                <a:latin typeface="Times New Roman" panose="02020603050405020304" pitchFamily="18" charset="0"/>
                <a:ea typeface="黑体" panose="02010609060101010101" pitchFamily="49" charset="-122"/>
              </a:rPr>
              <a:t>  </a:t>
            </a:r>
            <a:r>
              <a:rPr lang="en-US" altLang="zh-CN" sz="3600" b="1" dirty="0">
                <a:latin typeface="Times New Roman" panose="02020603050405020304" pitchFamily="18" charset="0"/>
              </a:rPr>
              <a:t>UNICODE</a:t>
            </a:r>
            <a:r>
              <a:rPr lang="zh-CN" altLang="en-US" sz="3600" b="1" dirty="0">
                <a:latin typeface="Times New Roman" panose="02020603050405020304" pitchFamily="18" charset="0"/>
              </a:rPr>
              <a:t>编码</a:t>
            </a:r>
            <a:r>
              <a:rPr lang="zh-CN" altLang="en-US" sz="1800" dirty="0"/>
              <a:t> </a:t>
            </a:r>
            <a:endParaRPr lang="zh-CN" altLang="en-US" sz="1800" dirty="0"/>
          </a:p>
        </p:txBody>
      </p:sp>
      <p:sp>
        <p:nvSpPr>
          <p:cNvPr id="34820" name="Rectangle 5"/>
          <p:cNvSpPr/>
          <p:nvPr/>
        </p:nvSpPr>
        <p:spPr>
          <a:xfrm>
            <a:off x="179388" y="1412875"/>
            <a:ext cx="8675687" cy="385286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nSpc>
                <a:spcPct val="130000"/>
              </a:lnSpc>
              <a:spcBef>
                <a:spcPct val="0"/>
              </a:spcBef>
              <a:buClrTx/>
              <a:buSzTx/>
              <a:buFontTx/>
              <a:buNone/>
            </a:pPr>
            <a:r>
              <a:rPr lang="en-US" altLang="zh-CN" sz="2800" b="1" dirty="0">
                <a:latin typeface="Times New Roman" panose="02020603050405020304" pitchFamily="18" charset="0"/>
                <a:ea typeface="黑体" panose="02010609060101010101" pitchFamily="49" charset="-122"/>
              </a:rPr>
              <a:t>     ASCII</a:t>
            </a:r>
            <a:r>
              <a:rPr lang="zh-CN" altLang="en-US" sz="2800" b="1" dirty="0">
                <a:latin typeface="Times New Roman" panose="02020603050405020304" pitchFamily="18" charset="0"/>
                <a:ea typeface="黑体" panose="02010609060101010101" pitchFamily="49" charset="-122"/>
              </a:rPr>
              <a:t>码适合英语，但不太适用于其他语言。一些计算机公司形成了一个联盟，称为</a:t>
            </a:r>
            <a:r>
              <a:rPr lang="en-US" altLang="zh-CN" sz="2800" b="1" dirty="0">
                <a:latin typeface="Times New Roman" panose="02020603050405020304" pitchFamily="18" charset="0"/>
                <a:ea typeface="黑体" panose="02010609060101010101" pitchFamily="49" charset="-122"/>
              </a:rPr>
              <a:t>UNICODE</a:t>
            </a:r>
            <a:r>
              <a:rPr lang="zh-CN" altLang="en-US" sz="2800" b="1" dirty="0">
                <a:latin typeface="Times New Roman" panose="02020603050405020304" pitchFamily="18" charset="0"/>
                <a:ea typeface="黑体" panose="02010609060101010101" pitchFamily="49" charset="-122"/>
              </a:rPr>
              <a:t>。  </a:t>
            </a:r>
            <a:endParaRPr lang="zh-CN" altLang="en-US" sz="2800" b="1" dirty="0">
              <a:latin typeface="Times New Roman" panose="02020603050405020304" pitchFamily="18" charset="0"/>
              <a:ea typeface="黑体" panose="02010609060101010101" pitchFamily="49" charset="-122"/>
            </a:endParaRPr>
          </a:p>
          <a:p>
            <a:pPr marL="0" lvl="0" indent="0">
              <a:lnSpc>
                <a:spcPct val="13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UNICODE</a:t>
            </a:r>
            <a:r>
              <a:rPr lang="zh-CN" altLang="en-US" sz="2800" b="1" dirty="0">
                <a:latin typeface="Times New Roman" panose="02020603050405020304" pitchFamily="18" charset="0"/>
                <a:ea typeface="黑体" panose="02010609060101010101" pitchFamily="49" charset="-122"/>
              </a:rPr>
              <a:t>最基本的思路是将每个字符和符号赋予一个永久、唯一的</a:t>
            </a:r>
            <a:r>
              <a:rPr lang="en-US" altLang="zh-CN" sz="2800" b="1" dirty="0">
                <a:latin typeface="Times New Roman" panose="02020603050405020304" pitchFamily="18" charset="0"/>
                <a:ea typeface="黑体" panose="02010609060101010101" pitchFamily="49" charset="-122"/>
              </a:rPr>
              <a:t>16</a:t>
            </a:r>
            <a:r>
              <a:rPr lang="zh-CN" altLang="en-US" sz="2800" b="1" dirty="0">
                <a:latin typeface="Times New Roman" panose="02020603050405020304" pitchFamily="18" charset="0"/>
                <a:ea typeface="黑体" panose="02010609060101010101" pitchFamily="49" charset="-122"/>
              </a:rPr>
              <a:t>位值，即码点，不再使用多字节字符和</a:t>
            </a:r>
            <a:r>
              <a:rPr lang="en-US" altLang="zh-CN" sz="2800" b="1" dirty="0">
                <a:latin typeface="Times New Roman" panose="02020603050405020304" pitchFamily="18" charset="0"/>
                <a:ea typeface="黑体" panose="02010609060101010101" pitchFamily="49" charset="-122"/>
              </a:rPr>
              <a:t>ESC</a:t>
            </a:r>
            <a:r>
              <a:rPr lang="zh-CN" altLang="en-US" sz="2800" b="1" dirty="0">
                <a:latin typeface="Times New Roman" panose="02020603050405020304" pitchFamily="18" charset="0"/>
                <a:ea typeface="黑体" panose="02010609060101010101" pitchFamily="49" charset="-122"/>
              </a:rPr>
              <a:t>字符序列。将每个字符长度固定为</a:t>
            </a:r>
            <a:r>
              <a:rPr lang="en-US" altLang="zh-CN" sz="2800" b="1" dirty="0">
                <a:latin typeface="Times New Roman" panose="02020603050405020304" pitchFamily="18" charset="0"/>
                <a:ea typeface="黑体" panose="02010609060101010101" pitchFamily="49" charset="-122"/>
              </a:rPr>
              <a:t>16</a:t>
            </a:r>
            <a:r>
              <a:rPr lang="zh-CN" altLang="en-US" sz="2800" b="1" dirty="0">
                <a:latin typeface="Times New Roman" panose="02020603050405020304" pitchFamily="18" charset="0"/>
                <a:ea typeface="黑体" panose="02010609060101010101" pitchFamily="49" charset="-122"/>
              </a:rPr>
              <a:t>位长，使软件的编制简单了许多。 </a:t>
            </a:r>
            <a:endParaRPr lang="zh-CN" altLang="en-US" sz="2800" b="1" dirty="0">
              <a:latin typeface="Times New Roman" panose="02020603050405020304" pitchFamily="18" charset="0"/>
              <a:ea typeface="黑体" panose="02010609060101010101" pitchFamily="49" charset="-122"/>
            </a:endParaRPr>
          </a:p>
          <a:p>
            <a:pPr marL="0" lvl="0" indent="0">
              <a:spcBef>
                <a:spcPct val="0"/>
              </a:spcBef>
              <a:buClrTx/>
              <a:buSzTx/>
              <a:buFontTx/>
              <a:buNone/>
            </a:pPr>
            <a:endParaRPr lang="en-US" altLang="zh-CN" sz="2800" b="1" dirty="0">
              <a:latin typeface="Times New Roman" panose="02020603050405020304" pitchFamily="18" charset="0"/>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1236">
                                            <p:txEl>
                                              <p:charRg st="0" end="19"/>
                                            </p:txEl>
                                          </p:spTgt>
                                        </p:tgtEl>
                                        <p:attrNameLst>
                                          <p:attrName>style.visibility</p:attrName>
                                        </p:attrNameLst>
                                      </p:cBhvr>
                                      <p:to>
                                        <p:strVal val="visible"/>
                                      </p:to>
                                    </p:set>
                                    <p:animEffect transition="in" filter="wipe(left)">
                                      <p:cBhvr>
                                        <p:cTn id="7" dur="500"/>
                                        <p:tgtEl>
                                          <p:spTgt spid="351236">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5843" name="Rectangle 4"/>
          <p:cNvSpPr/>
          <p:nvPr/>
        </p:nvSpPr>
        <p:spPr>
          <a:xfrm>
            <a:off x="0" y="2205038"/>
            <a:ext cx="8893175" cy="14065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nSpc>
                <a:spcPct val="120000"/>
              </a:lnSpc>
              <a:spcBef>
                <a:spcPct val="0"/>
              </a:spcBef>
              <a:buClrTx/>
              <a:buSzTx/>
              <a:buFontTx/>
              <a:buNone/>
            </a:pPr>
            <a:r>
              <a:rPr lang="en-US" altLang="zh-CN" sz="2400" b="1" dirty="0"/>
              <a:t> </a:t>
            </a:r>
            <a:r>
              <a:rPr lang="en-US" altLang="en-US" sz="1800" b="1" dirty="0"/>
              <a:t>◆</a:t>
            </a:r>
            <a:r>
              <a:rPr lang="en-US" altLang="zh-CN" sz="1800" dirty="0"/>
              <a:t> </a:t>
            </a:r>
            <a:r>
              <a:rPr lang="zh-CN" altLang="en-US" sz="2400" b="1" dirty="0"/>
              <a:t>分配了一些码点给变音符（</a:t>
            </a:r>
            <a:r>
              <a:rPr lang="en-US" altLang="zh-CN" sz="2400" b="1" dirty="0"/>
              <a:t>112</a:t>
            </a:r>
            <a:r>
              <a:rPr lang="zh-CN" altLang="en-US" sz="2400" b="1" dirty="0"/>
              <a:t>）、标点符号（</a:t>
            </a:r>
            <a:r>
              <a:rPr lang="en-US" altLang="zh-CN" sz="2400" b="1" dirty="0"/>
              <a:t>112</a:t>
            </a:r>
            <a:r>
              <a:rPr lang="zh-CN" altLang="en-US" sz="2400" b="1" dirty="0"/>
              <a:t>）、上下标字符（</a:t>
            </a:r>
            <a:r>
              <a:rPr lang="en-US" altLang="zh-CN" sz="2400" b="1" dirty="0"/>
              <a:t>48</a:t>
            </a:r>
            <a:r>
              <a:rPr lang="zh-CN" altLang="en-US" sz="2400" b="1" dirty="0"/>
              <a:t>）、方向字符（</a:t>
            </a:r>
            <a:r>
              <a:rPr lang="en-US" altLang="zh-CN" sz="2400" b="1" dirty="0"/>
              <a:t>48</a:t>
            </a:r>
            <a:r>
              <a:rPr lang="zh-CN" altLang="en-US" sz="2400" b="1" dirty="0"/>
              <a:t>）、算术运算符（</a:t>
            </a:r>
            <a:r>
              <a:rPr lang="en-US" altLang="zh-CN" sz="2400" b="1" dirty="0"/>
              <a:t>256</a:t>
            </a:r>
            <a:r>
              <a:rPr lang="zh-CN" altLang="en-US" sz="2400" b="1" dirty="0"/>
              <a:t>）、几何图符（</a:t>
            </a:r>
            <a:r>
              <a:rPr lang="en-US" altLang="zh-CN" sz="2400" b="1" dirty="0"/>
              <a:t>96</a:t>
            </a:r>
            <a:r>
              <a:rPr lang="zh-CN" altLang="en-US" sz="2400" b="1" dirty="0"/>
              <a:t>）和装饰符号（</a:t>
            </a:r>
            <a:r>
              <a:rPr lang="en-US" altLang="zh-CN" sz="2400" b="1" dirty="0"/>
              <a:t>192</a:t>
            </a:r>
            <a:r>
              <a:rPr lang="zh-CN" altLang="en-US" sz="2400" b="1" dirty="0"/>
              <a:t>）。 </a:t>
            </a:r>
            <a:endParaRPr lang="zh-CN" altLang="en-US" sz="2400" b="1" dirty="0"/>
          </a:p>
        </p:txBody>
      </p:sp>
      <p:sp>
        <p:nvSpPr>
          <p:cNvPr id="35844" name="Rectangle 5"/>
          <p:cNvSpPr/>
          <p:nvPr/>
        </p:nvSpPr>
        <p:spPr>
          <a:xfrm>
            <a:off x="0" y="3789363"/>
            <a:ext cx="8893175" cy="14065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nSpc>
                <a:spcPct val="120000"/>
              </a:lnSpc>
              <a:spcBef>
                <a:spcPct val="0"/>
              </a:spcBef>
              <a:buClrTx/>
              <a:buSzTx/>
              <a:buFontTx/>
              <a:buNone/>
            </a:pPr>
            <a:r>
              <a:rPr lang="en-US" altLang="zh-CN" sz="2400" b="1" dirty="0"/>
              <a:t> </a:t>
            </a:r>
            <a:r>
              <a:rPr lang="en-US" altLang="en-US" sz="1800" b="1" dirty="0"/>
              <a:t>◆</a:t>
            </a:r>
            <a:r>
              <a:rPr lang="en-US" altLang="zh-CN" sz="2400" b="1" dirty="0"/>
              <a:t> </a:t>
            </a:r>
            <a:r>
              <a:rPr lang="zh-CN" altLang="en-US" sz="2400" b="1" dirty="0"/>
              <a:t>汉语、日语和朝鲜语所需要的符号。先是</a:t>
            </a:r>
            <a:r>
              <a:rPr lang="en-US" altLang="zh-CN" sz="2400" b="1" dirty="0"/>
              <a:t>1 024</a:t>
            </a:r>
            <a:r>
              <a:rPr lang="zh-CN" altLang="en-US" sz="2400" b="1" dirty="0"/>
              <a:t>个发音符号（如片假名和拼音字母），然后是汉语和日语的象形符号（</a:t>
            </a:r>
            <a:r>
              <a:rPr lang="en-US" altLang="zh-CN" sz="2400" b="1" dirty="0"/>
              <a:t>20 992</a:t>
            </a:r>
            <a:r>
              <a:rPr lang="zh-CN" altLang="en-US" sz="2400" b="1" dirty="0"/>
              <a:t>）和朝鲜语的</a:t>
            </a:r>
            <a:r>
              <a:rPr lang="en-US" altLang="zh-CN" sz="2400" b="1" dirty="0"/>
              <a:t>Hangul</a:t>
            </a:r>
            <a:r>
              <a:rPr lang="zh-CN" altLang="en-US" sz="2400" b="1" dirty="0"/>
              <a:t>音节（</a:t>
            </a:r>
            <a:r>
              <a:rPr lang="en-US" altLang="zh-CN" sz="2400" b="1" dirty="0"/>
              <a:t>11 156</a:t>
            </a:r>
            <a:r>
              <a:rPr lang="zh-CN" altLang="en-US" sz="2400" b="1" dirty="0"/>
              <a:t>）。 </a:t>
            </a:r>
            <a:endParaRPr lang="zh-CN" altLang="en-US" sz="2400" b="1" dirty="0"/>
          </a:p>
        </p:txBody>
      </p:sp>
      <p:sp>
        <p:nvSpPr>
          <p:cNvPr id="35845" name="Rectangle 6"/>
          <p:cNvSpPr/>
          <p:nvPr/>
        </p:nvSpPr>
        <p:spPr>
          <a:xfrm>
            <a:off x="0" y="5661025"/>
            <a:ext cx="8713788" cy="5302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nSpc>
                <a:spcPct val="120000"/>
              </a:lnSpc>
              <a:spcBef>
                <a:spcPct val="0"/>
              </a:spcBef>
              <a:buClrTx/>
              <a:buSzTx/>
              <a:buFontTx/>
              <a:buNone/>
            </a:pPr>
            <a:r>
              <a:rPr lang="en-US" altLang="zh-CN" sz="2400" b="1" dirty="0"/>
              <a:t> </a:t>
            </a:r>
            <a:r>
              <a:rPr lang="en-US" altLang="en-US" sz="1800" b="1" dirty="0"/>
              <a:t>◆</a:t>
            </a:r>
            <a:r>
              <a:rPr lang="en-US" altLang="zh-CN" sz="1800" b="1" dirty="0"/>
              <a:t> </a:t>
            </a:r>
            <a:r>
              <a:rPr lang="zh-CN" altLang="en-US" sz="2400" b="1" dirty="0"/>
              <a:t>分配了</a:t>
            </a:r>
            <a:r>
              <a:rPr lang="en-US" altLang="zh-CN" sz="2400" b="1" dirty="0"/>
              <a:t>6 400</a:t>
            </a:r>
            <a:r>
              <a:rPr lang="zh-CN" altLang="en-US" sz="2400" b="1" dirty="0"/>
              <a:t>个码点供用户进行本地化时使用。 </a:t>
            </a:r>
            <a:endParaRPr lang="zh-CN" altLang="en-US" sz="2400" b="1" dirty="0"/>
          </a:p>
        </p:txBody>
      </p:sp>
      <p:sp>
        <p:nvSpPr>
          <p:cNvPr id="35846" name="Rectangle 7"/>
          <p:cNvSpPr/>
          <p:nvPr/>
        </p:nvSpPr>
        <p:spPr>
          <a:xfrm>
            <a:off x="0" y="188913"/>
            <a:ext cx="8858250" cy="1844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nSpc>
                <a:spcPct val="120000"/>
              </a:lnSpc>
              <a:spcBef>
                <a:spcPct val="0"/>
              </a:spcBef>
              <a:buClrTx/>
              <a:buSzTx/>
              <a:buFontTx/>
              <a:buNone/>
            </a:pPr>
            <a:r>
              <a:rPr lang="en-US" altLang="zh-CN" sz="2400" b="1" dirty="0"/>
              <a:t>    </a:t>
            </a:r>
            <a:r>
              <a:rPr lang="zh-CN" altLang="en-US" sz="2400" b="1" dirty="0"/>
              <a:t>每个符号为</a:t>
            </a:r>
            <a:r>
              <a:rPr lang="en-US" altLang="zh-CN" sz="2400" b="1" dirty="0"/>
              <a:t>16</a:t>
            </a:r>
            <a:r>
              <a:rPr lang="zh-CN" altLang="en-US" sz="2400" b="1" dirty="0"/>
              <a:t>位，</a:t>
            </a:r>
            <a:r>
              <a:rPr lang="en-US" altLang="zh-CN" sz="2400" b="1" dirty="0"/>
              <a:t>UNICODE</a:t>
            </a:r>
            <a:r>
              <a:rPr lang="zh-CN" altLang="en-US" sz="2400" b="1" dirty="0"/>
              <a:t>共有 </a:t>
            </a:r>
            <a:r>
              <a:rPr lang="en-US" altLang="zh-CN" sz="2400" b="1" dirty="0"/>
              <a:t>65 536</a:t>
            </a:r>
            <a:r>
              <a:rPr lang="zh-CN" altLang="en-US" sz="2400" b="1" dirty="0"/>
              <a:t>个码点。整个码点空间被划分为块，每块的码点数为</a:t>
            </a:r>
            <a:r>
              <a:rPr lang="en-US" altLang="zh-CN" sz="2400" b="1" dirty="0"/>
              <a:t>16</a:t>
            </a:r>
            <a:r>
              <a:rPr lang="zh-CN" altLang="en-US" sz="2400" b="1" dirty="0"/>
              <a:t>的倍数。码点分配顺序如下：</a:t>
            </a:r>
            <a:endParaRPr lang="zh-CN" altLang="en-US" sz="2400" b="1" dirty="0"/>
          </a:p>
          <a:p>
            <a:pPr marL="0" lvl="0" indent="0">
              <a:lnSpc>
                <a:spcPct val="120000"/>
              </a:lnSpc>
              <a:spcBef>
                <a:spcPct val="0"/>
              </a:spcBef>
              <a:buClrTx/>
              <a:buSzTx/>
              <a:buFontTx/>
              <a:buNone/>
            </a:pPr>
            <a:r>
              <a:rPr lang="zh-CN" altLang="en-US" sz="2400" b="1" dirty="0"/>
              <a:t> </a:t>
            </a:r>
            <a:r>
              <a:rPr lang="en-US" altLang="en-US" sz="1800" b="1" dirty="0"/>
              <a:t>◆</a:t>
            </a:r>
            <a:r>
              <a:rPr lang="zh-CN" altLang="en-US" sz="2400" b="1" dirty="0"/>
              <a:t>主要字母表都有各自连续的空间。如：拉丁语（</a:t>
            </a:r>
            <a:r>
              <a:rPr lang="en-US" altLang="zh-CN" sz="2400" b="1" dirty="0"/>
              <a:t>336</a:t>
            </a:r>
            <a:r>
              <a:rPr lang="zh-CN" altLang="en-US" sz="2400" b="1" dirty="0"/>
              <a:t>个码点）、希腊语（</a:t>
            </a:r>
            <a:r>
              <a:rPr lang="en-US" altLang="zh-CN" sz="2400" b="1" dirty="0"/>
              <a:t>144</a:t>
            </a:r>
            <a:r>
              <a:rPr lang="zh-CN" altLang="en-US" sz="2400" b="1" dirty="0"/>
              <a:t>个码点）、斯拉夫语（</a:t>
            </a:r>
            <a:r>
              <a:rPr lang="en-US" altLang="zh-CN" sz="2400" b="1" dirty="0"/>
              <a:t>256</a:t>
            </a:r>
            <a:r>
              <a:rPr lang="zh-CN" altLang="en-US" sz="2400" b="1" dirty="0"/>
              <a:t>）。</a:t>
            </a:r>
            <a:endParaRPr lang="zh-CN" altLang="en-US" sz="2400" b="1" dirty="0"/>
          </a:p>
        </p:txBody>
      </p:sp>
    </p:spTree>
  </p:cSld>
  <p:clrMapOvr>
    <a:masterClrMapping/>
  </p:clrMapOvr>
  <p:transition spd="slow">
    <p:cover dir="l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51236" name="Text Box 4"/>
          <p:cNvSpPr txBox="1"/>
          <p:nvPr/>
        </p:nvSpPr>
        <p:spPr>
          <a:xfrm>
            <a:off x="250825" y="333375"/>
            <a:ext cx="4249738"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2.2.3 </a:t>
            </a:r>
            <a:r>
              <a:rPr lang="zh-CN" altLang="zh-CN" sz="3600" b="1" dirty="0"/>
              <a:t>汉字编码简介</a:t>
            </a:r>
            <a:endParaRPr lang="zh-CN" altLang="en-US" sz="3600" b="1" dirty="0"/>
          </a:p>
        </p:txBody>
      </p:sp>
      <p:sp>
        <p:nvSpPr>
          <p:cNvPr id="36868" name="Rectangle 5"/>
          <p:cNvSpPr/>
          <p:nvPr/>
        </p:nvSpPr>
        <p:spPr>
          <a:xfrm>
            <a:off x="163513" y="1238250"/>
            <a:ext cx="8674100" cy="17716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nSpc>
                <a:spcPct val="130000"/>
              </a:lnSpc>
              <a:spcBef>
                <a:spcPct val="0"/>
              </a:spcBef>
              <a:buClrTx/>
              <a:buSzTx/>
              <a:buNone/>
            </a:pPr>
            <a:r>
              <a:rPr lang="en-US" altLang="zh-CN" sz="2800" b="1" dirty="0"/>
              <a:t>     </a:t>
            </a:r>
            <a:r>
              <a:rPr lang="zh-CN" altLang="zh-CN" sz="2800" b="1" dirty="0"/>
              <a:t>与西文不同，汉字字符很多，所以汉字编码比西文编码复杂。在一个汉字信息处理系统的不同部分，需要使用几种编码</a:t>
            </a:r>
            <a:r>
              <a:rPr lang="zh-CN" altLang="en-US" sz="2800" b="1" dirty="0"/>
              <a:t>：输入码，内码，交换码</a:t>
            </a:r>
            <a:r>
              <a:rPr lang="zh-CN" altLang="zh-CN" sz="2800" b="1" dirty="0"/>
              <a:t>。</a:t>
            </a:r>
            <a:endParaRPr lang="zh-CN" altLang="zh-CN" sz="2800" b="1" dirty="0"/>
          </a:p>
        </p:txBody>
      </p:sp>
      <p:sp>
        <p:nvSpPr>
          <p:cNvPr id="36869" name="矩形 1"/>
          <p:cNvSpPr/>
          <p:nvPr/>
        </p:nvSpPr>
        <p:spPr>
          <a:xfrm>
            <a:off x="395288" y="3213100"/>
            <a:ext cx="7993062" cy="350774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800" b="1" dirty="0"/>
              <a:t>1</a:t>
            </a:r>
            <a:r>
              <a:rPr lang="zh-CN" altLang="zh-CN" sz="2800" b="1" dirty="0"/>
              <a:t>．汉字输入码</a:t>
            </a:r>
            <a:r>
              <a:rPr lang="zh-CN" altLang="en-US" sz="2400" b="1" dirty="0"/>
              <a:t>：汉字输入码也称外码，是将汉字输入到计算机设计的二进制编码。</a:t>
            </a:r>
            <a:endParaRPr lang="en-US" altLang="zh-CN" sz="2400" b="1" dirty="0"/>
          </a:p>
          <a:p>
            <a:pPr marL="0" lvl="0" indent="0" eaLnBrk="1" hangingPunct="1">
              <a:lnSpc>
                <a:spcPct val="150000"/>
              </a:lnSpc>
              <a:spcBef>
                <a:spcPct val="0"/>
              </a:spcBef>
              <a:buClrTx/>
              <a:buSzTx/>
              <a:buFontTx/>
              <a:buNone/>
            </a:pPr>
            <a:r>
              <a:rPr lang="zh-CN" altLang="en-US" sz="2400" b="1" dirty="0"/>
              <a:t>常用</a:t>
            </a:r>
            <a:r>
              <a:rPr lang="zh-CN" altLang="zh-CN" sz="2400" b="1" dirty="0"/>
              <a:t>编码方法有：拼音码、字形码、音形结合，具有某种提示、联想功能的方案等。所产生的输入码需要借助输入码与内部码的对照表（称为输入字典）转换成便于加工处理的内码。</a:t>
            </a:r>
            <a:endParaRPr lang="zh-CN" altLang="zh-CN" sz="24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1236">
                                            <p:txEl>
                                              <p:charRg st="0" end="13"/>
                                            </p:txEl>
                                          </p:spTgt>
                                        </p:tgtEl>
                                        <p:attrNameLst>
                                          <p:attrName>style.visibility</p:attrName>
                                        </p:attrNameLst>
                                      </p:cBhvr>
                                      <p:to>
                                        <p:strVal val="visible"/>
                                      </p:to>
                                    </p:set>
                                    <p:animEffect transition="in" filter="wipe(left)">
                                      <p:cBhvr>
                                        <p:cTn id="7" dur="500"/>
                                        <p:tgtEl>
                                          <p:spTgt spid="351236">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7891" name="矩形 4"/>
          <p:cNvSpPr/>
          <p:nvPr/>
        </p:nvSpPr>
        <p:spPr>
          <a:xfrm>
            <a:off x="395288" y="1052513"/>
            <a:ext cx="8208962" cy="40614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800" b="1" dirty="0"/>
              <a:t>2</a:t>
            </a:r>
            <a:r>
              <a:rPr lang="zh-CN" altLang="zh-CN" sz="2800" b="1" dirty="0"/>
              <a:t>．汉字交换码</a:t>
            </a:r>
            <a:r>
              <a:rPr lang="zh-CN" altLang="en-US" sz="2800" b="1" dirty="0"/>
              <a:t>：</a:t>
            </a:r>
            <a:endParaRPr lang="en-US" altLang="zh-CN" sz="2400" b="1" dirty="0"/>
          </a:p>
          <a:p>
            <a:pPr marL="0" lvl="0" indent="0" eaLnBrk="1" hangingPunct="1">
              <a:lnSpc>
                <a:spcPct val="150000"/>
              </a:lnSpc>
              <a:spcBef>
                <a:spcPct val="0"/>
              </a:spcBef>
              <a:buClrTx/>
              <a:buSzTx/>
              <a:buFontTx/>
              <a:buNone/>
            </a:pPr>
            <a:r>
              <a:rPr lang="en-US" altLang="zh-CN" sz="2400" b="1" dirty="0"/>
              <a:t>       </a:t>
            </a:r>
            <a:r>
              <a:rPr lang="zh-CN" altLang="zh-CN" sz="2400" b="1" dirty="0"/>
              <a:t>用于各汉字系统之间或汉字系统与通信系统之间进行汉字信息交换（即转输）时的代码。</a:t>
            </a:r>
            <a:endParaRPr lang="zh-CN" altLang="zh-CN" sz="2400" b="1" dirty="0"/>
          </a:p>
          <a:p>
            <a:pPr marL="0" lvl="0" indent="0" eaLnBrk="1" hangingPunct="1">
              <a:lnSpc>
                <a:spcPct val="150000"/>
              </a:lnSpc>
              <a:spcBef>
                <a:spcPct val="0"/>
              </a:spcBef>
              <a:buClrTx/>
              <a:buSzTx/>
              <a:buFontTx/>
              <a:buNone/>
            </a:pPr>
            <a:r>
              <a:rPr lang="en-US" altLang="zh-CN" sz="2400" b="1" dirty="0"/>
              <a:t>     </a:t>
            </a:r>
            <a:r>
              <a:rPr lang="zh-CN" altLang="zh-CN" sz="2400" b="1" dirty="0"/>
              <a:t>汉字内码与交换码有简单的对应关系。</a:t>
            </a:r>
            <a:endParaRPr lang="zh-CN" altLang="zh-CN" sz="2400" b="1" dirty="0"/>
          </a:p>
          <a:p>
            <a:pPr marL="0" lvl="0" indent="0" eaLnBrk="1" hangingPunct="1">
              <a:lnSpc>
                <a:spcPct val="150000"/>
              </a:lnSpc>
              <a:spcBef>
                <a:spcPct val="0"/>
              </a:spcBef>
              <a:buClrTx/>
              <a:buSzTx/>
              <a:buFontTx/>
              <a:buNone/>
            </a:pPr>
            <a:r>
              <a:rPr lang="en-US" altLang="zh-CN" sz="2400" b="1" dirty="0"/>
              <a:t>     </a:t>
            </a:r>
            <a:r>
              <a:rPr lang="zh-CN" altLang="zh-CN" sz="2400" b="1" dirty="0"/>
              <a:t>首先，我国制定了《信息处理交换用七位编码字符集》（</a:t>
            </a:r>
            <a:r>
              <a:rPr lang="en-US" altLang="zh-CN" sz="2400" b="1" dirty="0"/>
              <a:t>GB1980</a:t>
            </a:r>
            <a:r>
              <a:rPr lang="zh-CN" altLang="zh-CN" sz="2400" b="1" dirty="0"/>
              <a:t>）。除了个别字符，如货币符号外，</a:t>
            </a:r>
            <a:r>
              <a:rPr lang="en-US" altLang="zh-CN" sz="2400" b="1" dirty="0"/>
              <a:t>GB1980</a:t>
            </a:r>
            <a:r>
              <a:rPr lang="zh-CN" altLang="zh-CN" sz="2400" b="1" dirty="0"/>
              <a:t>与</a:t>
            </a:r>
            <a:r>
              <a:rPr lang="en-US" altLang="zh-CN" sz="2400" b="1" dirty="0"/>
              <a:t>ASCII</a:t>
            </a:r>
            <a:r>
              <a:rPr lang="zh-CN" altLang="zh-CN" sz="2400" b="1" dirty="0"/>
              <a:t>码是一致的，可以被视作</a:t>
            </a:r>
            <a:r>
              <a:rPr lang="en-US" altLang="zh-CN" sz="2400" b="1" dirty="0"/>
              <a:t>ASCII</a:t>
            </a:r>
            <a:r>
              <a:rPr lang="zh-CN" altLang="zh-CN" sz="2400" b="1" dirty="0"/>
              <a:t>码的中国版本。</a:t>
            </a:r>
            <a:endParaRPr lang="zh-CN" altLang="zh-CN" sz="2400" b="1" dirty="0"/>
          </a:p>
        </p:txBody>
      </p:sp>
    </p:spTree>
  </p:cSld>
  <p:clrMapOvr>
    <a:masterClrMapping/>
  </p:clrMapOvr>
  <p:transition spd="slow">
    <p:cover dir="l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8915" name="矩形 4"/>
          <p:cNvSpPr/>
          <p:nvPr/>
        </p:nvSpPr>
        <p:spPr>
          <a:xfrm>
            <a:off x="323850" y="260350"/>
            <a:ext cx="8208963" cy="6115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dirty="0"/>
              <a:t>     </a:t>
            </a:r>
            <a:r>
              <a:rPr lang="en-US" altLang="zh-CN" sz="2400" b="1" dirty="0"/>
              <a:t>1981</a:t>
            </a:r>
            <a:r>
              <a:rPr lang="zh-CN" altLang="zh-CN" sz="2400" b="1" dirty="0"/>
              <a:t>年，我国公布了汉字交换码的国家标准《信息交换用汉字编号字符集—— 基本集》（</a:t>
            </a:r>
            <a:r>
              <a:rPr lang="en-US" altLang="zh-CN" sz="2400" b="1" dirty="0"/>
              <a:t>GB2312</a:t>
            </a:r>
            <a:r>
              <a:rPr lang="zh-CN" altLang="zh-CN" sz="2400" b="1" dirty="0"/>
              <a:t>—</a:t>
            </a:r>
            <a:r>
              <a:rPr lang="en-US" altLang="zh-CN" sz="2400" b="1" dirty="0"/>
              <a:t>80</a:t>
            </a:r>
            <a:r>
              <a:rPr lang="zh-CN" altLang="zh-CN" sz="2400" b="1" dirty="0"/>
              <a:t>）。该标准与</a:t>
            </a:r>
            <a:r>
              <a:rPr lang="en-US" altLang="zh-CN" sz="2400" b="1" dirty="0"/>
              <a:t>GB1980</a:t>
            </a:r>
            <a:r>
              <a:rPr lang="zh-CN" altLang="zh-CN" sz="2400" b="1" dirty="0"/>
              <a:t>相互兼容，用</a:t>
            </a:r>
            <a:r>
              <a:rPr lang="en-US" altLang="zh-CN" sz="2400" b="1" dirty="0"/>
              <a:t>2</a:t>
            </a:r>
            <a:r>
              <a:rPr lang="zh-CN" altLang="zh-CN" sz="2400" b="1" dirty="0"/>
              <a:t>字节构成一个汉字字符编码，每字节使用</a:t>
            </a:r>
            <a:r>
              <a:rPr lang="en-US" altLang="zh-CN" sz="2400" b="1" dirty="0"/>
              <a:t>GB1980</a:t>
            </a:r>
            <a:r>
              <a:rPr lang="zh-CN" altLang="zh-CN" sz="2400" b="1" dirty="0"/>
              <a:t>中的字符编码。</a:t>
            </a:r>
            <a:r>
              <a:rPr lang="en-US" altLang="zh-CN" sz="2400" b="1" dirty="0"/>
              <a:t>GB2312</a:t>
            </a:r>
            <a:r>
              <a:rPr lang="zh-CN" altLang="zh-CN" sz="2400" b="1" dirty="0"/>
              <a:t>收录了</a:t>
            </a:r>
            <a:r>
              <a:rPr lang="en-US" altLang="zh-CN" sz="2400" b="1" dirty="0"/>
              <a:t>6 763</a:t>
            </a:r>
            <a:r>
              <a:rPr lang="zh-CN" altLang="zh-CN" sz="2400" b="1" dirty="0"/>
              <a:t>个汉字字符和</a:t>
            </a:r>
            <a:r>
              <a:rPr lang="en-US" altLang="zh-CN" sz="2400" b="1" dirty="0"/>
              <a:t>682</a:t>
            </a:r>
            <a:r>
              <a:rPr lang="zh-CN" altLang="zh-CN" sz="2400" b="1" dirty="0"/>
              <a:t>个非汉字图形字符（间隔符、标点、运算符、制表符、数字、汉语拼音、拉丁文字母、希腊文字母、俄文字母、日文假名等），它们排成一个</a:t>
            </a:r>
            <a:r>
              <a:rPr lang="en-US" altLang="zh-CN" sz="2400" b="1" dirty="0"/>
              <a:t>94</a:t>
            </a:r>
            <a:r>
              <a:rPr lang="en-US" altLang="zh-CN" sz="2400" b="1" dirty="0">
                <a:sym typeface="Symbol" panose="05050102010706020507" pitchFamily="18" charset="2"/>
              </a:rPr>
              <a:t></a:t>
            </a:r>
            <a:r>
              <a:rPr lang="en-US" altLang="zh-CN" sz="2400" b="1" dirty="0"/>
              <a:t>94</a:t>
            </a:r>
            <a:r>
              <a:rPr lang="zh-CN" altLang="zh-CN" sz="2400" b="1" dirty="0"/>
              <a:t>的行列矩阵，矩阵的行称为区，列称为位。字符的国际交换码与区位码有一个简单的对应关系。</a:t>
            </a:r>
            <a:endParaRPr lang="zh-CN" altLang="zh-CN" sz="2400" b="1" dirty="0"/>
          </a:p>
          <a:p>
            <a:pPr marL="0" lvl="0" indent="0" eaLnBrk="1" hangingPunct="1">
              <a:lnSpc>
                <a:spcPct val="150000"/>
              </a:lnSpc>
              <a:spcBef>
                <a:spcPct val="0"/>
              </a:spcBef>
              <a:buClrTx/>
              <a:buSzTx/>
              <a:buFontTx/>
              <a:buNone/>
            </a:pPr>
            <a:r>
              <a:rPr lang="en-US" altLang="zh-CN" sz="2400" b="1" dirty="0"/>
              <a:t>      </a:t>
            </a:r>
            <a:r>
              <a:rPr lang="zh-CN" altLang="zh-CN" sz="2400" b="1" dirty="0"/>
              <a:t>以后又陆续公布了汉字交换码的</a:t>
            </a:r>
            <a:r>
              <a:rPr lang="en-US" altLang="zh-CN" sz="2400" b="1" dirty="0"/>
              <a:t>5</a:t>
            </a:r>
            <a:r>
              <a:rPr lang="zh-CN" altLang="zh-CN" sz="2400" b="1" dirty="0"/>
              <a:t>个辅助集，收入了更多的汉字字符。</a:t>
            </a:r>
            <a:endParaRPr lang="zh-CN" altLang="zh-CN" sz="2400" b="1" dirty="0"/>
          </a:p>
        </p:txBody>
      </p:sp>
    </p:spTree>
  </p:cSld>
  <p:clrMapOvr>
    <a:masterClrMapping/>
  </p:clrMapOvr>
  <p:transition spd="slow">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6147" name="矩形 2"/>
          <p:cNvSpPr/>
          <p:nvPr/>
        </p:nvSpPr>
        <p:spPr>
          <a:xfrm>
            <a:off x="539750" y="260350"/>
            <a:ext cx="8208963" cy="27997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b="1" dirty="0">
                <a:latin typeface="黑体" panose="02010609060101010101" pitchFamily="49" charset="-122"/>
                <a:ea typeface="黑体" panose="02010609060101010101" pitchFamily="49" charset="-122"/>
              </a:rPr>
              <a:t>2</a:t>
            </a:r>
            <a:r>
              <a:rPr lang="zh-CN" altLang="zh-CN" b="1" dirty="0">
                <a:latin typeface="黑体" panose="02010609060101010101" pitchFamily="49" charset="-122"/>
                <a:ea typeface="黑体" panose="02010609060101010101" pitchFamily="49" charset="-122"/>
              </a:rPr>
              <a:t>．原码表示法</a:t>
            </a:r>
            <a:endParaRPr lang="zh-CN" altLang="zh-CN" b="1" dirty="0">
              <a:latin typeface="黑体" panose="02010609060101010101" pitchFamily="49" charset="-122"/>
              <a:ea typeface="黑体" panose="02010609060101010101" pitchFamily="49" charset="-122"/>
            </a:endParaRPr>
          </a:p>
          <a:p>
            <a:pPr marL="0" lvl="0" indent="0" eaLnBrk="1" hangingPunct="1">
              <a:lnSpc>
                <a:spcPct val="150000"/>
              </a:lnSpc>
              <a:spcBef>
                <a:spcPct val="0"/>
              </a:spcBef>
              <a:buClrTx/>
              <a:buSzTx/>
              <a:buFontTx/>
              <a:buNone/>
            </a:pPr>
            <a:r>
              <a:rPr lang="zh-CN" altLang="zh-CN" sz="2400" b="1" dirty="0">
                <a:solidFill>
                  <a:srgbClr val="C00000"/>
                </a:solidFill>
              </a:rPr>
              <a:t>原码</a:t>
            </a:r>
            <a:r>
              <a:rPr lang="zh-CN" altLang="zh-CN" sz="2400" b="1" dirty="0"/>
              <a:t>机器数表示形式</a:t>
            </a:r>
            <a:r>
              <a:rPr lang="zh-CN" altLang="en-US" sz="2400" b="1" dirty="0"/>
              <a:t>：</a:t>
            </a:r>
            <a:r>
              <a:rPr lang="zh-CN" altLang="zh-CN" sz="2400" b="1" dirty="0"/>
              <a:t>用</a:t>
            </a:r>
            <a:r>
              <a:rPr lang="zh-CN" altLang="zh-CN" sz="2400" b="1" dirty="0">
                <a:solidFill>
                  <a:srgbClr val="C00000"/>
                </a:solidFill>
              </a:rPr>
              <a:t>最高位表示符号</a:t>
            </a:r>
            <a:r>
              <a:rPr lang="zh-CN" altLang="zh-CN" sz="2400" b="1" dirty="0"/>
              <a:t>，符号位为</a:t>
            </a:r>
            <a:r>
              <a:rPr lang="en-US" altLang="zh-CN" sz="2400" b="1" dirty="0">
                <a:solidFill>
                  <a:srgbClr val="C00000"/>
                </a:solidFill>
              </a:rPr>
              <a:t>0</a:t>
            </a:r>
            <a:r>
              <a:rPr lang="zh-CN" altLang="zh-CN" sz="2400" b="1" dirty="0"/>
              <a:t>表示该数为</a:t>
            </a:r>
            <a:r>
              <a:rPr lang="zh-CN" altLang="zh-CN" sz="2400" b="1" dirty="0">
                <a:solidFill>
                  <a:srgbClr val="C00000"/>
                </a:solidFill>
              </a:rPr>
              <a:t>正</a:t>
            </a:r>
            <a:r>
              <a:rPr lang="zh-CN" altLang="zh-CN" sz="2400" b="1" dirty="0"/>
              <a:t>，为</a:t>
            </a:r>
            <a:r>
              <a:rPr lang="en-US" altLang="zh-CN" sz="2400" b="1" dirty="0">
                <a:solidFill>
                  <a:srgbClr val="C00000"/>
                </a:solidFill>
              </a:rPr>
              <a:t>1</a:t>
            </a:r>
            <a:r>
              <a:rPr lang="zh-CN" altLang="zh-CN" sz="2400" b="1" dirty="0"/>
              <a:t>表示该数为</a:t>
            </a:r>
            <a:r>
              <a:rPr lang="zh-CN" altLang="zh-CN" sz="2400" b="1" dirty="0">
                <a:solidFill>
                  <a:srgbClr val="C00000"/>
                </a:solidFill>
              </a:rPr>
              <a:t>负</a:t>
            </a:r>
            <a:r>
              <a:rPr lang="zh-CN" altLang="zh-CN" sz="2400" b="1" dirty="0"/>
              <a:t>；有效数值部分则用二进制绝对值表示。</a:t>
            </a:r>
            <a:endParaRPr lang="zh-CN" altLang="zh-CN" sz="2400" b="1" dirty="0"/>
          </a:p>
          <a:p>
            <a:pPr marL="0" lvl="0" indent="0" eaLnBrk="1" hangingPunct="1">
              <a:lnSpc>
                <a:spcPct val="150000"/>
              </a:lnSpc>
              <a:spcBef>
                <a:spcPct val="0"/>
              </a:spcBef>
              <a:buClrTx/>
              <a:buSzTx/>
              <a:buFontTx/>
              <a:buNone/>
            </a:pPr>
            <a:r>
              <a:rPr lang="zh-CN" altLang="zh-CN" sz="2400" b="1" dirty="0"/>
              <a:t>【例】</a:t>
            </a:r>
            <a:r>
              <a:rPr lang="en-US" altLang="zh-CN" sz="2400" b="1" dirty="0"/>
              <a:t>  </a:t>
            </a:r>
            <a:r>
              <a:rPr lang="zh-CN" altLang="zh-CN" sz="2400" b="1" dirty="0"/>
              <a:t>设机器字长为</a:t>
            </a:r>
            <a:r>
              <a:rPr lang="en-US" altLang="zh-CN" sz="2400" b="1" dirty="0"/>
              <a:t>8</a:t>
            </a:r>
            <a:r>
              <a:rPr lang="zh-CN" altLang="zh-CN" sz="2400" b="1" dirty="0"/>
              <a:t>位，有如下真值的原码表示。</a:t>
            </a:r>
            <a:endParaRPr lang="zh-CN" altLang="en-US" sz="2400" b="1" dirty="0"/>
          </a:p>
        </p:txBody>
      </p:sp>
      <p:graphicFrame>
        <p:nvGraphicFramePr>
          <p:cNvPr id="4" name="表格 3"/>
          <p:cNvGraphicFramePr>
            <a:graphicFrameLocks noGrp="1"/>
          </p:cNvGraphicFramePr>
          <p:nvPr/>
        </p:nvGraphicFramePr>
        <p:xfrm>
          <a:off x="971550" y="3000375"/>
          <a:ext cx="7056438" cy="3524252"/>
        </p:xfrm>
        <a:graphic>
          <a:graphicData uri="http://schemas.openxmlformats.org/drawingml/2006/table">
            <a:tbl>
              <a:tblPr>
                <a:tableStyleId>{5C22544A-7EE6-4342-B048-85BDC9FD1C3A}</a:tableStyleId>
              </a:tblPr>
              <a:tblGrid>
                <a:gridCol w="2804353"/>
                <a:gridCol w="4252085"/>
              </a:tblGrid>
              <a:tr h="700352">
                <a:tc>
                  <a:txBody>
                    <a:bodyPr/>
                    <a:lstStyle/>
                    <a:p>
                      <a:pPr indent="269875" algn="r">
                        <a:lnSpc>
                          <a:spcPts val="1560"/>
                        </a:lnSpc>
                        <a:spcAft>
                          <a:spcPts val="0"/>
                        </a:spcAft>
                      </a:pPr>
                      <a:r>
                        <a:rPr lang="zh-CN" sz="2400" kern="100" dirty="0">
                          <a:effectLst/>
                        </a:rPr>
                        <a:t>真值</a:t>
                      </a:r>
                      <a:endParaRPr lang="zh-CN" sz="2400" kern="100" dirty="0">
                        <a:effectLst/>
                        <a:latin typeface="Times New Roman" panose="02020603050405020304"/>
                        <a:ea typeface="宋体" panose="02010600030101010101" pitchFamily="2" charset="-122"/>
                      </a:endParaRPr>
                    </a:p>
                  </a:txBody>
                  <a:tcPr marL="68577" marR="68577" marT="0" marB="0" anchor="ctr"/>
                </a:tc>
                <a:tc>
                  <a:txBody>
                    <a:bodyPr/>
                    <a:lstStyle/>
                    <a:p>
                      <a:pPr indent="269875" algn="r">
                        <a:lnSpc>
                          <a:spcPts val="1560"/>
                        </a:lnSpc>
                        <a:spcAft>
                          <a:spcPts val="0"/>
                        </a:spcAft>
                      </a:pPr>
                      <a:r>
                        <a:rPr lang="zh-CN" sz="2400" kern="100" dirty="0">
                          <a:effectLst/>
                        </a:rPr>
                        <a:t>原码</a:t>
                      </a:r>
                      <a:endParaRPr lang="zh-CN" sz="2400" kern="100" dirty="0">
                        <a:effectLst/>
                        <a:latin typeface="Times New Roman" panose="02020603050405020304"/>
                        <a:ea typeface="宋体" panose="02010600030101010101" pitchFamily="2" charset="-122"/>
                      </a:endParaRPr>
                    </a:p>
                  </a:txBody>
                  <a:tcPr marL="68577" marR="68577" marT="0" marB="0" anchor="ctr"/>
                </a:tc>
              </a:tr>
              <a:tr h="705975">
                <a:tc>
                  <a:txBody>
                    <a:bodyPr/>
                    <a:lstStyle/>
                    <a:p>
                      <a:pPr indent="269875" algn="r">
                        <a:lnSpc>
                          <a:spcPts val="1560"/>
                        </a:lnSpc>
                        <a:spcAft>
                          <a:spcPts val="0"/>
                        </a:spcAft>
                      </a:pPr>
                      <a:r>
                        <a:rPr lang="en-US" sz="2400" kern="100">
                          <a:effectLst/>
                        </a:rPr>
                        <a:t>1011</a:t>
                      </a:r>
                      <a:endParaRPr lang="zh-CN" sz="2400" kern="100">
                        <a:effectLst/>
                        <a:latin typeface="Times New Roman" panose="02020603050405020304"/>
                        <a:ea typeface="宋体" panose="02010600030101010101" pitchFamily="2" charset="-122"/>
                      </a:endParaRPr>
                    </a:p>
                  </a:txBody>
                  <a:tcPr marL="68577" marR="68577" marT="0" marB="0" anchor="ctr"/>
                </a:tc>
                <a:tc>
                  <a:txBody>
                    <a:bodyPr/>
                    <a:lstStyle/>
                    <a:p>
                      <a:pPr indent="269875" algn="r">
                        <a:lnSpc>
                          <a:spcPts val="1560"/>
                        </a:lnSpc>
                        <a:spcAft>
                          <a:spcPts val="0"/>
                        </a:spcAft>
                      </a:pPr>
                      <a:r>
                        <a:rPr lang="en-US" sz="2400" u="sng" kern="100" dirty="0">
                          <a:effectLst/>
                        </a:rPr>
                        <a:t>0</a:t>
                      </a:r>
                      <a:r>
                        <a:rPr lang="en-US" sz="2400" kern="100" dirty="0">
                          <a:effectLst/>
                        </a:rPr>
                        <a:t>0001011</a:t>
                      </a:r>
                      <a:endParaRPr lang="zh-CN" sz="2400" kern="100" dirty="0">
                        <a:effectLst/>
                        <a:latin typeface="Times New Roman" panose="02020603050405020304"/>
                        <a:ea typeface="宋体" panose="02010600030101010101" pitchFamily="2" charset="-122"/>
                      </a:endParaRPr>
                    </a:p>
                  </a:txBody>
                  <a:tcPr marL="68577" marR="68577" marT="0" marB="0" anchor="ctr"/>
                </a:tc>
              </a:tr>
              <a:tr h="705975">
                <a:tc>
                  <a:txBody>
                    <a:bodyPr/>
                    <a:lstStyle/>
                    <a:p>
                      <a:pPr indent="269875" algn="r">
                        <a:lnSpc>
                          <a:spcPts val="1560"/>
                        </a:lnSpc>
                        <a:spcAft>
                          <a:spcPts val="0"/>
                        </a:spcAft>
                      </a:pPr>
                      <a:r>
                        <a:rPr lang="en-US" sz="2400" kern="100">
                          <a:effectLst/>
                        </a:rPr>
                        <a:t>-1011</a:t>
                      </a:r>
                      <a:endParaRPr lang="zh-CN" sz="2400" kern="100">
                        <a:effectLst/>
                        <a:latin typeface="Times New Roman" panose="02020603050405020304"/>
                        <a:ea typeface="宋体" panose="02010600030101010101" pitchFamily="2" charset="-122"/>
                      </a:endParaRPr>
                    </a:p>
                  </a:txBody>
                  <a:tcPr marL="68577" marR="68577" marT="0" marB="0" anchor="ctr"/>
                </a:tc>
                <a:tc>
                  <a:txBody>
                    <a:bodyPr/>
                    <a:lstStyle/>
                    <a:p>
                      <a:pPr indent="269875" algn="r">
                        <a:lnSpc>
                          <a:spcPts val="1560"/>
                        </a:lnSpc>
                        <a:spcAft>
                          <a:spcPts val="0"/>
                        </a:spcAft>
                      </a:pPr>
                      <a:r>
                        <a:rPr lang="en-US" sz="2400" u="sng" kern="100" dirty="0">
                          <a:effectLst/>
                        </a:rPr>
                        <a:t>1</a:t>
                      </a:r>
                      <a:r>
                        <a:rPr lang="en-US" sz="2400" kern="100" dirty="0">
                          <a:effectLst/>
                        </a:rPr>
                        <a:t>0001011</a:t>
                      </a:r>
                      <a:endParaRPr lang="zh-CN" sz="2400" kern="100" dirty="0">
                        <a:effectLst/>
                        <a:latin typeface="Times New Roman" panose="02020603050405020304"/>
                        <a:ea typeface="宋体" panose="02010600030101010101" pitchFamily="2" charset="-122"/>
                      </a:endParaRPr>
                    </a:p>
                  </a:txBody>
                  <a:tcPr marL="68577" marR="68577" marT="0" marB="0" anchor="ctr"/>
                </a:tc>
              </a:tr>
              <a:tr h="705975">
                <a:tc>
                  <a:txBody>
                    <a:bodyPr/>
                    <a:lstStyle/>
                    <a:p>
                      <a:pPr indent="269875" algn="r">
                        <a:lnSpc>
                          <a:spcPts val="1560"/>
                        </a:lnSpc>
                        <a:spcAft>
                          <a:spcPts val="0"/>
                        </a:spcAft>
                      </a:pPr>
                      <a:r>
                        <a:rPr lang="en-US" sz="2400" kern="100">
                          <a:effectLst/>
                        </a:rPr>
                        <a:t>0.1011</a:t>
                      </a:r>
                      <a:endParaRPr lang="zh-CN" sz="2400" kern="100">
                        <a:effectLst/>
                        <a:latin typeface="Times New Roman" panose="02020603050405020304"/>
                        <a:ea typeface="宋体" panose="02010600030101010101" pitchFamily="2" charset="-122"/>
                      </a:endParaRPr>
                    </a:p>
                  </a:txBody>
                  <a:tcPr marL="68577" marR="68577" marT="0" marB="0" anchor="ctr"/>
                </a:tc>
                <a:tc>
                  <a:txBody>
                    <a:bodyPr/>
                    <a:lstStyle/>
                    <a:p>
                      <a:pPr indent="269875" algn="r">
                        <a:lnSpc>
                          <a:spcPts val="1560"/>
                        </a:lnSpc>
                        <a:spcAft>
                          <a:spcPts val="0"/>
                        </a:spcAft>
                      </a:pPr>
                      <a:r>
                        <a:rPr lang="en-US" sz="2400" u="sng" kern="100" dirty="0">
                          <a:effectLst/>
                        </a:rPr>
                        <a:t>0</a:t>
                      </a:r>
                      <a:r>
                        <a:rPr lang="en-US" sz="2400" kern="100" dirty="0">
                          <a:effectLst/>
                        </a:rPr>
                        <a:t>.1011000</a:t>
                      </a:r>
                      <a:endParaRPr lang="zh-CN" sz="2400" kern="100" dirty="0">
                        <a:effectLst/>
                        <a:latin typeface="Times New Roman" panose="02020603050405020304"/>
                        <a:ea typeface="宋体" panose="02010600030101010101" pitchFamily="2" charset="-122"/>
                      </a:endParaRPr>
                    </a:p>
                  </a:txBody>
                  <a:tcPr marL="68577" marR="68577" marT="0" marB="0" anchor="ctr"/>
                </a:tc>
              </a:tr>
              <a:tr h="705975">
                <a:tc>
                  <a:txBody>
                    <a:bodyPr/>
                    <a:lstStyle/>
                    <a:p>
                      <a:pPr indent="269875" algn="r">
                        <a:lnSpc>
                          <a:spcPts val="1560"/>
                        </a:lnSpc>
                        <a:spcAft>
                          <a:spcPts val="0"/>
                        </a:spcAft>
                      </a:pPr>
                      <a:r>
                        <a:rPr lang="en-US" sz="2400" kern="100">
                          <a:effectLst/>
                        </a:rPr>
                        <a:t>-0.1011</a:t>
                      </a:r>
                      <a:endParaRPr lang="zh-CN" sz="2400" kern="100">
                        <a:effectLst/>
                        <a:latin typeface="Times New Roman" panose="02020603050405020304"/>
                        <a:ea typeface="宋体" panose="02010600030101010101" pitchFamily="2" charset="-122"/>
                      </a:endParaRPr>
                    </a:p>
                  </a:txBody>
                  <a:tcPr marL="68577" marR="68577" marT="0" marB="0" anchor="ctr"/>
                </a:tc>
                <a:tc>
                  <a:txBody>
                    <a:bodyPr/>
                    <a:lstStyle/>
                    <a:p>
                      <a:pPr indent="269875" algn="r">
                        <a:lnSpc>
                          <a:spcPts val="1560"/>
                        </a:lnSpc>
                        <a:spcAft>
                          <a:spcPts val="0"/>
                        </a:spcAft>
                      </a:pPr>
                      <a:r>
                        <a:rPr lang="en-US" sz="2400" u="sng" kern="100" dirty="0">
                          <a:effectLst/>
                        </a:rPr>
                        <a:t>1</a:t>
                      </a:r>
                      <a:r>
                        <a:rPr lang="en-US" sz="2400" kern="100" dirty="0">
                          <a:effectLst/>
                        </a:rPr>
                        <a:t>.1011000</a:t>
                      </a:r>
                      <a:endParaRPr lang="zh-CN" sz="2400" kern="100" dirty="0">
                        <a:effectLst/>
                        <a:latin typeface="Times New Roman" panose="02020603050405020304"/>
                        <a:ea typeface="宋体" panose="02010600030101010101" pitchFamily="2" charset="-122"/>
                      </a:endParaRPr>
                    </a:p>
                  </a:txBody>
                  <a:tcPr marL="68577" marR="68577" marT="0" marB="0" anchor="ctr"/>
                </a:tc>
              </a:tr>
            </a:tbl>
          </a:graphicData>
        </a:graphic>
      </p:graphicFrame>
    </p:spTree>
  </p:cSld>
  <p:clrMapOvr>
    <a:masterClrMapping/>
  </p:clrMapOvr>
  <p:transition spd="slow">
    <p:cover dir="l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9939" name="矩形 1"/>
          <p:cNvSpPr/>
          <p:nvPr/>
        </p:nvSpPr>
        <p:spPr>
          <a:xfrm>
            <a:off x="388938" y="1412875"/>
            <a:ext cx="8353425" cy="27381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800" b="1" dirty="0"/>
              <a:t>3</a:t>
            </a:r>
            <a:r>
              <a:rPr lang="zh-CN" altLang="zh-CN" sz="2800" b="1" dirty="0"/>
              <a:t>．汉字内码</a:t>
            </a:r>
            <a:endParaRPr lang="zh-CN" altLang="zh-CN" sz="2800" b="1" dirty="0"/>
          </a:p>
          <a:p>
            <a:pPr marL="0" lvl="0" indent="0" eaLnBrk="1" hangingPunct="1">
              <a:lnSpc>
                <a:spcPct val="150000"/>
              </a:lnSpc>
              <a:spcBef>
                <a:spcPct val="0"/>
              </a:spcBef>
              <a:buClrTx/>
              <a:buSzTx/>
              <a:buFontTx/>
              <a:buNone/>
            </a:pPr>
            <a:r>
              <a:rPr lang="en-US" altLang="zh-CN" sz="2400" b="1" dirty="0"/>
              <a:t>       </a:t>
            </a:r>
            <a:r>
              <a:rPr lang="zh-CN" altLang="zh-CN" sz="2400" b="1" dirty="0"/>
              <a:t>输入码被</a:t>
            </a:r>
            <a:r>
              <a:rPr lang="zh-CN" altLang="en-US" sz="2400" b="1" dirty="0"/>
              <a:t>计算机</a:t>
            </a:r>
            <a:r>
              <a:rPr lang="zh-CN" altLang="zh-CN" sz="2400" b="1" dirty="0"/>
              <a:t>接受后就由汉字操作系统的</a:t>
            </a:r>
            <a:r>
              <a:rPr lang="en-US" altLang="zh-CN" sz="2400" b="1" dirty="0"/>
              <a:t>“</a:t>
            </a:r>
            <a:r>
              <a:rPr lang="zh-CN" altLang="zh-CN" sz="2400" b="1" dirty="0"/>
              <a:t>输入码转换模块</a:t>
            </a:r>
            <a:r>
              <a:rPr lang="en-US" altLang="zh-CN" sz="2400" b="1" dirty="0"/>
              <a:t>”</a:t>
            </a:r>
            <a:r>
              <a:rPr lang="zh-CN" altLang="zh-CN" sz="2400" b="1" dirty="0"/>
              <a:t>转换为机内码，与所采用的键盘输入法无关。</a:t>
            </a:r>
            <a:r>
              <a:rPr lang="zh-CN" altLang="en-US" sz="2400" b="1" dirty="0"/>
              <a:t>无论</a:t>
            </a:r>
            <a:r>
              <a:rPr lang="zh-CN" altLang="zh-CN" sz="2400" b="1" dirty="0"/>
              <a:t>是什么汉字系统和</a:t>
            </a:r>
            <a:r>
              <a:rPr lang="zh-CN" altLang="en-US" sz="2400" b="1" dirty="0"/>
              <a:t>汉字输入</a:t>
            </a:r>
            <a:r>
              <a:rPr lang="zh-CN" altLang="zh-CN" sz="2400" b="1" dirty="0"/>
              <a:t>方法，输入的汉字外码到机器内部都要转换成机内码，才能被存储和进行各种处理。</a:t>
            </a:r>
            <a:endParaRPr lang="en-US" altLang="zh-CN" sz="2400" b="1" dirty="0"/>
          </a:p>
        </p:txBody>
      </p:sp>
    </p:spTree>
  </p:cSld>
  <p:clrMapOvr>
    <a:masterClrMapping/>
  </p:clrMapOvr>
  <p:transition spd="slow">
    <p:cover dir="l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40963" name="矩形 1"/>
          <p:cNvSpPr/>
          <p:nvPr/>
        </p:nvSpPr>
        <p:spPr>
          <a:xfrm>
            <a:off x="388938" y="301625"/>
            <a:ext cx="8353425" cy="61855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nSpc>
                <a:spcPct val="150000"/>
              </a:lnSpc>
              <a:spcBef>
                <a:spcPct val="0"/>
              </a:spcBef>
              <a:buClrTx/>
              <a:buSzTx/>
              <a:buFontTx/>
              <a:buNone/>
            </a:pPr>
            <a:r>
              <a:rPr lang="en-US" altLang="zh-CN" sz="2400" b="1" dirty="0"/>
              <a:t>     </a:t>
            </a:r>
            <a:r>
              <a:rPr lang="zh-CN" altLang="zh-CN" sz="2400" b="1" dirty="0"/>
              <a:t>因为汉字处理系统要保证中西文的兼容，当系统中同时存在</a:t>
            </a:r>
            <a:r>
              <a:rPr lang="en-US" altLang="zh-CN" sz="2400" b="1" dirty="0"/>
              <a:t>ASCII</a:t>
            </a:r>
            <a:r>
              <a:rPr lang="zh-CN" altLang="en-US" sz="2400" b="1" dirty="0"/>
              <a:t>码</a:t>
            </a:r>
            <a:r>
              <a:rPr lang="zh-CN" altLang="zh-CN" sz="2400" b="1" dirty="0"/>
              <a:t>和汉字</a:t>
            </a:r>
            <a:r>
              <a:rPr lang="en-US" altLang="zh-CN" sz="2400" b="1" dirty="0"/>
              <a:t>GB2312</a:t>
            </a:r>
            <a:r>
              <a:rPr lang="zh-CN" altLang="en-US" sz="2400" b="1" dirty="0"/>
              <a:t>码</a:t>
            </a:r>
            <a:r>
              <a:rPr lang="zh-CN" altLang="zh-CN" sz="2400" b="1" dirty="0"/>
              <a:t>时，将会产生二义性。如：有两个字节内容为</a:t>
            </a:r>
            <a:r>
              <a:rPr lang="en-US" altLang="zh-CN" sz="2400" b="1" dirty="0"/>
              <a:t>30H</a:t>
            </a:r>
            <a:r>
              <a:rPr lang="zh-CN" altLang="zh-CN" sz="2400" b="1" dirty="0"/>
              <a:t>和</a:t>
            </a:r>
            <a:r>
              <a:rPr lang="en-US" altLang="zh-CN" sz="2400" b="1" dirty="0"/>
              <a:t>21H</a:t>
            </a:r>
            <a:r>
              <a:rPr lang="zh-CN" altLang="zh-CN" sz="2400" b="1" dirty="0"/>
              <a:t>，它既可表示汉字</a:t>
            </a:r>
            <a:r>
              <a:rPr lang="en-US" altLang="zh-CN" sz="2400" b="1" dirty="0"/>
              <a:t>“</a:t>
            </a:r>
            <a:r>
              <a:rPr lang="zh-CN" altLang="zh-CN" sz="2400" b="1" dirty="0"/>
              <a:t>啊</a:t>
            </a:r>
            <a:r>
              <a:rPr lang="en-US" altLang="zh-CN" sz="2400" b="1" dirty="0"/>
              <a:t>”</a:t>
            </a:r>
            <a:r>
              <a:rPr lang="zh-CN" altLang="zh-CN" sz="2400" b="1" dirty="0"/>
              <a:t>的</a:t>
            </a:r>
            <a:r>
              <a:rPr lang="en-US" altLang="zh-CN" sz="2400" b="1" dirty="0"/>
              <a:t>GB2312</a:t>
            </a:r>
            <a:r>
              <a:rPr lang="zh-CN" altLang="en-US" sz="2400" b="1" dirty="0"/>
              <a:t>码</a:t>
            </a:r>
            <a:r>
              <a:rPr lang="zh-CN" altLang="zh-CN" sz="2400" b="1" dirty="0"/>
              <a:t>，又可表示西文</a:t>
            </a:r>
            <a:r>
              <a:rPr lang="en-US" altLang="zh-CN" sz="2400" b="1" dirty="0"/>
              <a:t>“0”</a:t>
            </a:r>
            <a:r>
              <a:rPr lang="zh-CN" altLang="zh-CN" sz="2400" b="1" dirty="0"/>
              <a:t>和</a:t>
            </a:r>
            <a:r>
              <a:rPr lang="en-US" altLang="zh-CN" sz="2400" b="1" dirty="0"/>
              <a:t>“!”</a:t>
            </a:r>
            <a:r>
              <a:rPr lang="zh-CN" altLang="zh-CN" sz="2400" b="1" dirty="0"/>
              <a:t>的</a:t>
            </a:r>
            <a:r>
              <a:rPr lang="en-US" altLang="zh-CN" sz="2400" b="1" dirty="0"/>
              <a:t>ASCII</a:t>
            </a:r>
            <a:r>
              <a:rPr lang="zh-CN" altLang="zh-CN" sz="2400" b="1" dirty="0"/>
              <a:t>码。为此，汉字机内码应对</a:t>
            </a:r>
            <a:r>
              <a:rPr lang="en-US" altLang="zh-CN" sz="2400" b="1" dirty="0"/>
              <a:t>GB2312</a:t>
            </a:r>
            <a:r>
              <a:rPr lang="zh-CN" altLang="en-US" sz="2400" b="1" dirty="0"/>
              <a:t>吗</a:t>
            </a:r>
            <a:r>
              <a:rPr lang="zh-CN" altLang="zh-CN" sz="2400" b="1" dirty="0"/>
              <a:t>加以适当处理和变换。</a:t>
            </a:r>
            <a:endParaRPr lang="zh-CN" altLang="zh-CN" sz="2400" b="1" dirty="0"/>
          </a:p>
          <a:p>
            <a:pPr marL="0" lvl="0" indent="0">
              <a:lnSpc>
                <a:spcPct val="150000"/>
              </a:lnSpc>
              <a:spcBef>
                <a:spcPct val="0"/>
              </a:spcBef>
              <a:buClrTx/>
              <a:buSzTx/>
              <a:buFontTx/>
              <a:buNone/>
            </a:pPr>
            <a:r>
              <a:rPr lang="en-US" altLang="zh-CN" sz="2400" b="1" dirty="0"/>
              <a:t>GB2312</a:t>
            </a:r>
            <a:r>
              <a:rPr lang="zh-CN" altLang="zh-CN" sz="2400" b="1" dirty="0"/>
              <a:t>的机内码</a:t>
            </a:r>
            <a:r>
              <a:rPr lang="zh-CN" altLang="en-US" sz="2400" b="1" dirty="0"/>
              <a:t>：</a:t>
            </a:r>
            <a:r>
              <a:rPr lang="zh-CN" altLang="zh-CN" sz="2400" b="1" dirty="0"/>
              <a:t>二</a:t>
            </a:r>
            <a:r>
              <a:rPr lang="zh-CN" altLang="en-US" sz="2400" b="1" dirty="0"/>
              <a:t>字节</a:t>
            </a:r>
            <a:r>
              <a:rPr lang="zh-CN" altLang="zh-CN" sz="2400" b="1" dirty="0"/>
              <a:t>长的</a:t>
            </a:r>
            <a:r>
              <a:rPr lang="zh-CN" altLang="en-US" sz="2400" b="1" dirty="0"/>
              <a:t>编码</a:t>
            </a:r>
            <a:r>
              <a:rPr lang="zh-CN" altLang="zh-CN" sz="2400" b="1" dirty="0"/>
              <a:t>，它是在相应</a:t>
            </a:r>
            <a:r>
              <a:rPr lang="en-US" altLang="zh-CN" sz="2400" b="1" dirty="0"/>
              <a:t>GB2312</a:t>
            </a:r>
            <a:r>
              <a:rPr lang="zh-CN" altLang="zh-CN" sz="2400" b="1" dirty="0"/>
              <a:t>码的每个字节最高位上加</a:t>
            </a:r>
            <a:r>
              <a:rPr lang="en-US" altLang="zh-CN" sz="2400" b="1" dirty="0"/>
              <a:t>“1”</a:t>
            </a:r>
            <a:r>
              <a:rPr lang="zh-CN" altLang="zh-CN" sz="2400" b="1" dirty="0"/>
              <a:t>，即</a:t>
            </a:r>
            <a:r>
              <a:rPr lang="zh-CN" altLang="en-US" sz="2400" b="1" dirty="0"/>
              <a:t>：</a:t>
            </a:r>
            <a:endParaRPr lang="zh-CN" altLang="zh-CN" sz="2400" b="1" dirty="0"/>
          </a:p>
          <a:p>
            <a:pPr marL="0" lvl="0" indent="0">
              <a:lnSpc>
                <a:spcPct val="150000"/>
              </a:lnSpc>
              <a:spcBef>
                <a:spcPct val="0"/>
              </a:spcBef>
              <a:buClrTx/>
              <a:buSzTx/>
              <a:buFontTx/>
              <a:buNone/>
            </a:pPr>
            <a:r>
              <a:rPr lang="zh-CN" altLang="zh-CN" sz="2400" b="1" dirty="0"/>
              <a:t>汉字机内码</a:t>
            </a:r>
            <a:r>
              <a:rPr lang="en-US" altLang="zh-CN" sz="2400" b="1" dirty="0"/>
              <a:t>= </a:t>
            </a:r>
            <a:r>
              <a:rPr lang="en-US" altLang="zh-CN" sz="2400" b="1" u="sng" dirty="0"/>
              <a:t>GB2312 </a:t>
            </a:r>
            <a:r>
              <a:rPr lang="zh-CN" altLang="en-US" sz="2400" b="1" u="sng" dirty="0"/>
              <a:t>码</a:t>
            </a:r>
            <a:r>
              <a:rPr lang="en-US" altLang="zh-CN" sz="2400" b="1" dirty="0"/>
              <a:t>+8080H</a:t>
            </a:r>
            <a:endParaRPr lang="zh-CN" altLang="zh-CN" sz="2400" b="1" dirty="0"/>
          </a:p>
          <a:p>
            <a:pPr marL="0" lvl="0" indent="0">
              <a:lnSpc>
                <a:spcPct val="150000"/>
              </a:lnSpc>
              <a:spcBef>
                <a:spcPct val="0"/>
              </a:spcBef>
              <a:buClrTx/>
              <a:buSzTx/>
              <a:buFontTx/>
              <a:buNone/>
            </a:pPr>
            <a:r>
              <a:rPr lang="zh-CN" altLang="zh-CN" sz="2400" b="1" dirty="0"/>
              <a:t>例如，上述</a:t>
            </a:r>
            <a:r>
              <a:rPr lang="en-US" altLang="zh-CN" sz="2400" b="1" dirty="0"/>
              <a:t>“</a:t>
            </a:r>
            <a:r>
              <a:rPr lang="zh-CN" altLang="zh-CN" sz="2400" b="1" dirty="0"/>
              <a:t>啊</a:t>
            </a:r>
            <a:r>
              <a:rPr lang="en-US" altLang="zh-CN" sz="2400" b="1" dirty="0"/>
              <a:t>”</a:t>
            </a:r>
            <a:r>
              <a:rPr lang="zh-CN" altLang="zh-CN" sz="2400" b="1" dirty="0"/>
              <a:t>字的国标码是</a:t>
            </a:r>
            <a:r>
              <a:rPr lang="en-US" altLang="zh-CN" sz="2400" b="1" dirty="0"/>
              <a:t>3021H</a:t>
            </a:r>
            <a:r>
              <a:rPr lang="zh-CN" altLang="zh-CN" sz="2400" b="1" dirty="0"/>
              <a:t>，其汉字机内码则是</a:t>
            </a:r>
            <a:r>
              <a:rPr lang="en-US" altLang="zh-CN" sz="2400" b="1" dirty="0"/>
              <a:t>B0A1H</a:t>
            </a:r>
            <a:r>
              <a:rPr lang="zh-CN" altLang="zh-CN" sz="2400" b="1" dirty="0"/>
              <a:t>。</a:t>
            </a:r>
            <a:endParaRPr lang="zh-CN" altLang="zh-CN" sz="2400" b="1" dirty="0"/>
          </a:p>
          <a:p>
            <a:pPr marL="0" lvl="0" indent="0" eaLnBrk="1" hangingPunct="1">
              <a:lnSpc>
                <a:spcPct val="150000"/>
              </a:lnSpc>
              <a:spcBef>
                <a:spcPct val="0"/>
              </a:spcBef>
              <a:buClrTx/>
              <a:buSzTx/>
              <a:buFontTx/>
              <a:buNone/>
            </a:pPr>
            <a:r>
              <a:rPr lang="en-US" altLang="zh-CN" sz="2400" b="1" dirty="0"/>
              <a:t>     </a:t>
            </a:r>
            <a:endParaRPr lang="en-US" altLang="zh-CN" sz="2400" b="1" dirty="0"/>
          </a:p>
        </p:txBody>
      </p:sp>
    </p:spTree>
  </p:cSld>
  <p:clrMapOvr>
    <a:masterClrMapping/>
  </p:clrMapOvr>
  <p:transition spd="slow">
    <p:cover dir="l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64" name="Text Box 8"/>
          <p:cNvSpPr txBox="1"/>
          <p:nvPr/>
        </p:nvSpPr>
        <p:spPr>
          <a:xfrm>
            <a:off x="304800" y="188913"/>
            <a:ext cx="8839200" cy="768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           </a:t>
            </a:r>
            <a:r>
              <a:rPr lang="en-US" altLang="zh-CN" sz="4000" b="1" dirty="0">
                <a:latin typeface="黑体" panose="02010609060101010101" pitchFamily="49" charset="-122"/>
                <a:ea typeface="黑体" panose="02010609060101010101" pitchFamily="49" charset="-122"/>
              </a:rPr>
              <a:t>2.3  </a:t>
            </a:r>
            <a:r>
              <a:rPr lang="zh-CN" altLang="en-US" sz="4000" b="1" dirty="0">
                <a:latin typeface="黑体" panose="02010609060101010101" pitchFamily="49" charset="-122"/>
                <a:ea typeface="黑体" panose="02010609060101010101" pitchFamily="49" charset="-122"/>
              </a:rPr>
              <a:t>指令信息的表示</a:t>
            </a:r>
            <a:r>
              <a:rPr lang="zh-CN" altLang="en-US" sz="4400" b="1" dirty="0">
                <a:latin typeface="Times New Roman" panose="02020603050405020304" pitchFamily="18" charset="0"/>
              </a:rPr>
              <a:t>  </a:t>
            </a:r>
            <a:endParaRPr lang="zh-CN" altLang="en-US" sz="4400" b="1" dirty="0">
              <a:latin typeface="Times New Roman" panose="02020603050405020304" pitchFamily="18" charset="0"/>
            </a:endParaRPr>
          </a:p>
        </p:txBody>
      </p:sp>
      <p:sp>
        <p:nvSpPr>
          <p:cNvPr id="45108" name="Text Box 52"/>
          <p:cNvSpPr txBox="1">
            <a:spLocks noChangeArrowheads="1"/>
          </p:cNvSpPr>
          <p:nvPr/>
        </p:nvSpPr>
        <p:spPr bwMode="auto">
          <a:xfrm>
            <a:off x="152400" y="1125538"/>
            <a:ext cx="91440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b="1" i="0" u="none" strike="noStrike" kern="1200" cap="none" spc="0" normalizeH="0" baseline="0" noProof="0" dirty="0" smtClean="0">
                <a:ln>
                  <a:noFill/>
                </a:ln>
                <a:solidFill>
                  <a:srgbClr val="FF0000"/>
                </a:solidFill>
                <a:effectLst/>
                <a:uLnTx/>
                <a:uFillTx/>
                <a:latin typeface="+mn-ea"/>
                <a:ea typeface="+mn-ea"/>
                <a:cs typeface="+mn-cs"/>
              </a:rPr>
              <a:t>机器指令</a:t>
            </a:r>
            <a:r>
              <a:rPr kumimoji="1" lang="zh-CN" altLang="en-US" sz="3200" b="1" i="0" u="none" strike="noStrike" kern="1200" cap="none" spc="0" normalizeH="0" baseline="0" noProof="0" dirty="0" smtClean="0">
                <a:ln>
                  <a:noFill/>
                </a:ln>
                <a:solidFill>
                  <a:schemeClr val="tx1"/>
                </a:solidFill>
                <a:effectLst/>
                <a:uLnTx/>
                <a:uFillTx/>
                <a:latin typeface="+mn-ea"/>
                <a:ea typeface="+mn-ea"/>
                <a:cs typeface="+mn-cs"/>
              </a:rPr>
              <a:t>：一组有意义的二进制代码，是指示计算机执行某种操作的信息的集合。</a:t>
            </a:r>
            <a:endParaRPr kumimoji="1" lang="en-US" altLang="zh-CN" sz="32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45109" name="Text Box 53"/>
          <p:cNvSpPr txBox="1">
            <a:spLocks noChangeArrowheads="1"/>
          </p:cNvSpPr>
          <p:nvPr/>
        </p:nvSpPr>
        <p:spPr bwMode="auto">
          <a:xfrm>
            <a:off x="324803" y="4149090"/>
            <a:ext cx="8818563"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60000"/>
              </a:lnSpc>
              <a:spcBef>
                <a:spcPct val="50000"/>
              </a:spcBef>
              <a:spcAft>
                <a:spcPct val="0"/>
              </a:spcAft>
              <a:buClrTx/>
              <a:buSzTx/>
              <a:buFontTx/>
              <a:buNone/>
              <a:defRPr/>
            </a:pPr>
            <a:r>
              <a:rPr kumimoji="1" lang="zh-CN" altLang="en-US" sz="3200" b="1" i="0" u="none" strike="noStrike" kern="1200" cap="none" spc="0" normalizeH="0" baseline="0" noProof="0" dirty="0" smtClean="0">
                <a:ln>
                  <a:noFill/>
                </a:ln>
                <a:solidFill>
                  <a:schemeClr val="tx1"/>
                </a:solidFill>
                <a:effectLst/>
                <a:uLnTx/>
                <a:uFillTx/>
                <a:latin typeface="+mn-ea"/>
                <a:ea typeface="+mn-ea"/>
                <a:cs typeface="+mn-cs"/>
              </a:rPr>
              <a:t>本节主要讨论一般计算机指令系统的基本概念：</a:t>
            </a:r>
            <a:endParaRPr kumimoji="1" lang="en-US" altLang="zh-CN" sz="32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60000"/>
              </a:lnSpc>
              <a:spcBef>
                <a:spcPct val="50000"/>
              </a:spcBef>
              <a:spcAft>
                <a:spcPct val="0"/>
              </a:spcAft>
              <a:buClrTx/>
              <a:buSzTx/>
              <a:buFontTx/>
              <a:buNone/>
              <a:defRPr/>
            </a:pPr>
            <a:r>
              <a:rPr kumimoji="1" lang="en-US" altLang="zh-CN" sz="3200" b="1" i="0" u="none" strike="noStrike" kern="1200" cap="none" spc="0" normalizeH="0" baseline="0" noProof="0" dirty="0" smtClean="0">
                <a:ln>
                  <a:noFill/>
                </a:ln>
                <a:solidFill>
                  <a:srgbClr val="FF3300"/>
                </a:solidFill>
                <a:effectLst/>
                <a:uLnTx/>
                <a:uFillTx/>
                <a:latin typeface="+mn-ea"/>
                <a:ea typeface="+mn-ea"/>
                <a:cs typeface="+mn-cs"/>
              </a:rPr>
              <a:t>	</a:t>
            </a:r>
            <a:r>
              <a:rPr kumimoji="1" lang="zh-CN" altLang="en-US" sz="3200" b="1" i="0" u="none" strike="noStrike" kern="1200" cap="none" spc="0" normalizeH="0" baseline="0" noProof="0" dirty="0" smtClean="0">
                <a:ln>
                  <a:noFill/>
                </a:ln>
                <a:solidFill>
                  <a:srgbClr val="FF3300"/>
                </a:solidFill>
                <a:effectLst/>
                <a:uLnTx/>
                <a:uFillTx/>
                <a:latin typeface="+mn-ea"/>
                <a:ea typeface="+mn-ea"/>
                <a:cs typeface="+mn-cs"/>
              </a:rPr>
              <a:t>指令格式</a:t>
            </a:r>
            <a:endParaRPr kumimoji="1" lang="zh-CN" altLang="en-US" sz="3200" b="1" i="0" u="none" strike="noStrike" kern="1200" cap="none" spc="0" normalizeH="0" baseline="0" noProof="0" dirty="0" smtClean="0">
              <a:ln>
                <a:noFill/>
              </a:ln>
              <a:solidFill>
                <a:srgbClr val="FF3300"/>
              </a:solidFill>
              <a:effectLst/>
              <a:uLnTx/>
              <a:uFillTx/>
              <a:latin typeface="+mn-ea"/>
              <a:ea typeface="+mn-ea"/>
              <a:cs typeface="+mn-cs"/>
            </a:endParaRPr>
          </a:p>
          <a:p>
            <a:pPr marL="0" marR="0" lvl="0" indent="0" algn="l" defTabSz="914400" rtl="0" eaLnBrk="1" fontAlgn="base" latinLnBrk="0" hangingPunct="1">
              <a:lnSpc>
                <a:spcPct val="60000"/>
              </a:lnSpc>
              <a:spcBef>
                <a:spcPct val="50000"/>
              </a:spcBef>
              <a:spcAft>
                <a:spcPct val="0"/>
              </a:spcAft>
              <a:buClrTx/>
              <a:buSzTx/>
              <a:buFontTx/>
              <a:buNone/>
              <a:defRPr/>
            </a:pPr>
            <a:r>
              <a:rPr kumimoji="1" lang="en-US" altLang="zh-CN" sz="3200" b="1" i="0" u="none" strike="noStrike" kern="1200" cap="none" spc="0" normalizeH="0" baseline="0" noProof="0" dirty="0" smtClean="0">
                <a:ln>
                  <a:noFill/>
                </a:ln>
                <a:solidFill>
                  <a:srgbClr val="FF3300"/>
                </a:solidFill>
                <a:effectLst/>
                <a:uLnTx/>
                <a:uFillTx/>
                <a:latin typeface="+mn-ea"/>
                <a:ea typeface="+mn-ea"/>
                <a:cs typeface="+mn-cs"/>
              </a:rPr>
              <a:t>	</a:t>
            </a:r>
            <a:r>
              <a:rPr kumimoji="1" lang="zh-CN" altLang="en-US" sz="3200" b="1" i="0" u="none" strike="noStrike" kern="1200" cap="none" spc="0" normalizeH="0" baseline="0" noProof="0" dirty="0" smtClean="0">
                <a:ln>
                  <a:noFill/>
                </a:ln>
                <a:solidFill>
                  <a:srgbClr val="FF3300"/>
                </a:solidFill>
                <a:effectLst/>
                <a:uLnTx/>
                <a:uFillTx/>
                <a:latin typeface="+mn-ea"/>
                <a:ea typeface="+mn-ea"/>
                <a:cs typeface="+mn-cs"/>
              </a:rPr>
              <a:t>寻址方式</a:t>
            </a:r>
            <a:endParaRPr kumimoji="1" lang="zh-CN" altLang="en-US" sz="3200" b="1" i="0" u="none" strike="noStrike" kern="1200" cap="none" spc="0" normalizeH="0" baseline="0" noProof="0" dirty="0" smtClean="0">
              <a:ln>
                <a:noFill/>
              </a:ln>
              <a:solidFill>
                <a:srgbClr val="FF3300"/>
              </a:solidFill>
              <a:effectLst/>
              <a:uLnTx/>
              <a:uFillTx/>
              <a:latin typeface="+mn-ea"/>
              <a:ea typeface="+mn-ea"/>
              <a:cs typeface="+mn-cs"/>
            </a:endParaRPr>
          </a:p>
          <a:p>
            <a:pPr marL="0" marR="0" lvl="0" indent="0" algn="l" defTabSz="914400" rtl="0" eaLnBrk="1" fontAlgn="base" latinLnBrk="0" hangingPunct="1">
              <a:lnSpc>
                <a:spcPct val="60000"/>
              </a:lnSpc>
              <a:spcBef>
                <a:spcPct val="50000"/>
              </a:spcBef>
              <a:spcAft>
                <a:spcPct val="0"/>
              </a:spcAft>
              <a:buClrTx/>
              <a:buSzTx/>
              <a:buFontTx/>
              <a:buNone/>
              <a:defRPr/>
            </a:pPr>
            <a:r>
              <a:rPr kumimoji="1" lang="en-US" altLang="zh-CN" sz="3200" b="1" i="0" u="none" strike="noStrike" kern="1200" cap="none" spc="0" normalizeH="0" baseline="0" noProof="0" dirty="0" smtClean="0">
                <a:ln>
                  <a:noFill/>
                </a:ln>
                <a:solidFill>
                  <a:srgbClr val="FF3300"/>
                </a:solidFill>
                <a:effectLst/>
                <a:uLnTx/>
                <a:uFillTx/>
                <a:latin typeface="+mn-ea"/>
                <a:ea typeface="+mn-ea"/>
                <a:cs typeface="+mn-cs"/>
              </a:rPr>
              <a:t>	</a:t>
            </a:r>
            <a:r>
              <a:rPr kumimoji="1" lang="zh-CN" altLang="en-US" sz="3200" b="1" i="0" u="none" strike="noStrike" kern="1200" cap="none" spc="0" normalizeH="0" baseline="0" noProof="0" dirty="0" smtClean="0">
                <a:ln>
                  <a:noFill/>
                </a:ln>
                <a:solidFill>
                  <a:srgbClr val="FF3300"/>
                </a:solidFill>
                <a:effectLst/>
                <a:uLnTx/>
                <a:uFillTx/>
                <a:latin typeface="+mn-ea"/>
                <a:ea typeface="+mn-ea"/>
                <a:cs typeface="+mn-cs"/>
              </a:rPr>
              <a:t>指令类型</a:t>
            </a:r>
            <a:endParaRPr kumimoji="1" lang="zh-CN" altLang="en-US" sz="3200" b="1" i="0" u="none" strike="noStrike" kern="1200" cap="none" spc="0" normalizeH="0" baseline="0" noProof="0" dirty="0" smtClean="0">
              <a:ln>
                <a:noFill/>
              </a:ln>
              <a:solidFill>
                <a:srgbClr val="FF3300"/>
              </a:solidFill>
              <a:effectLst/>
              <a:uLnTx/>
              <a:uFillTx/>
              <a:latin typeface="+mn-ea"/>
              <a:ea typeface="+mn-ea"/>
              <a:cs typeface="+mn-cs"/>
            </a:endParaRPr>
          </a:p>
        </p:txBody>
      </p:sp>
      <p:sp>
        <p:nvSpPr>
          <p:cNvPr id="41990" name="Text Box 4"/>
          <p:cNvSpPr txBox="1"/>
          <p:nvPr/>
        </p:nvSpPr>
        <p:spPr>
          <a:xfrm>
            <a:off x="179388" y="2202180"/>
            <a:ext cx="9323387" cy="11080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zh-CN" altLang="en-US" b="1" dirty="0">
                <a:solidFill>
                  <a:schemeClr val="hlink"/>
                </a:solidFill>
              </a:rPr>
              <a:t>指令系统：</a:t>
            </a:r>
            <a:r>
              <a:rPr lang="zh-CN" altLang="en-US" sz="2800" b="1" dirty="0"/>
              <a:t>一台计算机所能执行的各种指令的集合，</a:t>
            </a:r>
            <a:endParaRPr lang="zh-CN" altLang="en-US" sz="2800" b="1" dirty="0"/>
          </a:p>
          <a:p>
            <a:pPr marL="0" lvl="0" indent="0" eaLnBrk="1" hangingPunct="1">
              <a:lnSpc>
                <a:spcPct val="110000"/>
              </a:lnSpc>
              <a:spcBef>
                <a:spcPct val="0"/>
              </a:spcBef>
              <a:buClrTx/>
              <a:buSzTx/>
              <a:buFontTx/>
              <a:buNone/>
            </a:pPr>
            <a:r>
              <a:rPr lang="zh-CN" altLang="en-US" sz="2800" b="1" dirty="0"/>
              <a:t>                       它定义了计算机硬件所能完成的基本操作。</a:t>
            </a:r>
            <a:endParaRPr lang="zh-CN" altLang="en-US" sz="2800" b="1" dirty="0"/>
          </a:p>
        </p:txBody>
      </p:sp>
      <p:sp>
        <p:nvSpPr>
          <p:cNvPr id="41991" name="Rectangle 7"/>
          <p:cNvSpPr/>
          <p:nvPr/>
        </p:nvSpPr>
        <p:spPr>
          <a:xfrm>
            <a:off x="2267585" y="3356610"/>
            <a:ext cx="5976938" cy="522288"/>
          </a:xfrm>
          <a:prstGeom prst="rect">
            <a:avLst/>
          </a:prstGeom>
          <a:gradFill rotWithShape="1">
            <a:gsLst>
              <a:gs pos="0">
                <a:srgbClr val="FFFFFF"/>
              </a:gs>
              <a:gs pos="100000">
                <a:srgbClr val="FFFF00"/>
              </a:gs>
            </a:gsLst>
            <a:lin ang="5400000" scaled="1"/>
            <a:tileRect/>
          </a:grad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chemeClr val="hlink"/>
                </a:solidFill>
              </a:rPr>
              <a:t>不同的计算机有不同的指令系统</a:t>
            </a:r>
            <a:endParaRPr lang="zh-CN" altLang="en-US" sz="2800" b="1" dirty="0">
              <a:solidFill>
                <a:schemeClr val="hlink"/>
              </a:solidFill>
            </a:endParaRPr>
          </a:p>
        </p:txBody>
      </p:sp>
      <p:sp>
        <p:nvSpPr>
          <p:cNvPr id="3" name="Text Box 8"/>
          <p:cNvSpPr txBox="1"/>
          <p:nvPr/>
        </p:nvSpPr>
        <p:spPr>
          <a:xfrm>
            <a:off x="179705" y="6236970"/>
            <a:ext cx="912685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spcBef>
                <a:spcPct val="50000"/>
              </a:spcBef>
              <a:buClrTx/>
              <a:buSzTx/>
              <a:buFontTx/>
              <a:buNone/>
            </a:pPr>
            <a:r>
              <a:rPr lang="zh-CN" altLang="en-US" sz="2400" b="1" dirty="0">
                <a:latin typeface="Times New Roman" panose="02020603050405020304" pitchFamily="18" charset="0"/>
                <a:ea typeface="黑体" panose="02010609060101010101" pitchFamily="49" charset="-122"/>
              </a:rPr>
              <a:t>还介绍：</a:t>
            </a:r>
            <a:r>
              <a:rPr lang="en-US" altLang="zh-CN" sz="2400" b="1" dirty="0">
                <a:latin typeface="Times New Roman" panose="02020603050405020304" pitchFamily="18" charset="0"/>
                <a:ea typeface="黑体" panose="02010609060101010101" pitchFamily="49" charset="-122"/>
              </a:rPr>
              <a:t>Pentium II</a:t>
            </a:r>
            <a:r>
              <a:rPr lang="zh-CN" altLang="en-US" sz="2400" b="1" dirty="0">
                <a:latin typeface="Times New Roman" panose="02020603050405020304" pitchFamily="18" charset="0"/>
                <a:ea typeface="黑体" panose="02010609060101010101" pitchFamily="49" charset="-122"/>
              </a:rPr>
              <a:t>指令格式、</a:t>
            </a:r>
            <a:r>
              <a:rPr lang="en-US" sz="2400" b="1" dirty="0">
                <a:latin typeface="Times New Roman" panose="02020603050405020304" pitchFamily="18" charset="0"/>
                <a:ea typeface="黑体" panose="02010609060101010101" pitchFamily="49" charset="-122"/>
                <a:sym typeface="+mn-ea"/>
              </a:rPr>
              <a:t>MIPS</a:t>
            </a:r>
            <a:r>
              <a:rPr lang="zh-CN" altLang="en-US" sz="2400" b="1" dirty="0">
                <a:latin typeface="Times New Roman" panose="02020603050405020304" pitchFamily="18" charset="0"/>
                <a:ea typeface="黑体" panose="02010609060101010101" pitchFamily="49" charset="-122"/>
                <a:sym typeface="+mn-ea"/>
              </a:rPr>
              <a:t>指令系统、</a:t>
            </a:r>
            <a:r>
              <a:rPr lang="en-US" sz="2400" b="1" dirty="0">
                <a:latin typeface="Times New Roman" panose="02020603050405020304" pitchFamily="18" charset="0"/>
                <a:ea typeface="黑体" panose="02010609060101010101" pitchFamily="49" charset="-122"/>
                <a:sym typeface="+mn-ea"/>
              </a:rPr>
              <a:t>ARM</a:t>
            </a:r>
            <a:r>
              <a:rPr lang="zh-CN" altLang="en-US" sz="2400" b="1" dirty="0">
                <a:latin typeface="Times New Roman" panose="02020603050405020304" pitchFamily="18" charset="0"/>
                <a:ea typeface="黑体" panose="02010609060101010101" pitchFamily="49" charset="-122"/>
                <a:sym typeface="+mn-ea"/>
              </a:rPr>
              <a:t>指令系统</a:t>
            </a:r>
            <a:endParaRPr lang="zh-CN" altLang="en-US" sz="2400" b="1" dirty="0">
              <a:latin typeface="Times New Roman" panose="02020603050405020304" pitchFamily="18" charset="0"/>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5064">
                                            <p:txEl>
                                              <p:charRg st="0" end="26"/>
                                            </p:txEl>
                                          </p:spTgt>
                                        </p:tgtEl>
                                        <p:attrNameLst>
                                          <p:attrName>style.visibility</p:attrName>
                                        </p:attrNameLst>
                                      </p:cBhvr>
                                      <p:to>
                                        <p:strVal val="visible"/>
                                      </p:to>
                                    </p:set>
                                    <p:animEffect transition="in" filter="barn(outVertical)">
                                      <p:cBhvr>
                                        <p:cTn id="7" dur="500"/>
                                        <p:tgtEl>
                                          <p:spTgt spid="45064">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108">
                                            <p:txEl>
                                              <p:charRg st="4294967295" end="4294967295"/>
                                            </p:txEl>
                                          </p:spTgt>
                                        </p:tgtEl>
                                        <p:attrNameLst>
                                          <p:attrName>style.visibility</p:attrName>
                                        </p:attrNameLst>
                                      </p:cBhvr>
                                      <p:to>
                                        <p:strVal val="visible"/>
                                      </p:to>
                                    </p:set>
                                    <p:animEffect transition="in" filter="wipe(left)">
                                      <p:cBhvr>
                                        <p:cTn id="12" dur="500"/>
                                        <p:tgtEl>
                                          <p:spTgt spid="45108">
                                            <p:txEl>
                                              <p:char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108">
                                            <p:txEl>
                                              <p:charRg st="0" end="37"/>
                                            </p:txEl>
                                          </p:spTgt>
                                        </p:tgtEl>
                                        <p:attrNameLst>
                                          <p:attrName>style.visibility</p:attrName>
                                        </p:attrNameLst>
                                      </p:cBhvr>
                                      <p:to>
                                        <p:strVal val="visible"/>
                                      </p:to>
                                    </p:set>
                                    <p:animEffect transition="in" filter="wipe(left)">
                                      <p:cBhvr>
                                        <p:cTn id="17" dur="500"/>
                                        <p:tgtEl>
                                          <p:spTgt spid="45108">
                                            <p:txEl>
                                              <p:charRg st="0" end="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5109">
                                            <p:txEl>
                                              <p:charRg st="4294967295" end="4294967295"/>
                                            </p:txEl>
                                          </p:spTgt>
                                        </p:tgtEl>
                                        <p:attrNameLst>
                                          <p:attrName>style.visibility</p:attrName>
                                        </p:attrNameLst>
                                      </p:cBhvr>
                                      <p:to>
                                        <p:strVal val="visible"/>
                                      </p:to>
                                    </p:set>
                                    <p:animEffect transition="in" filter="randombar(horizontal)">
                                      <p:cBhvr>
                                        <p:cTn id="22" dur="500"/>
                                        <p:tgtEl>
                                          <p:spTgt spid="45109">
                                            <p:txEl>
                                              <p:charRg st="4294967295" end="42949672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5109">
                                            <p:txEl>
                                              <p:charRg st="0" end="22"/>
                                            </p:txEl>
                                          </p:spTgt>
                                        </p:tgtEl>
                                        <p:attrNameLst>
                                          <p:attrName>style.visibility</p:attrName>
                                        </p:attrNameLst>
                                      </p:cBhvr>
                                      <p:to>
                                        <p:strVal val="visible"/>
                                      </p:to>
                                    </p:set>
                                    <p:animEffect transition="in" filter="randombar(horizontal)">
                                      <p:cBhvr>
                                        <p:cTn id="27" dur="500"/>
                                        <p:tgtEl>
                                          <p:spTgt spid="45109">
                                            <p:txEl>
                                              <p:charRg st="0" end="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5109">
                                            <p:txEl>
                                              <p:charRg st="22" end="28"/>
                                            </p:txEl>
                                          </p:spTgt>
                                        </p:tgtEl>
                                        <p:attrNameLst>
                                          <p:attrName>style.visibility</p:attrName>
                                        </p:attrNameLst>
                                      </p:cBhvr>
                                      <p:to>
                                        <p:strVal val="visible"/>
                                      </p:to>
                                    </p:set>
                                    <p:animEffect transition="in" filter="randombar(horizontal)">
                                      <p:cBhvr>
                                        <p:cTn id="32" dur="500"/>
                                        <p:tgtEl>
                                          <p:spTgt spid="45109">
                                            <p:txEl>
                                              <p:charRg st="22" end="2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5109">
                                            <p:txEl>
                                              <p:charRg st="28" end="34"/>
                                            </p:txEl>
                                          </p:spTgt>
                                        </p:tgtEl>
                                        <p:attrNameLst>
                                          <p:attrName>style.visibility</p:attrName>
                                        </p:attrNameLst>
                                      </p:cBhvr>
                                      <p:to>
                                        <p:strVal val="visible"/>
                                      </p:to>
                                    </p:set>
                                    <p:animEffect transition="in" filter="randombar(horizontal)">
                                      <p:cBhvr>
                                        <p:cTn id="37" dur="500"/>
                                        <p:tgtEl>
                                          <p:spTgt spid="45109">
                                            <p:txEl>
                                              <p:charRg st="28" end="3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5109">
                                            <p:txEl>
                                              <p:charRg st="34" end="40"/>
                                            </p:txEl>
                                          </p:spTgt>
                                        </p:tgtEl>
                                        <p:attrNameLst>
                                          <p:attrName>style.visibility</p:attrName>
                                        </p:attrNameLst>
                                      </p:cBhvr>
                                      <p:to>
                                        <p:strVal val="visible"/>
                                      </p:to>
                                    </p:set>
                                    <p:animEffect transition="in" filter="randombar(horizontal)">
                                      <p:cBhvr>
                                        <p:cTn id="42" dur="500"/>
                                        <p:tgtEl>
                                          <p:spTgt spid="45109">
                                            <p:txEl>
                                              <p:charRg st="34" end="40"/>
                                            </p:txEl>
                                          </p:spTgt>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dissolv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4" grpId="0" build="p"/>
      <p:bldP spid="45108" grpId="0" build="p"/>
      <p:bldP spid="45109" grpId="0" build="p"/>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45110" name="Text Box 54"/>
          <p:cNvSpPr txBox="1"/>
          <p:nvPr/>
        </p:nvSpPr>
        <p:spPr>
          <a:xfrm>
            <a:off x="251143" y="116840"/>
            <a:ext cx="4038600"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2.3.1 </a:t>
            </a:r>
            <a:r>
              <a:rPr lang="zh-CN" altLang="en-US" sz="3600" b="1" dirty="0">
                <a:latin typeface="黑体" panose="02010609060101010101" pitchFamily="49" charset="-122"/>
                <a:ea typeface="黑体" panose="02010609060101010101" pitchFamily="49" charset="-122"/>
              </a:rPr>
              <a:t>指令格式</a:t>
            </a:r>
            <a:endParaRPr lang="zh-CN" altLang="en-US" sz="3600" b="1" dirty="0">
              <a:latin typeface="黑体" panose="02010609060101010101" pitchFamily="49" charset="-122"/>
              <a:ea typeface="黑体" panose="02010609060101010101" pitchFamily="49" charset="-122"/>
            </a:endParaRPr>
          </a:p>
        </p:txBody>
      </p:sp>
      <p:sp>
        <p:nvSpPr>
          <p:cNvPr id="45119" name="Text Box 63"/>
          <p:cNvSpPr txBox="1"/>
          <p:nvPr/>
        </p:nvSpPr>
        <p:spPr>
          <a:xfrm>
            <a:off x="-4762" y="981075"/>
            <a:ext cx="9290050" cy="27997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Times New Roman" panose="02020603050405020304" pitchFamily="18" charset="0"/>
              </a:rPr>
              <a:t>1. </a:t>
            </a:r>
            <a:r>
              <a:rPr lang="zh-CN" altLang="en-US" b="1" dirty="0">
                <a:latin typeface="黑体" panose="02010609060101010101" pitchFamily="49" charset="-122"/>
                <a:ea typeface="黑体" panose="02010609060101010101" pitchFamily="49" charset="-122"/>
              </a:rPr>
              <a:t>指令中的基本信息</a:t>
            </a:r>
            <a:r>
              <a:rPr lang="zh-CN" altLang="en-US" sz="28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操作码，操作数地址，操作结果地址，</a:t>
            </a:r>
            <a:endParaRPr lang="zh-CN" altLang="en-US" sz="2400" b="1" dirty="0">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                         下一条指令地址</a:t>
            </a:r>
            <a:endParaRPr lang="en-US" altLang="zh-CN" sz="2400" b="1" dirty="0">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en-US" altLang="zh-CN" sz="2400" b="1" dirty="0">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例：</a:t>
            </a:r>
            <a:r>
              <a:rPr lang="en-US" altLang="zh-CN" sz="2400" b="1" dirty="0">
                <a:latin typeface="黑体" panose="02010609060101010101" pitchFamily="49" charset="-122"/>
                <a:ea typeface="黑体" panose="02010609060101010101" pitchFamily="49" charset="-122"/>
              </a:rPr>
              <a:t>Intel 8086</a:t>
            </a:r>
            <a:r>
              <a:rPr lang="zh-CN" altLang="en-US" sz="2400" b="1" dirty="0">
                <a:latin typeface="黑体" panose="02010609060101010101" pitchFamily="49" charset="-122"/>
                <a:ea typeface="黑体" panose="02010609060101010101" pitchFamily="49" charset="-122"/>
              </a:rPr>
              <a:t>的一条加法指令（汇编符号表示）</a:t>
            </a:r>
            <a:endParaRPr lang="en-US" altLang="zh-CN" sz="2400" b="1" dirty="0">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en-US" altLang="zh-CN" sz="2400" b="1" dirty="0">
                <a:latin typeface="黑体" panose="02010609060101010101" pitchFamily="49" charset="-122"/>
                <a:ea typeface="黑体" panose="02010609060101010101" pitchFamily="49" charset="-122"/>
              </a:rPr>
              <a:t>            ADD  AL , 10H [SI]</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cxnSp>
        <p:nvCxnSpPr>
          <p:cNvPr id="43013" name="直接箭头连接符 2"/>
          <p:cNvCxnSpPr/>
          <p:nvPr/>
        </p:nvCxnSpPr>
        <p:spPr>
          <a:xfrm flipV="1">
            <a:off x="1547813" y="3719513"/>
            <a:ext cx="503237" cy="430212"/>
          </a:xfrm>
          <a:prstGeom prst="straightConnector1">
            <a:avLst/>
          </a:prstGeom>
          <a:ln w="9525" cap="flat" cmpd="sng">
            <a:solidFill>
              <a:schemeClr val="tx1"/>
            </a:solidFill>
            <a:prstDash val="solid"/>
            <a:miter/>
            <a:headEnd type="none" w="med" len="med"/>
            <a:tailEnd type="arrow" w="med" len="med"/>
          </a:ln>
        </p:spPr>
      </p:cxnSp>
      <p:sp>
        <p:nvSpPr>
          <p:cNvPr id="43014" name="TextBox 3"/>
          <p:cNvSpPr txBox="1"/>
          <p:nvPr/>
        </p:nvSpPr>
        <p:spPr>
          <a:xfrm>
            <a:off x="755650" y="4149725"/>
            <a:ext cx="1295400" cy="460375"/>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t>操作码</a:t>
            </a:r>
            <a:endParaRPr lang="zh-CN" altLang="en-US" sz="2400" b="1" dirty="0"/>
          </a:p>
        </p:txBody>
      </p:sp>
      <p:cxnSp>
        <p:nvCxnSpPr>
          <p:cNvPr id="43015" name="直接箭头连接符 7"/>
          <p:cNvCxnSpPr/>
          <p:nvPr/>
        </p:nvCxnSpPr>
        <p:spPr>
          <a:xfrm flipH="1" flipV="1">
            <a:off x="2886075" y="3719513"/>
            <a:ext cx="142875" cy="430212"/>
          </a:xfrm>
          <a:prstGeom prst="straightConnector1">
            <a:avLst/>
          </a:prstGeom>
          <a:ln w="9525" cap="flat" cmpd="sng">
            <a:solidFill>
              <a:schemeClr val="tx1"/>
            </a:solidFill>
            <a:prstDash val="solid"/>
            <a:miter/>
            <a:headEnd type="none" w="med" len="med"/>
            <a:tailEnd type="arrow" w="med" len="med"/>
          </a:ln>
        </p:spPr>
      </p:cxnSp>
      <p:sp>
        <p:nvSpPr>
          <p:cNvPr id="9" name="TextBox 8"/>
          <p:cNvSpPr txBox="1"/>
          <p:nvPr/>
        </p:nvSpPr>
        <p:spPr>
          <a:xfrm>
            <a:off x="2238375" y="4149725"/>
            <a:ext cx="1541463" cy="460375"/>
          </a:xfrm>
          <a:prstGeom prst="rect">
            <a:avLst/>
          </a:prstGeom>
          <a:solidFill>
            <a:schemeClr val="accent3">
              <a:lumMod val="95000"/>
            </a:schemeClr>
          </a:solidFill>
        </p:spPr>
        <p:txBody>
          <a:bodyPr>
            <a:spAutoFit/>
          </a:bodyPr>
          <a:lstStyle/>
          <a:p>
            <a:pPr marR="0" defTabSz="914400">
              <a:buClrTx/>
              <a:buSzTx/>
              <a:buFontTx/>
              <a:buNone/>
              <a:defRPr/>
            </a:pPr>
            <a:r>
              <a:rPr kumimoji="0" lang="zh-CN" altLang="en-US" sz="2400" b="1" kern="1200" cap="none" spc="0" normalizeH="0" baseline="0" noProof="0" dirty="0">
                <a:latin typeface="Arial" panose="020B0604020202020204" pitchFamily="34" charset="0"/>
                <a:ea typeface="宋体" panose="02010600030101010101" pitchFamily="2" charset="-122"/>
                <a:cs typeface="+mn-cs"/>
              </a:rPr>
              <a:t>结果地址</a:t>
            </a:r>
            <a:endParaRPr kumimoji="0" lang="zh-CN" altLang="en-US" sz="2400" b="1" kern="1200" cap="none" spc="0" normalizeH="0" baseline="0" noProof="0" dirty="0">
              <a:latin typeface="Arial" panose="020B0604020202020204" pitchFamily="34" charset="0"/>
              <a:ea typeface="宋体" panose="02010600030101010101" pitchFamily="2" charset="-122"/>
              <a:cs typeface="+mn-cs"/>
            </a:endParaRPr>
          </a:p>
        </p:txBody>
      </p:sp>
      <p:cxnSp>
        <p:nvCxnSpPr>
          <p:cNvPr id="43017" name="直接箭头连接符 10"/>
          <p:cNvCxnSpPr/>
          <p:nvPr/>
        </p:nvCxnSpPr>
        <p:spPr>
          <a:xfrm flipH="1" flipV="1">
            <a:off x="3992563" y="3719513"/>
            <a:ext cx="792162" cy="430212"/>
          </a:xfrm>
          <a:prstGeom prst="straightConnector1">
            <a:avLst/>
          </a:prstGeom>
          <a:ln w="9525" cap="flat" cmpd="sng">
            <a:solidFill>
              <a:schemeClr val="tx1"/>
            </a:solidFill>
            <a:prstDash val="solid"/>
            <a:miter/>
            <a:headEnd type="none" w="med" len="med"/>
            <a:tailEnd type="arrow" w="med" len="med"/>
          </a:ln>
        </p:spPr>
      </p:cxnSp>
      <p:sp>
        <p:nvSpPr>
          <p:cNvPr id="12" name="TextBox 11"/>
          <p:cNvSpPr txBox="1"/>
          <p:nvPr/>
        </p:nvSpPr>
        <p:spPr>
          <a:xfrm>
            <a:off x="3992563" y="4149725"/>
            <a:ext cx="1947863" cy="460375"/>
          </a:xfrm>
          <a:prstGeom prst="rect">
            <a:avLst/>
          </a:prstGeom>
          <a:solidFill>
            <a:schemeClr val="accent5"/>
          </a:solidFill>
        </p:spPr>
        <p:txBody>
          <a:bodyPr>
            <a:spAutoFit/>
          </a:bodyPr>
          <a:lstStyle/>
          <a:p>
            <a:pPr marR="0" defTabSz="914400">
              <a:buClrTx/>
              <a:buSzTx/>
              <a:buFontTx/>
              <a:buNone/>
              <a:defRPr/>
            </a:pPr>
            <a:r>
              <a:rPr kumimoji="0" lang="zh-CN" altLang="en-US" sz="2400" b="1" kern="1200" cap="none" spc="0" normalizeH="0" baseline="0" noProof="0" dirty="0">
                <a:latin typeface="Arial" panose="020B0604020202020204" pitchFamily="34" charset="0"/>
                <a:ea typeface="宋体" panose="02010600030101010101" pitchFamily="2" charset="-122"/>
                <a:cs typeface="+mn-cs"/>
              </a:rPr>
              <a:t>操作数地址</a:t>
            </a:r>
            <a:endParaRPr kumimoji="0" lang="zh-CN" altLang="en-US" sz="2400" b="1" kern="1200" cap="none" spc="0" normalizeH="0" baseline="0" noProof="0" dirty="0">
              <a:latin typeface="Arial" panose="020B0604020202020204" pitchFamily="34" charset="0"/>
              <a:ea typeface="宋体" panose="02010600030101010101" pitchFamily="2" charset="-122"/>
              <a:cs typeface="+mn-cs"/>
            </a:endParaRPr>
          </a:p>
        </p:txBody>
      </p:sp>
      <p:cxnSp>
        <p:nvCxnSpPr>
          <p:cNvPr id="43019" name="直接箭头连接符 9"/>
          <p:cNvCxnSpPr/>
          <p:nvPr/>
        </p:nvCxnSpPr>
        <p:spPr>
          <a:xfrm flipH="1" flipV="1">
            <a:off x="2957513" y="3719513"/>
            <a:ext cx="1182687" cy="430212"/>
          </a:xfrm>
          <a:prstGeom prst="straightConnector1">
            <a:avLst/>
          </a:prstGeom>
          <a:ln w="9525" cap="flat" cmpd="sng">
            <a:solidFill>
              <a:schemeClr val="tx1"/>
            </a:solidFill>
            <a:prstDash val="solid"/>
            <a:miter/>
            <a:headEnd type="none" w="med" len="med"/>
            <a:tailEnd type="arrow" w="med" len="med"/>
          </a:ln>
        </p:spPr>
      </p:cxnSp>
      <p:sp>
        <p:nvSpPr>
          <p:cNvPr id="13" name="TextBox 12"/>
          <p:cNvSpPr txBox="1"/>
          <p:nvPr/>
        </p:nvSpPr>
        <p:spPr>
          <a:xfrm>
            <a:off x="571500" y="5013325"/>
            <a:ext cx="8270240" cy="460375"/>
          </a:xfrm>
          <a:prstGeom prst="rect">
            <a:avLst/>
          </a:prstGeom>
          <a:solidFill>
            <a:schemeClr val="accent3">
              <a:lumMod val="95000"/>
            </a:schemeClr>
          </a:solidFill>
        </p:spPr>
        <p:txBody>
          <a:bodyPr wrap="square">
            <a:spAutoFit/>
          </a:bodyPr>
          <a:lstStyle/>
          <a:p>
            <a:pPr marR="0" defTabSz="914400">
              <a:buClrTx/>
              <a:buSzTx/>
              <a:buFontTx/>
              <a:buNone/>
              <a:defRPr/>
            </a:pPr>
            <a:r>
              <a:rPr kumimoji="0" lang="zh-CN" altLang="en-US" sz="2400" b="1" kern="1200" cap="none" spc="0" normalizeH="0" baseline="0" noProof="0" dirty="0">
                <a:latin typeface="Arial" panose="020B0604020202020204" pitchFamily="34" charset="0"/>
                <a:ea typeface="宋体" panose="02010600030101010101" pitchFamily="2" charset="-122"/>
                <a:cs typeface="+mn-cs"/>
              </a:rPr>
              <a:t>由指令指针</a:t>
            </a:r>
            <a:r>
              <a:rPr kumimoji="0" lang="en-US" altLang="zh-CN" sz="2400" b="1" kern="1200" cap="none" spc="0" normalizeH="0" baseline="0" noProof="0" dirty="0">
                <a:latin typeface="Arial" panose="020B0604020202020204" pitchFamily="34" charset="0"/>
                <a:ea typeface="宋体" panose="02010600030101010101" pitchFamily="2" charset="-122"/>
                <a:cs typeface="+mn-cs"/>
              </a:rPr>
              <a:t>IP</a:t>
            </a:r>
            <a:r>
              <a:rPr kumimoji="0" lang="zh-CN" altLang="en-US" sz="2400" b="1" kern="1200" cap="none" spc="0" normalizeH="0" baseline="0" noProof="0" dirty="0">
                <a:latin typeface="Arial" panose="020B0604020202020204" pitchFamily="34" charset="0"/>
                <a:ea typeface="宋体" panose="02010600030101010101" pitchFamily="2" charset="-122"/>
                <a:cs typeface="+mn-cs"/>
              </a:rPr>
              <a:t>隐含给出</a:t>
            </a:r>
            <a:r>
              <a:rPr kumimoji="0" lang="zh-CN" altLang="en-US" sz="2400" b="1" kern="1200" cap="none" spc="0" normalizeH="0" baseline="0" noProof="0" dirty="0">
                <a:solidFill>
                  <a:srgbClr val="FF3300"/>
                </a:solidFill>
                <a:latin typeface="Arial" panose="020B0604020202020204" pitchFamily="34" charset="0"/>
                <a:ea typeface="宋体" panose="02010600030101010101" pitchFamily="2" charset="-122"/>
                <a:cs typeface="+mn-cs"/>
              </a:rPr>
              <a:t>下一条指令地址</a:t>
            </a:r>
            <a:r>
              <a:rPr kumimoji="0" lang="zh-CN" altLang="en-US" sz="2400" b="1" kern="1200" cap="none" spc="0" normalizeH="0" baseline="0" noProof="0" dirty="0">
                <a:latin typeface="Arial" panose="020B0604020202020204" pitchFamily="34" charset="0"/>
                <a:ea typeface="宋体" panose="02010600030101010101" pitchFamily="2" charset="-122"/>
                <a:cs typeface="+mn-cs"/>
              </a:rPr>
              <a:t>，</a:t>
            </a:r>
            <a:r>
              <a:rPr kumimoji="0" lang="en-US" altLang="zh-CN" sz="2400" b="1" kern="1200" cap="none" spc="0" normalizeH="0" baseline="0" noProof="0" dirty="0">
                <a:latin typeface="Arial" panose="020B0604020202020204" pitchFamily="34" charset="0"/>
                <a:ea typeface="宋体" panose="02010600030101010101" pitchFamily="2" charset="-122"/>
                <a:cs typeface="+mn-cs"/>
              </a:rPr>
              <a:t>IP</a:t>
            </a:r>
            <a:r>
              <a:rPr kumimoji="0" lang="zh-CN" altLang="en-US" sz="2400" b="1" kern="1200" cap="none" spc="0" normalizeH="0" baseline="0" noProof="0" dirty="0">
                <a:latin typeface="Arial" panose="020B0604020202020204" pitchFamily="34" charset="0"/>
                <a:ea typeface="宋体" panose="02010600030101010101" pitchFamily="2" charset="-122"/>
                <a:cs typeface="+mn-cs"/>
              </a:rPr>
              <a:t>相当于</a:t>
            </a:r>
            <a:r>
              <a:rPr kumimoji="0" lang="en-US" altLang="zh-CN" sz="2400" b="1" kern="1200" cap="none" spc="0" normalizeH="0" baseline="0" noProof="0" dirty="0">
                <a:latin typeface="Arial" panose="020B0604020202020204" pitchFamily="34" charset="0"/>
                <a:ea typeface="宋体" panose="02010600030101010101" pitchFamily="2" charset="-122"/>
                <a:cs typeface="+mn-cs"/>
              </a:rPr>
              <a:t>PC</a:t>
            </a:r>
            <a:endParaRPr kumimoji="0" lang="zh-CN" altLang="en-US" sz="2400" b="1"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110">
                                            <p:txEl>
                                              <p:charRg st="0" end="11"/>
                                            </p:txEl>
                                          </p:spTgt>
                                        </p:tgtEl>
                                        <p:attrNameLst>
                                          <p:attrName>style.visibility</p:attrName>
                                        </p:attrNameLst>
                                      </p:cBhvr>
                                      <p:to>
                                        <p:strVal val="visible"/>
                                      </p:to>
                                    </p:set>
                                    <p:animEffect transition="in" filter="wipe(left)">
                                      <p:cBhvr>
                                        <p:cTn id="7" dur="500"/>
                                        <p:tgtEl>
                                          <p:spTgt spid="45110">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119">
                                            <p:txEl>
                                              <p:charRg st="0" end="30"/>
                                            </p:txEl>
                                          </p:spTgt>
                                        </p:tgtEl>
                                        <p:attrNameLst>
                                          <p:attrName>style.visibility</p:attrName>
                                        </p:attrNameLst>
                                      </p:cBhvr>
                                      <p:to>
                                        <p:strVal val="visible"/>
                                      </p:to>
                                    </p:set>
                                    <p:animEffect transition="in" filter="wipe(left)">
                                      <p:cBhvr>
                                        <p:cTn id="12" dur="500"/>
                                        <p:tgtEl>
                                          <p:spTgt spid="45119">
                                            <p:txEl>
                                              <p:charRg st="0"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119">
                                            <p:txEl>
                                              <p:charRg st="30" end="63"/>
                                            </p:txEl>
                                          </p:spTgt>
                                        </p:tgtEl>
                                        <p:attrNameLst>
                                          <p:attrName>style.visibility</p:attrName>
                                        </p:attrNameLst>
                                      </p:cBhvr>
                                      <p:to>
                                        <p:strVal val="visible"/>
                                      </p:to>
                                    </p:set>
                                    <p:animEffect transition="in" filter="wipe(left)">
                                      <p:cBhvr>
                                        <p:cTn id="17" dur="500"/>
                                        <p:tgtEl>
                                          <p:spTgt spid="45119">
                                            <p:txEl>
                                              <p:charRg st="30"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119">
                                            <p:txEl>
                                              <p:charRg st="63" end="65"/>
                                            </p:txEl>
                                          </p:spTgt>
                                        </p:tgtEl>
                                        <p:attrNameLst>
                                          <p:attrName>style.visibility</p:attrName>
                                        </p:attrNameLst>
                                      </p:cBhvr>
                                      <p:to>
                                        <p:strVal val="visible"/>
                                      </p:to>
                                    </p:set>
                                    <p:animEffect transition="in" filter="wipe(left)">
                                      <p:cBhvr>
                                        <p:cTn id="22" dur="500"/>
                                        <p:tgtEl>
                                          <p:spTgt spid="45119">
                                            <p:txEl>
                                              <p:charRg st="63" end="6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119">
                                            <p:txEl>
                                              <p:charRg st="65" end="94"/>
                                            </p:txEl>
                                          </p:spTgt>
                                        </p:tgtEl>
                                        <p:attrNameLst>
                                          <p:attrName>style.visibility</p:attrName>
                                        </p:attrNameLst>
                                      </p:cBhvr>
                                      <p:to>
                                        <p:strVal val="visible"/>
                                      </p:to>
                                    </p:set>
                                    <p:animEffect transition="in" filter="wipe(left)">
                                      <p:cBhvr>
                                        <p:cTn id="27" dur="500"/>
                                        <p:tgtEl>
                                          <p:spTgt spid="45119">
                                            <p:txEl>
                                              <p:charRg st="65" end="9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119">
                                            <p:txEl>
                                              <p:charRg st="94" end="126"/>
                                            </p:txEl>
                                          </p:spTgt>
                                        </p:tgtEl>
                                        <p:attrNameLst>
                                          <p:attrName>style.visibility</p:attrName>
                                        </p:attrNameLst>
                                      </p:cBhvr>
                                      <p:to>
                                        <p:strVal val="visible"/>
                                      </p:to>
                                    </p:set>
                                    <p:animEffect transition="in" filter="wipe(left)">
                                      <p:cBhvr>
                                        <p:cTn id="32" dur="500"/>
                                        <p:tgtEl>
                                          <p:spTgt spid="45119">
                                            <p:txEl>
                                              <p:charRg st="94"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build="p"/>
      <p:bldP spid="4511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45111" name="Text Box 55"/>
          <p:cNvSpPr txBox="1"/>
          <p:nvPr/>
        </p:nvSpPr>
        <p:spPr>
          <a:xfrm>
            <a:off x="546100" y="2436813"/>
            <a:ext cx="2532063" cy="5191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指令基本格式</a:t>
            </a:r>
            <a:endParaRPr lang="zh-CN" altLang="en-US" sz="2800" b="1" dirty="0">
              <a:latin typeface="Times New Roman" panose="02020603050405020304" pitchFamily="18" charset="0"/>
            </a:endParaRPr>
          </a:p>
        </p:txBody>
      </p:sp>
      <p:grpSp>
        <p:nvGrpSpPr>
          <p:cNvPr id="45112" name="Group 56"/>
          <p:cNvGrpSpPr/>
          <p:nvPr/>
        </p:nvGrpSpPr>
        <p:grpSpPr>
          <a:xfrm>
            <a:off x="2994025" y="2509838"/>
            <a:ext cx="4038600" cy="558800"/>
            <a:chOff x="2304" y="2880"/>
            <a:chExt cx="2544" cy="384"/>
          </a:xfrm>
        </p:grpSpPr>
        <p:sp>
          <p:nvSpPr>
            <p:cNvPr id="44040" name="Text Box 57"/>
            <p:cNvSpPr txBox="1"/>
            <p:nvPr/>
          </p:nvSpPr>
          <p:spPr>
            <a:xfrm>
              <a:off x="2304" y="2880"/>
              <a:ext cx="2544" cy="383"/>
            </a:xfrm>
            <a:prstGeom prst="rect">
              <a:avLst/>
            </a:prstGeom>
            <a:solidFill>
              <a:srgbClr val="FEFEFA">
                <a:alpha val="0"/>
              </a:srgbClr>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chemeClr val="tx2"/>
                  </a:solidFill>
                  <a:latin typeface="Times New Roman" panose="02020603050405020304" pitchFamily="18" charset="0"/>
                  <a:ea typeface="黑体" panose="02010609060101010101" pitchFamily="49" charset="-122"/>
                </a:rPr>
                <a:t>   </a:t>
              </a:r>
              <a:r>
                <a:rPr lang="zh-CN" altLang="en-US" sz="2800" b="1" dirty="0">
                  <a:solidFill>
                    <a:schemeClr val="tx2"/>
                  </a:solidFill>
                  <a:latin typeface="Times New Roman" panose="02020603050405020304" pitchFamily="18" charset="0"/>
                  <a:ea typeface="黑体" panose="02010609060101010101" pitchFamily="49" charset="-122"/>
                </a:rPr>
                <a:t>操作码     </a:t>
              </a:r>
              <a:r>
                <a:rPr lang="zh-CN" altLang="en-US" sz="2800" b="1" dirty="0">
                  <a:solidFill>
                    <a:schemeClr val="tx2"/>
                  </a:solidFill>
                  <a:latin typeface="宋体" panose="02010600030101010101" pitchFamily="2" charset="-122"/>
                  <a:ea typeface="黑体" panose="02010609060101010101" pitchFamily="49" charset="-122"/>
                </a:rPr>
                <a:t>   </a:t>
              </a:r>
              <a:r>
                <a:rPr lang="zh-CN" altLang="en-US" sz="2800" b="1" dirty="0">
                  <a:latin typeface="宋体" panose="02010600030101010101" pitchFamily="2" charset="-122"/>
                  <a:ea typeface="黑体" panose="02010609060101010101" pitchFamily="49" charset="-122"/>
                </a:rPr>
                <a:t>地址码</a:t>
              </a:r>
              <a:endParaRPr lang="zh-CN" altLang="en-US" sz="2800" b="1" dirty="0">
                <a:latin typeface="Times New Roman" panose="02020603050405020304" pitchFamily="18" charset="0"/>
                <a:ea typeface="黑体" panose="02010609060101010101" pitchFamily="49" charset="-122"/>
              </a:endParaRPr>
            </a:p>
          </p:txBody>
        </p:sp>
        <p:sp>
          <p:nvSpPr>
            <p:cNvPr id="44041" name="Line 58"/>
            <p:cNvSpPr/>
            <p:nvPr/>
          </p:nvSpPr>
          <p:spPr>
            <a:xfrm>
              <a:off x="3552" y="2880"/>
              <a:ext cx="0" cy="384"/>
            </a:xfrm>
            <a:prstGeom prst="line">
              <a:avLst/>
            </a:prstGeom>
            <a:ln w="38100" cap="flat" cmpd="sng">
              <a:solidFill>
                <a:schemeClr val="tx1"/>
              </a:solidFill>
              <a:prstDash val="solid"/>
              <a:headEnd type="none" w="sm" len="sm"/>
              <a:tailEnd type="none" w="sm" len="sm"/>
            </a:ln>
          </p:spPr>
        </p:sp>
      </p:grpSp>
      <p:sp>
        <p:nvSpPr>
          <p:cNvPr id="45119" name="Text Box 63"/>
          <p:cNvSpPr txBox="1"/>
          <p:nvPr/>
        </p:nvSpPr>
        <p:spPr>
          <a:xfrm>
            <a:off x="112713" y="709613"/>
            <a:ext cx="9034462" cy="9540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buNone/>
            </a:pPr>
            <a:r>
              <a:rPr lang="zh-CN" altLang="zh-CN" sz="2800" b="1" dirty="0"/>
              <a:t>一条指令实际上包括两种信息，即操作码和地址码，因此指令的基本格式为：</a:t>
            </a:r>
            <a:endParaRPr lang="zh-CN" altLang="zh-CN" sz="2800" b="1" dirty="0"/>
          </a:p>
        </p:txBody>
      </p:sp>
      <p:sp>
        <p:nvSpPr>
          <p:cNvPr id="44038" name="AutoShape 64"/>
          <p:cNvSpPr/>
          <p:nvPr/>
        </p:nvSpPr>
        <p:spPr>
          <a:xfrm>
            <a:off x="6954838" y="2654300"/>
            <a:ext cx="1728787" cy="647700"/>
          </a:xfrm>
          <a:prstGeom prst="wedgeRoundRectCallout">
            <a:avLst>
              <a:gd name="adj1" fmla="val -65611"/>
              <a:gd name="adj2" fmla="val -1963"/>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b="1" dirty="0"/>
              <a:t>操作数地址和操作结果地址</a:t>
            </a:r>
            <a:endParaRPr lang="zh-CN" altLang="en-US" sz="1800" b="1" dirty="0"/>
          </a:p>
        </p:txBody>
      </p:sp>
      <p:sp>
        <p:nvSpPr>
          <p:cNvPr id="44039" name="矩形 1"/>
          <p:cNvSpPr/>
          <p:nvPr/>
        </p:nvSpPr>
        <p:spPr>
          <a:xfrm>
            <a:off x="546100" y="4437063"/>
            <a:ext cx="7704138" cy="1477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       </a:t>
            </a:r>
            <a:r>
              <a:rPr lang="zh-CN" altLang="zh-CN" sz="2400" b="1" dirty="0"/>
              <a:t>进一步讨论指令格式时，主要涉及三个方面的问题：地址码结构、操作码结构以及指令长度。</a:t>
            </a:r>
            <a:endParaRPr lang="zh-CN" altLang="zh-CN" sz="2400" b="1" dirty="0"/>
          </a:p>
          <a:p>
            <a:pPr marL="0" lvl="0" indent="0" eaLnBrk="1" hangingPunct="1">
              <a:spcBef>
                <a:spcPct val="0"/>
              </a:spcBef>
              <a:buClrTx/>
              <a:buSzTx/>
              <a:buFontTx/>
              <a:buNone/>
            </a:pPr>
            <a:endParaRPr lang="zh-CN" altLang="en-US" sz="1800"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111"/>
                                        </p:tgtEl>
                                        <p:attrNameLst>
                                          <p:attrName>style.visibility</p:attrName>
                                        </p:attrNameLst>
                                      </p:cBhvr>
                                      <p:to>
                                        <p:strVal val="visible"/>
                                      </p:to>
                                    </p:set>
                                    <p:anim calcmode="lin" valueType="num">
                                      <p:cBhvr additive="base">
                                        <p:cTn id="7" dur="500" fill="hold"/>
                                        <p:tgtEl>
                                          <p:spTgt spid="45111"/>
                                        </p:tgtEl>
                                        <p:attrNameLst>
                                          <p:attrName>ppt_x</p:attrName>
                                        </p:attrNameLst>
                                      </p:cBhvr>
                                      <p:tavLst>
                                        <p:tav tm="0">
                                          <p:val>
                                            <p:strVal val="0-#ppt_w/2"/>
                                          </p:val>
                                        </p:tav>
                                        <p:tav tm="100000">
                                          <p:val>
                                            <p:strVal val="#ppt_x"/>
                                          </p:val>
                                        </p:tav>
                                      </p:tavLst>
                                    </p:anim>
                                    <p:anim calcmode="lin" valueType="num">
                                      <p:cBhvr additive="base">
                                        <p:cTn id="8" dur="500" fill="hold"/>
                                        <p:tgtEl>
                                          <p:spTgt spid="451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5112"/>
                                        </p:tgtEl>
                                        <p:attrNameLst>
                                          <p:attrName>style.visibility</p:attrName>
                                        </p:attrNameLst>
                                      </p:cBhvr>
                                      <p:to>
                                        <p:strVal val="visible"/>
                                      </p:to>
                                    </p:set>
                                    <p:anim calcmode="lin" valueType="num">
                                      <p:cBhvr additive="base">
                                        <p:cTn id="13" dur="500" fill="hold"/>
                                        <p:tgtEl>
                                          <p:spTgt spid="45112"/>
                                        </p:tgtEl>
                                        <p:attrNameLst>
                                          <p:attrName>ppt_x</p:attrName>
                                        </p:attrNameLst>
                                      </p:cBhvr>
                                      <p:tavLst>
                                        <p:tav tm="0">
                                          <p:val>
                                            <p:strVal val="1+#ppt_w/2"/>
                                          </p:val>
                                        </p:tav>
                                        <p:tav tm="100000">
                                          <p:val>
                                            <p:strVal val="#ppt_x"/>
                                          </p:val>
                                        </p:tav>
                                      </p:tavLst>
                                    </p:anim>
                                    <p:anim calcmode="lin" valueType="num">
                                      <p:cBhvr additive="base">
                                        <p:cTn id="14" dur="500" fill="hold"/>
                                        <p:tgtEl>
                                          <p:spTgt spid="451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5119">
                                            <p:txEl>
                                              <p:charRg st="0" end="35"/>
                                            </p:txEl>
                                          </p:spTgt>
                                        </p:tgtEl>
                                        <p:attrNameLst>
                                          <p:attrName>style.visibility</p:attrName>
                                        </p:attrNameLst>
                                      </p:cBhvr>
                                      <p:to>
                                        <p:strVal val="visible"/>
                                      </p:to>
                                    </p:set>
                                    <p:animEffect transition="in" filter="wipe(left)">
                                      <p:cBhvr>
                                        <p:cTn id="19" dur="500"/>
                                        <p:tgtEl>
                                          <p:spTgt spid="45119">
                                            <p:txEl>
                                              <p:charRg st="0"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1" grpId="0"/>
      <p:bldP spid="4511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05154" name="Text Box 2"/>
          <p:cNvSpPr txBox="1"/>
          <p:nvPr/>
        </p:nvSpPr>
        <p:spPr>
          <a:xfrm>
            <a:off x="250825" y="260350"/>
            <a:ext cx="8893175" cy="48514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en-US" altLang="zh-CN" b="1" dirty="0">
                <a:latin typeface="Times New Roman" panose="02020603050405020304" pitchFamily="18" charset="0"/>
                <a:ea typeface="黑体" panose="02010609060101010101" pitchFamily="49" charset="-122"/>
              </a:rPr>
              <a:t>2. </a:t>
            </a:r>
            <a:r>
              <a:rPr lang="zh-CN" altLang="en-US" b="1" dirty="0">
                <a:latin typeface="Times New Roman" panose="02020603050405020304" pitchFamily="18" charset="0"/>
                <a:ea typeface="黑体" panose="02010609060101010101" pitchFamily="49" charset="-122"/>
              </a:rPr>
              <a:t> 地址码结构：</a:t>
            </a:r>
            <a:r>
              <a:rPr lang="zh-CN" altLang="zh-CN" sz="2400" b="1" dirty="0"/>
              <a:t>一条指令中</a:t>
            </a:r>
            <a:r>
              <a:rPr lang="zh-CN" altLang="en-US" sz="2400" b="1" dirty="0"/>
              <a:t>可</a:t>
            </a:r>
            <a:r>
              <a:rPr lang="zh-CN" altLang="zh-CN" sz="2400" b="1" dirty="0"/>
              <a:t>直接或间接指明几个地址</a:t>
            </a:r>
            <a:r>
              <a:rPr lang="zh-CN" altLang="en-US" sz="2400" b="1" dirty="0"/>
              <a:t>。</a:t>
            </a:r>
            <a:endParaRPr lang="zh-CN" altLang="en-US" b="1" dirty="0">
              <a:solidFill>
                <a:srgbClr val="DF3C09"/>
              </a:solidFill>
              <a:latin typeface="宋体" panose="02010600030101010101" pitchFamily="2" charset="-122"/>
              <a:ea typeface="黑体" panose="02010609060101010101" pitchFamily="49" charset="-122"/>
            </a:endParaRPr>
          </a:p>
        </p:txBody>
      </p:sp>
      <p:sp>
        <p:nvSpPr>
          <p:cNvPr id="305174" name="Text Box 22"/>
          <p:cNvSpPr txBox="1"/>
          <p:nvPr/>
        </p:nvSpPr>
        <p:spPr>
          <a:xfrm>
            <a:off x="303213" y="987425"/>
            <a:ext cx="4953000" cy="11176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）三地址指令</a:t>
            </a:r>
            <a:endParaRPr lang="zh-CN" altLang="en-US" b="1" dirty="0">
              <a:latin typeface="Times New Roman" panose="02020603050405020304" pitchFamily="18" charset="0"/>
              <a:ea typeface="黑体" panose="02010609060101010101" pitchFamily="49" charset="-122"/>
            </a:endParaRPr>
          </a:p>
          <a:p>
            <a:pPr marL="0" lvl="0" indent="0" eaLnBrk="1" hangingPunct="1">
              <a:lnSpc>
                <a:spcPct val="80000"/>
              </a:lnSpc>
              <a:spcBef>
                <a:spcPct val="50000"/>
              </a:spcBef>
              <a:buClrTx/>
              <a:buSzTx/>
              <a:buFontTx/>
              <a:buNone/>
            </a:pPr>
            <a:r>
              <a:rPr lang="zh-CN" altLang="en-US" b="1" dirty="0">
                <a:solidFill>
                  <a:srgbClr val="4F20FA"/>
                </a:solidFill>
                <a:latin typeface="宋体" panose="02010600030101010101" pitchFamily="2" charset="-122"/>
                <a:ea typeface="黑体" panose="02010609060101010101" pitchFamily="49" charset="-122"/>
              </a:rPr>
              <a:t>格式：</a:t>
            </a:r>
            <a:endParaRPr lang="zh-CN" altLang="en-US" b="1" dirty="0">
              <a:solidFill>
                <a:srgbClr val="4F20FA"/>
              </a:solidFill>
              <a:latin typeface="宋体" panose="02010600030101010101" pitchFamily="2" charset="-122"/>
              <a:ea typeface="黑体" panose="02010609060101010101" pitchFamily="49" charset="-122"/>
            </a:endParaRPr>
          </a:p>
        </p:txBody>
      </p:sp>
      <p:sp>
        <p:nvSpPr>
          <p:cNvPr id="305175" name="Text Box 23"/>
          <p:cNvSpPr txBox="1"/>
          <p:nvPr/>
        </p:nvSpPr>
        <p:spPr>
          <a:xfrm>
            <a:off x="2513013" y="2282825"/>
            <a:ext cx="1371600" cy="7747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sz="2800" b="1" dirty="0">
                <a:solidFill>
                  <a:srgbClr val="DF3C09"/>
                </a:solidFill>
                <a:latin typeface="Times New Roman" panose="02020603050405020304" pitchFamily="18" charset="0"/>
                <a:ea typeface="黑体" panose="02010609060101010101" pitchFamily="49" charset="-122"/>
              </a:rPr>
              <a:t>操作数地址</a:t>
            </a:r>
            <a:endParaRPr lang="zh-CN" altLang="en-US" sz="2800" b="1" dirty="0">
              <a:solidFill>
                <a:srgbClr val="DF3C09"/>
              </a:solidFill>
              <a:latin typeface="Times New Roman" panose="02020603050405020304" pitchFamily="18" charset="0"/>
              <a:ea typeface="黑体" panose="02010609060101010101" pitchFamily="49" charset="-122"/>
            </a:endParaRPr>
          </a:p>
        </p:txBody>
      </p:sp>
      <p:grpSp>
        <p:nvGrpSpPr>
          <p:cNvPr id="305176" name="Group 24"/>
          <p:cNvGrpSpPr/>
          <p:nvPr/>
        </p:nvGrpSpPr>
        <p:grpSpPr>
          <a:xfrm>
            <a:off x="1598613" y="1597025"/>
            <a:ext cx="3505200" cy="471488"/>
            <a:chOff x="1344" y="624"/>
            <a:chExt cx="2208" cy="297"/>
          </a:xfrm>
        </p:grpSpPr>
        <p:sp>
          <p:nvSpPr>
            <p:cNvPr id="45075" name="Text Box 25"/>
            <p:cNvSpPr txBox="1"/>
            <p:nvPr/>
          </p:nvSpPr>
          <p:spPr>
            <a:xfrm>
              <a:off x="1344" y="624"/>
              <a:ext cx="2208" cy="297"/>
            </a:xfrm>
            <a:prstGeom prst="rect">
              <a:avLst/>
            </a:prstGeom>
            <a:solidFill>
              <a:srgbClr val="FEFEFA">
                <a:alpha val="0"/>
              </a:srgbClr>
            </a:solidFill>
            <a:ln w="38100" cap="flat" cmpd="sng">
              <a:solidFill>
                <a:srgbClr val="4F20FA"/>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en-US" altLang="zh-CN" b="1" dirty="0">
                  <a:latin typeface="黑体" panose="02010609060101010101" pitchFamily="49" charset="-122"/>
                  <a:ea typeface="黑体" panose="02010609060101010101" pitchFamily="49" charset="-122"/>
                </a:rPr>
                <a:t>OP  A1  A2   A3   </a:t>
              </a:r>
              <a:endParaRPr lang="en-US" altLang="zh-CN" b="1" dirty="0">
                <a:latin typeface="Times New Roman" panose="02020603050405020304" pitchFamily="18" charset="0"/>
                <a:ea typeface="黑体" panose="02010609060101010101" pitchFamily="49" charset="-122"/>
              </a:endParaRPr>
            </a:p>
          </p:txBody>
        </p:sp>
        <p:sp>
          <p:nvSpPr>
            <p:cNvPr id="45076" name="Line 26"/>
            <p:cNvSpPr/>
            <p:nvPr/>
          </p:nvSpPr>
          <p:spPr>
            <a:xfrm>
              <a:off x="1776" y="624"/>
              <a:ext cx="0" cy="288"/>
            </a:xfrm>
            <a:prstGeom prst="line">
              <a:avLst/>
            </a:prstGeom>
            <a:ln w="38100" cap="flat" cmpd="sng">
              <a:solidFill>
                <a:srgbClr val="4F20FA"/>
              </a:solidFill>
              <a:prstDash val="solid"/>
              <a:headEnd type="none" w="sm" len="sm"/>
              <a:tailEnd type="none" w="sm" len="sm"/>
            </a:ln>
          </p:spPr>
        </p:sp>
        <p:sp>
          <p:nvSpPr>
            <p:cNvPr id="45077" name="Line 27"/>
            <p:cNvSpPr/>
            <p:nvPr/>
          </p:nvSpPr>
          <p:spPr>
            <a:xfrm>
              <a:off x="2352" y="624"/>
              <a:ext cx="0" cy="288"/>
            </a:xfrm>
            <a:prstGeom prst="line">
              <a:avLst/>
            </a:prstGeom>
            <a:ln w="38100" cap="flat" cmpd="sng">
              <a:solidFill>
                <a:srgbClr val="4F20FA"/>
              </a:solidFill>
              <a:prstDash val="solid"/>
              <a:headEnd type="none" w="sm" len="sm"/>
              <a:tailEnd type="none" w="sm" len="sm"/>
            </a:ln>
          </p:spPr>
        </p:sp>
        <p:sp>
          <p:nvSpPr>
            <p:cNvPr id="45078" name="Line 28"/>
            <p:cNvSpPr/>
            <p:nvPr/>
          </p:nvSpPr>
          <p:spPr>
            <a:xfrm>
              <a:off x="2928" y="624"/>
              <a:ext cx="0" cy="288"/>
            </a:xfrm>
            <a:prstGeom prst="line">
              <a:avLst/>
            </a:prstGeom>
            <a:ln w="38100" cap="flat" cmpd="sng">
              <a:solidFill>
                <a:srgbClr val="4F20FA"/>
              </a:solidFill>
              <a:prstDash val="solid"/>
              <a:headEnd type="none" w="sm" len="sm"/>
              <a:tailEnd type="none" w="sm" len="sm"/>
            </a:ln>
          </p:spPr>
        </p:sp>
      </p:grpSp>
      <p:sp>
        <p:nvSpPr>
          <p:cNvPr id="305181" name="AutoShape 29"/>
          <p:cNvSpPr/>
          <p:nvPr/>
        </p:nvSpPr>
        <p:spPr>
          <a:xfrm rot="-5400000">
            <a:off x="3122613" y="1597025"/>
            <a:ext cx="152400" cy="1219200"/>
          </a:xfrm>
          <a:prstGeom prst="leftBrace">
            <a:avLst>
              <a:gd name="adj1" fmla="val 66666"/>
              <a:gd name="adj2" fmla="val 50000"/>
            </a:avLst>
          </a:prstGeom>
          <a:noFill/>
          <a:ln w="38100" cap="flat"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305182" name="AutoShape 30"/>
          <p:cNvSpPr/>
          <p:nvPr/>
        </p:nvSpPr>
        <p:spPr>
          <a:xfrm rot="-5400000">
            <a:off x="4570413" y="1901825"/>
            <a:ext cx="76200" cy="685800"/>
          </a:xfrm>
          <a:prstGeom prst="leftBrace">
            <a:avLst>
              <a:gd name="adj1" fmla="val 75000"/>
              <a:gd name="adj2" fmla="val 50000"/>
            </a:avLst>
          </a:prstGeom>
          <a:noFill/>
          <a:ln w="38100" cap="flat"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305183" name="Text Box 31"/>
          <p:cNvSpPr txBox="1"/>
          <p:nvPr/>
        </p:nvSpPr>
        <p:spPr>
          <a:xfrm>
            <a:off x="4189413" y="2282825"/>
            <a:ext cx="1143000" cy="7747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sz="2800" b="1" dirty="0">
                <a:solidFill>
                  <a:srgbClr val="DF3C09"/>
                </a:solidFill>
                <a:latin typeface="Times New Roman" panose="02020603050405020304" pitchFamily="18" charset="0"/>
                <a:ea typeface="黑体" panose="02010609060101010101" pitchFamily="49" charset="-122"/>
              </a:rPr>
              <a:t>结果地址</a:t>
            </a:r>
            <a:endParaRPr lang="zh-CN" altLang="en-US" sz="2800" b="1" dirty="0">
              <a:solidFill>
                <a:srgbClr val="DF3C09"/>
              </a:solidFill>
              <a:latin typeface="Times New Roman" panose="02020603050405020304" pitchFamily="18" charset="0"/>
              <a:ea typeface="黑体" panose="02010609060101010101" pitchFamily="49" charset="-122"/>
            </a:endParaRPr>
          </a:p>
        </p:txBody>
      </p:sp>
      <p:sp>
        <p:nvSpPr>
          <p:cNvPr id="305184" name="Text Box 32"/>
          <p:cNvSpPr txBox="1"/>
          <p:nvPr/>
        </p:nvSpPr>
        <p:spPr>
          <a:xfrm>
            <a:off x="5332413" y="3336925"/>
            <a:ext cx="2971800" cy="43338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sz="2800" b="1" dirty="0">
                <a:solidFill>
                  <a:srgbClr val="DF3C09"/>
                </a:solidFill>
                <a:latin typeface="Times New Roman" panose="02020603050405020304" pitchFamily="18" charset="0"/>
                <a:ea typeface="黑体" panose="02010609060101010101" pitchFamily="49" charset="-122"/>
              </a:rPr>
              <a:t>下条指令地址</a:t>
            </a:r>
            <a:endParaRPr lang="zh-CN" altLang="en-US" sz="2800" b="1" dirty="0">
              <a:solidFill>
                <a:srgbClr val="DF3C09"/>
              </a:solidFill>
              <a:latin typeface="Times New Roman" panose="02020603050405020304" pitchFamily="18" charset="0"/>
              <a:ea typeface="黑体" panose="02010609060101010101" pitchFamily="49" charset="-122"/>
            </a:endParaRPr>
          </a:p>
        </p:txBody>
      </p:sp>
      <p:sp>
        <p:nvSpPr>
          <p:cNvPr id="305185" name="Text Box 33"/>
          <p:cNvSpPr txBox="1"/>
          <p:nvPr/>
        </p:nvSpPr>
        <p:spPr>
          <a:xfrm>
            <a:off x="379413" y="3184525"/>
            <a:ext cx="1524000" cy="5794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4F20FA"/>
                </a:solidFill>
                <a:latin typeface="Times New Roman" panose="02020603050405020304" pitchFamily="18" charset="0"/>
                <a:ea typeface="黑体" panose="02010609060101010101" pitchFamily="49" charset="-122"/>
              </a:rPr>
              <a:t>功能：</a:t>
            </a:r>
            <a:endParaRPr lang="zh-CN" altLang="en-US" b="1" dirty="0">
              <a:solidFill>
                <a:srgbClr val="4F20FA"/>
              </a:solidFill>
              <a:latin typeface="Times New Roman" panose="02020603050405020304" pitchFamily="18" charset="0"/>
              <a:ea typeface="黑体" panose="02010609060101010101" pitchFamily="49" charset="-122"/>
            </a:endParaRPr>
          </a:p>
        </p:txBody>
      </p:sp>
      <p:sp>
        <p:nvSpPr>
          <p:cNvPr id="305186" name="Text Box 34"/>
          <p:cNvSpPr txBox="1"/>
          <p:nvPr/>
        </p:nvSpPr>
        <p:spPr>
          <a:xfrm>
            <a:off x="5408613" y="3870325"/>
            <a:ext cx="3429000" cy="7350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50000"/>
              </a:lnSpc>
              <a:spcBef>
                <a:spcPct val="50000"/>
              </a:spcBef>
              <a:buClrTx/>
              <a:buSzTx/>
              <a:buFontTx/>
              <a:buNone/>
            </a:pPr>
            <a:r>
              <a:rPr lang="zh-CN" altLang="en-US" sz="2800" b="1" dirty="0">
                <a:latin typeface="黑体" panose="02010609060101010101" pitchFamily="49" charset="-122"/>
                <a:ea typeface="黑体" panose="02010609060101010101" pitchFamily="49" charset="-122"/>
              </a:rPr>
              <a:t>转移时，用转移</a:t>
            </a:r>
            <a:endParaRPr lang="zh-CN" altLang="en-US" sz="2800" b="1" dirty="0">
              <a:latin typeface="黑体" panose="02010609060101010101" pitchFamily="49" charset="-122"/>
              <a:ea typeface="黑体" panose="02010609060101010101" pitchFamily="49" charset="-122"/>
            </a:endParaRPr>
          </a:p>
          <a:p>
            <a:pPr marL="0" lvl="0" indent="0" eaLnBrk="1" hangingPunct="1">
              <a:lnSpc>
                <a:spcPct val="50000"/>
              </a:lnSpc>
              <a:spcBef>
                <a:spcPct val="50000"/>
              </a:spcBef>
              <a:buClrTx/>
              <a:buSzTx/>
              <a:buFontTx/>
              <a:buNone/>
            </a:pPr>
            <a:r>
              <a:rPr lang="zh-CN" altLang="en-US" sz="2800" b="1" dirty="0">
                <a:latin typeface="黑体" panose="02010609060101010101" pitchFamily="49" charset="-122"/>
                <a:ea typeface="黑体" panose="02010609060101010101" pitchFamily="49" charset="-122"/>
              </a:rPr>
              <a:t>地址修改</a:t>
            </a:r>
            <a:r>
              <a:rPr lang="en-US" altLang="zh-CN" sz="2800" b="1" dirty="0">
                <a:latin typeface="黑体" panose="02010609060101010101" pitchFamily="49" charset="-122"/>
                <a:ea typeface="黑体" panose="02010609060101010101" pitchFamily="49" charset="-122"/>
              </a:rPr>
              <a:t>PC</a:t>
            </a:r>
            <a:r>
              <a:rPr lang="zh-CN" altLang="en-US" sz="2800" b="1" dirty="0">
                <a:latin typeface="黑体" panose="02010609060101010101" pitchFamily="49" charset="-122"/>
                <a:ea typeface="黑体" panose="02010609060101010101" pitchFamily="49" charset="-122"/>
              </a:rPr>
              <a:t>内容。</a:t>
            </a:r>
            <a:endParaRPr lang="zh-CN" altLang="en-US" sz="2800" b="1" dirty="0">
              <a:latin typeface="黑体" panose="02010609060101010101" pitchFamily="49" charset="-122"/>
              <a:ea typeface="黑体" panose="02010609060101010101" pitchFamily="49" charset="-122"/>
            </a:endParaRPr>
          </a:p>
        </p:txBody>
      </p:sp>
      <p:grpSp>
        <p:nvGrpSpPr>
          <p:cNvPr id="305187" name="Group 35"/>
          <p:cNvGrpSpPr/>
          <p:nvPr/>
        </p:nvGrpSpPr>
        <p:grpSpPr>
          <a:xfrm>
            <a:off x="1446213" y="3336925"/>
            <a:ext cx="3810000" cy="920750"/>
            <a:chOff x="1248" y="1536"/>
            <a:chExt cx="2400" cy="580"/>
          </a:xfrm>
        </p:grpSpPr>
        <p:sp>
          <p:nvSpPr>
            <p:cNvPr id="45072" name="Text Box 36"/>
            <p:cNvSpPr txBox="1"/>
            <p:nvPr/>
          </p:nvSpPr>
          <p:spPr>
            <a:xfrm>
              <a:off x="1248" y="1536"/>
              <a:ext cx="2400" cy="58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b="1" dirty="0">
                  <a:solidFill>
                    <a:srgbClr val="4F20FA"/>
                  </a:solidFill>
                  <a:latin typeface="黑体" panose="02010609060101010101" pitchFamily="49" charset="-122"/>
                  <a:ea typeface="黑体" panose="02010609060101010101" pitchFamily="49" charset="-122"/>
                </a:rPr>
                <a:t>(A1)</a:t>
              </a:r>
              <a:r>
                <a:rPr lang="en-US" altLang="zh-CN" b="1" dirty="0">
                  <a:solidFill>
                    <a:srgbClr val="4F20FA"/>
                  </a:solidFill>
                  <a:latin typeface="宋体" panose="02010600030101010101" pitchFamily="2" charset="-122"/>
                </a:rPr>
                <a:t>OP</a:t>
              </a:r>
              <a:r>
                <a:rPr lang="en-US" altLang="zh-CN" b="1" dirty="0">
                  <a:solidFill>
                    <a:srgbClr val="4F20FA"/>
                  </a:solidFill>
                  <a:latin typeface="黑体" panose="02010609060101010101" pitchFamily="49" charset="-122"/>
                  <a:ea typeface="黑体" panose="02010609060101010101" pitchFamily="49" charset="-122"/>
                </a:rPr>
                <a:t>(A2)   A3</a:t>
              </a:r>
              <a:endParaRPr lang="en-US" altLang="zh-CN" b="1" dirty="0">
                <a:solidFill>
                  <a:srgbClr val="4F20FA"/>
                </a:solidFill>
                <a:latin typeface="黑体" panose="02010609060101010101" pitchFamily="49" charset="-122"/>
                <a:ea typeface="黑体" panose="02010609060101010101" pitchFamily="49" charset="-122"/>
              </a:endParaRPr>
            </a:p>
            <a:p>
              <a:pPr marL="0" lvl="0" indent="0" eaLnBrk="1" hangingPunct="1">
                <a:lnSpc>
                  <a:spcPct val="60000"/>
                </a:lnSpc>
                <a:spcBef>
                  <a:spcPct val="50000"/>
                </a:spcBef>
                <a:buClrTx/>
                <a:buSzTx/>
                <a:buFontTx/>
                <a:buNone/>
              </a:pPr>
              <a:r>
                <a:rPr lang="en-US" altLang="zh-CN" b="1" dirty="0">
                  <a:solidFill>
                    <a:srgbClr val="4F20FA"/>
                  </a:solidFill>
                  <a:latin typeface="黑体" panose="02010609060101010101" pitchFamily="49" charset="-122"/>
                  <a:ea typeface="黑体" panose="02010609060101010101" pitchFamily="49" charset="-122"/>
                </a:rPr>
                <a:t>(PC) + n     PC</a:t>
              </a:r>
              <a:endParaRPr lang="en-US" altLang="zh-CN" b="1" dirty="0">
                <a:solidFill>
                  <a:srgbClr val="4F20FA"/>
                </a:solidFill>
                <a:latin typeface="黑体" panose="02010609060101010101" pitchFamily="49" charset="-122"/>
                <a:ea typeface="黑体" panose="02010609060101010101" pitchFamily="49" charset="-122"/>
              </a:endParaRPr>
            </a:p>
          </p:txBody>
        </p:sp>
        <p:sp>
          <p:nvSpPr>
            <p:cNvPr id="45073" name="Line 37"/>
            <p:cNvSpPr/>
            <p:nvPr/>
          </p:nvSpPr>
          <p:spPr>
            <a:xfrm>
              <a:off x="2592" y="1632"/>
              <a:ext cx="336" cy="0"/>
            </a:xfrm>
            <a:prstGeom prst="line">
              <a:avLst/>
            </a:prstGeom>
            <a:ln w="38100" cap="flat" cmpd="sng">
              <a:solidFill>
                <a:srgbClr val="4F20FA"/>
              </a:solidFill>
              <a:prstDash val="solid"/>
              <a:headEnd type="none" w="sm" len="sm"/>
              <a:tailEnd type="triangle" w="med" len="med"/>
            </a:ln>
          </p:spPr>
        </p:sp>
        <p:sp>
          <p:nvSpPr>
            <p:cNvPr id="45074" name="Line 38"/>
            <p:cNvSpPr/>
            <p:nvPr/>
          </p:nvSpPr>
          <p:spPr>
            <a:xfrm>
              <a:off x="2496" y="1968"/>
              <a:ext cx="384" cy="0"/>
            </a:xfrm>
            <a:prstGeom prst="line">
              <a:avLst/>
            </a:prstGeom>
            <a:ln w="38100" cap="flat" cmpd="sng">
              <a:solidFill>
                <a:srgbClr val="4F20FA"/>
              </a:solidFill>
              <a:prstDash val="solid"/>
              <a:headEnd type="none" w="med" len="med"/>
              <a:tailEnd type="triangle" w="med" len="med"/>
            </a:ln>
          </p:spPr>
        </p:sp>
      </p:grpSp>
      <p:sp>
        <p:nvSpPr>
          <p:cNvPr id="305191" name="Line 39"/>
          <p:cNvSpPr/>
          <p:nvPr/>
        </p:nvSpPr>
        <p:spPr>
          <a:xfrm flipV="1">
            <a:off x="4646613" y="3565525"/>
            <a:ext cx="762000" cy="304800"/>
          </a:xfrm>
          <a:prstGeom prst="line">
            <a:avLst/>
          </a:prstGeom>
          <a:ln w="28575" cap="flat" cmpd="sng">
            <a:solidFill>
              <a:schemeClr val="tx1"/>
            </a:solidFill>
            <a:prstDash val="solid"/>
            <a:headEnd type="none" w="med" len="med"/>
            <a:tailEnd type="none" w="med" len="med"/>
          </a:ln>
        </p:spPr>
      </p:sp>
      <p:sp>
        <p:nvSpPr>
          <p:cNvPr id="45071" name="矩形 1"/>
          <p:cNvSpPr/>
          <p:nvPr/>
        </p:nvSpPr>
        <p:spPr>
          <a:xfrm>
            <a:off x="250825" y="4605338"/>
            <a:ext cx="8374063" cy="1863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20000"/>
              </a:lnSpc>
              <a:spcBef>
                <a:spcPts val="0"/>
              </a:spcBef>
              <a:spcAft>
                <a:spcPts val="0"/>
              </a:spcAft>
              <a:buClrTx/>
              <a:buSzTx/>
              <a:buFontTx/>
              <a:buNone/>
            </a:pPr>
            <a:r>
              <a:rPr lang="zh-CN" altLang="en-US" sz="2400" b="1" dirty="0"/>
              <a:t>特</a:t>
            </a:r>
            <a:r>
              <a:rPr lang="zh-CN" altLang="zh-CN" sz="2400" b="1" dirty="0"/>
              <a:t>点</a:t>
            </a:r>
            <a:r>
              <a:rPr lang="zh-CN" altLang="en-US" sz="2400" b="1" dirty="0"/>
              <a:t>：</a:t>
            </a:r>
            <a:r>
              <a:rPr lang="zh-CN" altLang="zh-CN" sz="2400" b="1" dirty="0"/>
              <a:t>操作后两个操作数均不被破坏，可供再次使用，间接缩短了程序的长度。但由于地址较多，</a:t>
            </a:r>
            <a:r>
              <a:rPr lang="zh-CN" altLang="en-US" sz="2400" b="1" dirty="0"/>
              <a:t>使用存储器寻址会</a:t>
            </a:r>
            <a:r>
              <a:rPr lang="zh-CN" altLang="zh-CN" sz="2400" b="1" dirty="0"/>
              <a:t>造成指令码</a:t>
            </a:r>
            <a:r>
              <a:rPr lang="zh-CN" altLang="en-US" sz="2400" b="1" dirty="0"/>
              <a:t>过</a:t>
            </a:r>
            <a:r>
              <a:rPr lang="zh-CN" altLang="zh-CN" sz="2400" b="1" dirty="0"/>
              <a:t>长。</a:t>
            </a:r>
            <a:r>
              <a:rPr lang="en-US" altLang="zh-CN" sz="2400" b="1" dirty="0"/>
              <a:t>RISC</a:t>
            </a:r>
            <a:r>
              <a:rPr lang="zh-CN" altLang="zh-CN" sz="2400" b="1" dirty="0"/>
              <a:t>（精简指令集计算机）的运算类指令都使用三地址格式</a:t>
            </a:r>
            <a:r>
              <a:rPr lang="zh-CN" altLang="en-US" sz="2400" b="1" dirty="0"/>
              <a:t>，一般采用寄存器寻址</a:t>
            </a:r>
            <a:r>
              <a:rPr lang="zh-CN" altLang="zh-CN" sz="2400" b="1" dirty="0"/>
              <a:t>。</a:t>
            </a:r>
            <a:endParaRPr lang="zh-CN" altLang="zh-CN" sz="24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5154"/>
                                        </p:tgtEl>
                                        <p:attrNameLst>
                                          <p:attrName>style.visibility</p:attrName>
                                        </p:attrNameLst>
                                      </p:cBhvr>
                                      <p:to>
                                        <p:strVal val="visible"/>
                                      </p:to>
                                    </p:set>
                                    <p:anim calcmode="lin" valueType="num">
                                      <p:cBhvr>
                                        <p:cTn id="7" dur="500" fill="hold"/>
                                        <p:tgtEl>
                                          <p:spTgt spid="305154"/>
                                        </p:tgtEl>
                                        <p:attrNameLst>
                                          <p:attrName>ppt_x</p:attrName>
                                        </p:attrNameLst>
                                      </p:cBhvr>
                                      <p:tavLst>
                                        <p:tav tm="0">
                                          <p:val>
                                            <p:strVal val="#ppt_x-#ppt_w/2"/>
                                          </p:val>
                                        </p:tav>
                                        <p:tav tm="100000">
                                          <p:val>
                                            <p:strVal val="#ppt_x"/>
                                          </p:val>
                                        </p:tav>
                                      </p:tavLst>
                                    </p:anim>
                                    <p:anim calcmode="lin" valueType="num">
                                      <p:cBhvr>
                                        <p:cTn id="8" dur="500" fill="hold"/>
                                        <p:tgtEl>
                                          <p:spTgt spid="305154"/>
                                        </p:tgtEl>
                                        <p:attrNameLst>
                                          <p:attrName>ppt_y</p:attrName>
                                        </p:attrNameLst>
                                      </p:cBhvr>
                                      <p:tavLst>
                                        <p:tav tm="0">
                                          <p:val>
                                            <p:strVal val="#ppt_y"/>
                                          </p:val>
                                        </p:tav>
                                        <p:tav tm="100000">
                                          <p:val>
                                            <p:strVal val="#ppt_y"/>
                                          </p:val>
                                        </p:tav>
                                      </p:tavLst>
                                    </p:anim>
                                    <p:anim calcmode="lin" valueType="num">
                                      <p:cBhvr>
                                        <p:cTn id="9" dur="500" fill="hold"/>
                                        <p:tgtEl>
                                          <p:spTgt spid="305154"/>
                                        </p:tgtEl>
                                        <p:attrNameLst>
                                          <p:attrName>ppt_w</p:attrName>
                                        </p:attrNameLst>
                                      </p:cBhvr>
                                      <p:tavLst>
                                        <p:tav tm="0">
                                          <p:val>
                                            <p:fltVal val="0.000000"/>
                                          </p:val>
                                        </p:tav>
                                        <p:tav tm="100000">
                                          <p:val>
                                            <p:strVal val="#ppt_w"/>
                                          </p:val>
                                        </p:tav>
                                      </p:tavLst>
                                    </p:anim>
                                    <p:anim calcmode="lin" valueType="num">
                                      <p:cBhvr>
                                        <p:cTn id="10" dur="500" fill="hold"/>
                                        <p:tgtEl>
                                          <p:spTgt spid="30515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05174">
                                            <p:txEl>
                                              <p:charRg st="0" end="9"/>
                                            </p:txEl>
                                          </p:spTgt>
                                        </p:tgtEl>
                                        <p:attrNameLst>
                                          <p:attrName>style.visibility</p:attrName>
                                        </p:attrNameLst>
                                      </p:cBhvr>
                                      <p:to>
                                        <p:strVal val="visible"/>
                                      </p:to>
                                    </p:set>
                                    <p:animEffect transition="in" filter="slide(fromLeft)">
                                      <p:cBhvr>
                                        <p:cTn id="15" dur="500"/>
                                        <p:tgtEl>
                                          <p:spTgt spid="305174">
                                            <p:txEl>
                                              <p:charRg st="0"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05174">
                                            <p:txEl>
                                              <p:charRg st="9" end="13"/>
                                            </p:txEl>
                                          </p:spTgt>
                                        </p:tgtEl>
                                        <p:attrNameLst>
                                          <p:attrName>style.visibility</p:attrName>
                                        </p:attrNameLst>
                                      </p:cBhvr>
                                      <p:to>
                                        <p:strVal val="visible"/>
                                      </p:to>
                                    </p:set>
                                    <p:animEffect transition="in" filter="slide(fromLeft)">
                                      <p:cBhvr>
                                        <p:cTn id="20" dur="500"/>
                                        <p:tgtEl>
                                          <p:spTgt spid="305174">
                                            <p:txEl>
                                              <p:charRg st="9" end="1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05176"/>
                                        </p:tgtEl>
                                        <p:attrNameLst>
                                          <p:attrName>style.visibility</p:attrName>
                                        </p:attrNameLst>
                                      </p:cBhvr>
                                      <p:to>
                                        <p:strVal val="visible"/>
                                      </p:to>
                                    </p:set>
                                    <p:anim calcmode="lin" valueType="num">
                                      <p:cBhvr additive="base">
                                        <p:cTn id="25" dur="500" fill="hold"/>
                                        <p:tgtEl>
                                          <p:spTgt spid="305176"/>
                                        </p:tgtEl>
                                        <p:attrNameLst>
                                          <p:attrName>ppt_x</p:attrName>
                                        </p:attrNameLst>
                                      </p:cBhvr>
                                      <p:tavLst>
                                        <p:tav tm="0">
                                          <p:val>
                                            <p:strVal val="1+#ppt_w/2"/>
                                          </p:val>
                                        </p:tav>
                                        <p:tav tm="100000">
                                          <p:val>
                                            <p:strVal val="#ppt_x"/>
                                          </p:val>
                                        </p:tav>
                                      </p:tavLst>
                                    </p:anim>
                                    <p:anim calcmode="lin" valueType="num">
                                      <p:cBhvr additive="base">
                                        <p:cTn id="26" dur="500" fill="hold"/>
                                        <p:tgtEl>
                                          <p:spTgt spid="30517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05181"/>
                                        </p:tgtEl>
                                        <p:attrNameLst>
                                          <p:attrName>style.visibility</p:attrName>
                                        </p:attrNameLst>
                                      </p:cBhvr>
                                      <p:to>
                                        <p:strVal val="visible"/>
                                      </p:to>
                                    </p:set>
                                    <p:animEffect transition="in" filter="wipe(up)">
                                      <p:cBhvr>
                                        <p:cTn id="31" dur="500"/>
                                        <p:tgtEl>
                                          <p:spTgt spid="305181"/>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05175"/>
                                        </p:tgtEl>
                                        <p:attrNameLst>
                                          <p:attrName>style.visibility</p:attrName>
                                        </p:attrNameLst>
                                      </p:cBhvr>
                                      <p:to>
                                        <p:strVal val="visible"/>
                                      </p:to>
                                    </p:set>
                                    <p:animEffect transition="in" filter="wipe(up)">
                                      <p:cBhvr>
                                        <p:cTn id="35" dur="500"/>
                                        <p:tgtEl>
                                          <p:spTgt spid="30517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05182"/>
                                        </p:tgtEl>
                                        <p:attrNameLst>
                                          <p:attrName>style.visibility</p:attrName>
                                        </p:attrNameLst>
                                      </p:cBhvr>
                                      <p:to>
                                        <p:strVal val="visible"/>
                                      </p:to>
                                    </p:set>
                                    <p:animEffect transition="in" filter="wipe(up)">
                                      <p:cBhvr>
                                        <p:cTn id="40" dur="500"/>
                                        <p:tgtEl>
                                          <p:spTgt spid="305182"/>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305183"/>
                                        </p:tgtEl>
                                        <p:attrNameLst>
                                          <p:attrName>style.visibility</p:attrName>
                                        </p:attrNameLst>
                                      </p:cBhvr>
                                      <p:to>
                                        <p:strVal val="visible"/>
                                      </p:to>
                                    </p:set>
                                    <p:animEffect transition="in" filter="wipe(up)">
                                      <p:cBhvr>
                                        <p:cTn id="44" dur="500"/>
                                        <p:tgtEl>
                                          <p:spTgt spid="305183"/>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305185"/>
                                        </p:tgtEl>
                                        <p:attrNameLst>
                                          <p:attrName>style.visibility</p:attrName>
                                        </p:attrNameLst>
                                      </p:cBhvr>
                                      <p:to>
                                        <p:strVal val="visible"/>
                                      </p:to>
                                    </p:set>
                                    <p:animEffect transition="in" filter="slide(fromLeft)">
                                      <p:cBhvr>
                                        <p:cTn id="49" dur="500"/>
                                        <p:tgtEl>
                                          <p:spTgt spid="305185"/>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4" fill="hold" nodeType="clickEffect">
                                  <p:stCondLst>
                                    <p:cond delay="0"/>
                                  </p:stCondLst>
                                  <p:childTnLst>
                                    <p:set>
                                      <p:cBhvr>
                                        <p:cTn id="53" dur="1" fill="hold">
                                          <p:stCondLst>
                                            <p:cond delay="0"/>
                                          </p:stCondLst>
                                        </p:cTn>
                                        <p:tgtEl>
                                          <p:spTgt spid="305187"/>
                                        </p:tgtEl>
                                        <p:attrNameLst>
                                          <p:attrName>style.visibility</p:attrName>
                                        </p:attrNameLst>
                                      </p:cBhvr>
                                      <p:to>
                                        <p:strVal val="visible"/>
                                      </p:to>
                                    </p:set>
                                    <p:anim calcmode="lin" valueType="num">
                                      <p:cBhvr>
                                        <p:cTn id="54" dur="500" fill="hold"/>
                                        <p:tgtEl>
                                          <p:spTgt spid="305187"/>
                                        </p:tgtEl>
                                        <p:attrNameLst>
                                          <p:attrName>ppt_x</p:attrName>
                                        </p:attrNameLst>
                                      </p:cBhvr>
                                      <p:tavLst>
                                        <p:tav tm="0">
                                          <p:val>
                                            <p:strVal val="#ppt_x"/>
                                          </p:val>
                                        </p:tav>
                                        <p:tav tm="100000">
                                          <p:val>
                                            <p:strVal val="#ppt_x"/>
                                          </p:val>
                                        </p:tav>
                                      </p:tavLst>
                                    </p:anim>
                                    <p:anim calcmode="lin" valueType="num">
                                      <p:cBhvr>
                                        <p:cTn id="55" dur="500" fill="hold"/>
                                        <p:tgtEl>
                                          <p:spTgt spid="305187"/>
                                        </p:tgtEl>
                                        <p:attrNameLst>
                                          <p:attrName>ppt_y</p:attrName>
                                        </p:attrNameLst>
                                      </p:cBhvr>
                                      <p:tavLst>
                                        <p:tav tm="0">
                                          <p:val>
                                            <p:strVal val="#ppt_y+#ppt_h/2"/>
                                          </p:val>
                                        </p:tav>
                                        <p:tav tm="100000">
                                          <p:val>
                                            <p:strVal val="#ppt_y"/>
                                          </p:val>
                                        </p:tav>
                                      </p:tavLst>
                                    </p:anim>
                                    <p:anim calcmode="lin" valueType="num">
                                      <p:cBhvr>
                                        <p:cTn id="56" dur="500" fill="hold"/>
                                        <p:tgtEl>
                                          <p:spTgt spid="305187"/>
                                        </p:tgtEl>
                                        <p:attrNameLst>
                                          <p:attrName>ppt_w</p:attrName>
                                        </p:attrNameLst>
                                      </p:cBhvr>
                                      <p:tavLst>
                                        <p:tav tm="0">
                                          <p:val>
                                            <p:strVal val="#ppt_w"/>
                                          </p:val>
                                        </p:tav>
                                        <p:tav tm="100000">
                                          <p:val>
                                            <p:strVal val="#ppt_w"/>
                                          </p:val>
                                        </p:tav>
                                      </p:tavLst>
                                    </p:anim>
                                    <p:anim calcmode="lin" valueType="num">
                                      <p:cBhvr>
                                        <p:cTn id="57" dur="500" fill="hold"/>
                                        <p:tgtEl>
                                          <p:spTgt spid="305187"/>
                                        </p:tgtEl>
                                        <p:attrNameLst>
                                          <p:attrName>ppt_h</p:attrName>
                                        </p:attrNameLst>
                                      </p:cBhvr>
                                      <p:tavLst>
                                        <p:tav tm="0">
                                          <p:val>
                                            <p:fltVal val="0.00000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05191"/>
                                        </p:tgtEl>
                                        <p:attrNameLst>
                                          <p:attrName>style.visibility</p:attrName>
                                        </p:attrNameLst>
                                      </p:cBhvr>
                                      <p:to>
                                        <p:strVal val="visible"/>
                                      </p:to>
                                    </p:set>
                                    <p:animEffect transition="in" filter="wipe(left)">
                                      <p:cBhvr>
                                        <p:cTn id="62" dur="500"/>
                                        <p:tgtEl>
                                          <p:spTgt spid="305191"/>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305184"/>
                                        </p:tgtEl>
                                        <p:attrNameLst>
                                          <p:attrName>style.visibility</p:attrName>
                                        </p:attrNameLst>
                                      </p:cBhvr>
                                      <p:to>
                                        <p:strVal val="visible"/>
                                      </p:to>
                                    </p:set>
                                    <p:animEffect transition="in" filter="wipe(left)">
                                      <p:cBhvr>
                                        <p:cTn id="66" dur="500"/>
                                        <p:tgtEl>
                                          <p:spTgt spid="305184"/>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2" fill="hold" grpId="0" nodeType="clickEffect">
                                  <p:stCondLst>
                                    <p:cond delay="0"/>
                                  </p:stCondLst>
                                  <p:childTnLst>
                                    <p:set>
                                      <p:cBhvr>
                                        <p:cTn id="70" dur="1" fill="hold">
                                          <p:stCondLst>
                                            <p:cond delay="0"/>
                                          </p:stCondLst>
                                        </p:cTn>
                                        <p:tgtEl>
                                          <p:spTgt spid="305186"/>
                                        </p:tgtEl>
                                        <p:attrNameLst>
                                          <p:attrName>style.visibility</p:attrName>
                                        </p:attrNameLst>
                                      </p:cBhvr>
                                      <p:to>
                                        <p:strVal val="visible"/>
                                      </p:to>
                                    </p:set>
                                    <p:animEffect transition="in" filter="slide(fromRight)">
                                      <p:cBhvr>
                                        <p:cTn id="71" dur="500"/>
                                        <p:tgtEl>
                                          <p:spTgt spid="305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4" grpId="0"/>
      <p:bldP spid="305174" grpId="0" build="p"/>
      <p:bldP spid="305175" grpId="0"/>
      <p:bldP spid="305181" grpId="0" animBg="1"/>
      <p:bldP spid="305182" grpId="0" animBg="1"/>
      <p:bldP spid="305183" grpId="0"/>
      <p:bldP spid="305184" grpId="0"/>
      <p:bldP spid="305185" grpId="0"/>
      <p:bldP spid="30518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2147482457"/>
          <p:cNvGraphicFramePr>
            <a:graphicFrameLocks noChangeAspect="1"/>
          </p:cNvGraphicFramePr>
          <p:nvPr/>
        </p:nvGraphicFramePr>
        <p:xfrm>
          <a:off x="395605" y="3140710"/>
          <a:ext cx="7461250" cy="866775"/>
        </p:xfrm>
        <a:graphic>
          <a:graphicData uri="http://schemas.openxmlformats.org/presentationml/2006/ole">
            <mc:AlternateContent xmlns:mc="http://schemas.openxmlformats.org/markup-compatibility/2006">
              <mc:Choice xmlns:v="urn:schemas-microsoft-com:vml" Requires="v">
                <p:oleObj spid="_x0000_s3076" name="" r:id="rId1" imgW="4392295" imgH="2812415" progId="Visio.Drawing.15">
                  <p:embed/>
                </p:oleObj>
              </mc:Choice>
              <mc:Fallback>
                <p:oleObj name="" r:id="rId1" imgW="4392295" imgH="2812415" progId="Visio.Drawing.15">
                  <p:embed/>
                  <p:pic>
                    <p:nvPicPr>
                      <p:cNvPr id="0" name="图片 3075"/>
                      <p:cNvPicPr/>
                      <p:nvPr/>
                    </p:nvPicPr>
                    <p:blipFill>
                      <a:blip r:embed="rId2"/>
                      <a:srcRect b="82895"/>
                      <a:stretch>
                        <a:fillRect/>
                      </a:stretch>
                    </p:blipFill>
                    <p:spPr>
                      <a:xfrm>
                        <a:off x="395605" y="3140710"/>
                        <a:ext cx="7461250" cy="866775"/>
                      </a:xfrm>
                      <a:prstGeom prst="rect">
                        <a:avLst/>
                      </a:prstGeom>
                      <a:noFill/>
                      <a:ln w="38100">
                        <a:noFill/>
                        <a:miter/>
                      </a:ln>
                    </p:spPr>
                  </p:pic>
                </p:oleObj>
              </mc:Fallback>
            </mc:AlternateContent>
          </a:graphicData>
        </a:graphic>
      </p:graphicFrame>
      <p:sp>
        <p:nvSpPr>
          <p:cNvPr id="3" name="文本框 2"/>
          <p:cNvSpPr txBox="1"/>
          <p:nvPr/>
        </p:nvSpPr>
        <p:spPr>
          <a:xfrm>
            <a:off x="1043940" y="980440"/>
            <a:ext cx="7763510" cy="1874520"/>
          </a:xfrm>
          <a:prstGeom prst="rect">
            <a:avLst/>
          </a:prstGeom>
          <a:noFill/>
        </p:spPr>
        <p:txBody>
          <a:bodyPr wrap="none" rtlCol="0" anchor="t">
            <a:spAutoFit/>
          </a:bodyPr>
          <a:p>
            <a:pPr marL="0" lvl="0" indent="0" eaLnBrk="1" hangingPunct="1">
              <a:lnSpc>
                <a:spcPct val="80000"/>
              </a:lnSpc>
              <a:spcBef>
                <a:spcPct val="50000"/>
              </a:spcBef>
              <a:buClrTx/>
              <a:buSzTx/>
              <a:buFontTx/>
              <a:buNone/>
            </a:pPr>
            <a:r>
              <a:rPr lang="zh-CN" altLang="en-US" sz="2800" b="1" dirty="0">
                <a:latin typeface="宋体" panose="02010600030101010101" pitchFamily="2" charset="-122"/>
                <a:ea typeface="黑体" panose="02010609060101010101" pitchFamily="49" charset="-122"/>
                <a:sym typeface="+mn-ea"/>
              </a:rPr>
              <a:t>例：</a:t>
            </a:r>
            <a:r>
              <a:rPr lang="en-US" altLang="zh-CN" sz="2800" b="1" dirty="0">
                <a:latin typeface="Times New Roman" panose="02020603050405020304" pitchFamily="18" charset="0"/>
                <a:cs typeface="Times New Roman" panose="02020603050405020304" pitchFamily="18" charset="0"/>
                <a:sym typeface="+mn-ea"/>
              </a:rPr>
              <a:t>MIPS</a:t>
            </a:r>
            <a:r>
              <a:rPr lang="zh-CN" altLang="en-US" sz="2800" b="1" dirty="0">
                <a:latin typeface="Times New Roman" panose="02020603050405020304" pitchFamily="18" charset="0"/>
                <a:cs typeface="Times New Roman" panose="02020603050405020304" pitchFamily="18" charset="0"/>
                <a:sym typeface="+mn-ea"/>
              </a:rPr>
              <a:t>的</a:t>
            </a:r>
            <a:r>
              <a:rPr lang="en-US" altLang="zh-CN" sz="2800" b="1" dirty="0">
                <a:latin typeface="Times New Roman" panose="02020603050405020304" pitchFamily="18" charset="0"/>
                <a:cs typeface="Times New Roman" panose="02020603050405020304" pitchFamily="18" charset="0"/>
                <a:sym typeface="+mn-ea"/>
              </a:rPr>
              <a:t>R</a:t>
            </a:r>
            <a:r>
              <a:rPr lang="zh-CN" altLang="en-US" sz="2800" b="1" dirty="0">
                <a:latin typeface="Times New Roman" panose="02020603050405020304" pitchFamily="18" charset="0"/>
                <a:cs typeface="Times New Roman" panose="02020603050405020304" pitchFamily="18" charset="0"/>
                <a:sym typeface="+mn-ea"/>
              </a:rPr>
              <a:t>类型</a:t>
            </a:r>
            <a:r>
              <a:rPr lang="zh-CN" altLang="en-US" sz="2800" b="1" dirty="0">
                <a:latin typeface="Times New Roman" panose="02020603050405020304" pitchFamily="18" charset="0"/>
                <a:cs typeface="Times New Roman" panose="02020603050405020304" pitchFamily="18" charset="0"/>
                <a:sym typeface="+mn-ea"/>
              </a:rPr>
              <a:t>机器指令格式中的三个</a:t>
            </a:r>
            <a:r>
              <a:rPr lang="zh-CN" altLang="en-US" sz="2800" b="1" dirty="0">
                <a:latin typeface="Times New Roman" panose="02020603050405020304" pitchFamily="18" charset="0"/>
                <a:cs typeface="Times New Roman" panose="02020603050405020304" pitchFamily="18" charset="0"/>
                <a:sym typeface="+mn-ea"/>
              </a:rPr>
              <a:t>地址：</a:t>
            </a:r>
            <a:endParaRPr lang="zh-CN" altLang="en-US" sz="2800" b="1" dirty="0">
              <a:latin typeface="Times New Roman" panose="02020603050405020304" pitchFamily="18" charset="0"/>
              <a:cs typeface="Times New Roman" panose="02020603050405020304" pitchFamily="18" charset="0"/>
              <a:sym typeface="+mn-ea"/>
            </a:endParaRPr>
          </a:p>
          <a:p>
            <a:pPr marL="457200" lvl="0" indent="-457200" eaLnBrk="1" hangingPunct="1">
              <a:lnSpc>
                <a:spcPct val="80000"/>
              </a:lnSpc>
              <a:spcBef>
                <a:spcPct val="50000"/>
              </a:spcBef>
              <a:buClrTx/>
              <a:buSzTx/>
              <a:buFont typeface="Arial" panose="020B0604020202020204" pitchFamily="34" charset="0"/>
              <a:buChar char="•"/>
            </a:pPr>
            <a:r>
              <a:rPr lang="en-US" altLang="zh-CN" sz="2400" b="1" dirty="0">
                <a:solidFill>
                  <a:srgbClr val="C00000"/>
                </a:solidFill>
                <a:latin typeface="Times New Roman" panose="02020603050405020304" pitchFamily="18" charset="0"/>
                <a:cs typeface="Times New Roman" panose="02020603050405020304" pitchFamily="18" charset="0"/>
                <a:sym typeface="+mn-ea"/>
              </a:rPr>
              <a:t>rs</a:t>
            </a: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：第一个源操作数</a:t>
            </a:r>
            <a:r>
              <a:rPr lang="zh-CN" altLang="en-US" sz="2400" b="1" dirty="0">
                <a:solidFill>
                  <a:srgbClr val="C00000"/>
                </a:solidFill>
                <a:latin typeface="Times New Roman" panose="02020603050405020304" pitchFamily="18" charset="0"/>
                <a:cs typeface="Times New Roman" panose="02020603050405020304" pitchFamily="18" charset="0"/>
                <a:sym typeface="+mn-ea"/>
              </a:rPr>
              <a:t>寄存器地址</a:t>
            </a:r>
            <a:endParaRPr lang="zh-CN" altLang="en-US" sz="2400" b="1" dirty="0">
              <a:latin typeface="Times New Roman" panose="02020603050405020304" pitchFamily="18" charset="0"/>
              <a:cs typeface="Times New Roman" panose="02020603050405020304" pitchFamily="18" charset="0"/>
              <a:sym typeface="+mn-ea"/>
            </a:endParaRPr>
          </a:p>
          <a:p>
            <a:pPr marL="457200" lvl="0" indent="-457200" eaLnBrk="1" hangingPunct="1">
              <a:lnSpc>
                <a:spcPct val="80000"/>
              </a:lnSpc>
              <a:spcBef>
                <a:spcPct val="50000"/>
              </a:spcBef>
              <a:buClrTx/>
              <a:buSzTx/>
              <a:buFont typeface="Arial" panose="020B0604020202020204" pitchFamily="34" charset="0"/>
              <a:buChar char="•"/>
            </a:pPr>
            <a:r>
              <a:rPr lang="en-US" altLang="zh-CN" sz="2400" b="1" dirty="0">
                <a:solidFill>
                  <a:srgbClr val="3333FF"/>
                </a:solidFill>
                <a:latin typeface="Times New Roman" panose="02020603050405020304" pitchFamily="18" charset="0"/>
                <a:cs typeface="Times New Roman" panose="02020603050405020304" pitchFamily="18" charset="0"/>
                <a:sym typeface="+mn-ea"/>
              </a:rPr>
              <a:t>rt</a:t>
            </a:r>
            <a:r>
              <a:rPr lang="zh-CN" altLang="en-US" sz="2400" b="1" dirty="0">
                <a:latin typeface="Times New Roman" panose="02020603050405020304" pitchFamily="18" charset="0"/>
                <a:cs typeface="Times New Roman" panose="02020603050405020304" pitchFamily="18" charset="0"/>
                <a:sym typeface="+mn-ea"/>
              </a:rPr>
              <a:t>：第二个源操作数</a:t>
            </a:r>
            <a:r>
              <a:rPr lang="zh-CN" altLang="en-US" sz="2400" b="1" dirty="0">
                <a:solidFill>
                  <a:srgbClr val="3333FF"/>
                </a:solidFill>
                <a:latin typeface="Times New Roman" panose="02020603050405020304" pitchFamily="18" charset="0"/>
                <a:cs typeface="Times New Roman" panose="02020603050405020304" pitchFamily="18" charset="0"/>
                <a:sym typeface="+mn-ea"/>
              </a:rPr>
              <a:t>寄存器地址</a:t>
            </a:r>
            <a:endParaRPr lang="zh-CN" altLang="en-US" sz="2400" b="1" dirty="0">
              <a:latin typeface="Times New Roman" panose="02020603050405020304" pitchFamily="18" charset="0"/>
              <a:cs typeface="Times New Roman" panose="02020603050405020304" pitchFamily="18" charset="0"/>
              <a:sym typeface="+mn-ea"/>
            </a:endParaRPr>
          </a:p>
          <a:p>
            <a:pPr marL="457200" lvl="0" indent="-457200" eaLnBrk="1" hangingPunct="1">
              <a:lnSpc>
                <a:spcPct val="80000"/>
              </a:lnSpc>
              <a:spcBef>
                <a:spcPct val="50000"/>
              </a:spcBef>
              <a:buClrTx/>
              <a:buSzTx/>
              <a:buFont typeface="Arial" panose="020B0604020202020204" pitchFamily="34" charset="0"/>
              <a:buChar char="•"/>
            </a:pPr>
            <a:r>
              <a:rPr lang="en-US" altLang="zh-CN" sz="2400" b="1" dirty="0">
                <a:solidFill>
                  <a:schemeClr val="accent2">
                    <a:lumMod val="50000"/>
                  </a:schemeClr>
                </a:solidFill>
                <a:latin typeface="Times New Roman" panose="02020603050405020304" pitchFamily="18" charset="0"/>
                <a:cs typeface="Times New Roman" panose="02020603050405020304" pitchFamily="18" charset="0"/>
                <a:sym typeface="+mn-ea"/>
              </a:rPr>
              <a:t>rd</a:t>
            </a:r>
            <a:r>
              <a:rPr lang="zh-CN" altLang="en-US" sz="2400" b="1" dirty="0">
                <a:latin typeface="Times New Roman" panose="02020603050405020304" pitchFamily="18" charset="0"/>
                <a:cs typeface="Times New Roman" panose="02020603050405020304" pitchFamily="18" charset="0"/>
                <a:sym typeface="+mn-ea"/>
              </a:rPr>
              <a:t>：存放运算结果的</a:t>
            </a:r>
            <a:r>
              <a:rPr lang="zh-CN" altLang="en-US" sz="2400" b="1" dirty="0">
                <a:solidFill>
                  <a:schemeClr val="accent6">
                    <a:lumMod val="50000"/>
                  </a:schemeClr>
                </a:solidFill>
                <a:latin typeface="Times New Roman" panose="02020603050405020304" pitchFamily="18" charset="0"/>
                <a:cs typeface="Times New Roman" panose="02020603050405020304" pitchFamily="18" charset="0"/>
                <a:sym typeface="+mn-ea"/>
              </a:rPr>
              <a:t>寄存器地址</a:t>
            </a:r>
            <a:endParaRPr lang="zh-CN" altLang="en-US" sz="2400" b="1" dirty="0">
              <a:solidFill>
                <a:schemeClr val="accent6">
                  <a:lumMod val="50000"/>
                </a:schemeClr>
              </a:solidFill>
              <a:latin typeface="Times New Roman" panose="02020603050405020304" pitchFamily="18" charset="0"/>
              <a:cs typeface="Times New Roman" panose="02020603050405020304" pitchFamily="18" charset="0"/>
              <a:sym typeface="+mn-ea"/>
            </a:endParaRPr>
          </a:p>
        </p:txBody>
      </p:sp>
      <p:sp>
        <p:nvSpPr>
          <p:cNvPr id="6" name="椭圆 5"/>
          <p:cNvSpPr/>
          <p:nvPr/>
        </p:nvSpPr>
        <p:spPr>
          <a:xfrm>
            <a:off x="3813175" y="3356610"/>
            <a:ext cx="626110" cy="508635"/>
          </a:xfrm>
          <a:prstGeom prst="ellipse">
            <a:avLst/>
          </a:prstGeom>
          <a:noFill/>
          <a:ln w="12700" cap="flat" cmpd="sng" algn="ctr">
            <a:solidFill>
              <a:srgbClr val="6666FF"/>
            </a:solidFill>
            <a:prstDash val="dash"/>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椭圆 6"/>
          <p:cNvSpPr/>
          <p:nvPr/>
        </p:nvSpPr>
        <p:spPr>
          <a:xfrm>
            <a:off x="2935605" y="3352165"/>
            <a:ext cx="648970" cy="508635"/>
          </a:xfrm>
          <a:prstGeom prst="ellipse">
            <a:avLst/>
          </a:prstGeom>
          <a:noFill/>
          <a:ln w="12700" cap="flat" cmpd="sng" algn="ctr">
            <a:solidFill>
              <a:srgbClr val="FF0000"/>
            </a:solidFill>
            <a:prstDash val="dash"/>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椭圆 3"/>
          <p:cNvSpPr/>
          <p:nvPr/>
        </p:nvSpPr>
        <p:spPr>
          <a:xfrm>
            <a:off x="4715510" y="3390265"/>
            <a:ext cx="626110" cy="508635"/>
          </a:xfrm>
          <a:prstGeom prst="ellipse">
            <a:avLst/>
          </a:prstGeom>
          <a:noFill/>
          <a:ln w="12700" cap="flat" cmpd="sng" algn="ctr">
            <a:solidFill>
              <a:schemeClr val="accent2">
                <a:lumMod val="50000"/>
              </a:schemeClr>
            </a:solidFill>
            <a:prstDash val="dash"/>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p:cover dir="l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09268" name="Text Box 20"/>
          <p:cNvSpPr txBox="1"/>
          <p:nvPr/>
        </p:nvSpPr>
        <p:spPr>
          <a:xfrm>
            <a:off x="1631950" y="1584325"/>
            <a:ext cx="1644650" cy="43338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sz="2800" b="1" dirty="0">
                <a:solidFill>
                  <a:srgbClr val="EE1ABC"/>
                </a:solidFill>
                <a:latin typeface="Times New Roman" panose="02020603050405020304" pitchFamily="18" charset="0"/>
                <a:ea typeface="黑体" panose="02010609060101010101" pitchFamily="49" charset="-122"/>
              </a:rPr>
              <a:t>目的地址</a:t>
            </a:r>
            <a:endParaRPr lang="zh-CN" altLang="en-US" sz="2800" b="1" dirty="0">
              <a:solidFill>
                <a:srgbClr val="EE1ABC"/>
              </a:solidFill>
              <a:latin typeface="Times New Roman" panose="02020603050405020304" pitchFamily="18" charset="0"/>
              <a:ea typeface="黑体" panose="02010609060101010101" pitchFamily="49" charset="-122"/>
            </a:endParaRPr>
          </a:p>
        </p:txBody>
      </p:sp>
      <p:sp>
        <p:nvSpPr>
          <p:cNvPr id="309269" name="Text Box 21"/>
          <p:cNvSpPr txBox="1"/>
          <p:nvPr/>
        </p:nvSpPr>
        <p:spPr>
          <a:xfrm>
            <a:off x="336550" y="295275"/>
            <a:ext cx="4811713" cy="11176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）二地址指令</a:t>
            </a:r>
            <a:endParaRPr lang="zh-CN" altLang="en-US" b="1" dirty="0">
              <a:latin typeface="Times New Roman" panose="02020603050405020304" pitchFamily="18" charset="0"/>
              <a:ea typeface="黑体" panose="02010609060101010101" pitchFamily="49" charset="-122"/>
            </a:endParaRPr>
          </a:p>
          <a:p>
            <a:pPr marL="0" lvl="0" indent="0" eaLnBrk="1" hangingPunct="1">
              <a:lnSpc>
                <a:spcPct val="80000"/>
              </a:lnSpc>
              <a:spcBef>
                <a:spcPct val="50000"/>
              </a:spcBef>
              <a:buClrTx/>
              <a:buSzTx/>
              <a:buFontTx/>
              <a:buNone/>
            </a:pPr>
            <a:r>
              <a:rPr lang="zh-CN" altLang="en-US" b="1" dirty="0">
                <a:solidFill>
                  <a:srgbClr val="4F20FA"/>
                </a:solidFill>
                <a:latin typeface="宋体" panose="02010600030101010101" pitchFamily="2" charset="-122"/>
                <a:ea typeface="黑体" panose="02010609060101010101" pitchFamily="49" charset="-122"/>
              </a:rPr>
              <a:t>格式：</a:t>
            </a:r>
            <a:endParaRPr lang="zh-CN" altLang="en-US" b="1" dirty="0">
              <a:solidFill>
                <a:srgbClr val="4F20FA"/>
              </a:solidFill>
              <a:latin typeface="宋体" panose="02010600030101010101" pitchFamily="2" charset="-122"/>
              <a:ea typeface="黑体" panose="02010609060101010101" pitchFamily="49" charset="-122"/>
            </a:endParaRPr>
          </a:p>
        </p:txBody>
      </p:sp>
      <p:grpSp>
        <p:nvGrpSpPr>
          <p:cNvPr id="309270" name="Group 22"/>
          <p:cNvGrpSpPr/>
          <p:nvPr/>
        </p:nvGrpSpPr>
        <p:grpSpPr>
          <a:xfrm>
            <a:off x="1631950" y="904875"/>
            <a:ext cx="2514600" cy="471488"/>
            <a:chOff x="1344" y="2684"/>
            <a:chExt cx="1584" cy="297"/>
          </a:xfrm>
        </p:grpSpPr>
        <p:sp>
          <p:nvSpPr>
            <p:cNvPr id="46095" name="Text Box 23"/>
            <p:cNvSpPr txBox="1"/>
            <p:nvPr/>
          </p:nvSpPr>
          <p:spPr>
            <a:xfrm>
              <a:off x="1344" y="2684"/>
              <a:ext cx="1584" cy="297"/>
            </a:xfrm>
            <a:prstGeom prst="rect">
              <a:avLst/>
            </a:prstGeom>
            <a:solidFill>
              <a:srgbClr val="FEFEFA">
                <a:alpha val="0"/>
              </a:srgbClr>
            </a:solidFill>
            <a:ln w="38100" cap="flat" cmpd="sng">
              <a:solidFill>
                <a:srgbClr val="4F20FA"/>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en-US" altLang="zh-CN" b="1" dirty="0">
                  <a:latin typeface="黑体" panose="02010609060101010101" pitchFamily="49" charset="-122"/>
                  <a:ea typeface="黑体" panose="02010609060101010101" pitchFamily="49" charset="-122"/>
                </a:rPr>
                <a:t>OP  A1  A2   </a:t>
              </a:r>
              <a:endParaRPr lang="en-US" altLang="zh-CN" b="1" dirty="0">
                <a:latin typeface="Times New Roman" panose="02020603050405020304" pitchFamily="18" charset="0"/>
                <a:ea typeface="黑体" panose="02010609060101010101" pitchFamily="49" charset="-122"/>
              </a:endParaRPr>
            </a:p>
          </p:txBody>
        </p:sp>
        <p:sp>
          <p:nvSpPr>
            <p:cNvPr id="46096" name="Line 24"/>
            <p:cNvSpPr/>
            <p:nvPr/>
          </p:nvSpPr>
          <p:spPr>
            <a:xfrm>
              <a:off x="1776" y="2684"/>
              <a:ext cx="0" cy="288"/>
            </a:xfrm>
            <a:prstGeom prst="line">
              <a:avLst/>
            </a:prstGeom>
            <a:ln w="38100" cap="flat" cmpd="sng">
              <a:solidFill>
                <a:srgbClr val="4F20FA"/>
              </a:solidFill>
              <a:prstDash val="solid"/>
              <a:headEnd type="none" w="sm" len="sm"/>
              <a:tailEnd type="none" w="sm" len="sm"/>
            </a:ln>
          </p:spPr>
        </p:sp>
        <p:sp>
          <p:nvSpPr>
            <p:cNvPr id="46097" name="Line 25"/>
            <p:cNvSpPr/>
            <p:nvPr/>
          </p:nvSpPr>
          <p:spPr>
            <a:xfrm>
              <a:off x="2352" y="2684"/>
              <a:ext cx="0" cy="288"/>
            </a:xfrm>
            <a:prstGeom prst="line">
              <a:avLst/>
            </a:prstGeom>
            <a:ln w="38100" cap="flat" cmpd="sng">
              <a:solidFill>
                <a:srgbClr val="4F20FA"/>
              </a:solidFill>
              <a:prstDash val="solid"/>
              <a:headEnd type="none" w="sm" len="sm"/>
              <a:tailEnd type="none" w="sm" len="sm"/>
            </a:ln>
          </p:spPr>
        </p:sp>
      </p:grpSp>
      <p:sp>
        <p:nvSpPr>
          <p:cNvPr id="309274" name="Text Box 26"/>
          <p:cNvSpPr txBox="1"/>
          <p:nvPr/>
        </p:nvSpPr>
        <p:spPr>
          <a:xfrm>
            <a:off x="3232150" y="1590675"/>
            <a:ext cx="1828800" cy="43338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sz="2800" b="1" dirty="0">
                <a:solidFill>
                  <a:srgbClr val="EE1ABC"/>
                </a:solidFill>
                <a:latin typeface="Times New Roman" panose="02020603050405020304" pitchFamily="18" charset="0"/>
                <a:ea typeface="黑体" panose="02010609060101010101" pitchFamily="49" charset="-122"/>
              </a:rPr>
              <a:t>源地址</a:t>
            </a:r>
            <a:endParaRPr lang="zh-CN" altLang="en-US" sz="2800" b="1" dirty="0">
              <a:solidFill>
                <a:srgbClr val="DF3C09"/>
              </a:solidFill>
              <a:latin typeface="Times New Roman" panose="02020603050405020304" pitchFamily="18" charset="0"/>
              <a:ea typeface="黑体" panose="02010609060101010101" pitchFamily="49" charset="-122"/>
            </a:endParaRPr>
          </a:p>
        </p:txBody>
      </p:sp>
      <p:sp>
        <p:nvSpPr>
          <p:cNvPr id="309275" name="Text Box 27"/>
          <p:cNvSpPr txBox="1"/>
          <p:nvPr/>
        </p:nvSpPr>
        <p:spPr>
          <a:xfrm>
            <a:off x="336550" y="2124075"/>
            <a:ext cx="1524000" cy="5794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4F20FA"/>
                </a:solidFill>
                <a:latin typeface="Times New Roman" panose="02020603050405020304" pitchFamily="18" charset="0"/>
                <a:ea typeface="黑体" panose="02010609060101010101" pitchFamily="49" charset="-122"/>
              </a:rPr>
              <a:t>功能：</a:t>
            </a:r>
            <a:endParaRPr lang="zh-CN" altLang="en-US" b="1" dirty="0">
              <a:solidFill>
                <a:srgbClr val="4F20FA"/>
              </a:solidFill>
              <a:latin typeface="Times New Roman" panose="02020603050405020304" pitchFamily="18" charset="0"/>
              <a:ea typeface="黑体" panose="02010609060101010101" pitchFamily="49" charset="-122"/>
            </a:endParaRPr>
          </a:p>
        </p:txBody>
      </p:sp>
      <p:sp>
        <p:nvSpPr>
          <p:cNvPr id="309276" name="Line 28"/>
          <p:cNvSpPr/>
          <p:nvPr/>
        </p:nvSpPr>
        <p:spPr>
          <a:xfrm flipH="1">
            <a:off x="2089150" y="1362075"/>
            <a:ext cx="533400" cy="228600"/>
          </a:xfrm>
          <a:prstGeom prst="line">
            <a:avLst/>
          </a:prstGeom>
          <a:ln w="19050" cap="flat" cmpd="sng">
            <a:solidFill>
              <a:srgbClr val="000000"/>
            </a:solidFill>
            <a:prstDash val="solid"/>
            <a:headEnd type="none" w="med" len="med"/>
            <a:tailEnd type="none" w="med" len="med"/>
          </a:ln>
        </p:spPr>
      </p:sp>
      <p:sp>
        <p:nvSpPr>
          <p:cNvPr id="309277" name="Line 29"/>
          <p:cNvSpPr/>
          <p:nvPr/>
        </p:nvSpPr>
        <p:spPr>
          <a:xfrm>
            <a:off x="3613150" y="1362075"/>
            <a:ext cx="152400" cy="228600"/>
          </a:xfrm>
          <a:prstGeom prst="line">
            <a:avLst/>
          </a:prstGeom>
          <a:ln w="38100" cap="flat" cmpd="sng">
            <a:solidFill>
              <a:srgbClr val="000000"/>
            </a:solidFill>
            <a:prstDash val="solid"/>
            <a:headEnd type="none" w="med" len="med"/>
            <a:tailEnd type="none" w="med" len="med"/>
          </a:ln>
        </p:spPr>
      </p:sp>
      <p:grpSp>
        <p:nvGrpSpPr>
          <p:cNvPr id="309278" name="Group 30"/>
          <p:cNvGrpSpPr/>
          <p:nvPr/>
        </p:nvGrpSpPr>
        <p:grpSpPr>
          <a:xfrm>
            <a:off x="1403350" y="2276475"/>
            <a:ext cx="4572000" cy="920750"/>
            <a:chOff x="1200" y="3552"/>
            <a:chExt cx="2880" cy="580"/>
          </a:xfrm>
        </p:grpSpPr>
        <p:sp>
          <p:nvSpPr>
            <p:cNvPr id="46092" name="Text Box 31"/>
            <p:cNvSpPr txBox="1"/>
            <p:nvPr/>
          </p:nvSpPr>
          <p:spPr>
            <a:xfrm>
              <a:off x="1200" y="3552"/>
              <a:ext cx="2880" cy="58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b="1" dirty="0">
                  <a:solidFill>
                    <a:srgbClr val="4F20FA"/>
                  </a:solidFill>
                  <a:latin typeface="黑体" panose="02010609060101010101" pitchFamily="49" charset="-122"/>
                  <a:ea typeface="黑体" panose="02010609060101010101" pitchFamily="49" charset="-122"/>
                </a:rPr>
                <a:t>(A1)OP(A2)   A1</a:t>
              </a:r>
              <a:endParaRPr lang="en-US" altLang="zh-CN" b="1" dirty="0">
                <a:solidFill>
                  <a:srgbClr val="4F20FA"/>
                </a:solidFill>
                <a:latin typeface="黑体" panose="02010609060101010101" pitchFamily="49" charset="-122"/>
                <a:ea typeface="黑体" panose="02010609060101010101" pitchFamily="49" charset="-122"/>
              </a:endParaRPr>
            </a:p>
            <a:p>
              <a:pPr marL="0" lvl="0" indent="0" eaLnBrk="1" hangingPunct="1">
                <a:lnSpc>
                  <a:spcPct val="60000"/>
                </a:lnSpc>
                <a:spcBef>
                  <a:spcPct val="50000"/>
                </a:spcBef>
                <a:buClrTx/>
                <a:buSzTx/>
                <a:buFontTx/>
                <a:buNone/>
              </a:pPr>
              <a:r>
                <a:rPr lang="en-US" altLang="zh-CN" b="1" dirty="0">
                  <a:solidFill>
                    <a:srgbClr val="4F20FA"/>
                  </a:solidFill>
                  <a:latin typeface="黑体" panose="02010609060101010101" pitchFamily="49" charset="-122"/>
                  <a:ea typeface="黑体" panose="02010609060101010101" pitchFamily="49" charset="-122"/>
                </a:rPr>
                <a:t>(PC) + n     PC</a:t>
              </a:r>
              <a:endParaRPr lang="en-US" altLang="zh-CN" b="1" dirty="0">
                <a:solidFill>
                  <a:srgbClr val="4F20FA"/>
                </a:solidFill>
                <a:latin typeface="黑体" panose="02010609060101010101" pitchFamily="49" charset="-122"/>
                <a:ea typeface="黑体" panose="02010609060101010101" pitchFamily="49" charset="-122"/>
              </a:endParaRPr>
            </a:p>
          </p:txBody>
        </p:sp>
        <p:sp>
          <p:nvSpPr>
            <p:cNvPr id="46093" name="Line 32"/>
            <p:cNvSpPr/>
            <p:nvPr/>
          </p:nvSpPr>
          <p:spPr>
            <a:xfrm>
              <a:off x="2544" y="3648"/>
              <a:ext cx="336" cy="0"/>
            </a:xfrm>
            <a:prstGeom prst="line">
              <a:avLst/>
            </a:prstGeom>
            <a:ln w="38100" cap="flat" cmpd="sng">
              <a:solidFill>
                <a:srgbClr val="4F20FA"/>
              </a:solidFill>
              <a:prstDash val="solid"/>
              <a:headEnd type="none" w="sm" len="sm"/>
              <a:tailEnd type="triangle" w="med" len="med"/>
            </a:ln>
          </p:spPr>
        </p:sp>
        <p:sp>
          <p:nvSpPr>
            <p:cNvPr id="46094" name="Line 33"/>
            <p:cNvSpPr/>
            <p:nvPr/>
          </p:nvSpPr>
          <p:spPr>
            <a:xfrm>
              <a:off x="2496" y="3984"/>
              <a:ext cx="384" cy="0"/>
            </a:xfrm>
            <a:prstGeom prst="line">
              <a:avLst/>
            </a:prstGeom>
            <a:ln w="38100" cap="flat" cmpd="sng">
              <a:solidFill>
                <a:srgbClr val="4F20FA"/>
              </a:solidFill>
              <a:prstDash val="solid"/>
              <a:headEnd type="none" w="med" len="med"/>
              <a:tailEnd type="triangle" w="med" len="med"/>
            </a:ln>
          </p:spPr>
        </p:sp>
      </p:grpSp>
      <p:sp>
        <p:nvSpPr>
          <p:cNvPr id="46091" name="矩形 1"/>
          <p:cNvSpPr/>
          <p:nvPr/>
        </p:nvSpPr>
        <p:spPr>
          <a:xfrm>
            <a:off x="301625" y="3429000"/>
            <a:ext cx="8555038"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en-US" sz="2400" b="1" dirty="0"/>
              <a:t>特点：</a:t>
            </a:r>
            <a:r>
              <a:rPr lang="en-US" altLang="zh-CN" sz="2400" b="1" dirty="0">
                <a:solidFill>
                  <a:srgbClr val="C00000"/>
                </a:solidFill>
              </a:rPr>
              <a:t>A</a:t>
            </a:r>
            <a:r>
              <a:rPr lang="en-US" altLang="zh-CN" sz="2400" b="1" baseline="-25000" dirty="0">
                <a:solidFill>
                  <a:srgbClr val="C00000"/>
                </a:solidFill>
              </a:rPr>
              <a:t>1</a:t>
            </a:r>
            <a:r>
              <a:rPr lang="zh-CN" altLang="zh-CN" sz="2400" b="1" dirty="0"/>
              <a:t>地址提供的操作数，运算后不再保留，该地址改为存放运算结果。采用这一隐含约定，使指令地址结构得到简化，减少了指令给出的显地址数，但是运算结果会破坏一个操作数。</a:t>
            </a:r>
            <a:r>
              <a:rPr lang="en-US" altLang="zh-CN" sz="2400" b="1" dirty="0"/>
              <a:t>Intel  80x86</a:t>
            </a:r>
            <a:r>
              <a:rPr lang="zh-CN" altLang="zh-CN" sz="2400" b="1" dirty="0"/>
              <a:t>的运算类指令使用二地址指令格式。</a:t>
            </a:r>
            <a:endParaRPr lang="zh-CN" altLang="zh-CN" sz="24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09269">
                                            <p:txEl>
                                              <p:charRg st="0" end="9"/>
                                            </p:txEl>
                                          </p:spTgt>
                                        </p:tgtEl>
                                        <p:attrNameLst>
                                          <p:attrName>style.visibility</p:attrName>
                                        </p:attrNameLst>
                                      </p:cBhvr>
                                      <p:to>
                                        <p:strVal val="visible"/>
                                      </p:to>
                                    </p:set>
                                    <p:animEffect transition="in" filter="slide(fromLeft)">
                                      <p:cBhvr>
                                        <p:cTn id="7" dur="500"/>
                                        <p:tgtEl>
                                          <p:spTgt spid="309269">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09269">
                                            <p:txEl>
                                              <p:charRg st="9" end="13"/>
                                            </p:txEl>
                                          </p:spTgt>
                                        </p:tgtEl>
                                        <p:attrNameLst>
                                          <p:attrName>style.visibility</p:attrName>
                                        </p:attrNameLst>
                                      </p:cBhvr>
                                      <p:to>
                                        <p:strVal val="visible"/>
                                      </p:to>
                                    </p:set>
                                    <p:animEffect transition="in" filter="slide(fromLeft)">
                                      <p:cBhvr>
                                        <p:cTn id="12" dur="500"/>
                                        <p:tgtEl>
                                          <p:spTgt spid="309269">
                                            <p:txEl>
                                              <p:charRg st="9"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09270"/>
                                        </p:tgtEl>
                                        <p:attrNameLst>
                                          <p:attrName>style.visibility</p:attrName>
                                        </p:attrNameLst>
                                      </p:cBhvr>
                                      <p:to>
                                        <p:strVal val="visible"/>
                                      </p:to>
                                    </p:set>
                                    <p:anim calcmode="lin" valueType="num">
                                      <p:cBhvr additive="base">
                                        <p:cTn id="17" dur="500" fill="hold"/>
                                        <p:tgtEl>
                                          <p:spTgt spid="309270"/>
                                        </p:tgtEl>
                                        <p:attrNameLst>
                                          <p:attrName>ppt_x</p:attrName>
                                        </p:attrNameLst>
                                      </p:cBhvr>
                                      <p:tavLst>
                                        <p:tav tm="0">
                                          <p:val>
                                            <p:strVal val="1+#ppt_w/2"/>
                                          </p:val>
                                        </p:tav>
                                        <p:tav tm="100000">
                                          <p:val>
                                            <p:strVal val="#ppt_x"/>
                                          </p:val>
                                        </p:tav>
                                      </p:tavLst>
                                    </p:anim>
                                    <p:anim calcmode="lin" valueType="num">
                                      <p:cBhvr additive="base">
                                        <p:cTn id="18" dur="500" fill="hold"/>
                                        <p:tgtEl>
                                          <p:spTgt spid="30927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309276"/>
                                        </p:tgtEl>
                                        <p:attrNameLst>
                                          <p:attrName>style.visibility</p:attrName>
                                        </p:attrNameLst>
                                      </p:cBhvr>
                                      <p:to>
                                        <p:strVal val="visible"/>
                                      </p:to>
                                    </p:set>
                                    <p:animEffect transition="in" filter="wipe(right)">
                                      <p:cBhvr>
                                        <p:cTn id="23" dur="500"/>
                                        <p:tgtEl>
                                          <p:spTgt spid="309276"/>
                                        </p:tgtEl>
                                      </p:cBhvr>
                                    </p:animEffec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309268"/>
                                        </p:tgtEl>
                                        <p:attrNameLst>
                                          <p:attrName>style.visibility</p:attrName>
                                        </p:attrNameLst>
                                      </p:cBhvr>
                                      <p:to>
                                        <p:strVal val="visible"/>
                                      </p:to>
                                    </p:set>
                                    <p:animEffect transition="in" filter="wipe(up)">
                                      <p:cBhvr>
                                        <p:cTn id="27" dur="500"/>
                                        <p:tgtEl>
                                          <p:spTgt spid="3092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09277"/>
                                        </p:tgtEl>
                                        <p:attrNameLst>
                                          <p:attrName>style.visibility</p:attrName>
                                        </p:attrNameLst>
                                      </p:cBhvr>
                                      <p:to>
                                        <p:strVal val="visible"/>
                                      </p:to>
                                    </p:set>
                                    <p:animEffect transition="in" filter="wipe(up)">
                                      <p:cBhvr>
                                        <p:cTn id="32" dur="500"/>
                                        <p:tgtEl>
                                          <p:spTgt spid="309277"/>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309274"/>
                                        </p:tgtEl>
                                        <p:attrNameLst>
                                          <p:attrName>style.visibility</p:attrName>
                                        </p:attrNameLst>
                                      </p:cBhvr>
                                      <p:to>
                                        <p:strVal val="visible"/>
                                      </p:to>
                                    </p:set>
                                    <p:animEffect transition="in" filter="wipe(up)">
                                      <p:cBhvr>
                                        <p:cTn id="36" dur="500"/>
                                        <p:tgtEl>
                                          <p:spTgt spid="309274"/>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309275"/>
                                        </p:tgtEl>
                                        <p:attrNameLst>
                                          <p:attrName>style.visibility</p:attrName>
                                        </p:attrNameLst>
                                      </p:cBhvr>
                                      <p:to>
                                        <p:strVal val="visible"/>
                                      </p:to>
                                    </p:set>
                                    <p:animEffect transition="in" filter="slide(fromLeft)">
                                      <p:cBhvr>
                                        <p:cTn id="41" dur="500"/>
                                        <p:tgtEl>
                                          <p:spTgt spid="309275"/>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4" fill="hold" nodeType="clickEffect">
                                  <p:stCondLst>
                                    <p:cond delay="0"/>
                                  </p:stCondLst>
                                  <p:childTnLst>
                                    <p:set>
                                      <p:cBhvr>
                                        <p:cTn id="45" dur="1" fill="hold">
                                          <p:stCondLst>
                                            <p:cond delay="0"/>
                                          </p:stCondLst>
                                        </p:cTn>
                                        <p:tgtEl>
                                          <p:spTgt spid="309278"/>
                                        </p:tgtEl>
                                        <p:attrNameLst>
                                          <p:attrName>style.visibility</p:attrName>
                                        </p:attrNameLst>
                                      </p:cBhvr>
                                      <p:to>
                                        <p:strVal val="visible"/>
                                      </p:to>
                                    </p:set>
                                    <p:anim calcmode="lin" valueType="num">
                                      <p:cBhvr>
                                        <p:cTn id="46" dur="500" fill="hold"/>
                                        <p:tgtEl>
                                          <p:spTgt spid="309278"/>
                                        </p:tgtEl>
                                        <p:attrNameLst>
                                          <p:attrName>ppt_x</p:attrName>
                                        </p:attrNameLst>
                                      </p:cBhvr>
                                      <p:tavLst>
                                        <p:tav tm="0">
                                          <p:val>
                                            <p:strVal val="#ppt_x"/>
                                          </p:val>
                                        </p:tav>
                                        <p:tav tm="100000">
                                          <p:val>
                                            <p:strVal val="#ppt_x"/>
                                          </p:val>
                                        </p:tav>
                                      </p:tavLst>
                                    </p:anim>
                                    <p:anim calcmode="lin" valueType="num">
                                      <p:cBhvr>
                                        <p:cTn id="47" dur="500" fill="hold"/>
                                        <p:tgtEl>
                                          <p:spTgt spid="309278"/>
                                        </p:tgtEl>
                                        <p:attrNameLst>
                                          <p:attrName>ppt_y</p:attrName>
                                        </p:attrNameLst>
                                      </p:cBhvr>
                                      <p:tavLst>
                                        <p:tav tm="0">
                                          <p:val>
                                            <p:strVal val="#ppt_y+#ppt_h/2"/>
                                          </p:val>
                                        </p:tav>
                                        <p:tav tm="100000">
                                          <p:val>
                                            <p:strVal val="#ppt_y"/>
                                          </p:val>
                                        </p:tav>
                                      </p:tavLst>
                                    </p:anim>
                                    <p:anim calcmode="lin" valueType="num">
                                      <p:cBhvr>
                                        <p:cTn id="48" dur="500" fill="hold"/>
                                        <p:tgtEl>
                                          <p:spTgt spid="309278"/>
                                        </p:tgtEl>
                                        <p:attrNameLst>
                                          <p:attrName>ppt_w</p:attrName>
                                        </p:attrNameLst>
                                      </p:cBhvr>
                                      <p:tavLst>
                                        <p:tav tm="0">
                                          <p:val>
                                            <p:strVal val="#ppt_w"/>
                                          </p:val>
                                        </p:tav>
                                        <p:tav tm="100000">
                                          <p:val>
                                            <p:strVal val="#ppt_w"/>
                                          </p:val>
                                        </p:tav>
                                      </p:tavLst>
                                    </p:anim>
                                    <p:anim calcmode="lin" valueType="num">
                                      <p:cBhvr>
                                        <p:cTn id="49" dur="500" fill="hold"/>
                                        <p:tgtEl>
                                          <p:spTgt spid="30927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68" grpId="0"/>
      <p:bldP spid="309269" grpId="0" build="p"/>
      <p:bldP spid="309274" grpId="0"/>
      <p:bldP spid="30927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90245" y="260350"/>
            <a:ext cx="7959725" cy="3313430"/>
          </a:xfrm>
          <a:prstGeom prst="rect">
            <a:avLst/>
          </a:prstGeom>
          <a:noFill/>
        </p:spPr>
        <p:txBody>
          <a:bodyPr wrap="none" rtlCol="0" anchor="t">
            <a:spAutoFit/>
          </a:bodyPr>
          <a:p>
            <a:pPr marL="0" lvl="0" indent="0" algn="l" eaLnBrk="1" hangingPunct="1">
              <a:lnSpc>
                <a:spcPct val="80000"/>
              </a:lnSpc>
              <a:spcBef>
                <a:spcPct val="50000"/>
              </a:spcBef>
              <a:buClrTx/>
              <a:buSzTx/>
              <a:buFontTx/>
              <a:buNone/>
            </a:pPr>
            <a:r>
              <a:rPr lang="zh-CN" altLang="en-US" sz="2800" b="1" dirty="0">
                <a:latin typeface="宋体" panose="02010600030101010101" pitchFamily="2" charset="-122"/>
                <a:ea typeface="黑体" panose="02010609060101010101" pitchFamily="49" charset="-122"/>
                <a:sym typeface="+mn-ea"/>
              </a:rPr>
              <a:t>例：</a:t>
            </a:r>
            <a:r>
              <a:rPr lang="en-US" altLang="zh-CN" sz="2800" b="1" dirty="0">
                <a:latin typeface="Times New Roman" panose="02020603050405020304" pitchFamily="18" charset="0"/>
                <a:cs typeface="Times New Roman" panose="02020603050405020304" pitchFamily="18" charset="0"/>
                <a:sym typeface="+mn-ea"/>
              </a:rPr>
              <a:t>8086/8088</a:t>
            </a:r>
            <a:r>
              <a:rPr lang="zh-CN" altLang="en-US" sz="2800" b="1" dirty="0">
                <a:latin typeface="Times New Roman" panose="02020603050405020304" pitchFamily="18" charset="0"/>
                <a:cs typeface="Times New Roman" panose="02020603050405020304" pitchFamily="18" charset="0"/>
                <a:sym typeface="+mn-ea"/>
              </a:rPr>
              <a:t>的双操作数指令格式中的</a:t>
            </a:r>
            <a:r>
              <a:rPr lang="en-US" altLang="zh-CN" sz="2800" b="1" dirty="0">
                <a:latin typeface="Times New Roman" panose="02020603050405020304" pitchFamily="18" charset="0"/>
                <a:cs typeface="Times New Roman" panose="02020603050405020304" pitchFamily="18" charset="0"/>
                <a:sym typeface="+mn-ea"/>
              </a:rPr>
              <a:t>2</a:t>
            </a:r>
            <a:r>
              <a:rPr lang="zh-CN" altLang="en-US" sz="2800" b="1" dirty="0">
                <a:latin typeface="Times New Roman" panose="02020603050405020304" pitchFamily="18" charset="0"/>
                <a:cs typeface="Times New Roman" panose="02020603050405020304" pitchFamily="18" charset="0"/>
                <a:sym typeface="+mn-ea"/>
              </a:rPr>
              <a:t>个</a:t>
            </a:r>
            <a:r>
              <a:rPr lang="zh-CN" altLang="en-US" sz="2800" b="1" dirty="0">
                <a:latin typeface="Times New Roman" panose="02020603050405020304" pitchFamily="18" charset="0"/>
                <a:cs typeface="Times New Roman" panose="02020603050405020304" pitchFamily="18" charset="0"/>
                <a:sym typeface="+mn-ea"/>
              </a:rPr>
              <a:t>地址：</a:t>
            </a:r>
            <a:endParaRPr lang="zh-CN" altLang="en-US" sz="2800" b="1" dirty="0">
              <a:latin typeface="Times New Roman" panose="02020603050405020304" pitchFamily="18" charset="0"/>
              <a:cs typeface="Times New Roman" panose="02020603050405020304" pitchFamily="18" charset="0"/>
              <a:sym typeface="+mn-ea"/>
            </a:endParaRPr>
          </a:p>
          <a:p>
            <a:pPr marL="457200" lvl="0" indent="-457200" algn="l" eaLnBrk="1" hangingPunct="1">
              <a:lnSpc>
                <a:spcPct val="80000"/>
              </a:lnSpc>
              <a:spcBef>
                <a:spcPct val="50000"/>
              </a:spcBef>
              <a:buClrTx/>
              <a:buSzTx/>
              <a:buFont typeface="Arial" panose="020B0604020202020204" pitchFamily="34" charset="0"/>
              <a:buChar char="•"/>
            </a:pPr>
            <a:r>
              <a:rPr lang="en-US" altLang="zh-CN" sz="2400" b="1" dirty="0">
                <a:solidFill>
                  <a:srgbClr val="C00000"/>
                </a:solidFill>
                <a:latin typeface="Times New Roman" panose="02020603050405020304" pitchFamily="18" charset="0"/>
                <a:cs typeface="Times New Roman" panose="02020603050405020304" pitchFamily="18" charset="0"/>
                <a:sym typeface="+mn-ea"/>
              </a:rPr>
              <a:t>MOD</a:t>
            </a:r>
            <a:r>
              <a:rPr lang="zh-CN" altLang="en-US" sz="2400" b="1" dirty="0">
                <a:solidFill>
                  <a:srgbClr val="C00000"/>
                </a:solidFill>
                <a:latin typeface="Times New Roman" panose="02020603050405020304" pitchFamily="18" charset="0"/>
                <a:cs typeface="Times New Roman" panose="02020603050405020304" pitchFamily="18" charset="0"/>
                <a:sym typeface="+mn-ea"/>
              </a:rPr>
              <a:t>和</a:t>
            </a:r>
            <a:r>
              <a:rPr lang="en-US" altLang="zh-CN" sz="2400" b="1" dirty="0">
                <a:solidFill>
                  <a:srgbClr val="C00000"/>
                </a:solidFill>
                <a:latin typeface="Times New Roman" panose="02020603050405020304" pitchFamily="18" charset="0"/>
                <a:cs typeface="Times New Roman" panose="02020603050405020304" pitchFamily="18" charset="0"/>
                <a:sym typeface="+mn-ea"/>
              </a:rPr>
              <a:t>R/M</a:t>
            </a:r>
            <a:r>
              <a:rPr lang="zh-CN" altLang="en-US" sz="2400" b="1" dirty="0">
                <a:solidFill>
                  <a:srgbClr val="C00000"/>
                </a:solidFill>
                <a:latin typeface="Times New Roman" panose="02020603050405020304" pitchFamily="18" charset="0"/>
                <a:cs typeface="Times New Roman" panose="02020603050405020304" pitchFamily="18" charset="0"/>
                <a:sym typeface="+mn-ea"/>
              </a:rPr>
              <a:t>两个字段</a:t>
            </a: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：指出一个</a:t>
            </a:r>
            <a:r>
              <a:rPr lang="zh-CN" altLang="en-US" sz="2400" b="1" dirty="0">
                <a:solidFill>
                  <a:srgbClr val="C00000"/>
                </a:solidFill>
                <a:latin typeface="Times New Roman" panose="02020603050405020304" pitchFamily="18" charset="0"/>
                <a:cs typeface="Times New Roman" panose="02020603050405020304" pitchFamily="18" charset="0"/>
                <a:sym typeface="+mn-ea"/>
              </a:rPr>
              <a:t>操作数地址</a:t>
            </a:r>
            <a:endParaRPr lang="zh-CN" altLang="en-US" sz="2400" b="1" dirty="0">
              <a:latin typeface="Times New Roman" panose="02020603050405020304" pitchFamily="18" charset="0"/>
              <a:cs typeface="Times New Roman" panose="02020603050405020304" pitchFamily="18" charset="0"/>
              <a:sym typeface="+mn-ea"/>
            </a:endParaRPr>
          </a:p>
          <a:p>
            <a:pPr marL="457200" lvl="0" indent="-457200" algn="l" eaLnBrk="1" hangingPunct="1">
              <a:lnSpc>
                <a:spcPct val="80000"/>
              </a:lnSpc>
              <a:spcBef>
                <a:spcPct val="50000"/>
              </a:spcBef>
              <a:buClrTx/>
              <a:buSzTx/>
              <a:buFont typeface="Arial" panose="020B0604020202020204" pitchFamily="34" charset="0"/>
              <a:buChar char="•"/>
            </a:pPr>
            <a:r>
              <a:rPr lang="en-US" altLang="zh-CN" sz="2400" b="1" dirty="0">
                <a:solidFill>
                  <a:srgbClr val="3333FF"/>
                </a:solidFill>
                <a:latin typeface="Times New Roman" panose="02020603050405020304" pitchFamily="18" charset="0"/>
                <a:cs typeface="Times New Roman" panose="02020603050405020304" pitchFamily="18" charset="0"/>
                <a:sym typeface="+mn-ea"/>
              </a:rPr>
              <a:t>REG</a:t>
            </a:r>
            <a:r>
              <a:rPr lang="zh-CN" altLang="en-US" sz="2400" b="1" dirty="0">
                <a:solidFill>
                  <a:srgbClr val="3333FF"/>
                </a:solidFill>
                <a:latin typeface="Times New Roman" panose="02020603050405020304" pitchFamily="18" charset="0"/>
                <a:cs typeface="Times New Roman" panose="02020603050405020304" pitchFamily="18" charset="0"/>
                <a:sym typeface="+mn-ea"/>
              </a:rPr>
              <a:t>字段</a:t>
            </a:r>
            <a:r>
              <a:rPr lang="zh-CN" altLang="en-US" sz="2400" b="1" dirty="0">
                <a:latin typeface="Times New Roman" panose="02020603050405020304" pitchFamily="18" charset="0"/>
                <a:cs typeface="Times New Roman" panose="02020603050405020304" pitchFamily="18" charset="0"/>
                <a:sym typeface="+mn-ea"/>
              </a:rPr>
              <a:t>：另一个</a:t>
            </a:r>
            <a:r>
              <a:rPr lang="zh-CN" altLang="en-US" sz="2400" b="1" dirty="0">
                <a:solidFill>
                  <a:srgbClr val="3333FF"/>
                </a:solidFill>
                <a:latin typeface="Times New Roman" panose="02020603050405020304" pitchFamily="18" charset="0"/>
                <a:cs typeface="Times New Roman" panose="02020603050405020304" pitchFamily="18" charset="0"/>
                <a:sym typeface="+mn-ea"/>
              </a:rPr>
              <a:t>操作数地址</a:t>
            </a:r>
            <a:r>
              <a:rPr lang="zh-CN" altLang="en-US" sz="2000" b="1" dirty="0">
                <a:solidFill>
                  <a:srgbClr val="3333FF"/>
                </a:solidFill>
                <a:latin typeface="Times New Roman" panose="02020603050405020304" pitchFamily="18" charset="0"/>
                <a:cs typeface="Times New Roman" panose="02020603050405020304" pitchFamily="18" charset="0"/>
                <a:sym typeface="+mn-ea"/>
              </a:rPr>
              <a:t>（寄存器地址）</a:t>
            </a:r>
            <a:endParaRPr lang="zh-CN" altLang="en-US" sz="2000" b="1" dirty="0">
              <a:solidFill>
                <a:srgbClr val="3333FF"/>
              </a:solidFill>
              <a:latin typeface="Times New Roman" panose="02020603050405020304" pitchFamily="18" charset="0"/>
              <a:cs typeface="Times New Roman" panose="02020603050405020304" pitchFamily="18" charset="0"/>
              <a:sym typeface="+mn-ea"/>
            </a:endParaRPr>
          </a:p>
          <a:p>
            <a:pPr marL="457200" lvl="0" indent="-457200" algn="l" eaLnBrk="1" hangingPunct="1">
              <a:lnSpc>
                <a:spcPct val="80000"/>
              </a:lnSpc>
              <a:spcBef>
                <a:spcPct val="50000"/>
              </a:spcBef>
              <a:buClrTx/>
              <a:buSzTx/>
              <a:buFont typeface="Arial" panose="020B0604020202020204" pitchFamily="34" charset="0"/>
              <a:buChar char="•"/>
            </a:pPr>
            <a:r>
              <a:rPr lang="en-US" altLang="zh-CN" sz="2400" b="1" dirty="0">
                <a:solidFill>
                  <a:schemeClr val="accent2">
                    <a:lumMod val="50000"/>
                  </a:schemeClr>
                </a:solidFill>
                <a:latin typeface="Times New Roman" panose="02020603050405020304" pitchFamily="18" charset="0"/>
                <a:cs typeface="Times New Roman" panose="02020603050405020304" pitchFamily="18" charset="0"/>
                <a:sym typeface="+mn-ea"/>
              </a:rPr>
              <a:t>d</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solidFill>
                  <a:schemeClr val="tx2"/>
                </a:solidFill>
                <a:latin typeface="Times New Roman" panose="02020603050405020304" pitchFamily="18" charset="0"/>
                <a:cs typeface="Times New Roman" panose="02020603050405020304" pitchFamily="18" charset="0"/>
                <a:sym typeface="+mn-ea"/>
              </a:rPr>
              <a:t>d=1</a:t>
            </a:r>
            <a:r>
              <a:rPr lang="zh-CN" altLang="en-US" sz="2400" b="1" dirty="0">
                <a:latin typeface="Times New Roman" panose="02020603050405020304" pitchFamily="18" charset="0"/>
                <a:cs typeface="Times New Roman" panose="02020603050405020304" pitchFamily="18" charset="0"/>
                <a:sym typeface="+mn-ea"/>
              </a:rPr>
              <a:t>表示</a:t>
            </a:r>
            <a:r>
              <a:rPr lang="zh-CN" altLang="en-US" sz="2400" b="1" dirty="0">
                <a:solidFill>
                  <a:srgbClr val="3333FF"/>
                </a:solidFill>
                <a:latin typeface="Times New Roman" panose="02020603050405020304" pitchFamily="18" charset="0"/>
                <a:cs typeface="Times New Roman" panose="02020603050405020304" pitchFamily="18" charset="0"/>
                <a:sym typeface="+mn-ea"/>
              </a:rPr>
              <a:t>目的</a:t>
            </a:r>
            <a:r>
              <a:rPr lang="zh-CN" altLang="en-US" sz="2400" b="1" dirty="0">
                <a:latin typeface="Times New Roman" panose="02020603050405020304" pitchFamily="18" charset="0"/>
                <a:cs typeface="Times New Roman" panose="02020603050405020304" pitchFamily="18" charset="0"/>
                <a:sym typeface="+mn-ea"/>
              </a:rPr>
              <a:t>操作数由</a:t>
            </a:r>
            <a:r>
              <a:rPr lang="en-US" altLang="zh-CN" sz="2400" b="1" dirty="0">
                <a:solidFill>
                  <a:srgbClr val="3333FF"/>
                </a:solidFill>
                <a:latin typeface="Times New Roman" panose="02020603050405020304" pitchFamily="18" charset="0"/>
                <a:cs typeface="Times New Roman" panose="02020603050405020304" pitchFamily="18" charset="0"/>
                <a:sym typeface="+mn-ea"/>
              </a:rPr>
              <a:t>REG</a:t>
            </a:r>
            <a:r>
              <a:rPr lang="zh-CN" altLang="en-US" sz="2400" b="1" dirty="0">
                <a:latin typeface="Times New Roman" panose="02020603050405020304" pitchFamily="18" charset="0"/>
                <a:cs typeface="Times New Roman" panose="02020603050405020304" pitchFamily="18" charset="0"/>
                <a:sym typeface="+mn-ea"/>
              </a:rPr>
              <a:t>字段确定</a:t>
            </a:r>
            <a:endParaRPr lang="zh-CN" altLang="en-US" sz="2400" b="1" dirty="0">
              <a:latin typeface="Times New Roman" panose="02020603050405020304" pitchFamily="18" charset="0"/>
              <a:cs typeface="Times New Roman" panose="02020603050405020304" pitchFamily="18" charset="0"/>
              <a:sym typeface="+mn-ea"/>
            </a:endParaRPr>
          </a:p>
          <a:p>
            <a:pPr lvl="0" algn="l" eaLnBrk="1" hangingPunct="1">
              <a:lnSpc>
                <a:spcPct val="80000"/>
              </a:lnSpc>
              <a:spcBef>
                <a:spcPct val="50000"/>
              </a:spcBef>
              <a:buClrTx/>
              <a:buSzTx/>
              <a:buFont typeface="Arial" panose="020B0604020202020204" pitchFamily="34" charset="0"/>
            </a:pPr>
            <a:r>
              <a:rPr lang="en-US" altLang="zh-CN" sz="2400" b="1" dirty="0">
                <a:latin typeface="Times New Roman" panose="02020603050405020304" pitchFamily="18" charset="0"/>
                <a:cs typeface="Times New Roman" panose="02020603050405020304" pitchFamily="18" charset="0"/>
                <a:sym typeface="+mn-ea"/>
              </a:rPr>
              <a:t>            </a:t>
            </a:r>
            <a:r>
              <a:rPr lang="en-US" altLang="zh-CN" sz="2400" b="1" dirty="0">
                <a:solidFill>
                  <a:srgbClr val="C00000"/>
                </a:solidFill>
                <a:latin typeface="Times New Roman" panose="02020603050405020304" pitchFamily="18" charset="0"/>
                <a:cs typeface="Times New Roman" panose="02020603050405020304" pitchFamily="18" charset="0"/>
                <a:sym typeface="+mn-ea"/>
              </a:rPr>
              <a:t>d=0</a:t>
            </a: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表示</a:t>
            </a:r>
            <a:r>
              <a:rPr lang="zh-CN" altLang="en-US" sz="2400" b="1" dirty="0">
                <a:solidFill>
                  <a:srgbClr val="C00000"/>
                </a:solidFill>
                <a:latin typeface="Times New Roman" panose="02020603050405020304" pitchFamily="18" charset="0"/>
                <a:cs typeface="Times New Roman" panose="02020603050405020304" pitchFamily="18" charset="0"/>
                <a:sym typeface="+mn-ea"/>
              </a:rPr>
              <a:t>目的</a:t>
            </a:r>
            <a:r>
              <a:rPr lang="zh-CN" altLang="en-US" sz="2400" b="1" dirty="0">
                <a:latin typeface="Times New Roman" panose="02020603050405020304" pitchFamily="18" charset="0"/>
                <a:cs typeface="Times New Roman" panose="02020603050405020304" pitchFamily="18" charset="0"/>
                <a:sym typeface="+mn-ea"/>
              </a:rPr>
              <a:t>操作数由</a:t>
            </a:r>
            <a:r>
              <a:rPr lang="en-US" altLang="zh-CN" sz="2400" b="1" dirty="0">
                <a:solidFill>
                  <a:srgbClr val="C00000"/>
                </a:solidFill>
                <a:latin typeface="Times New Roman" panose="02020603050405020304" pitchFamily="18" charset="0"/>
                <a:cs typeface="Times New Roman" panose="02020603050405020304" pitchFamily="18" charset="0"/>
                <a:sym typeface="+mn-ea"/>
              </a:rPr>
              <a:t>MOD</a:t>
            </a:r>
            <a:r>
              <a:rPr lang="zh-CN" altLang="en-US" sz="2400" b="1" dirty="0">
                <a:solidFill>
                  <a:srgbClr val="C00000"/>
                </a:solidFill>
                <a:latin typeface="Times New Roman" panose="02020603050405020304" pitchFamily="18" charset="0"/>
                <a:cs typeface="Times New Roman" panose="02020603050405020304" pitchFamily="18" charset="0"/>
                <a:sym typeface="+mn-ea"/>
              </a:rPr>
              <a:t>和</a:t>
            </a:r>
            <a:r>
              <a:rPr lang="en-US" altLang="zh-CN" sz="2400" b="1" dirty="0">
                <a:solidFill>
                  <a:srgbClr val="C00000"/>
                </a:solidFill>
                <a:latin typeface="Times New Roman" panose="02020603050405020304" pitchFamily="18" charset="0"/>
                <a:cs typeface="Times New Roman" panose="02020603050405020304" pitchFamily="18" charset="0"/>
                <a:sym typeface="+mn-ea"/>
              </a:rPr>
              <a:t>R/M</a:t>
            </a:r>
            <a:r>
              <a:rPr lang="zh-CN" altLang="en-US" sz="2400" b="1" dirty="0">
                <a:latin typeface="Times New Roman" panose="02020603050405020304" pitchFamily="18" charset="0"/>
                <a:cs typeface="Times New Roman" panose="02020603050405020304" pitchFamily="18" charset="0"/>
                <a:sym typeface="+mn-ea"/>
              </a:rPr>
              <a:t>字段确定</a:t>
            </a:r>
            <a:endParaRPr lang="zh-CN" altLang="en-US" sz="2400" b="1" dirty="0">
              <a:latin typeface="Times New Roman" panose="02020603050405020304" pitchFamily="18" charset="0"/>
              <a:cs typeface="Times New Roman" panose="02020603050405020304" pitchFamily="18" charset="0"/>
              <a:sym typeface="+mn-ea"/>
            </a:endParaRPr>
          </a:p>
          <a:p>
            <a:pPr marL="457200" lvl="0" indent="-457200" algn="l" eaLnBrk="1" hangingPunct="1">
              <a:lnSpc>
                <a:spcPct val="80000"/>
              </a:lnSpc>
              <a:spcBef>
                <a:spcPct val="50000"/>
              </a:spcBef>
              <a:buClrTx/>
              <a:buSzTx/>
              <a:buFont typeface="Arial" panose="020B0604020202020204" pitchFamily="34" charset="0"/>
              <a:buChar char="•"/>
            </a:pPr>
            <a:r>
              <a:rPr lang="en-US" altLang="zh-CN" sz="2400" b="1" dirty="0">
                <a:solidFill>
                  <a:schemeClr val="tx1"/>
                </a:solidFill>
                <a:latin typeface="Times New Roman" panose="02020603050405020304" pitchFamily="18" charset="0"/>
                <a:cs typeface="Times New Roman" panose="02020603050405020304" pitchFamily="18" charset="0"/>
                <a:sym typeface="+mn-ea"/>
              </a:rPr>
              <a:t>w</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solidFill>
                  <a:schemeClr val="tx1"/>
                </a:solidFill>
                <a:latin typeface="Times New Roman" panose="02020603050405020304" pitchFamily="18" charset="0"/>
                <a:cs typeface="Times New Roman" panose="02020603050405020304" pitchFamily="18" charset="0"/>
                <a:sym typeface="+mn-ea"/>
              </a:rPr>
              <a:t>w=1</a:t>
            </a:r>
            <a:r>
              <a:rPr lang="zh-CN" altLang="en-US" sz="2400" b="1" dirty="0">
                <a:solidFill>
                  <a:schemeClr val="tx1"/>
                </a:solidFill>
                <a:latin typeface="Times New Roman" panose="02020603050405020304" pitchFamily="18" charset="0"/>
                <a:cs typeface="Times New Roman" panose="02020603050405020304" pitchFamily="18" charset="0"/>
                <a:sym typeface="+mn-ea"/>
              </a:rPr>
              <a:t>表示两个操作数为</a:t>
            </a:r>
            <a:r>
              <a:rPr lang="en-US" altLang="zh-CN" sz="2400" b="1" dirty="0">
                <a:solidFill>
                  <a:schemeClr val="tx1"/>
                </a:solidFill>
                <a:latin typeface="Times New Roman" panose="02020603050405020304" pitchFamily="18" charset="0"/>
                <a:cs typeface="Times New Roman" panose="02020603050405020304" pitchFamily="18" charset="0"/>
                <a:sym typeface="+mn-ea"/>
              </a:rPr>
              <a:t>16</a:t>
            </a:r>
            <a:r>
              <a:rPr lang="zh-CN" altLang="en-US" sz="2400" b="1" dirty="0">
                <a:solidFill>
                  <a:schemeClr val="tx1"/>
                </a:solidFill>
                <a:latin typeface="Times New Roman" panose="02020603050405020304" pitchFamily="18" charset="0"/>
                <a:cs typeface="Times New Roman" panose="02020603050405020304" pitchFamily="18" charset="0"/>
                <a:sym typeface="+mn-ea"/>
              </a:rPr>
              <a:t>位字</a:t>
            </a:r>
            <a:endParaRPr lang="zh-CN" altLang="en-US" sz="2400" b="1" dirty="0">
              <a:solidFill>
                <a:schemeClr val="tx1"/>
              </a:solidFill>
              <a:latin typeface="Times New Roman" panose="02020603050405020304" pitchFamily="18" charset="0"/>
              <a:cs typeface="Times New Roman" panose="02020603050405020304" pitchFamily="18" charset="0"/>
              <a:sym typeface="+mn-ea"/>
            </a:endParaRPr>
          </a:p>
          <a:p>
            <a:pPr lvl="0" algn="l" eaLnBrk="1" hangingPunct="1">
              <a:lnSpc>
                <a:spcPct val="80000"/>
              </a:lnSpc>
              <a:spcBef>
                <a:spcPct val="50000"/>
              </a:spcBef>
              <a:buClrTx/>
              <a:buSzTx/>
              <a:buFont typeface="Arial" panose="020B0604020202020204" pitchFamily="34" charset="0"/>
            </a:pPr>
            <a:r>
              <a:rPr lang="en-US" altLang="zh-CN" sz="2400" b="1" dirty="0">
                <a:solidFill>
                  <a:schemeClr val="tx1"/>
                </a:solidFill>
                <a:latin typeface="Times New Roman" panose="02020603050405020304" pitchFamily="18" charset="0"/>
                <a:cs typeface="Times New Roman" panose="02020603050405020304" pitchFamily="18" charset="0"/>
                <a:sym typeface="+mn-ea"/>
              </a:rPr>
              <a:t>             w=0</a:t>
            </a:r>
            <a:r>
              <a:rPr lang="zh-CN" altLang="en-US" sz="2400" b="1" dirty="0">
                <a:solidFill>
                  <a:schemeClr val="tx1"/>
                </a:solidFill>
                <a:latin typeface="Times New Roman" panose="02020603050405020304" pitchFamily="18" charset="0"/>
                <a:cs typeface="Times New Roman" panose="02020603050405020304" pitchFamily="18" charset="0"/>
                <a:sym typeface="+mn-ea"/>
              </a:rPr>
              <a:t>表示两个操作数为</a:t>
            </a:r>
            <a:r>
              <a:rPr lang="en-US" altLang="zh-CN" sz="2400" b="1" dirty="0">
                <a:solidFill>
                  <a:schemeClr val="tx1"/>
                </a:solidFill>
                <a:latin typeface="Times New Roman" panose="02020603050405020304" pitchFamily="18" charset="0"/>
                <a:cs typeface="Times New Roman" panose="02020603050405020304" pitchFamily="18" charset="0"/>
                <a:sym typeface="+mn-ea"/>
              </a:rPr>
              <a:t>8</a:t>
            </a:r>
            <a:r>
              <a:rPr lang="zh-CN" altLang="en-US" sz="2400" b="1" dirty="0">
                <a:solidFill>
                  <a:schemeClr val="tx1"/>
                </a:solidFill>
                <a:latin typeface="Times New Roman" panose="02020603050405020304" pitchFamily="18" charset="0"/>
                <a:cs typeface="Times New Roman" panose="02020603050405020304" pitchFamily="18" charset="0"/>
                <a:sym typeface="+mn-ea"/>
              </a:rPr>
              <a:t>位字节</a:t>
            </a:r>
            <a:endParaRPr lang="zh-CN" altLang="en-US" sz="2400" b="1" dirty="0">
              <a:solidFill>
                <a:schemeClr val="tx1"/>
              </a:solidFill>
              <a:latin typeface="Times New Roman" panose="02020603050405020304" pitchFamily="18" charset="0"/>
              <a:cs typeface="Times New Roman" panose="02020603050405020304" pitchFamily="18" charset="0"/>
              <a:sym typeface="+mn-ea"/>
            </a:endParaRPr>
          </a:p>
        </p:txBody>
      </p:sp>
      <p:cxnSp>
        <p:nvCxnSpPr>
          <p:cNvPr id="20" name="直接箭头连接符 19"/>
          <p:cNvCxnSpPr/>
          <p:nvPr/>
        </p:nvCxnSpPr>
        <p:spPr>
          <a:xfrm>
            <a:off x="2459355" y="5372735"/>
            <a:ext cx="0" cy="92075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22" name="文本框 21"/>
          <p:cNvSpPr txBox="1"/>
          <p:nvPr/>
        </p:nvSpPr>
        <p:spPr>
          <a:xfrm>
            <a:off x="1451610" y="6308725"/>
            <a:ext cx="1791970" cy="368300"/>
          </a:xfrm>
          <a:prstGeom prst="rect">
            <a:avLst/>
          </a:prstGeom>
          <a:noFill/>
        </p:spPr>
        <p:txBody>
          <a:bodyPr wrap="none" rtlCol="0" anchor="t">
            <a:spAutoFit/>
          </a:bodyPr>
          <a:p>
            <a:r>
              <a:rPr lang="zh-CN" altLang="en-US" b="1">
                <a:solidFill>
                  <a:srgbClr val="C00000"/>
                </a:solidFill>
                <a:latin typeface="宋体" panose="02010600030101010101" pitchFamily="2" charset="-122"/>
                <a:ea typeface="宋体" panose="02010600030101010101" pitchFamily="2" charset="-122"/>
                <a:sym typeface="+mn-ea"/>
              </a:rPr>
              <a:t>一个操作数地址</a:t>
            </a:r>
            <a:endParaRPr lang="zh-CN" altLang="en-US" b="1">
              <a:solidFill>
                <a:srgbClr val="C00000"/>
              </a:solidFill>
              <a:latin typeface="宋体" panose="02010600030101010101" pitchFamily="2" charset="-122"/>
              <a:ea typeface="宋体" panose="02010600030101010101" pitchFamily="2" charset="-122"/>
              <a:sym typeface="+mn-ea"/>
            </a:endParaRPr>
          </a:p>
        </p:txBody>
      </p:sp>
      <p:grpSp>
        <p:nvGrpSpPr>
          <p:cNvPr id="47" name="组合 46"/>
          <p:cNvGrpSpPr/>
          <p:nvPr/>
        </p:nvGrpSpPr>
        <p:grpSpPr>
          <a:xfrm>
            <a:off x="211455" y="3789045"/>
            <a:ext cx="8721090" cy="2087245"/>
            <a:chOff x="371" y="3700"/>
            <a:chExt cx="13734" cy="3287"/>
          </a:xfrm>
        </p:grpSpPr>
        <p:sp>
          <p:nvSpPr>
            <p:cNvPr id="43069" name="Rectangle 21"/>
            <p:cNvSpPr>
              <a:spLocks noChangeArrowheads="1"/>
            </p:cNvSpPr>
            <p:nvPr/>
          </p:nvSpPr>
          <p:spPr bwMode="auto">
            <a:xfrm>
              <a:off x="512" y="5513"/>
              <a:ext cx="13553" cy="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642" y="5503"/>
              <a:ext cx="2933" cy="723"/>
              <a:chOff x="1557" y="868"/>
              <a:chExt cx="1046" cy="289"/>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1557" y="927"/>
                <a:ext cx="5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操作</a:t>
                </a:r>
                <a:r>
                  <a:rPr lang="zh-CN" altLang="en-US" sz="1800">
                    <a:solidFill>
                      <a:schemeClr val="tx1"/>
                    </a:solidFill>
                    <a:latin typeface="Times New Roman" panose="02020603050405020304" pitchFamily="18" charset="0"/>
                  </a:rPr>
                  <a:t>码</a:t>
                </a:r>
                <a:endParaRPr lang="zh-CN" altLang="en-US" sz="1800">
                  <a:solidFill>
                    <a:schemeClr val="tx1"/>
                  </a:solidFill>
                  <a:latin typeface="Times New Roman" panose="02020603050405020304" pitchFamily="18" charset="0"/>
                </a:endParaRPr>
              </a:p>
            </p:txBody>
          </p:sp>
        </p:grpSp>
        <p:sp>
          <p:nvSpPr>
            <p:cNvPr id="43064" name="Rectangle 43"/>
            <p:cNvSpPr>
              <a:spLocks noChangeArrowheads="1"/>
            </p:cNvSpPr>
            <p:nvPr/>
          </p:nvSpPr>
          <p:spPr bwMode="auto">
            <a:xfrm>
              <a:off x="4324" y="5034"/>
              <a:ext cx="127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5  4  3</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5541" y="5054"/>
              <a:ext cx="11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2  1  0</a:t>
              </a:r>
              <a:endParaRPr lang="en-US"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3394" y="5043"/>
              <a:ext cx="109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7    6</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371" y="5065"/>
              <a:ext cx="46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7</a:t>
              </a:r>
              <a:endParaRPr lang="en-US" altLang="zh-CN" sz="1800">
                <a:solidFill>
                  <a:schemeClr val="tx1"/>
                </a:solidFill>
                <a:latin typeface="Times New Roman" panose="02020603050405020304" pitchFamily="18" charset="0"/>
              </a:endParaRPr>
            </a:p>
          </p:txBody>
        </p:sp>
        <p:cxnSp>
          <p:nvCxnSpPr>
            <p:cNvPr id="4" name="直接连接符 3"/>
            <p:cNvCxnSpPr/>
            <p:nvPr/>
          </p:nvCxnSpPr>
          <p:spPr>
            <a:xfrm flipH="1">
              <a:off x="3420" y="5535"/>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 name="直接连接符 4"/>
            <p:cNvCxnSpPr/>
            <p:nvPr/>
          </p:nvCxnSpPr>
          <p:spPr>
            <a:xfrm flipH="1">
              <a:off x="4399" y="5524"/>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flipH="1">
              <a:off x="5570" y="5550"/>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 name="直接连接符 6"/>
            <p:cNvCxnSpPr/>
            <p:nvPr/>
          </p:nvCxnSpPr>
          <p:spPr>
            <a:xfrm flipH="1">
              <a:off x="6630" y="5535"/>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 name="Rectangle 43"/>
            <p:cNvSpPr>
              <a:spLocks noChangeArrowheads="1"/>
            </p:cNvSpPr>
            <p:nvPr/>
          </p:nvSpPr>
          <p:spPr bwMode="auto">
            <a:xfrm>
              <a:off x="1912" y="5013"/>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a:t>
              </a:r>
              <a:endParaRPr lang="en-US" altLang="zh-CN" sz="1800">
                <a:solidFill>
                  <a:schemeClr val="tx1"/>
                </a:solidFill>
                <a:latin typeface="Times New Roman" panose="02020603050405020304" pitchFamily="18" charset="0"/>
              </a:endParaRPr>
            </a:p>
          </p:txBody>
        </p:sp>
        <p:sp>
          <p:nvSpPr>
            <p:cNvPr id="10" name="Rectangle 43"/>
            <p:cNvSpPr>
              <a:spLocks noChangeArrowheads="1"/>
            </p:cNvSpPr>
            <p:nvPr/>
          </p:nvSpPr>
          <p:spPr bwMode="auto">
            <a:xfrm>
              <a:off x="6653" y="5057"/>
              <a:ext cx="199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11" name="Rectangle 43"/>
            <p:cNvSpPr>
              <a:spLocks noChangeArrowheads="1"/>
            </p:cNvSpPr>
            <p:nvPr/>
          </p:nvSpPr>
          <p:spPr bwMode="auto">
            <a:xfrm>
              <a:off x="2705" y="5014"/>
              <a:ext cx="68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12" name="Rectangle 34"/>
            <p:cNvSpPr>
              <a:spLocks noChangeArrowheads="1"/>
            </p:cNvSpPr>
            <p:nvPr/>
          </p:nvSpPr>
          <p:spPr bwMode="auto">
            <a:xfrm>
              <a:off x="2025" y="5641"/>
              <a:ext cx="4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d</a:t>
              </a:r>
              <a:endParaRPr lang="en-US" altLang="zh-CN" sz="1800">
                <a:solidFill>
                  <a:schemeClr val="tx1"/>
                </a:solidFill>
                <a:latin typeface="Times New Roman" panose="02020603050405020304" pitchFamily="18" charset="0"/>
              </a:endParaRPr>
            </a:p>
          </p:txBody>
        </p:sp>
        <p:sp>
          <p:nvSpPr>
            <p:cNvPr id="13" name="Rectangle 34"/>
            <p:cNvSpPr>
              <a:spLocks noChangeArrowheads="1"/>
            </p:cNvSpPr>
            <p:nvPr/>
          </p:nvSpPr>
          <p:spPr bwMode="auto">
            <a:xfrm>
              <a:off x="3352" y="5630"/>
              <a:ext cx="1221"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MOD</a:t>
              </a:r>
              <a:endParaRPr lang="en-US" altLang="zh-CN" sz="1800">
                <a:solidFill>
                  <a:srgbClr val="C00000"/>
                </a:solidFill>
                <a:latin typeface="Times New Roman" panose="02020603050405020304" pitchFamily="18" charset="0"/>
              </a:endParaRPr>
            </a:p>
          </p:txBody>
        </p:sp>
        <p:sp>
          <p:nvSpPr>
            <p:cNvPr id="14" name="右大括号 13"/>
            <p:cNvSpPr/>
            <p:nvPr/>
          </p:nvSpPr>
          <p:spPr>
            <a:xfrm rot="16200000">
              <a:off x="1561" y="3300"/>
              <a:ext cx="815" cy="2766"/>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Rectangle 34"/>
            <p:cNvSpPr>
              <a:spLocks noChangeArrowheads="1"/>
            </p:cNvSpPr>
            <p:nvPr/>
          </p:nvSpPr>
          <p:spPr bwMode="auto">
            <a:xfrm>
              <a:off x="1125" y="3812"/>
              <a:ext cx="173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第一</a:t>
              </a:r>
              <a:r>
                <a:rPr lang="zh-CN" altLang="en-US" sz="1800">
                  <a:solidFill>
                    <a:schemeClr val="tx1"/>
                  </a:solidFill>
                  <a:latin typeface="Times New Roman" panose="02020603050405020304" pitchFamily="18" charset="0"/>
                </a:rPr>
                <a:t>字节</a:t>
              </a:r>
              <a:endParaRPr lang="zh-CN" altLang="en-US" sz="1800">
                <a:solidFill>
                  <a:schemeClr val="tx1"/>
                </a:solidFill>
                <a:latin typeface="Times New Roman" panose="02020603050405020304" pitchFamily="18" charset="0"/>
              </a:endParaRPr>
            </a:p>
          </p:txBody>
        </p:sp>
        <p:cxnSp>
          <p:nvCxnSpPr>
            <p:cNvPr id="18" name="直接连接符 17"/>
            <p:cNvCxnSpPr/>
            <p:nvPr/>
          </p:nvCxnSpPr>
          <p:spPr>
            <a:xfrm flipH="1">
              <a:off x="1990" y="5501"/>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p:nvPr/>
          </p:nvCxnSpPr>
          <p:spPr>
            <a:xfrm flipH="1">
              <a:off x="2705" y="5535"/>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Rectangle 34"/>
            <p:cNvSpPr>
              <a:spLocks noChangeArrowheads="1"/>
            </p:cNvSpPr>
            <p:nvPr/>
          </p:nvSpPr>
          <p:spPr bwMode="auto">
            <a:xfrm>
              <a:off x="2805" y="5641"/>
              <a:ext cx="5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w</a:t>
              </a:r>
              <a:endParaRPr lang="en-US" altLang="zh-CN" sz="1800">
                <a:solidFill>
                  <a:schemeClr val="tx1"/>
                </a:solidFill>
                <a:latin typeface="Times New Roman" panose="02020603050405020304" pitchFamily="18" charset="0"/>
              </a:endParaRPr>
            </a:p>
          </p:txBody>
        </p:sp>
        <p:sp>
          <p:nvSpPr>
            <p:cNvPr id="26" name="Rectangle 34"/>
            <p:cNvSpPr>
              <a:spLocks noChangeArrowheads="1"/>
            </p:cNvSpPr>
            <p:nvPr/>
          </p:nvSpPr>
          <p:spPr bwMode="auto">
            <a:xfrm>
              <a:off x="4459" y="5649"/>
              <a:ext cx="106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REG</a:t>
              </a:r>
              <a:endParaRPr lang="en-US" altLang="zh-CN" sz="1800">
                <a:solidFill>
                  <a:srgbClr val="3333FF"/>
                </a:solidFill>
                <a:latin typeface="Times New Roman" panose="02020603050405020304" pitchFamily="18" charset="0"/>
              </a:endParaRPr>
            </a:p>
          </p:txBody>
        </p:sp>
        <p:cxnSp>
          <p:nvCxnSpPr>
            <p:cNvPr id="27" name="直接连接符 26"/>
            <p:cNvCxnSpPr/>
            <p:nvPr/>
          </p:nvCxnSpPr>
          <p:spPr>
            <a:xfrm flipH="1">
              <a:off x="8540" y="5524"/>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p:nvPr/>
          </p:nvCxnSpPr>
          <p:spPr>
            <a:xfrm flipH="1">
              <a:off x="10398" y="5513"/>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p:nvPr/>
          </p:nvCxnSpPr>
          <p:spPr>
            <a:xfrm flipH="1">
              <a:off x="12225" y="5535"/>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Rectangle 34"/>
            <p:cNvSpPr>
              <a:spLocks noChangeArrowheads="1"/>
            </p:cNvSpPr>
            <p:nvPr/>
          </p:nvSpPr>
          <p:spPr bwMode="auto">
            <a:xfrm>
              <a:off x="5567" y="5659"/>
              <a:ext cx="9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R/M</a:t>
              </a:r>
              <a:endParaRPr lang="en-US" altLang="zh-CN" sz="1800">
                <a:solidFill>
                  <a:srgbClr val="C00000"/>
                </a:solidFill>
                <a:latin typeface="Times New Roman" panose="02020603050405020304" pitchFamily="18" charset="0"/>
              </a:endParaRPr>
            </a:p>
          </p:txBody>
        </p:sp>
        <p:sp>
          <p:nvSpPr>
            <p:cNvPr id="31" name="Rectangle 43"/>
            <p:cNvSpPr>
              <a:spLocks noChangeArrowheads="1"/>
            </p:cNvSpPr>
            <p:nvPr/>
          </p:nvSpPr>
          <p:spPr bwMode="auto">
            <a:xfrm>
              <a:off x="8478" y="5054"/>
              <a:ext cx="199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32" name="Rectangle 43"/>
            <p:cNvSpPr>
              <a:spLocks noChangeArrowheads="1"/>
            </p:cNvSpPr>
            <p:nvPr/>
          </p:nvSpPr>
          <p:spPr bwMode="auto">
            <a:xfrm>
              <a:off x="10306" y="5058"/>
              <a:ext cx="199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33" name="Rectangle 43"/>
            <p:cNvSpPr>
              <a:spLocks noChangeArrowheads="1"/>
            </p:cNvSpPr>
            <p:nvPr/>
          </p:nvSpPr>
          <p:spPr bwMode="auto">
            <a:xfrm>
              <a:off x="12111" y="5065"/>
              <a:ext cx="199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34" name="Rectangle 34"/>
            <p:cNvSpPr>
              <a:spLocks noChangeArrowheads="1"/>
            </p:cNvSpPr>
            <p:nvPr/>
          </p:nvSpPr>
          <p:spPr bwMode="auto">
            <a:xfrm>
              <a:off x="6746" y="5696"/>
              <a:ext cx="15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disp-</a:t>
              </a:r>
              <a:r>
                <a:rPr lang="en-US" altLang="zh-CN" sz="1800">
                  <a:solidFill>
                    <a:schemeClr val="tx1"/>
                  </a:solidFill>
                  <a:latin typeface="Times New Roman" panose="02020603050405020304" pitchFamily="18" charset="0"/>
                </a:rPr>
                <a:t>low</a:t>
              </a:r>
              <a:endParaRPr lang="en-US" altLang="zh-CN" sz="1800">
                <a:solidFill>
                  <a:schemeClr val="tx1"/>
                </a:solidFill>
                <a:latin typeface="Times New Roman" panose="02020603050405020304" pitchFamily="18" charset="0"/>
              </a:endParaRPr>
            </a:p>
          </p:txBody>
        </p:sp>
        <p:sp>
          <p:nvSpPr>
            <p:cNvPr id="35" name="Rectangle 34"/>
            <p:cNvSpPr>
              <a:spLocks noChangeArrowheads="1"/>
            </p:cNvSpPr>
            <p:nvPr/>
          </p:nvSpPr>
          <p:spPr bwMode="auto">
            <a:xfrm>
              <a:off x="8674" y="5681"/>
              <a:ext cx="17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disp-</a:t>
              </a:r>
              <a:r>
                <a:rPr lang="en-US" altLang="zh-CN" sz="1800">
                  <a:solidFill>
                    <a:schemeClr val="tx1"/>
                  </a:solidFill>
                  <a:latin typeface="Times New Roman" panose="02020603050405020304" pitchFamily="18" charset="0"/>
                </a:rPr>
                <a:t>high</a:t>
              </a:r>
              <a:endParaRPr lang="en-US" altLang="zh-CN" sz="1800">
                <a:solidFill>
                  <a:schemeClr val="tx1"/>
                </a:solidFill>
                <a:latin typeface="Times New Roman" panose="02020603050405020304" pitchFamily="18" charset="0"/>
              </a:endParaRPr>
            </a:p>
          </p:txBody>
        </p:sp>
        <p:sp>
          <p:nvSpPr>
            <p:cNvPr id="36" name="Rectangle 34"/>
            <p:cNvSpPr>
              <a:spLocks noChangeArrowheads="1"/>
            </p:cNvSpPr>
            <p:nvPr/>
          </p:nvSpPr>
          <p:spPr bwMode="auto">
            <a:xfrm>
              <a:off x="10503" y="5681"/>
              <a:ext cx="1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6">
                      <a:lumMod val="50000"/>
                    </a:schemeClr>
                  </a:solidFill>
                  <a:latin typeface="Times New Roman" panose="02020603050405020304" pitchFamily="18" charset="0"/>
                </a:rPr>
                <a:t>data-low</a:t>
              </a:r>
              <a:endParaRPr lang="en-US" altLang="zh-CN" sz="1800">
                <a:solidFill>
                  <a:schemeClr val="accent6">
                    <a:lumMod val="50000"/>
                  </a:schemeClr>
                </a:solidFill>
                <a:latin typeface="Times New Roman" panose="02020603050405020304" pitchFamily="18" charset="0"/>
              </a:endParaRPr>
            </a:p>
          </p:txBody>
        </p:sp>
        <p:sp>
          <p:nvSpPr>
            <p:cNvPr id="37" name="Rectangle 34"/>
            <p:cNvSpPr>
              <a:spLocks noChangeArrowheads="1"/>
            </p:cNvSpPr>
            <p:nvPr/>
          </p:nvSpPr>
          <p:spPr bwMode="auto">
            <a:xfrm>
              <a:off x="12324" y="5647"/>
              <a:ext cx="1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6">
                      <a:lumMod val="50000"/>
                    </a:schemeClr>
                  </a:solidFill>
                  <a:latin typeface="Times New Roman" panose="02020603050405020304" pitchFamily="18" charset="0"/>
                </a:rPr>
                <a:t>data-low</a:t>
              </a:r>
              <a:endParaRPr lang="en-US" altLang="zh-CN" sz="1800">
                <a:solidFill>
                  <a:schemeClr val="accent6">
                    <a:lumMod val="50000"/>
                  </a:schemeClr>
                </a:solidFill>
                <a:latin typeface="Times New Roman" panose="02020603050405020304" pitchFamily="18" charset="0"/>
              </a:endParaRPr>
            </a:p>
          </p:txBody>
        </p:sp>
        <p:sp>
          <p:nvSpPr>
            <p:cNvPr id="38" name="右大括号 37"/>
            <p:cNvSpPr/>
            <p:nvPr/>
          </p:nvSpPr>
          <p:spPr>
            <a:xfrm rot="16200000">
              <a:off x="4660" y="3263"/>
              <a:ext cx="815" cy="2766"/>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9" name="右大括号 38"/>
            <p:cNvSpPr/>
            <p:nvPr/>
          </p:nvSpPr>
          <p:spPr>
            <a:xfrm rot="16200000">
              <a:off x="8074" y="2948"/>
              <a:ext cx="862" cy="3517"/>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0" name="Rectangle 34"/>
            <p:cNvSpPr>
              <a:spLocks noChangeArrowheads="1"/>
            </p:cNvSpPr>
            <p:nvPr/>
          </p:nvSpPr>
          <p:spPr bwMode="auto">
            <a:xfrm>
              <a:off x="4202" y="3812"/>
              <a:ext cx="173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a:t>
              </a:r>
              <a:r>
                <a:rPr lang="zh-CN" altLang="en-US" sz="1800">
                  <a:solidFill>
                    <a:schemeClr val="tx1"/>
                  </a:solidFill>
                  <a:latin typeface="Times New Roman" panose="02020603050405020304" pitchFamily="18" charset="0"/>
                </a:rPr>
                <a:t>二字节</a:t>
              </a:r>
              <a:endParaRPr lang="zh-CN" altLang="en-US" sz="1800">
                <a:solidFill>
                  <a:schemeClr val="tx1"/>
                </a:solidFill>
                <a:latin typeface="Times New Roman" panose="02020603050405020304" pitchFamily="18" charset="0"/>
              </a:endParaRPr>
            </a:p>
          </p:txBody>
        </p:sp>
        <p:sp>
          <p:nvSpPr>
            <p:cNvPr id="41" name="Rectangle 34"/>
            <p:cNvSpPr>
              <a:spLocks noChangeArrowheads="1"/>
            </p:cNvSpPr>
            <p:nvPr/>
          </p:nvSpPr>
          <p:spPr bwMode="auto">
            <a:xfrm>
              <a:off x="7540" y="3812"/>
              <a:ext cx="24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第三、</a:t>
              </a:r>
              <a:r>
                <a:rPr lang="zh-CN" altLang="en-US" sz="1800">
                  <a:solidFill>
                    <a:schemeClr val="tx1"/>
                  </a:solidFill>
                  <a:latin typeface="Times New Roman" panose="02020603050405020304" pitchFamily="18" charset="0"/>
                </a:rPr>
                <a:t>四字节</a:t>
              </a:r>
              <a:endParaRPr lang="zh-CN" altLang="en-US" sz="1800">
                <a:solidFill>
                  <a:schemeClr val="tx1"/>
                </a:solidFill>
                <a:latin typeface="Times New Roman" panose="02020603050405020304" pitchFamily="18" charset="0"/>
              </a:endParaRPr>
            </a:p>
          </p:txBody>
        </p:sp>
        <p:sp>
          <p:nvSpPr>
            <p:cNvPr id="42" name="右大括号 41"/>
            <p:cNvSpPr/>
            <p:nvPr/>
          </p:nvSpPr>
          <p:spPr>
            <a:xfrm rot="16200000">
              <a:off x="11752" y="3004"/>
              <a:ext cx="926" cy="3344"/>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3" name="Rectangle 34"/>
            <p:cNvSpPr>
              <a:spLocks noChangeArrowheads="1"/>
            </p:cNvSpPr>
            <p:nvPr/>
          </p:nvSpPr>
          <p:spPr bwMode="auto">
            <a:xfrm>
              <a:off x="11056" y="3700"/>
              <a:ext cx="24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第五、</a:t>
              </a:r>
              <a:r>
                <a:rPr lang="zh-CN" altLang="en-US" sz="1800">
                  <a:solidFill>
                    <a:schemeClr val="tx1"/>
                  </a:solidFill>
                  <a:latin typeface="Times New Roman" panose="02020603050405020304" pitchFamily="18" charset="0"/>
                </a:rPr>
                <a:t>六字节</a:t>
              </a:r>
              <a:endParaRPr lang="zh-CN" altLang="en-US" sz="1800">
                <a:solidFill>
                  <a:schemeClr val="tx1"/>
                </a:solidFill>
                <a:latin typeface="Times New Roman" panose="02020603050405020304" pitchFamily="18" charset="0"/>
              </a:endParaRPr>
            </a:p>
          </p:txBody>
        </p:sp>
        <p:cxnSp>
          <p:nvCxnSpPr>
            <p:cNvPr id="44" name="肘形连接符 43"/>
            <p:cNvCxnSpPr>
              <a:stCxn id="30" idx="2"/>
            </p:cNvCxnSpPr>
            <p:nvPr/>
          </p:nvCxnSpPr>
          <p:spPr>
            <a:xfrm rot="5400000">
              <a:off x="4609" y="5537"/>
              <a:ext cx="753" cy="2148"/>
            </a:xfrm>
            <a:prstGeom prst="bentConnector2">
              <a:avLst/>
            </a:prstGeom>
            <a:solidFill>
              <a:schemeClr val="accent1"/>
            </a:solidFill>
            <a:ln w="12700" cap="flat" cmpd="sng" algn="ctr">
              <a:solidFill>
                <a:srgbClr val="C00000"/>
              </a:solidFill>
              <a:prstDash val="solid"/>
              <a:miter lim="800000"/>
              <a:headEnd type="none" w="med" len="med"/>
              <a:tailEnd type="none" w="med" len="med"/>
            </a:ln>
          </p:spPr>
        </p:cxnSp>
      </p:grpSp>
      <p:cxnSp>
        <p:nvCxnSpPr>
          <p:cNvPr id="45" name="肘形连接符 44"/>
          <p:cNvCxnSpPr/>
          <p:nvPr/>
        </p:nvCxnSpPr>
        <p:spPr>
          <a:xfrm rot="5400000" flipV="1">
            <a:off x="3352165" y="5184775"/>
            <a:ext cx="700405" cy="1114425"/>
          </a:xfrm>
          <a:prstGeom prst="bentConnector2">
            <a:avLst/>
          </a:prstGeom>
          <a:solidFill>
            <a:schemeClr val="accent1"/>
          </a:solidFill>
          <a:ln w="12700" cap="flat" cmpd="sng" algn="ctr">
            <a:solidFill>
              <a:srgbClr val="3333FF"/>
            </a:solidFill>
            <a:prstDash val="solid"/>
            <a:miter lim="800000"/>
            <a:headEnd type="none" w="med" len="med"/>
            <a:tailEnd type="arrow" w="med" len="med"/>
          </a:ln>
        </p:spPr>
      </p:cxnSp>
      <p:sp>
        <p:nvSpPr>
          <p:cNvPr id="46" name="文本框 45"/>
          <p:cNvSpPr txBox="1"/>
          <p:nvPr/>
        </p:nvSpPr>
        <p:spPr>
          <a:xfrm>
            <a:off x="4260215" y="5925185"/>
            <a:ext cx="1791970" cy="368300"/>
          </a:xfrm>
          <a:prstGeom prst="rect">
            <a:avLst/>
          </a:prstGeom>
          <a:noFill/>
        </p:spPr>
        <p:txBody>
          <a:bodyPr wrap="none" rtlCol="0" anchor="t">
            <a:spAutoFit/>
          </a:bodyPr>
          <a:p>
            <a:r>
              <a:rPr lang="zh-CN" altLang="en-US" b="1">
                <a:solidFill>
                  <a:srgbClr val="3333FF"/>
                </a:solidFill>
                <a:latin typeface="宋体" panose="02010600030101010101" pitchFamily="2" charset="-122"/>
                <a:ea typeface="宋体" panose="02010600030101010101" pitchFamily="2" charset="-122"/>
                <a:sym typeface="+mn-ea"/>
              </a:rPr>
              <a:t>一个操作数地址</a:t>
            </a:r>
            <a:endParaRPr lang="zh-CN" altLang="en-US" b="1">
              <a:solidFill>
                <a:srgbClr val="3333FF"/>
              </a:solidFill>
              <a:latin typeface="宋体" panose="02010600030101010101" pitchFamily="2" charset="-122"/>
              <a:ea typeface="宋体" panose="02010600030101010101" pitchFamily="2" charset="-122"/>
              <a:sym typeface="+mn-ea"/>
            </a:endParaRPr>
          </a:p>
        </p:txBody>
      </p:sp>
    </p:spTree>
  </p:cSld>
  <p:clrMapOvr>
    <a:masterClrMapping/>
  </p:clrMapOvr>
  <p:transition spd="slow">
    <p:cover dir="l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09283" name="Text Box 35"/>
          <p:cNvSpPr txBox="1"/>
          <p:nvPr/>
        </p:nvSpPr>
        <p:spPr>
          <a:xfrm>
            <a:off x="295275" y="279400"/>
            <a:ext cx="4953000" cy="111760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）一地址指令</a:t>
            </a:r>
            <a:endParaRPr lang="zh-CN" altLang="en-US" b="1" dirty="0">
              <a:latin typeface="Times New Roman" panose="02020603050405020304" pitchFamily="18" charset="0"/>
              <a:ea typeface="黑体" panose="02010609060101010101" pitchFamily="49" charset="-122"/>
            </a:endParaRPr>
          </a:p>
          <a:p>
            <a:pPr marL="0" lvl="0" indent="0" eaLnBrk="1" hangingPunct="1">
              <a:lnSpc>
                <a:spcPct val="80000"/>
              </a:lnSpc>
              <a:spcBef>
                <a:spcPct val="50000"/>
              </a:spcBef>
              <a:buClrTx/>
              <a:buSzTx/>
              <a:buFontTx/>
              <a:buNone/>
            </a:pPr>
            <a:r>
              <a:rPr lang="zh-CN" altLang="en-US" b="1" dirty="0">
                <a:solidFill>
                  <a:srgbClr val="4F20FA"/>
                </a:solidFill>
                <a:latin typeface="宋体" panose="02010600030101010101" pitchFamily="2" charset="-122"/>
                <a:ea typeface="黑体" panose="02010609060101010101" pitchFamily="49" charset="-122"/>
              </a:rPr>
              <a:t>格式：</a:t>
            </a:r>
            <a:endParaRPr lang="zh-CN" altLang="en-US" b="1" dirty="0">
              <a:solidFill>
                <a:srgbClr val="4F20FA"/>
              </a:solidFill>
              <a:latin typeface="宋体" panose="02010600030101010101" pitchFamily="2" charset="-122"/>
              <a:ea typeface="黑体" panose="02010609060101010101" pitchFamily="49" charset="-122"/>
            </a:endParaRPr>
          </a:p>
        </p:txBody>
      </p:sp>
      <p:grpSp>
        <p:nvGrpSpPr>
          <p:cNvPr id="309284" name="Group 36"/>
          <p:cNvGrpSpPr/>
          <p:nvPr/>
        </p:nvGrpSpPr>
        <p:grpSpPr>
          <a:xfrm>
            <a:off x="1666875" y="889000"/>
            <a:ext cx="1600200" cy="471488"/>
            <a:chOff x="912" y="1152"/>
            <a:chExt cx="1008" cy="297"/>
          </a:xfrm>
        </p:grpSpPr>
        <p:sp>
          <p:nvSpPr>
            <p:cNvPr id="47115" name="Text Box 37"/>
            <p:cNvSpPr txBox="1"/>
            <p:nvPr/>
          </p:nvSpPr>
          <p:spPr>
            <a:xfrm>
              <a:off x="912" y="1152"/>
              <a:ext cx="1008" cy="297"/>
            </a:xfrm>
            <a:prstGeom prst="rect">
              <a:avLst/>
            </a:prstGeom>
            <a:solidFill>
              <a:srgbClr val="FEFEFA">
                <a:alpha val="0"/>
              </a:srgbClr>
            </a:solidFill>
            <a:ln w="38100" cap="flat" cmpd="sng">
              <a:solidFill>
                <a:srgbClr val="4F20FA"/>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en-US" altLang="zh-CN" b="1" dirty="0">
                  <a:latin typeface="黑体" panose="02010609060101010101" pitchFamily="49" charset="-122"/>
                  <a:ea typeface="黑体" panose="02010609060101010101" pitchFamily="49" charset="-122"/>
                </a:rPr>
                <a:t>OP   A</a:t>
              </a:r>
              <a:endParaRPr lang="en-US" altLang="zh-CN" b="1" dirty="0">
                <a:latin typeface="Times New Roman" panose="02020603050405020304" pitchFamily="18" charset="0"/>
                <a:ea typeface="黑体" panose="02010609060101010101" pitchFamily="49" charset="-122"/>
              </a:endParaRPr>
            </a:p>
          </p:txBody>
        </p:sp>
        <p:sp>
          <p:nvSpPr>
            <p:cNvPr id="47116" name="Line 38"/>
            <p:cNvSpPr/>
            <p:nvPr/>
          </p:nvSpPr>
          <p:spPr>
            <a:xfrm>
              <a:off x="1392" y="1152"/>
              <a:ext cx="0" cy="288"/>
            </a:xfrm>
            <a:prstGeom prst="line">
              <a:avLst/>
            </a:prstGeom>
            <a:ln w="38100" cap="flat" cmpd="sng">
              <a:solidFill>
                <a:srgbClr val="4F20FA"/>
              </a:solidFill>
              <a:prstDash val="solid"/>
              <a:headEnd type="none" w="sm" len="sm"/>
              <a:tailEnd type="none" w="sm" len="sm"/>
            </a:ln>
          </p:spPr>
        </p:sp>
      </p:grpSp>
      <p:sp>
        <p:nvSpPr>
          <p:cNvPr id="47109" name="矩形 1"/>
          <p:cNvSpPr/>
          <p:nvPr/>
        </p:nvSpPr>
        <p:spPr>
          <a:xfrm>
            <a:off x="295275" y="1700213"/>
            <a:ext cx="8237538"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一地址指令有两种常见的形态，</a:t>
            </a:r>
            <a:r>
              <a:rPr lang="zh-CN" altLang="en-US" sz="2400" b="1" dirty="0"/>
              <a:t>由</a:t>
            </a:r>
            <a:r>
              <a:rPr lang="zh-CN" altLang="zh-CN" sz="2400" b="1" dirty="0"/>
              <a:t>操作码确定它属于哪一种。</a:t>
            </a:r>
            <a:endParaRPr lang="zh-CN" altLang="zh-CN" sz="2400" b="1" dirty="0"/>
          </a:p>
          <a:p>
            <a:pPr marL="0" lvl="0" indent="0" eaLnBrk="1" hangingPunct="1">
              <a:lnSpc>
                <a:spcPct val="150000"/>
              </a:lnSpc>
              <a:spcBef>
                <a:spcPct val="0"/>
              </a:spcBef>
              <a:buClrTx/>
              <a:buSzTx/>
              <a:buFontTx/>
              <a:buNone/>
            </a:pPr>
            <a:r>
              <a:rPr lang="zh-CN" altLang="zh-CN" sz="2400" b="1" dirty="0"/>
              <a:t>① 只有目的操作数的单操作数指令</a:t>
            </a:r>
            <a:r>
              <a:rPr lang="zh-CN" altLang="en-US" sz="2400" b="1" dirty="0"/>
              <a:t>：</a:t>
            </a:r>
            <a:r>
              <a:rPr lang="zh-CN" altLang="zh-CN" sz="2400" b="1" dirty="0"/>
              <a:t>指令中只给出一个目的地址</a:t>
            </a:r>
            <a:r>
              <a:rPr lang="en-US" altLang="zh-CN" sz="2400" b="1" dirty="0"/>
              <a:t>A</a:t>
            </a:r>
            <a:r>
              <a:rPr lang="zh-CN" altLang="zh-CN" sz="2400" b="1" dirty="0"/>
              <a:t>，</a:t>
            </a:r>
            <a:r>
              <a:rPr lang="en-US" altLang="zh-CN" sz="2400" b="1" dirty="0"/>
              <a:t>A</a:t>
            </a:r>
            <a:r>
              <a:rPr lang="zh-CN" altLang="zh-CN" sz="2400" b="1" dirty="0"/>
              <a:t>既是操作数的地址，又是操作结果的存放地址。如加</a:t>
            </a:r>
            <a:r>
              <a:rPr lang="en-US" altLang="zh-CN" sz="2400" b="1" dirty="0"/>
              <a:t>1</a:t>
            </a:r>
            <a:r>
              <a:rPr lang="zh-CN" altLang="zh-CN" sz="2400" b="1" dirty="0"/>
              <a:t>、减</a:t>
            </a:r>
            <a:r>
              <a:rPr lang="en-US" altLang="zh-CN" sz="2400" b="1" dirty="0"/>
              <a:t>1</a:t>
            </a:r>
            <a:r>
              <a:rPr lang="zh-CN" altLang="zh-CN" sz="2400" b="1" dirty="0"/>
              <a:t>等单操作数指令均采用这种格式。</a:t>
            </a:r>
            <a:endParaRPr lang="zh-CN" altLang="en-US" sz="2400" b="1" dirty="0"/>
          </a:p>
        </p:txBody>
      </p:sp>
      <p:sp>
        <p:nvSpPr>
          <p:cNvPr id="21" name="Text Box 40"/>
          <p:cNvSpPr txBox="1"/>
          <p:nvPr/>
        </p:nvSpPr>
        <p:spPr>
          <a:xfrm>
            <a:off x="295275" y="4505325"/>
            <a:ext cx="3108325" cy="43656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sz="2800" b="1" dirty="0">
                <a:solidFill>
                  <a:srgbClr val="DF3C09"/>
                </a:solidFill>
                <a:latin typeface="Times New Roman" panose="02020603050405020304" pitchFamily="18" charset="0"/>
                <a:ea typeface="黑体" panose="02010609060101010101" pitchFamily="49" charset="-122"/>
              </a:rPr>
              <a:t>单操作数指令功能：</a:t>
            </a:r>
            <a:endParaRPr lang="zh-CN" altLang="en-US" sz="2800" b="1" dirty="0">
              <a:solidFill>
                <a:srgbClr val="DF3C09"/>
              </a:solidFill>
              <a:latin typeface="Times New Roman" panose="02020603050405020304" pitchFamily="18" charset="0"/>
              <a:ea typeface="黑体" panose="02010609060101010101" pitchFamily="49" charset="-122"/>
            </a:endParaRPr>
          </a:p>
        </p:txBody>
      </p:sp>
      <p:grpSp>
        <p:nvGrpSpPr>
          <p:cNvPr id="22" name="Group 47"/>
          <p:cNvGrpSpPr/>
          <p:nvPr/>
        </p:nvGrpSpPr>
        <p:grpSpPr>
          <a:xfrm>
            <a:off x="3556000" y="4606925"/>
            <a:ext cx="3810000" cy="920750"/>
            <a:chOff x="2352" y="1824"/>
            <a:chExt cx="2400" cy="580"/>
          </a:xfrm>
        </p:grpSpPr>
        <p:sp>
          <p:nvSpPr>
            <p:cNvPr id="47112" name="Text Box 48"/>
            <p:cNvSpPr txBox="1"/>
            <p:nvPr/>
          </p:nvSpPr>
          <p:spPr>
            <a:xfrm>
              <a:off x="2352" y="1824"/>
              <a:ext cx="2400" cy="58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b="1" dirty="0">
                  <a:solidFill>
                    <a:srgbClr val="4F20FA"/>
                  </a:solidFill>
                  <a:latin typeface="黑体" panose="02010609060101010101" pitchFamily="49" charset="-122"/>
                  <a:ea typeface="黑体" panose="02010609060101010101" pitchFamily="49" charset="-122"/>
                </a:rPr>
                <a:t>OP</a:t>
              </a:r>
              <a:r>
                <a:rPr lang="zh-CN" altLang="en-US" b="1" dirty="0">
                  <a:solidFill>
                    <a:srgbClr val="4F20FA"/>
                  </a:solidFill>
                  <a:latin typeface="黑体" panose="02010609060101010101" pitchFamily="49" charset="-122"/>
                  <a:ea typeface="黑体" panose="02010609060101010101" pitchFamily="49" charset="-122"/>
                </a:rPr>
                <a:t>（</a:t>
              </a:r>
              <a:r>
                <a:rPr lang="en-US" altLang="zh-CN" b="1" dirty="0">
                  <a:solidFill>
                    <a:srgbClr val="4F20FA"/>
                  </a:solidFill>
                  <a:latin typeface="黑体" panose="02010609060101010101" pitchFamily="49" charset="-122"/>
                  <a:ea typeface="黑体" panose="02010609060101010101" pitchFamily="49" charset="-122"/>
                </a:rPr>
                <a:t>A</a:t>
              </a:r>
              <a:r>
                <a:rPr lang="zh-CN" altLang="en-US" b="1" dirty="0">
                  <a:solidFill>
                    <a:srgbClr val="4F20FA"/>
                  </a:solidFill>
                  <a:latin typeface="黑体" panose="02010609060101010101" pitchFamily="49" charset="-122"/>
                  <a:ea typeface="黑体" panose="02010609060101010101" pitchFamily="49" charset="-122"/>
                </a:rPr>
                <a:t>）   </a:t>
              </a:r>
              <a:r>
                <a:rPr lang="en-US" altLang="zh-CN" b="1" dirty="0">
                  <a:solidFill>
                    <a:srgbClr val="4F20FA"/>
                  </a:solidFill>
                  <a:latin typeface="黑体" panose="02010609060101010101" pitchFamily="49" charset="-122"/>
                  <a:ea typeface="黑体" panose="02010609060101010101" pitchFamily="49" charset="-122"/>
                </a:rPr>
                <a:t>A</a:t>
              </a:r>
              <a:endParaRPr lang="en-US" altLang="zh-CN" b="1" dirty="0">
                <a:solidFill>
                  <a:srgbClr val="4F20FA"/>
                </a:solidFill>
                <a:latin typeface="黑体" panose="02010609060101010101" pitchFamily="49" charset="-122"/>
                <a:ea typeface="黑体" panose="02010609060101010101" pitchFamily="49" charset="-122"/>
              </a:endParaRPr>
            </a:p>
            <a:p>
              <a:pPr marL="0" lvl="0" indent="0" eaLnBrk="1" hangingPunct="1">
                <a:lnSpc>
                  <a:spcPct val="60000"/>
                </a:lnSpc>
                <a:spcBef>
                  <a:spcPct val="50000"/>
                </a:spcBef>
                <a:buClrTx/>
                <a:buSzTx/>
                <a:buFontTx/>
                <a:buNone/>
              </a:pPr>
              <a:r>
                <a:rPr lang="en-US" altLang="zh-CN" b="1" dirty="0">
                  <a:solidFill>
                    <a:srgbClr val="4F20FA"/>
                  </a:solidFill>
                  <a:latin typeface="黑体" panose="02010609060101010101" pitchFamily="49" charset="-122"/>
                  <a:ea typeface="黑体" panose="02010609060101010101" pitchFamily="49" charset="-122"/>
                </a:rPr>
                <a:t>(PC) + n     PC</a:t>
              </a:r>
              <a:endParaRPr lang="en-US" altLang="zh-CN" b="1" dirty="0">
                <a:solidFill>
                  <a:srgbClr val="4F20FA"/>
                </a:solidFill>
                <a:latin typeface="黑体" panose="02010609060101010101" pitchFamily="49" charset="-122"/>
                <a:ea typeface="黑体" panose="02010609060101010101" pitchFamily="49" charset="-122"/>
              </a:endParaRPr>
            </a:p>
          </p:txBody>
        </p:sp>
        <p:sp>
          <p:nvSpPr>
            <p:cNvPr id="47113" name="Line 49"/>
            <p:cNvSpPr/>
            <p:nvPr/>
          </p:nvSpPr>
          <p:spPr>
            <a:xfrm>
              <a:off x="3264" y="1920"/>
              <a:ext cx="336" cy="0"/>
            </a:xfrm>
            <a:prstGeom prst="line">
              <a:avLst/>
            </a:prstGeom>
            <a:ln w="38100" cap="flat" cmpd="sng">
              <a:solidFill>
                <a:srgbClr val="4F20FA"/>
              </a:solidFill>
              <a:prstDash val="solid"/>
              <a:headEnd type="none" w="sm" len="sm"/>
              <a:tailEnd type="triangle" w="med" len="med"/>
            </a:ln>
          </p:spPr>
        </p:sp>
        <p:sp>
          <p:nvSpPr>
            <p:cNvPr id="47114" name="Line 50"/>
            <p:cNvSpPr/>
            <p:nvPr/>
          </p:nvSpPr>
          <p:spPr>
            <a:xfrm>
              <a:off x="3648" y="2256"/>
              <a:ext cx="384" cy="0"/>
            </a:xfrm>
            <a:prstGeom prst="line">
              <a:avLst/>
            </a:prstGeom>
            <a:ln w="38100" cap="flat" cmpd="sng">
              <a:solidFill>
                <a:srgbClr val="4F20FA"/>
              </a:solidFill>
              <a:prstDash val="solid"/>
              <a:headEnd type="none" w="med" len="med"/>
              <a:tailEnd type="triangle" w="med" len="med"/>
            </a:ln>
          </p:spPr>
        </p:sp>
      </p:gr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09283">
                                            <p:txEl>
                                              <p:charRg st="0" end="9"/>
                                            </p:txEl>
                                          </p:spTgt>
                                        </p:tgtEl>
                                        <p:attrNameLst>
                                          <p:attrName>style.visibility</p:attrName>
                                        </p:attrNameLst>
                                      </p:cBhvr>
                                      <p:to>
                                        <p:strVal val="visible"/>
                                      </p:to>
                                    </p:set>
                                    <p:animEffect transition="in" filter="slide(fromLeft)">
                                      <p:cBhvr>
                                        <p:cTn id="7" dur="500"/>
                                        <p:tgtEl>
                                          <p:spTgt spid="309283">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09283">
                                            <p:txEl>
                                              <p:charRg st="9" end="13"/>
                                            </p:txEl>
                                          </p:spTgt>
                                        </p:tgtEl>
                                        <p:attrNameLst>
                                          <p:attrName>style.visibility</p:attrName>
                                        </p:attrNameLst>
                                      </p:cBhvr>
                                      <p:to>
                                        <p:strVal val="visible"/>
                                      </p:to>
                                    </p:set>
                                    <p:animEffect transition="in" filter="slide(fromLeft)">
                                      <p:cBhvr>
                                        <p:cTn id="12" dur="500"/>
                                        <p:tgtEl>
                                          <p:spTgt spid="309283">
                                            <p:txEl>
                                              <p:charRg st="9"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09284"/>
                                        </p:tgtEl>
                                        <p:attrNameLst>
                                          <p:attrName>style.visibility</p:attrName>
                                        </p:attrNameLst>
                                      </p:cBhvr>
                                      <p:to>
                                        <p:strVal val="visible"/>
                                      </p:to>
                                    </p:set>
                                    <p:anim calcmode="lin" valueType="num">
                                      <p:cBhvr additive="base">
                                        <p:cTn id="17" dur="500" fill="hold"/>
                                        <p:tgtEl>
                                          <p:spTgt spid="309284"/>
                                        </p:tgtEl>
                                        <p:attrNameLst>
                                          <p:attrName>ppt_x</p:attrName>
                                        </p:attrNameLst>
                                      </p:cBhvr>
                                      <p:tavLst>
                                        <p:tav tm="0">
                                          <p:val>
                                            <p:strVal val="1+#ppt_w/2"/>
                                          </p:val>
                                        </p:tav>
                                        <p:tav tm="100000">
                                          <p:val>
                                            <p:strVal val="#ppt_x"/>
                                          </p:val>
                                        </p:tav>
                                      </p:tavLst>
                                    </p:anim>
                                    <p:anim calcmode="lin" valueType="num">
                                      <p:cBhvr additive="base">
                                        <p:cTn id="18" dur="500" fill="hold"/>
                                        <p:tgtEl>
                                          <p:spTgt spid="30928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4"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ppt_x</p:attrName>
                                        </p:attrNameLst>
                                      </p:cBhvr>
                                      <p:tavLst>
                                        <p:tav tm="0">
                                          <p:val>
                                            <p:strVal val="#ppt_x"/>
                                          </p:val>
                                        </p:tav>
                                        <p:tav tm="100000">
                                          <p:val>
                                            <p:strVal val="#ppt_x"/>
                                          </p:val>
                                        </p:tav>
                                      </p:tavLst>
                                    </p:anim>
                                    <p:anim calcmode="lin" valueType="num">
                                      <p:cBhvr>
                                        <p:cTn id="29" dur="500" fill="hold"/>
                                        <p:tgtEl>
                                          <p:spTgt spid="22"/>
                                        </p:tgtEl>
                                        <p:attrNameLst>
                                          <p:attrName>ppt_y</p:attrName>
                                        </p:attrNameLst>
                                      </p:cBhvr>
                                      <p:tavLst>
                                        <p:tav tm="0">
                                          <p:val>
                                            <p:strVal val="#ppt_y+#ppt_h/2"/>
                                          </p:val>
                                        </p:tav>
                                        <p:tav tm="100000">
                                          <p:val>
                                            <p:strVal val="#ppt_y"/>
                                          </p:val>
                                        </p:tav>
                                      </p:tavLst>
                                    </p:anim>
                                    <p:anim calcmode="lin" valueType="num">
                                      <p:cBhvr>
                                        <p:cTn id="30" dur="500" fill="hold"/>
                                        <p:tgtEl>
                                          <p:spTgt spid="22"/>
                                        </p:tgtEl>
                                        <p:attrNameLst>
                                          <p:attrName>ppt_w</p:attrName>
                                        </p:attrNameLst>
                                      </p:cBhvr>
                                      <p:tavLst>
                                        <p:tav tm="0">
                                          <p:val>
                                            <p:strVal val="#ppt_w"/>
                                          </p:val>
                                        </p:tav>
                                        <p:tav tm="100000">
                                          <p:val>
                                            <p:strVal val="#ppt_w"/>
                                          </p:val>
                                        </p:tav>
                                      </p:tavLst>
                                    </p:anim>
                                    <p:anim calcmode="lin" valueType="num">
                                      <p:cBhvr>
                                        <p:cTn id="31" dur="500" fill="hold"/>
                                        <p:tgtEl>
                                          <p:spTgt spid="2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83" grpId="0" build="p"/>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7171" name="矩形 2"/>
          <p:cNvSpPr/>
          <p:nvPr/>
        </p:nvSpPr>
        <p:spPr>
          <a:xfrm>
            <a:off x="468313" y="765175"/>
            <a:ext cx="8135937" cy="32305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800" b="1" dirty="0">
                <a:solidFill>
                  <a:srgbClr val="C00000"/>
                </a:solidFill>
              </a:rPr>
              <a:t>定点数</a:t>
            </a:r>
            <a:r>
              <a:rPr lang="zh-CN" altLang="en-US" sz="2800" b="1" dirty="0">
                <a:solidFill>
                  <a:srgbClr val="C00000"/>
                </a:solidFill>
              </a:rPr>
              <a:t>：</a:t>
            </a:r>
            <a:r>
              <a:rPr lang="zh-CN" altLang="zh-CN" sz="2400" b="1" dirty="0"/>
              <a:t>小数点位置固定的机器数。</a:t>
            </a:r>
            <a:endParaRPr lang="en-US" altLang="zh-CN" sz="2400" b="1" dirty="0"/>
          </a:p>
          <a:p>
            <a:pPr marL="0" lvl="0" indent="0" eaLnBrk="1" hangingPunct="1">
              <a:lnSpc>
                <a:spcPct val="150000"/>
              </a:lnSpc>
              <a:spcBef>
                <a:spcPct val="0"/>
              </a:spcBef>
              <a:buClrTx/>
              <a:buSzTx/>
              <a:buFontTx/>
              <a:buNone/>
            </a:pPr>
            <a:r>
              <a:rPr lang="zh-CN" altLang="zh-CN" sz="2800" b="1" dirty="0">
                <a:solidFill>
                  <a:srgbClr val="C00000"/>
                </a:solidFill>
              </a:rPr>
              <a:t>定点小数</a:t>
            </a:r>
            <a:r>
              <a:rPr lang="zh-CN" altLang="en-US" sz="2800" b="1" dirty="0">
                <a:solidFill>
                  <a:srgbClr val="C00000"/>
                </a:solidFill>
              </a:rPr>
              <a:t>：</a:t>
            </a:r>
            <a:r>
              <a:rPr lang="zh-CN" altLang="zh-CN" sz="2400" b="1" dirty="0"/>
              <a:t>小数点位置固定在符号位（最高位）之后，但小数点在机器硬件中并不存在，只是一种隐含的约定。</a:t>
            </a:r>
            <a:endParaRPr lang="en-US" altLang="zh-CN" sz="2400" b="1" dirty="0"/>
          </a:p>
          <a:p>
            <a:pPr marL="0" lvl="0" indent="0" eaLnBrk="1" hangingPunct="1">
              <a:lnSpc>
                <a:spcPct val="150000"/>
              </a:lnSpc>
              <a:spcBef>
                <a:spcPct val="0"/>
              </a:spcBef>
              <a:buClrTx/>
              <a:buSzTx/>
              <a:buFontTx/>
              <a:buNone/>
            </a:pPr>
            <a:r>
              <a:rPr lang="zh-CN" altLang="zh-CN" sz="2800" b="1" dirty="0">
                <a:solidFill>
                  <a:srgbClr val="C00000"/>
                </a:solidFill>
              </a:rPr>
              <a:t>定点整数</a:t>
            </a:r>
            <a:r>
              <a:rPr lang="zh-CN" altLang="en-US" sz="2800" b="1" dirty="0">
                <a:solidFill>
                  <a:srgbClr val="C00000"/>
                </a:solidFill>
              </a:rPr>
              <a:t>：</a:t>
            </a:r>
            <a:r>
              <a:rPr lang="zh-CN" altLang="zh-CN" sz="2400" b="1" dirty="0"/>
              <a:t>小数点位置固定在最低位之后，不需标出。</a:t>
            </a:r>
            <a:r>
              <a:rPr lang="zh-CN" altLang="zh-CN" sz="2800" b="1" dirty="0">
                <a:solidFill>
                  <a:srgbClr val="C00000"/>
                </a:solidFill>
              </a:rPr>
              <a:t>尾数</a:t>
            </a:r>
            <a:r>
              <a:rPr lang="zh-CN" altLang="en-US" sz="2800" b="1" dirty="0">
                <a:solidFill>
                  <a:srgbClr val="C00000"/>
                </a:solidFill>
              </a:rPr>
              <a:t>：</a:t>
            </a:r>
            <a:r>
              <a:rPr lang="zh-CN" altLang="zh-CN" sz="2400" b="1" dirty="0"/>
              <a:t>定点数中，除最高符号位外的各有效位。</a:t>
            </a:r>
            <a:endParaRPr lang="zh-CN" altLang="en-US" sz="2400" b="1" dirty="0"/>
          </a:p>
        </p:txBody>
      </p:sp>
    </p:spTree>
  </p:cSld>
  <p:clrMapOvr>
    <a:masterClrMapping/>
  </p:clrMapOvr>
  <p:transition spd="slow">
    <p:cover dir="l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09282" name="Text Box 34"/>
          <p:cNvSpPr txBox="1"/>
          <p:nvPr/>
        </p:nvSpPr>
        <p:spPr>
          <a:xfrm>
            <a:off x="749300" y="4422775"/>
            <a:ext cx="3384550" cy="43656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sz="2800" b="1" dirty="0">
                <a:solidFill>
                  <a:srgbClr val="DF3C09"/>
                </a:solidFill>
                <a:latin typeface="Times New Roman" panose="02020603050405020304" pitchFamily="18" charset="0"/>
                <a:ea typeface="黑体" panose="02010609060101010101" pitchFamily="49" charset="-122"/>
              </a:rPr>
              <a:t>双操作数指令功能：</a:t>
            </a:r>
            <a:endParaRPr lang="zh-CN" altLang="en-US" sz="2800" b="1" dirty="0">
              <a:solidFill>
                <a:srgbClr val="DF3C09"/>
              </a:solidFill>
              <a:latin typeface="Times New Roman" panose="02020603050405020304" pitchFamily="18" charset="0"/>
              <a:ea typeface="黑体" panose="02010609060101010101" pitchFamily="49" charset="-122"/>
            </a:endParaRPr>
          </a:p>
        </p:txBody>
      </p:sp>
      <p:sp>
        <p:nvSpPr>
          <p:cNvPr id="309283" name="Text Box 35"/>
          <p:cNvSpPr txBox="1"/>
          <p:nvPr/>
        </p:nvSpPr>
        <p:spPr>
          <a:xfrm>
            <a:off x="1227138" y="3582988"/>
            <a:ext cx="1524000" cy="48736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b="1" dirty="0">
                <a:solidFill>
                  <a:srgbClr val="4F20FA"/>
                </a:solidFill>
                <a:latin typeface="宋体" panose="02010600030101010101" pitchFamily="2" charset="-122"/>
                <a:ea typeface="黑体" panose="02010609060101010101" pitchFamily="49" charset="-122"/>
              </a:rPr>
              <a:t>格式：</a:t>
            </a:r>
            <a:endParaRPr lang="zh-CN" altLang="en-US" b="1" dirty="0">
              <a:solidFill>
                <a:srgbClr val="4F20FA"/>
              </a:solidFill>
              <a:latin typeface="宋体" panose="02010600030101010101" pitchFamily="2" charset="-122"/>
              <a:ea typeface="黑体" panose="02010609060101010101" pitchFamily="49" charset="-122"/>
            </a:endParaRPr>
          </a:p>
        </p:txBody>
      </p:sp>
      <p:grpSp>
        <p:nvGrpSpPr>
          <p:cNvPr id="309284" name="Group 36"/>
          <p:cNvGrpSpPr/>
          <p:nvPr/>
        </p:nvGrpSpPr>
        <p:grpSpPr>
          <a:xfrm>
            <a:off x="2598738" y="3660775"/>
            <a:ext cx="1600200" cy="471488"/>
            <a:chOff x="912" y="1152"/>
            <a:chExt cx="1008" cy="297"/>
          </a:xfrm>
        </p:grpSpPr>
        <p:sp>
          <p:nvSpPr>
            <p:cNvPr id="48141" name="Text Box 37"/>
            <p:cNvSpPr txBox="1"/>
            <p:nvPr/>
          </p:nvSpPr>
          <p:spPr>
            <a:xfrm>
              <a:off x="912" y="1152"/>
              <a:ext cx="1008" cy="297"/>
            </a:xfrm>
            <a:prstGeom prst="rect">
              <a:avLst/>
            </a:prstGeom>
            <a:solidFill>
              <a:srgbClr val="FEFEFA">
                <a:alpha val="0"/>
              </a:srgbClr>
            </a:solidFill>
            <a:ln w="38100" cap="flat" cmpd="sng">
              <a:solidFill>
                <a:srgbClr val="4F20FA"/>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en-US" altLang="zh-CN" b="1" dirty="0">
                  <a:latin typeface="黑体" panose="02010609060101010101" pitchFamily="49" charset="-122"/>
                  <a:ea typeface="黑体" panose="02010609060101010101" pitchFamily="49" charset="-122"/>
                </a:rPr>
                <a:t>OP   A</a:t>
              </a:r>
              <a:endParaRPr lang="en-US" altLang="zh-CN" b="1" dirty="0">
                <a:latin typeface="Times New Roman" panose="02020603050405020304" pitchFamily="18" charset="0"/>
                <a:ea typeface="黑体" panose="02010609060101010101" pitchFamily="49" charset="-122"/>
              </a:endParaRPr>
            </a:p>
          </p:txBody>
        </p:sp>
        <p:sp>
          <p:nvSpPr>
            <p:cNvPr id="48142" name="Line 38"/>
            <p:cNvSpPr/>
            <p:nvPr/>
          </p:nvSpPr>
          <p:spPr>
            <a:xfrm>
              <a:off x="1392" y="1152"/>
              <a:ext cx="0" cy="288"/>
            </a:xfrm>
            <a:prstGeom prst="line">
              <a:avLst/>
            </a:prstGeom>
            <a:ln w="38100" cap="flat" cmpd="sng">
              <a:solidFill>
                <a:srgbClr val="4F20FA"/>
              </a:solidFill>
              <a:prstDash val="solid"/>
              <a:headEnd type="none" w="sm" len="sm"/>
              <a:tailEnd type="none" w="sm" len="sm"/>
            </a:ln>
          </p:spPr>
        </p:sp>
      </p:grpSp>
      <p:sp>
        <p:nvSpPr>
          <p:cNvPr id="309287" name="Text Box 39"/>
          <p:cNvSpPr txBox="1"/>
          <p:nvPr/>
        </p:nvSpPr>
        <p:spPr>
          <a:xfrm>
            <a:off x="5054600" y="3854450"/>
            <a:ext cx="1828800" cy="43338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sz="2800" b="1" dirty="0">
                <a:solidFill>
                  <a:srgbClr val="DF3C09"/>
                </a:solidFill>
                <a:latin typeface="Times New Roman" panose="02020603050405020304" pitchFamily="18" charset="0"/>
                <a:ea typeface="黑体" panose="02010609060101010101" pitchFamily="49" charset="-122"/>
              </a:rPr>
              <a:t>隐含约定</a:t>
            </a:r>
            <a:endParaRPr lang="zh-CN" altLang="en-US" sz="2800" b="1" dirty="0">
              <a:solidFill>
                <a:srgbClr val="DF3C09"/>
              </a:solidFill>
              <a:latin typeface="Times New Roman" panose="02020603050405020304" pitchFamily="18" charset="0"/>
              <a:ea typeface="黑体" panose="02010609060101010101" pitchFamily="49" charset="-122"/>
            </a:endParaRPr>
          </a:p>
        </p:txBody>
      </p:sp>
      <p:grpSp>
        <p:nvGrpSpPr>
          <p:cNvPr id="309290" name="Group 42"/>
          <p:cNvGrpSpPr/>
          <p:nvPr/>
        </p:nvGrpSpPr>
        <p:grpSpPr>
          <a:xfrm>
            <a:off x="4046538" y="4498975"/>
            <a:ext cx="3810000" cy="920750"/>
            <a:chOff x="2352" y="1104"/>
            <a:chExt cx="2400" cy="580"/>
          </a:xfrm>
        </p:grpSpPr>
        <p:sp>
          <p:nvSpPr>
            <p:cNvPr id="48138" name="Text Box 43"/>
            <p:cNvSpPr txBox="1"/>
            <p:nvPr/>
          </p:nvSpPr>
          <p:spPr>
            <a:xfrm>
              <a:off x="2352" y="1104"/>
              <a:ext cx="2400" cy="58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b="1" dirty="0">
                  <a:solidFill>
                    <a:srgbClr val="4F20FA"/>
                  </a:solidFill>
                  <a:latin typeface="黑体" panose="02010609060101010101" pitchFamily="49" charset="-122"/>
                  <a:ea typeface="黑体" panose="02010609060101010101" pitchFamily="49" charset="-122"/>
                </a:rPr>
                <a:t>(AC)OP(A)    AC</a:t>
              </a:r>
              <a:endParaRPr lang="en-US" altLang="zh-CN" b="1" dirty="0">
                <a:solidFill>
                  <a:srgbClr val="4F20FA"/>
                </a:solidFill>
                <a:latin typeface="黑体" panose="02010609060101010101" pitchFamily="49" charset="-122"/>
                <a:ea typeface="黑体" panose="02010609060101010101" pitchFamily="49" charset="-122"/>
              </a:endParaRPr>
            </a:p>
            <a:p>
              <a:pPr marL="0" lvl="0" indent="0" eaLnBrk="1" hangingPunct="1">
                <a:lnSpc>
                  <a:spcPct val="60000"/>
                </a:lnSpc>
                <a:spcBef>
                  <a:spcPct val="50000"/>
                </a:spcBef>
                <a:buClrTx/>
                <a:buSzTx/>
                <a:buFontTx/>
                <a:buNone/>
              </a:pPr>
              <a:r>
                <a:rPr lang="en-US" altLang="zh-CN" b="1" dirty="0">
                  <a:solidFill>
                    <a:srgbClr val="4F20FA"/>
                  </a:solidFill>
                  <a:latin typeface="黑体" panose="02010609060101010101" pitchFamily="49" charset="-122"/>
                  <a:ea typeface="黑体" panose="02010609060101010101" pitchFamily="49" charset="-122"/>
                </a:rPr>
                <a:t>(PC) + n     PC</a:t>
              </a:r>
              <a:endParaRPr lang="en-US" altLang="zh-CN" b="1" dirty="0">
                <a:solidFill>
                  <a:srgbClr val="4F20FA"/>
                </a:solidFill>
                <a:latin typeface="黑体" panose="02010609060101010101" pitchFamily="49" charset="-122"/>
                <a:ea typeface="黑体" panose="02010609060101010101" pitchFamily="49" charset="-122"/>
              </a:endParaRPr>
            </a:p>
          </p:txBody>
        </p:sp>
        <p:sp>
          <p:nvSpPr>
            <p:cNvPr id="48139" name="Line 44"/>
            <p:cNvSpPr/>
            <p:nvPr/>
          </p:nvSpPr>
          <p:spPr>
            <a:xfrm>
              <a:off x="3696" y="1200"/>
              <a:ext cx="336" cy="0"/>
            </a:xfrm>
            <a:prstGeom prst="line">
              <a:avLst/>
            </a:prstGeom>
            <a:ln w="38100" cap="flat" cmpd="sng">
              <a:solidFill>
                <a:srgbClr val="4F20FA"/>
              </a:solidFill>
              <a:prstDash val="solid"/>
              <a:headEnd type="none" w="sm" len="sm"/>
              <a:tailEnd type="triangle" w="med" len="med"/>
            </a:ln>
          </p:spPr>
        </p:sp>
        <p:sp>
          <p:nvSpPr>
            <p:cNvPr id="48140" name="Line 45"/>
            <p:cNvSpPr/>
            <p:nvPr/>
          </p:nvSpPr>
          <p:spPr>
            <a:xfrm>
              <a:off x="3648" y="1536"/>
              <a:ext cx="384" cy="0"/>
            </a:xfrm>
            <a:prstGeom prst="line">
              <a:avLst/>
            </a:prstGeom>
            <a:ln w="38100" cap="flat" cmpd="sng">
              <a:solidFill>
                <a:srgbClr val="4F20FA"/>
              </a:solidFill>
              <a:prstDash val="solid"/>
              <a:headEnd type="none" w="med" len="med"/>
              <a:tailEnd type="triangle" w="med" len="med"/>
            </a:ln>
          </p:spPr>
        </p:sp>
      </p:grpSp>
      <p:sp>
        <p:nvSpPr>
          <p:cNvPr id="309294" name="Line 46"/>
          <p:cNvSpPr/>
          <p:nvPr/>
        </p:nvSpPr>
        <p:spPr>
          <a:xfrm flipV="1">
            <a:off x="4767263" y="4141788"/>
            <a:ext cx="288925" cy="309562"/>
          </a:xfrm>
          <a:prstGeom prst="line">
            <a:avLst/>
          </a:prstGeom>
          <a:ln w="38100" cap="flat" cmpd="sng">
            <a:solidFill>
              <a:srgbClr val="000000"/>
            </a:solidFill>
            <a:prstDash val="solid"/>
            <a:headEnd type="none" w="med" len="med"/>
            <a:tailEnd type="none" w="med" len="med"/>
          </a:ln>
        </p:spPr>
      </p:sp>
      <p:sp>
        <p:nvSpPr>
          <p:cNvPr id="48137" name="矩形 1"/>
          <p:cNvSpPr/>
          <p:nvPr/>
        </p:nvSpPr>
        <p:spPr>
          <a:xfrm>
            <a:off x="323850" y="404813"/>
            <a:ext cx="8424863" cy="2862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② 隐含约定目的地址的双操作数指令</a:t>
            </a:r>
            <a:r>
              <a:rPr lang="zh-CN" altLang="en-US" sz="2400" b="1" dirty="0"/>
              <a:t>：</a:t>
            </a:r>
            <a:r>
              <a:rPr lang="zh-CN" altLang="zh-CN" sz="2400" b="1" dirty="0"/>
              <a:t>在某些微机中，双操作数指令也可采用一地址指令格式。源操作数按指令给出的源地址</a:t>
            </a:r>
            <a:r>
              <a:rPr lang="en-US" altLang="zh-CN" sz="2400" b="1" dirty="0"/>
              <a:t>A</a:t>
            </a:r>
            <a:r>
              <a:rPr lang="zh-CN" altLang="zh-CN" sz="2400" b="1" dirty="0"/>
              <a:t>读取，另一个操作数（目的操作数）隐含在</a:t>
            </a:r>
            <a:r>
              <a:rPr lang="en-US" altLang="zh-CN" sz="2400" b="1" dirty="0"/>
              <a:t>CPU</a:t>
            </a:r>
            <a:r>
              <a:rPr lang="zh-CN" altLang="zh-CN" sz="2400" b="1" dirty="0"/>
              <a:t>的累加器</a:t>
            </a:r>
            <a:r>
              <a:rPr lang="en-US" altLang="zh-CN" sz="2400" b="1" dirty="0"/>
              <a:t>AC</a:t>
            </a:r>
            <a:r>
              <a:rPr lang="zh-CN" altLang="zh-CN" sz="2400" b="1" dirty="0"/>
              <a:t>中，运算结果也将存放在</a:t>
            </a:r>
            <a:r>
              <a:rPr lang="en-US" altLang="zh-CN" sz="2400" b="1" dirty="0"/>
              <a:t>AC</a:t>
            </a:r>
            <a:r>
              <a:rPr lang="zh-CN" altLang="zh-CN" sz="2400" b="1" dirty="0"/>
              <a:t>中。如</a:t>
            </a:r>
            <a:r>
              <a:rPr lang="en-US" altLang="zh-CN" sz="2400" b="1" dirty="0"/>
              <a:t>Intel 8086/8088</a:t>
            </a:r>
            <a:r>
              <a:rPr lang="zh-CN" altLang="zh-CN" sz="2400" b="1" dirty="0"/>
              <a:t>的乘法、除法指令就采用该格式。</a:t>
            </a:r>
            <a:endParaRPr lang="zh-CN" altLang="en-US" sz="24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09283">
                                            <p:txEl>
                                              <p:charRg st="0" end="4"/>
                                            </p:txEl>
                                          </p:spTgt>
                                        </p:tgtEl>
                                        <p:attrNameLst>
                                          <p:attrName>style.visibility</p:attrName>
                                        </p:attrNameLst>
                                      </p:cBhvr>
                                      <p:to>
                                        <p:strVal val="visible"/>
                                      </p:to>
                                    </p:set>
                                    <p:animEffect transition="in" filter="slide(fromLeft)">
                                      <p:cBhvr>
                                        <p:cTn id="7" dur="500"/>
                                        <p:tgtEl>
                                          <p:spTgt spid="309283">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09284"/>
                                        </p:tgtEl>
                                        <p:attrNameLst>
                                          <p:attrName>style.visibility</p:attrName>
                                        </p:attrNameLst>
                                      </p:cBhvr>
                                      <p:to>
                                        <p:strVal val="visible"/>
                                      </p:to>
                                    </p:set>
                                    <p:anim calcmode="lin" valueType="num">
                                      <p:cBhvr additive="base">
                                        <p:cTn id="12" dur="500" fill="hold"/>
                                        <p:tgtEl>
                                          <p:spTgt spid="309284"/>
                                        </p:tgtEl>
                                        <p:attrNameLst>
                                          <p:attrName>ppt_x</p:attrName>
                                        </p:attrNameLst>
                                      </p:cBhvr>
                                      <p:tavLst>
                                        <p:tav tm="0">
                                          <p:val>
                                            <p:strVal val="1+#ppt_w/2"/>
                                          </p:val>
                                        </p:tav>
                                        <p:tav tm="100000">
                                          <p:val>
                                            <p:strVal val="#ppt_x"/>
                                          </p:val>
                                        </p:tav>
                                      </p:tavLst>
                                    </p:anim>
                                    <p:anim calcmode="lin" valueType="num">
                                      <p:cBhvr additive="base">
                                        <p:cTn id="13" dur="500" fill="hold"/>
                                        <p:tgtEl>
                                          <p:spTgt spid="30928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09282"/>
                                        </p:tgtEl>
                                        <p:attrNameLst>
                                          <p:attrName>style.visibility</p:attrName>
                                        </p:attrNameLst>
                                      </p:cBhvr>
                                      <p:to>
                                        <p:strVal val="visible"/>
                                      </p:to>
                                    </p:set>
                                    <p:animEffect transition="in" filter="wipe(left)">
                                      <p:cBhvr>
                                        <p:cTn id="18" dur="500"/>
                                        <p:tgtEl>
                                          <p:spTgt spid="30928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09290"/>
                                        </p:tgtEl>
                                        <p:attrNameLst>
                                          <p:attrName>style.visibility</p:attrName>
                                        </p:attrNameLst>
                                      </p:cBhvr>
                                      <p:to>
                                        <p:strVal val="visible"/>
                                      </p:to>
                                    </p:set>
                                    <p:animEffect transition="in" filter="slide(fromBottom)">
                                      <p:cBhvr>
                                        <p:cTn id="23" dur="500"/>
                                        <p:tgtEl>
                                          <p:spTgt spid="30929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9294"/>
                                        </p:tgtEl>
                                        <p:attrNameLst>
                                          <p:attrName>style.visibility</p:attrName>
                                        </p:attrNameLst>
                                      </p:cBhvr>
                                      <p:to>
                                        <p:strVal val="visible"/>
                                      </p:to>
                                    </p:set>
                                    <p:animEffect transition="in" filter="wipe(down)">
                                      <p:cBhvr>
                                        <p:cTn id="28" dur="500"/>
                                        <p:tgtEl>
                                          <p:spTgt spid="309294"/>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309287"/>
                                        </p:tgtEl>
                                        <p:attrNameLst>
                                          <p:attrName>style.visibility</p:attrName>
                                        </p:attrNameLst>
                                      </p:cBhvr>
                                      <p:to>
                                        <p:strVal val="visible"/>
                                      </p:to>
                                    </p:set>
                                    <p:animEffect transition="in" filter="wipe(down)">
                                      <p:cBhvr>
                                        <p:cTn id="32" dur="500"/>
                                        <p:tgtEl>
                                          <p:spTgt spid="309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82" grpId="0"/>
      <p:bldP spid="309283" grpId="0" build="p"/>
      <p:bldP spid="30928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11306" name="Text Box 10"/>
          <p:cNvSpPr txBox="1"/>
          <p:nvPr/>
        </p:nvSpPr>
        <p:spPr>
          <a:xfrm>
            <a:off x="179388" y="193675"/>
            <a:ext cx="57150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）零地址指令</a:t>
            </a:r>
            <a:endParaRPr lang="zh-CN" altLang="en-US" b="1" dirty="0">
              <a:latin typeface="黑体" panose="02010609060101010101" pitchFamily="49" charset="-122"/>
              <a:ea typeface="黑体" panose="02010609060101010101" pitchFamily="49" charset="-122"/>
            </a:endParaRPr>
          </a:p>
          <a:p>
            <a:pPr marL="0" lvl="0" indent="0" eaLnBrk="1" hangingPunct="1">
              <a:lnSpc>
                <a:spcPct val="80000"/>
              </a:lnSpc>
              <a:spcBef>
                <a:spcPct val="50000"/>
              </a:spcBef>
              <a:buClrTx/>
              <a:buSzTx/>
              <a:buFontTx/>
              <a:buNone/>
            </a:pPr>
            <a:r>
              <a:rPr lang="zh-CN" altLang="en-US" b="1" dirty="0">
                <a:solidFill>
                  <a:srgbClr val="4F20FA"/>
                </a:solidFill>
                <a:latin typeface="黑体" panose="02010609060101010101" pitchFamily="49" charset="-122"/>
                <a:ea typeface="黑体" panose="02010609060101010101" pitchFamily="49" charset="-122"/>
              </a:rPr>
              <a:t>格式：</a:t>
            </a:r>
            <a:endParaRPr lang="zh-CN" altLang="en-US" b="1" dirty="0">
              <a:solidFill>
                <a:srgbClr val="4F20FA"/>
              </a:solidFill>
              <a:latin typeface="黑体" panose="02010609060101010101" pitchFamily="49" charset="-122"/>
              <a:ea typeface="黑体" panose="02010609060101010101" pitchFamily="49" charset="-122"/>
            </a:endParaRPr>
          </a:p>
        </p:txBody>
      </p:sp>
      <p:sp>
        <p:nvSpPr>
          <p:cNvPr id="311316" name="Text Box 20"/>
          <p:cNvSpPr txBox="1"/>
          <p:nvPr/>
        </p:nvSpPr>
        <p:spPr>
          <a:xfrm>
            <a:off x="1550988" y="803275"/>
            <a:ext cx="838200" cy="471488"/>
          </a:xfrm>
          <a:prstGeom prst="rect">
            <a:avLst/>
          </a:prstGeom>
          <a:solidFill>
            <a:srgbClr val="FEFEFA"/>
          </a:solidFill>
          <a:ln w="38100" cap="flat" cmpd="sng">
            <a:solidFill>
              <a:srgbClr val="4F20FA"/>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70000"/>
              </a:lnSpc>
              <a:spcBef>
                <a:spcPct val="50000"/>
              </a:spcBef>
              <a:buClrTx/>
              <a:buSzTx/>
              <a:buFontTx/>
              <a:buNone/>
            </a:pPr>
            <a:r>
              <a:rPr lang="en-US" altLang="zh-CN" b="1" dirty="0">
                <a:latin typeface="黑体" panose="02010609060101010101" pitchFamily="49" charset="-122"/>
                <a:ea typeface="黑体" panose="02010609060101010101" pitchFamily="49" charset="-122"/>
              </a:rPr>
              <a:t>OP   </a:t>
            </a:r>
            <a:endParaRPr lang="en-US" altLang="zh-CN" b="1" dirty="0">
              <a:latin typeface="Times New Roman" panose="02020603050405020304" pitchFamily="18" charset="0"/>
              <a:ea typeface="黑体" panose="02010609060101010101" pitchFamily="49" charset="-122"/>
            </a:endParaRPr>
          </a:p>
        </p:txBody>
      </p:sp>
      <p:sp>
        <p:nvSpPr>
          <p:cNvPr id="311317" name="Text Box 21"/>
          <p:cNvSpPr txBox="1"/>
          <p:nvPr/>
        </p:nvSpPr>
        <p:spPr>
          <a:xfrm>
            <a:off x="179388" y="1412875"/>
            <a:ext cx="8856662" cy="369411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4F20FA"/>
                </a:solidFill>
                <a:latin typeface="Times New Roman" panose="02020603050405020304" pitchFamily="18" charset="0"/>
                <a:ea typeface="黑体" panose="02010609060101010101" pitchFamily="49" charset="-122"/>
              </a:rPr>
              <a:t>这种指令不含操作数，有两种可能：</a:t>
            </a:r>
            <a:endParaRPr lang="zh-CN" altLang="en-US" sz="2800" b="1" dirty="0">
              <a:solidFill>
                <a:srgbClr val="4F20FA"/>
              </a:solidFill>
              <a:latin typeface="Times New Roman" panose="02020603050405020304" pitchFamily="18" charset="0"/>
              <a:ea typeface="黑体" panose="02010609060101010101" pitchFamily="49" charset="-122"/>
            </a:endParaRPr>
          </a:p>
          <a:p>
            <a:pPr marL="0" lvl="0" indent="0" eaLnBrk="1" hangingPunct="1">
              <a:spcBef>
                <a:spcPct val="50000"/>
              </a:spcBef>
              <a:buClrTx/>
              <a:buSzTx/>
              <a:buFontTx/>
              <a:buNone/>
            </a:pPr>
            <a:r>
              <a:rPr lang="zh-CN" altLang="en-US" sz="2800" b="1" dirty="0">
                <a:solidFill>
                  <a:srgbClr val="4F20FA"/>
                </a:solidFill>
                <a:latin typeface="Times New Roman" panose="02020603050405020304" pitchFamily="18" charset="0"/>
                <a:ea typeface="黑体" panose="02010609060101010101" pitchFamily="49" charset="-122"/>
              </a:rPr>
              <a:t>  </a:t>
            </a:r>
            <a:r>
              <a:rPr lang="zh-CN" altLang="en-US" sz="2800" b="1" dirty="0">
                <a:solidFill>
                  <a:srgbClr val="4F20FA"/>
                </a:solidFill>
                <a:latin typeface="Times New Roman" panose="02020603050405020304" pitchFamily="18" charset="0"/>
                <a:ea typeface="黑体" panose="02010609060101010101" pitchFamily="49" charset="-122"/>
                <a:sym typeface="Symbol" panose="05050102010706020507" pitchFamily="18" charset="2"/>
              </a:rPr>
              <a:t> 不需要操作数的指令。</a:t>
            </a:r>
            <a:r>
              <a:rPr lang="zh-CN" altLang="zh-CN" sz="2800" b="1" dirty="0"/>
              <a:t>如空操作指令、停机指令等。</a:t>
            </a:r>
            <a:endParaRPr lang="zh-CN" altLang="en-US" sz="2800" b="1" dirty="0">
              <a:solidFill>
                <a:srgbClr val="4F20FA"/>
              </a:solidFill>
              <a:latin typeface="Times New Roman" panose="02020603050405020304" pitchFamily="18" charset="0"/>
              <a:ea typeface="黑体" panose="02010609060101010101" pitchFamily="49" charset="-122"/>
              <a:sym typeface="Symbol" panose="05050102010706020507" pitchFamily="18" charset="2"/>
            </a:endParaRPr>
          </a:p>
          <a:p>
            <a:pPr marL="0" lvl="0" indent="0" eaLnBrk="1" hangingPunct="1">
              <a:lnSpc>
                <a:spcPct val="150000"/>
              </a:lnSpc>
              <a:spcBef>
                <a:spcPct val="50000"/>
              </a:spcBef>
              <a:buClrTx/>
              <a:buSzTx/>
              <a:buFontTx/>
              <a:buNone/>
            </a:pPr>
            <a:r>
              <a:rPr lang="zh-CN" altLang="en-US" sz="2800" b="1" dirty="0">
                <a:solidFill>
                  <a:srgbClr val="4F20FA"/>
                </a:solidFill>
                <a:sym typeface="Symbol" panose="05050102010706020507" pitchFamily="18" charset="2"/>
              </a:rPr>
              <a:t>   </a:t>
            </a:r>
            <a:r>
              <a:rPr lang="zh-CN" altLang="en-US" sz="2800" b="1" dirty="0">
                <a:solidFill>
                  <a:srgbClr val="4F20FA"/>
                </a:solidFill>
                <a:ea typeface="黑体" panose="02010609060101010101" pitchFamily="49" charset="-122"/>
                <a:sym typeface="Symbol" panose="05050102010706020507" pitchFamily="18" charset="2"/>
              </a:rPr>
              <a:t>所需操作数都是隐含指定。</a:t>
            </a:r>
            <a:r>
              <a:rPr lang="zh-CN" altLang="zh-CN" sz="2400" b="1" dirty="0"/>
              <a:t>如堆栈操作的运算指令，所需的操作数事先约定在堆栈中，由堆栈指针</a:t>
            </a:r>
            <a:r>
              <a:rPr lang="en-US" altLang="zh-CN" sz="2400" b="1" dirty="0"/>
              <a:t>SP</a:t>
            </a:r>
            <a:r>
              <a:rPr lang="zh-CN" altLang="zh-CN" sz="2400" b="1" dirty="0"/>
              <a:t>隐含指出，操作结果仍送回堆栈中。又如</a:t>
            </a:r>
            <a:r>
              <a:rPr lang="en-US" altLang="zh-CN" sz="2400" b="1" dirty="0"/>
              <a:t>Intel 80x86</a:t>
            </a:r>
            <a:r>
              <a:rPr lang="zh-CN" altLang="zh-CN" sz="2400" b="1" dirty="0"/>
              <a:t>的串操作处理指令，其操作数是隐含指定的。</a:t>
            </a:r>
            <a:endParaRPr lang="zh-CN" altLang="en-US" sz="2400" b="1" dirty="0">
              <a:solidFill>
                <a:srgbClr val="4F20FA"/>
              </a:solidFill>
              <a:ea typeface="黑体" panose="02010609060101010101" pitchFamily="49" charset="-122"/>
              <a:sym typeface="Symbol" panose="05050102010706020507" pitchFamily="18" charset="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11306">
                                            <p:txEl>
                                              <p:charRg st="0" end="9"/>
                                            </p:txEl>
                                          </p:spTgt>
                                        </p:tgtEl>
                                        <p:attrNameLst>
                                          <p:attrName>style.visibility</p:attrName>
                                        </p:attrNameLst>
                                      </p:cBhvr>
                                      <p:to>
                                        <p:strVal val="visible"/>
                                      </p:to>
                                    </p:set>
                                    <p:animEffect transition="in" filter="slide(fromLeft)">
                                      <p:cBhvr>
                                        <p:cTn id="7" dur="500"/>
                                        <p:tgtEl>
                                          <p:spTgt spid="311306">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11306">
                                            <p:txEl>
                                              <p:charRg st="9" end="13"/>
                                            </p:txEl>
                                          </p:spTgt>
                                        </p:tgtEl>
                                        <p:attrNameLst>
                                          <p:attrName>style.visibility</p:attrName>
                                        </p:attrNameLst>
                                      </p:cBhvr>
                                      <p:to>
                                        <p:strVal val="visible"/>
                                      </p:to>
                                    </p:set>
                                    <p:animEffect transition="in" filter="slide(fromLeft)">
                                      <p:cBhvr>
                                        <p:cTn id="12" dur="500"/>
                                        <p:tgtEl>
                                          <p:spTgt spid="311306">
                                            <p:txEl>
                                              <p:charRg st="9"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11316"/>
                                        </p:tgtEl>
                                        <p:attrNameLst>
                                          <p:attrName>style.visibility</p:attrName>
                                        </p:attrNameLst>
                                      </p:cBhvr>
                                      <p:to>
                                        <p:strVal val="visible"/>
                                      </p:to>
                                    </p:set>
                                    <p:anim calcmode="lin" valueType="num">
                                      <p:cBhvr additive="base">
                                        <p:cTn id="17" dur="500" fill="hold"/>
                                        <p:tgtEl>
                                          <p:spTgt spid="311316"/>
                                        </p:tgtEl>
                                        <p:attrNameLst>
                                          <p:attrName>ppt_x</p:attrName>
                                        </p:attrNameLst>
                                      </p:cBhvr>
                                      <p:tavLst>
                                        <p:tav tm="0">
                                          <p:val>
                                            <p:strVal val="1+#ppt_w/2"/>
                                          </p:val>
                                        </p:tav>
                                        <p:tav tm="100000">
                                          <p:val>
                                            <p:strVal val="#ppt_x"/>
                                          </p:val>
                                        </p:tav>
                                      </p:tavLst>
                                    </p:anim>
                                    <p:anim calcmode="lin" valueType="num">
                                      <p:cBhvr additive="base">
                                        <p:cTn id="18" dur="500" fill="hold"/>
                                        <p:tgtEl>
                                          <p:spTgt spid="31131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311317"/>
                                        </p:tgtEl>
                                        <p:attrNameLst>
                                          <p:attrName>style.visibility</p:attrName>
                                        </p:attrNameLst>
                                      </p:cBhvr>
                                      <p:to>
                                        <p:strVal val="visible"/>
                                      </p:to>
                                    </p:set>
                                    <p:animEffect transition="in" filter="slide(fromLeft)">
                                      <p:cBhvr>
                                        <p:cTn id="23" dur="500"/>
                                        <p:tgtEl>
                                          <p:spTgt spid="31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6" grpId="0" build="p"/>
      <p:bldP spid="311316" grpId="0" animBg="1"/>
      <p:bldP spid="3113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50179" name="矩形 2"/>
          <p:cNvSpPr/>
          <p:nvPr/>
        </p:nvSpPr>
        <p:spPr>
          <a:xfrm>
            <a:off x="323850" y="188278"/>
            <a:ext cx="8713788" cy="39693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    </a:t>
            </a:r>
            <a:r>
              <a:rPr lang="zh-CN" altLang="zh-CN" sz="2400" b="1" dirty="0"/>
              <a:t>上述讨论</a:t>
            </a:r>
            <a:r>
              <a:rPr lang="zh-CN" altLang="en-US" sz="2400" b="1" dirty="0"/>
              <a:t>表明</a:t>
            </a:r>
            <a:r>
              <a:rPr lang="zh-CN" altLang="zh-CN" sz="2400" b="1" dirty="0"/>
              <a:t>，指令格式中采用隐含指定操作数地址（即隐地址）能够有效地减少地址数，缩短指令长度。</a:t>
            </a:r>
            <a:endParaRPr lang="zh-CN" altLang="zh-CN" sz="2400" b="1" dirty="0"/>
          </a:p>
          <a:p>
            <a:pPr marL="0" lvl="0" indent="0" eaLnBrk="1" hangingPunct="1">
              <a:lnSpc>
                <a:spcPct val="150000"/>
              </a:lnSpc>
              <a:spcBef>
                <a:spcPct val="0"/>
              </a:spcBef>
              <a:buClrTx/>
              <a:buSzTx/>
              <a:buFontTx/>
              <a:buNone/>
            </a:pPr>
            <a:r>
              <a:rPr lang="en-US" altLang="zh-CN" sz="2400" b="1" dirty="0"/>
              <a:t>    </a:t>
            </a:r>
            <a:r>
              <a:rPr lang="zh-CN" altLang="zh-CN" sz="2400" b="1" dirty="0">
                <a:solidFill>
                  <a:srgbClr val="C00000"/>
                </a:solidFill>
              </a:rPr>
              <a:t>上述几种指令格式只是一般情况，并非每台计算机都具有。</a:t>
            </a:r>
            <a:r>
              <a:rPr lang="zh-CN" altLang="zh-CN" sz="2400" b="1" dirty="0"/>
              <a:t>例如，在</a:t>
            </a:r>
            <a:r>
              <a:rPr lang="en-US" altLang="zh-CN" sz="2400" b="1" dirty="0"/>
              <a:t>Intel </a:t>
            </a:r>
            <a:r>
              <a:rPr lang="en-US" altLang="zh-CN" sz="2400" b="1" dirty="0">
                <a:solidFill>
                  <a:srgbClr val="C00000"/>
                </a:solidFill>
              </a:rPr>
              <a:t>80x86</a:t>
            </a:r>
            <a:r>
              <a:rPr lang="zh-CN" altLang="zh-CN" sz="2400" b="1" dirty="0"/>
              <a:t>指令系统中，以</a:t>
            </a:r>
            <a:r>
              <a:rPr lang="zh-CN" altLang="zh-CN" sz="2400" b="1" dirty="0">
                <a:solidFill>
                  <a:srgbClr val="C00000"/>
                </a:solidFill>
              </a:rPr>
              <a:t>二地址指令格式</a:t>
            </a:r>
            <a:r>
              <a:rPr lang="zh-CN" altLang="zh-CN" sz="2400" b="1" dirty="0"/>
              <a:t>为主，辅以一地址和零地址格式。</a:t>
            </a:r>
            <a:endParaRPr lang="zh-CN" altLang="zh-CN" sz="2400" b="1" dirty="0"/>
          </a:p>
          <a:p>
            <a:pPr marL="0" lvl="0" indent="0" eaLnBrk="1" hangingPunct="1">
              <a:lnSpc>
                <a:spcPct val="150000"/>
              </a:lnSpc>
              <a:spcBef>
                <a:spcPct val="0"/>
              </a:spcBef>
              <a:buClrTx/>
              <a:buSzTx/>
              <a:buFontTx/>
              <a:buNone/>
            </a:pPr>
            <a:r>
              <a:rPr lang="zh-CN" altLang="zh-CN" sz="2400" b="1" dirty="0"/>
              <a:t>例如，在</a:t>
            </a:r>
            <a:r>
              <a:rPr lang="en-US" altLang="zh-CN" sz="2400" b="1" dirty="0"/>
              <a:t>RISC</a:t>
            </a:r>
            <a:r>
              <a:rPr lang="zh-CN" altLang="zh-CN" sz="2400" b="1" dirty="0"/>
              <a:t>微处理器</a:t>
            </a:r>
            <a:r>
              <a:rPr lang="en-US" altLang="zh-CN" sz="2400" b="1" dirty="0">
                <a:solidFill>
                  <a:srgbClr val="C00000"/>
                </a:solidFill>
              </a:rPr>
              <a:t>MIPS</a:t>
            </a:r>
            <a:r>
              <a:rPr lang="zh-CN" altLang="zh-CN" sz="2400" b="1" dirty="0"/>
              <a:t>指令系统中，以</a:t>
            </a:r>
            <a:r>
              <a:rPr lang="zh-CN" altLang="zh-CN" sz="2400" b="1" dirty="0">
                <a:solidFill>
                  <a:srgbClr val="C00000"/>
                </a:solidFill>
              </a:rPr>
              <a:t>三地址指令格式</a:t>
            </a:r>
            <a:r>
              <a:rPr lang="zh-CN" altLang="zh-CN" sz="2400" b="1" dirty="0">
                <a:solidFill>
                  <a:schemeClr val="tx1"/>
                </a:solidFill>
              </a:rPr>
              <a:t>为</a:t>
            </a:r>
            <a:r>
              <a:rPr lang="zh-CN" altLang="zh-CN" sz="2400" b="1" dirty="0"/>
              <a:t>主，辅以一地址和零地址格式。</a:t>
            </a:r>
            <a:endParaRPr lang="zh-CN" altLang="zh-CN" sz="2400" b="1" dirty="0"/>
          </a:p>
        </p:txBody>
      </p:sp>
      <p:sp>
        <p:nvSpPr>
          <p:cNvPr id="2" name="文本框 1"/>
          <p:cNvSpPr txBox="1"/>
          <p:nvPr/>
        </p:nvSpPr>
        <p:spPr>
          <a:xfrm>
            <a:off x="347980" y="4436745"/>
            <a:ext cx="8448040" cy="230695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spAutoFit/>
          </a:bodyPr>
          <a:p>
            <a:pPr marL="0" lvl="0" indent="0" eaLnBrk="1" hangingPunct="1">
              <a:lnSpc>
                <a:spcPct val="150000"/>
              </a:lnSpc>
              <a:spcBef>
                <a:spcPct val="0"/>
              </a:spcBef>
              <a:buClrTx/>
              <a:buSzTx/>
              <a:buFontTx/>
              <a:buNone/>
            </a:pPr>
            <a:r>
              <a:rPr lang="en-US" altLang="zh-CN" sz="2400" b="1" dirty="0">
                <a:sym typeface="+mn-ea"/>
              </a:rPr>
              <a:t>     </a:t>
            </a:r>
            <a:r>
              <a:rPr lang="zh-CN" altLang="zh-CN" sz="2400" b="1" dirty="0">
                <a:sym typeface="+mn-ea"/>
              </a:rPr>
              <a:t>在计算机中，</a:t>
            </a:r>
            <a:r>
              <a:rPr lang="zh-CN" altLang="zh-CN" sz="2400" b="1" dirty="0">
                <a:solidFill>
                  <a:srgbClr val="C00000"/>
                </a:solidFill>
                <a:sym typeface="+mn-ea"/>
              </a:rPr>
              <a:t>指令</a:t>
            </a:r>
            <a:r>
              <a:rPr lang="zh-CN" altLang="zh-CN" sz="2400" b="1" dirty="0">
                <a:sym typeface="+mn-ea"/>
              </a:rPr>
              <a:t>和</a:t>
            </a:r>
            <a:r>
              <a:rPr lang="zh-CN" altLang="zh-CN" sz="2400" b="1" dirty="0">
                <a:solidFill>
                  <a:srgbClr val="C00000"/>
                </a:solidFill>
                <a:sym typeface="+mn-ea"/>
              </a:rPr>
              <a:t>操作数</a:t>
            </a:r>
            <a:r>
              <a:rPr lang="zh-CN" altLang="zh-CN" sz="2400" b="1" dirty="0">
                <a:sym typeface="+mn-ea"/>
              </a:rPr>
              <a:t>同样是以二进制代码形式存储的，从表面上看二者并无区别。但是，指令地址是由程序计数器</a:t>
            </a:r>
            <a:r>
              <a:rPr lang="en-US" altLang="zh-CN" sz="2400" b="1" dirty="0">
                <a:sym typeface="+mn-ea"/>
              </a:rPr>
              <a:t>PC</a:t>
            </a:r>
            <a:r>
              <a:rPr lang="zh-CN" altLang="zh-CN" sz="2400" b="1" dirty="0">
                <a:sym typeface="+mn-ea"/>
              </a:rPr>
              <a:t>指定的。而操作数地址则是由指令中的地址码规定的。因此二者绝不可能混淆。</a:t>
            </a:r>
            <a:endParaRPr lang="zh-CN" altLang="en-US" sz="2400"/>
          </a:p>
        </p:txBody>
      </p:sp>
    </p:spTree>
  </p:cSld>
  <p:clrMapOvr>
    <a:masterClrMapping/>
  </p:clrMapOvr>
  <p:transition spd="slow">
    <p:cover dir="l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11320" name="Text Box 24"/>
          <p:cNvSpPr txBox="1"/>
          <p:nvPr/>
        </p:nvSpPr>
        <p:spPr>
          <a:xfrm>
            <a:off x="260350" y="404813"/>
            <a:ext cx="4191000" cy="3841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b="1" dirty="0">
                <a:latin typeface="Times New Roman" panose="02020603050405020304" pitchFamily="18" charset="0"/>
                <a:ea typeface="黑体" panose="02010609060101010101" pitchFamily="49" charset="-122"/>
              </a:rPr>
              <a:t>3. </a:t>
            </a:r>
            <a:r>
              <a:rPr lang="zh-CN" altLang="en-US" b="1" dirty="0">
                <a:latin typeface="Times New Roman" panose="02020603050405020304" pitchFamily="18" charset="0"/>
                <a:ea typeface="黑体" panose="02010609060101010101" pitchFamily="49" charset="-122"/>
              </a:rPr>
              <a:t>操作码结构</a:t>
            </a:r>
            <a:endParaRPr lang="zh-CN" altLang="en-US" b="1" dirty="0">
              <a:latin typeface="Times New Roman" panose="02020603050405020304" pitchFamily="18" charset="0"/>
              <a:ea typeface="黑体" panose="02010609060101010101" pitchFamily="49" charset="-122"/>
            </a:endParaRPr>
          </a:p>
        </p:txBody>
      </p:sp>
      <p:sp>
        <p:nvSpPr>
          <p:cNvPr id="51204" name="矩形 1"/>
          <p:cNvSpPr/>
          <p:nvPr/>
        </p:nvSpPr>
        <p:spPr>
          <a:xfrm>
            <a:off x="260350" y="981075"/>
            <a:ext cx="8401050" cy="50784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       </a:t>
            </a:r>
            <a:r>
              <a:rPr lang="zh-CN" altLang="zh-CN" sz="2400" b="1" dirty="0"/>
              <a:t>指令中的操作码用来指示机器应执行什么性质的操作，每一条指令都有一个含义确定的操作码，不同指令的操作码用不同的二进制编码表示。</a:t>
            </a:r>
            <a:endParaRPr lang="en-US" altLang="zh-CN" sz="2400" b="1" dirty="0"/>
          </a:p>
          <a:p>
            <a:pPr marL="0" lvl="0" indent="0" eaLnBrk="1" hangingPunct="1">
              <a:lnSpc>
                <a:spcPct val="150000"/>
              </a:lnSpc>
              <a:spcBef>
                <a:spcPct val="0"/>
              </a:spcBef>
              <a:buClrTx/>
              <a:buSzTx/>
              <a:buFontTx/>
              <a:buNone/>
            </a:pPr>
            <a:r>
              <a:rPr lang="en-US" altLang="zh-CN" sz="2400" b="1" dirty="0"/>
              <a:t>       </a:t>
            </a:r>
            <a:r>
              <a:rPr lang="zh-CN" altLang="zh-CN" sz="2400" b="1" dirty="0"/>
              <a:t>操作码的位数决定了操作类型的多少，位数越多所能表示的操作种类也就越多。如某机器的操作码长度为</a:t>
            </a:r>
            <a:r>
              <a:rPr lang="en-US" altLang="zh-CN" sz="2400" b="1" dirty="0">
                <a:solidFill>
                  <a:srgbClr val="C00000"/>
                </a:solidFill>
              </a:rPr>
              <a:t>8</a:t>
            </a:r>
            <a:r>
              <a:rPr lang="zh-CN" altLang="zh-CN" sz="2400" b="1" dirty="0">
                <a:solidFill>
                  <a:srgbClr val="C00000"/>
                </a:solidFill>
              </a:rPr>
              <a:t>位</a:t>
            </a:r>
            <a:r>
              <a:rPr lang="zh-CN" altLang="zh-CN" sz="2400" b="1" dirty="0"/>
              <a:t>，则该指令系统最多可以有</a:t>
            </a:r>
            <a:r>
              <a:rPr lang="en-US" altLang="zh-CN" sz="2400" b="1" dirty="0"/>
              <a:t> </a:t>
            </a:r>
            <a:r>
              <a:rPr lang="en-US" altLang="zh-CN" sz="2400" b="1" dirty="0">
                <a:solidFill>
                  <a:srgbClr val="C00000"/>
                </a:solidFill>
                <a:latin typeface="Times New Roman" panose="02020603050405020304" pitchFamily="18" charset="0"/>
                <a:cs typeface="Times New Roman" panose="02020603050405020304" pitchFamily="18" charset="0"/>
              </a:rPr>
              <a:t>2</a:t>
            </a:r>
            <a:r>
              <a:rPr lang="en-US" altLang="zh-CN" sz="2400" b="1" baseline="30000" dirty="0">
                <a:solidFill>
                  <a:srgbClr val="C00000"/>
                </a:solidFill>
                <a:latin typeface="Times New Roman" panose="02020603050405020304" pitchFamily="18" charset="0"/>
                <a:cs typeface="Times New Roman" panose="02020603050405020304" pitchFamily="18" charset="0"/>
              </a:rPr>
              <a:t>8</a:t>
            </a:r>
            <a:r>
              <a:rPr lang="en-US" altLang="zh-CN" sz="2400" b="1" dirty="0">
                <a:solidFill>
                  <a:srgbClr val="C00000"/>
                </a:solidFill>
                <a:latin typeface="Times New Roman" panose="02020603050405020304" pitchFamily="18" charset="0"/>
                <a:cs typeface="Times New Roman" panose="02020603050405020304" pitchFamily="18" charset="0"/>
              </a:rPr>
              <a:t> =256 </a:t>
            </a:r>
            <a:r>
              <a:rPr lang="zh-CN" altLang="zh-CN" sz="2400" b="1" dirty="0"/>
              <a:t>种指令</a:t>
            </a:r>
            <a:r>
              <a:rPr lang="zh-CN" altLang="en-US" sz="2400" b="1" dirty="0"/>
              <a:t>。</a:t>
            </a:r>
            <a:r>
              <a:rPr lang="zh-CN" altLang="zh-CN" sz="2400" b="1" dirty="0"/>
              <a:t>但当指令长度一定时，地址码位数与操作码位数相互制约，即如果地址部分占位数较多，则允许操作码可占位数就会减少，从而限制了指令的种类数。所以在操作码结构设计上有一些不同的方法。</a:t>
            </a:r>
            <a:endParaRPr lang="zh-CN" altLang="en-US" sz="24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11320"/>
                                        </p:tgtEl>
                                        <p:attrNameLst>
                                          <p:attrName>style.visibility</p:attrName>
                                        </p:attrNameLst>
                                      </p:cBhvr>
                                      <p:to>
                                        <p:strVal val="visible"/>
                                      </p:to>
                                    </p:set>
                                    <p:animEffect transition="in" filter="randombar(vertical)">
                                      <p:cBhvr>
                                        <p:cTn id="7" dur="500"/>
                                        <p:tgtEl>
                                          <p:spTgt spid="311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1319" name="Text Box 23"/>
          <p:cNvSpPr txBox="1"/>
          <p:nvPr/>
        </p:nvSpPr>
        <p:spPr>
          <a:xfrm>
            <a:off x="120015" y="332740"/>
            <a:ext cx="4904740" cy="485140"/>
          </a:xfrm>
          <a:prstGeom prst="rect">
            <a:avLst/>
          </a:prstGeom>
          <a:noFill/>
          <a:ln w="381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 固定长度操作码</a:t>
            </a:r>
            <a:endParaRPr lang="zh-CN" altLang="en-US" sz="2400" b="1" dirty="0">
              <a:solidFill>
                <a:srgbClr val="DF3C09"/>
              </a:solidFill>
              <a:latin typeface="宋体" panose="02010600030101010101" pitchFamily="2" charset="-122"/>
              <a:ea typeface="黑体" panose="02010609060101010101" pitchFamily="49" charset="-122"/>
            </a:endParaRPr>
          </a:p>
        </p:txBody>
      </p:sp>
      <p:sp>
        <p:nvSpPr>
          <p:cNvPr id="3" name="文本框 2"/>
          <p:cNvSpPr txBox="1"/>
          <p:nvPr/>
        </p:nvSpPr>
        <p:spPr>
          <a:xfrm>
            <a:off x="340995" y="4004945"/>
            <a:ext cx="8220075" cy="386080"/>
          </a:xfrm>
          <a:prstGeom prst="rect">
            <a:avLst/>
          </a:prstGeom>
          <a:noFill/>
        </p:spPr>
        <p:txBody>
          <a:bodyPr wrap="none" rtlCol="0" anchor="t">
            <a:spAutoFit/>
          </a:bodyPr>
          <a:p>
            <a:pPr marL="0" lvl="0" indent="0" eaLnBrk="1" hangingPunct="1">
              <a:lnSpc>
                <a:spcPct val="80000"/>
              </a:lnSpc>
              <a:spcBef>
                <a:spcPct val="50000"/>
              </a:spcBef>
              <a:buClrTx/>
              <a:buSzTx/>
              <a:buFontTx/>
              <a:buNone/>
            </a:pPr>
            <a:r>
              <a:rPr lang="zh-CN" altLang="en-US" sz="2400" b="1" dirty="0">
                <a:latin typeface="宋体" panose="02010600030101010101" pitchFamily="2" charset="-122"/>
                <a:ea typeface="黑体" panose="02010609060101010101" pitchFamily="49" charset="-122"/>
                <a:sym typeface="+mn-ea"/>
              </a:rPr>
              <a:t>例：</a:t>
            </a:r>
            <a:r>
              <a:rPr lang="en-US" altLang="zh-CN" sz="2400" b="1" dirty="0">
                <a:latin typeface="Times New Roman" panose="02020603050405020304" pitchFamily="18" charset="0"/>
                <a:cs typeface="Times New Roman" panose="02020603050405020304" pitchFamily="18" charset="0"/>
                <a:sym typeface="+mn-ea"/>
              </a:rPr>
              <a:t>8086/8088</a:t>
            </a:r>
            <a:r>
              <a:rPr lang="zh-CN" altLang="en-US" sz="2400" b="1" dirty="0">
                <a:latin typeface="Times New Roman" panose="02020603050405020304" pitchFamily="18" charset="0"/>
                <a:cs typeface="Times New Roman" panose="02020603050405020304" pitchFamily="18" charset="0"/>
                <a:sym typeface="+mn-ea"/>
              </a:rPr>
              <a:t>的双操作数指令格式中的</a:t>
            </a:r>
            <a:r>
              <a:rPr lang="zh-CN" altLang="en-US" sz="2400" b="1" dirty="0">
                <a:solidFill>
                  <a:srgbClr val="C00000"/>
                </a:solidFill>
                <a:latin typeface="Times New Roman" panose="02020603050405020304" pitchFamily="18" charset="0"/>
                <a:cs typeface="Times New Roman" panose="02020603050405020304" pitchFamily="18" charset="0"/>
                <a:sym typeface="+mn-ea"/>
              </a:rPr>
              <a:t>操作码</a:t>
            </a:r>
            <a:r>
              <a:rPr lang="zh-CN" altLang="en-US" sz="2400" b="1" dirty="0">
                <a:latin typeface="Times New Roman" panose="02020603050405020304" pitchFamily="18" charset="0"/>
                <a:cs typeface="Times New Roman" panose="02020603050405020304" pitchFamily="18" charset="0"/>
                <a:sym typeface="+mn-ea"/>
              </a:rPr>
              <a:t>为第一</a:t>
            </a:r>
            <a:r>
              <a:rPr lang="zh-CN" altLang="en-US" sz="2400" b="1" dirty="0">
                <a:latin typeface="Times New Roman" panose="02020603050405020304" pitchFamily="18" charset="0"/>
                <a:cs typeface="Times New Roman" panose="02020603050405020304" pitchFamily="18" charset="0"/>
                <a:sym typeface="+mn-ea"/>
              </a:rPr>
              <a:t>字节：</a:t>
            </a:r>
            <a:endParaRPr lang="zh-CN" altLang="en-US" sz="2400" b="1" dirty="0">
              <a:latin typeface="Times New Roman" panose="02020603050405020304" pitchFamily="18" charset="0"/>
              <a:cs typeface="Times New Roman" panose="02020603050405020304" pitchFamily="18" charset="0"/>
              <a:sym typeface="+mn-ea"/>
            </a:endParaRPr>
          </a:p>
        </p:txBody>
      </p:sp>
      <p:grpSp>
        <p:nvGrpSpPr>
          <p:cNvPr id="9" name="组合 8"/>
          <p:cNvGrpSpPr/>
          <p:nvPr/>
        </p:nvGrpSpPr>
        <p:grpSpPr>
          <a:xfrm>
            <a:off x="251460" y="4653280"/>
            <a:ext cx="8721090" cy="1725930"/>
            <a:chOff x="510" y="5627"/>
            <a:chExt cx="13734" cy="2718"/>
          </a:xfrm>
        </p:grpSpPr>
        <p:sp>
          <p:nvSpPr>
            <p:cNvPr id="43069" name="Rectangle 21"/>
            <p:cNvSpPr>
              <a:spLocks noChangeArrowheads="1"/>
            </p:cNvSpPr>
            <p:nvPr/>
          </p:nvSpPr>
          <p:spPr bwMode="auto">
            <a:xfrm>
              <a:off x="651" y="7440"/>
              <a:ext cx="13553" cy="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781" y="7430"/>
              <a:ext cx="2933" cy="723"/>
              <a:chOff x="1557" y="868"/>
              <a:chExt cx="1046" cy="289"/>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1557" y="927"/>
                <a:ext cx="5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C00000"/>
                    </a:solidFill>
                    <a:latin typeface="Times New Roman" panose="02020603050405020304" pitchFamily="18" charset="0"/>
                  </a:rPr>
                  <a:t>操作码</a:t>
                </a:r>
                <a:endParaRPr lang="zh-CN" altLang="en-US" sz="1800">
                  <a:solidFill>
                    <a:srgbClr val="C00000"/>
                  </a:solidFill>
                  <a:latin typeface="Times New Roman" panose="02020603050405020304" pitchFamily="18" charset="0"/>
                </a:endParaRPr>
              </a:p>
            </p:txBody>
          </p:sp>
        </p:grpSp>
        <p:sp>
          <p:nvSpPr>
            <p:cNvPr id="43064" name="Rectangle 43"/>
            <p:cNvSpPr>
              <a:spLocks noChangeArrowheads="1"/>
            </p:cNvSpPr>
            <p:nvPr/>
          </p:nvSpPr>
          <p:spPr bwMode="auto">
            <a:xfrm>
              <a:off x="4463" y="6961"/>
              <a:ext cx="127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5  4  3</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5680" y="6981"/>
              <a:ext cx="11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2  1  0</a:t>
              </a:r>
              <a:endParaRPr lang="en-US"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3533" y="6970"/>
              <a:ext cx="109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7    6</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510" y="6992"/>
              <a:ext cx="46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7</a:t>
              </a:r>
              <a:endParaRPr lang="en-US" altLang="zh-CN" sz="1800">
                <a:solidFill>
                  <a:schemeClr val="tx1"/>
                </a:solidFill>
                <a:latin typeface="Times New Roman" panose="02020603050405020304" pitchFamily="18" charset="0"/>
              </a:endParaRPr>
            </a:p>
          </p:txBody>
        </p:sp>
        <p:cxnSp>
          <p:nvCxnSpPr>
            <p:cNvPr id="4" name="直接连接符 3"/>
            <p:cNvCxnSpPr/>
            <p:nvPr/>
          </p:nvCxnSpPr>
          <p:spPr>
            <a:xfrm flipH="1">
              <a:off x="3559" y="7462"/>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 name="直接连接符 4"/>
            <p:cNvCxnSpPr/>
            <p:nvPr/>
          </p:nvCxnSpPr>
          <p:spPr>
            <a:xfrm flipH="1">
              <a:off x="4538" y="7451"/>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flipH="1">
              <a:off x="5709" y="7477"/>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 name="直接连接符 1"/>
            <p:cNvCxnSpPr/>
            <p:nvPr/>
          </p:nvCxnSpPr>
          <p:spPr>
            <a:xfrm flipH="1">
              <a:off x="6769" y="7462"/>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 name="Rectangle 43"/>
            <p:cNvSpPr>
              <a:spLocks noChangeArrowheads="1"/>
            </p:cNvSpPr>
            <p:nvPr/>
          </p:nvSpPr>
          <p:spPr bwMode="auto">
            <a:xfrm>
              <a:off x="2051" y="6940"/>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a:t>
              </a:r>
              <a:endParaRPr lang="en-US" altLang="zh-CN" sz="1800">
                <a:solidFill>
                  <a:schemeClr val="tx1"/>
                </a:solidFill>
                <a:latin typeface="Times New Roman" panose="02020603050405020304" pitchFamily="18" charset="0"/>
              </a:endParaRPr>
            </a:p>
          </p:txBody>
        </p:sp>
        <p:sp>
          <p:nvSpPr>
            <p:cNvPr id="10" name="Rectangle 43"/>
            <p:cNvSpPr>
              <a:spLocks noChangeArrowheads="1"/>
            </p:cNvSpPr>
            <p:nvPr/>
          </p:nvSpPr>
          <p:spPr bwMode="auto">
            <a:xfrm>
              <a:off x="6792" y="6984"/>
              <a:ext cx="199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11" name="Rectangle 43"/>
            <p:cNvSpPr>
              <a:spLocks noChangeArrowheads="1"/>
            </p:cNvSpPr>
            <p:nvPr/>
          </p:nvSpPr>
          <p:spPr bwMode="auto">
            <a:xfrm>
              <a:off x="2844" y="6941"/>
              <a:ext cx="68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12" name="Rectangle 34"/>
            <p:cNvSpPr>
              <a:spLocks noChangeArrowheads="1"/>
            </p:cNvSpPr>
            <p:nvPr/>
          </p:nvSpPr>
          <p:spPr bwMode="auto">
            <a:xfrm>
              <a:off x="2164" y="7568"/>
              <a:ext cx="4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d</a:t>
              </a:r>
              <a:endParaRPr lang="en-US" altLang="zh-CN" sz="1800">
                <a:solidFill>
                  <a:srgbClr val="C00000"/>
                </a:solidFill>
                <a:latin typeface="Times New Roman" panose="02020603050405020304" pitchFamily="18" charset="0"/>
              </a:endParaRPr>
            </a:p>
          </p:txBody>
        </p:sp>
        <p:sp>
          <p:nvSpPr>
            <p:cNvPr id="13" name="Rectangle 34"/>
            <p:cNvSpPr>
              <a:spLocks noChangeArrowheads="1"/>
            </p:cNvSpPr>
            <p:nvPr/>
          </p:nvSpPr>
          <p:spPr bwMode="auto">
            <a:xfrm>
              <a:off x="3491" y="7557"/>
              <a:ext cx="1221"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MOD</a:t>
              </a:r>
              <a:endParaRPr lang="en-US" altLang="zh-CN" sz="1800">
                <a:solidFill>
                  <a:schemeClr val="tx1"/>
                </a:solidFill>
                <a:latin typeface="Times New Roman" panose="02020603050405020304" pitchFamily="18" charset="0"/>
              </a:endParaRPr>
            </a:p>
          </p:txBody>
        </p:sp>
        <p:sp>
          <p:nvSpPr>
            <p:cNvPr id="14" name="右大括号 13"/>
            <p:cNvSpPr/>
            <p:nvPr/>
          </p:nvSpPr>
          <p:spPr>
            <a:xfrm rot="16200000">
              <a:off x="1700" y="5227"/>
              <a:ext cx="815" cy="2766"/>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Rectangle 34"/>
            <p:cNvSpPr>
              <a:spLocks noChangeArrowheads="1"/>
            </p:cNvSpPr>
            <p:nvPr/>
          </p:nvSpPr>
          <p:spPr bwMode="auto">
            <a:xfrm>
              <a:off x="1264" y="5739"/>
              <a:ext cx="173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C00000"/>
                  </a:solidFill>
                  <a:latin typeface="Times New Roman" panose="02020603050405020304" pitchFamily="18" charset="0"/>
                </a:rPr>
                <a:t>第一字节</a:t>
              </a:r>
              <a:endParaRPr lang="zh-CN" altLang="en-US" sz="1800">
                <a:solidFill>
                  <a:srgbClr val="C00000"/>
                </a:solidFill>
                <a:latin typeface="Times New Roman" panose="02020603050405020304" pitchFamily="18" charset="0"/>
              </a:endParaRPr>
            </a:p>
          </p:txBody>
        </p:sp>
        <p:cxnSp>
          <p:nvCxnSpPr>
            <p:cNvPr id="18" name="直接连接符 17"/>
            <p:cNvCxnSpPr/>
            <p:nvPr/>
          </p:nvCxnSpPr>
          <p:spPr>
            <a:xfrm flipH="1">
              <a:off x="2129" y="7428"/>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p:nvPr/>
          </p:nvCxnSpPr>
          <p:spPr>
            <a:xfrm flipH="1">
              <a:off x="2844" y="7462"/>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Rectangle 34"/>
            <p:cNvSpPr>
              <a:spLocks noChangeArrowheads="1"/>
            </p:cNvSpPr>
            <p:nvPr/>
          </p:nvSpPr>
          <p:spPr bwMode="auto">
            <a:xfrm>
              <a:off x="2944" y="7568"/>
              <a:ext cx="5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w</a:t>
              </a:r>
              <a:endParaRPr lang="en-US" altLang="zh-CN" sz="1800">
                <a:solidFill>
                  <a:srgbClr val="C00000"/>
                </a:solidFill>
                <a:latin typeface="Times New Roman" panose="02020603050405020304" pitchFamily="18" charset="0"/>
              </a:endParaRPr>
            </a:p>
          </p:txBody>
        </p:sp>
        <p:sp>
          <p:nvSpPr>
            <p:cNvPr id="26" name="Rectangle 34"/>
            <p:cNvSpPr>
              <a:spLocks noChangeArrowheads="1"/>
            </p:cNvSpPr>
            <p:nvPr/>
          </p:nvSpPr>
          <p:spPr bwMode="auto">
            <a:xfrm>
              <a:off x="4598" y="7576"/>
              <a:ext cx="106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REG</a:t>
              </a:r>
              <a:endParaRPr lang="en-US" altLang="zh-CN" sz="1800">
                <a:solidFill>
                  <a:srgbClr val="3333FF"/>
                </a:solidFill>
                <a:latin typeface="Times New Roman" panose="02020603050405020304" pitchFamily="18" charset="0"/>
              </a:endParaRPr>
            </a:p>
          </p:txBody>
        </p:sp>
        <p:cxnSp>
          <p:nvCxnSpPr>
            <p:cNvPr id="27" name="直接连接符 26"/>
            <p:cNvCxnSpPr/>
            <p:nvPr/>
          </p:nvCxnSpPr>
          <p:spPr>
            <a:xfrm flipH="1">
              <a:off x="8679" y="7451"/>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p:nvPr/>
          </p:nvCxnSpPr>
          <p:spPr>
            <a:xfrm flipH="1">
              <a:off x="10537" y="7440"/>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p:nvPr/>
          </p:nvCxnSpPr>
          <p:spPr>
            <a:xfrm flipH="1">
              <a:off x="12364" y="7462"/>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Rectangle 34"/>
            <p:cNvSpPr>
              <a:spLocks noChangeArrowheads="1"/>
            </p:cNvSpPr>
            <p:nvPr/>
          </p:nvSpPr>
          <p:spPr bwMode="auto">
            <a:xfrm>
              <a:off x="5706" y="7586"/>
              <a:ext cx="9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R/M</a:t>
              </a:r>
              <a:endParaRPr lang="en-US" altLang="zh-CN" sz="1800">
                <a:solidFill>
                  <a:schemeClr val="tx1"/>
                </a:solidFill>
                <a:latin typeface="Times New Roman" panose="02020603050405020304" pitchFamily="18" charset="0"/>
              </a:endParaRPr>
            </a:p>
          </p:txBody>
        </p:sp>
        <p:sp>
          <p:nvSpPr>
            <p:cNvPr id="31" name="Rectangle 43"/>
            <p:cNvSpPr>
              <a:spLocks noChangeArrowheads="1"/>
            </p:cNvSpPr>
            <p:nvPr/>
          </p:nvSpPr>
          <p:spPr bwMode="auto">
            <a:xfrm>
              <a:off x="8617" y="6981"/>
              <a:ext cx="199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32" name="Rectangle 43"/>
            <p:cNvSpPr>
              <a:spLocks noChangeArrowheads="1"/>
            </p:cNvSpPr>
            <p:nvPr/>
          </p:nvSpPr>
          <p:spPr bwMode="auto">
            <a:xfrm>
              <a:off x="10445" y="6985"/>
              <a:ext cx="199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33" name="Rectangle 43"/>
            <p:cNvSpPr>
              <a:spLocks noChangeArrowheads="1"/>
            </p:cNvSpPr>
            <p:nvPr/>
          </p:nvSpPr>
          <p:spPr bwMode="auto">
            <a:xfrm>
              <a:off x="12250" y="6992"/>
              <a:ext cx="199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34" name="Rectangle 34"/>
            <p:cNvSpPr>
              <a:spLocks noChangeArrowheads="1"/>
            </p:cNvSpPr>
            <p:nvPr/>
          </p:nvSpPr>
          <p:spPr bwMode="auto">
            <a:xfrm>
              <a:off x="6885" y="7623"/>
              <a:ext cx="15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disp-</a:t>
              </a:r>
              <a:r>
                <a:rPr lang="en-US" altLang="zh-CN" sz="1800">
                  <a:solidFill>
                    <a:schemeClr val="tx1"/>
                  </a:solidFill>
                  <a:latin typeface="Times New Roman" panose="02020603050405020304" pitchFamily="18" charset="0"/>
                </a:rPr>
                <a:t>low</a:t>
              </a:r>
              <a:endParaRPr lang="en-US" altLang="zh-CN" sz="1800">
                <a:solidFill>
                  <a:schemeClr val="tx1"/>
                </a:solidFill>
                <a:latin typeface="Times New Roman" panose="02020603050405020304" pitchFamily="18" charset="0"/>
              </a:endParaRPr>
            </a:p>
          </p:txBody>
        </p:sp>
        <p:sp>
          <p:nvSpPr>
            <p:cNvPr id="35" name="Rectangle 34"/>
            <p:cNvSpPr>
              <a:spLocks noChangeArrowheads="1"/>
            </p:cNvSpPr>
            <p:nvPr/>
          </p:nvSpPr>
          <p:spPr bwMode="auto">
            <a:xfrm>
              <a:off x="8813" y="7608"/>
              <a:ext cx="17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disp-</a:t>
              </a:r>
              <a:r>
                <a:rPr lang="en-US" altLang="zh-CN" sz="1800">
                  <a:solidFill>
                    <a:schemeClr val="tx1"/>
                  </a:solidFill>
                  <a:latin typeface="Times New Roman" panose="02020603050405020304" pitchFamily="18" charset="0"/>
                </a:rPr>
                <a:t>high</a:t>
              </a:r>
              <a:endParaRPr lang="en-US" altLang="zh-CN" sz="1800">
                <a:solidFill>
                  <a:schemeClr val="tx1"/>
                </a:solidFill>
                <a:latin typeface="Times New Roman" panose="02020603050405020304" pitchFamily="18" charset="0"/>
              </a:endParaRPr>
            </a:p>
          </p:txBody>
        </p:sp>
        <p:sp>
          <p:nvSpPr>
            <p:cNvPr id="36" name="Rectangle 34"/>
            <p:cNvSpPr>
              <a:spLocks noChangeArrowheads="1"/>
            </p:cNvSpPr>
            <p:nvPr/>
          </p:nvSpPr>
          <p:spPr bwMode="auto">
            <a:xfrm>
              <a:off x="10642" y="7608"/>
              <a:ext cx="1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6">
                      <a:lumMod val="50000"/>
                    </a:schemeClr>
                  </a:solidFill>
                  <a:latin typeface="Times New Roman" panose="02020603050405020304" pitchFamily="18" charset="0"/>
                </a:rPr>
                <a:t>data-low</a:t>
              </a:r>
              <a:endParaRPr lang="en-US" altLang="zh-CN" sz="1800">
                <a:solidFill>
                  <a:schemeClr val="accent6">
                    <a:lumMod val="50000"/>
                  </a:schemeClr>
                </a:solidFill>
                <a:latin typeface="Times New Roman" panose="02020603050405020304" pitchFamily="18" charset="0"/>
              </a:endParaRPr>
            </a:p>
          </p:txBody>
        </p:sp>
        <p:sp>
          <p:nvSpPr>
            <p:cNvPr id="37" name="Rectangle 34"/>
            <p:cNvSpPr>
              <a:spLocks noChangeArrowheads="1"/>
            </p:cNvSpPr>
            <p:nvPr/>
          </p:nvSpPr>
          <p:spPr bwMode="auto">
            <a:xfrm>
              <a:off x="12463" y="7574"/>
              <a:ext cx="1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6">
                      <a:lumMod val="50000"/>
                    </a:schemeClr>
                  </a:solidFill>
                  <a:latin typeface="Times New Roman" panose="02020603050405020304" pitchFamily="18" charset="0"/>
                </a:rPr>
                <a:t>data-low</a:t>
              </a:r>
              <a:endParaRPr lang="en-US" altLang="zh-CN" sz="1800">
                <a:solidFill>
                  <a:schemeClr val="accent6">
                    <a:lumMod val="50000"/>
                  </a:schemeClr>
                </a:solidFill>
                <a:latin typeface="Times New Roman" panose="02020603050405020304" pitchFamily="18" charset="0"/>
              </a:endParaRPr>
            </a:p>
          </p:txBody>
        </p:sp>
        <p:sp>
          <p:nvSpPr>
            <p:cNvPr id="38" name="右大括号 37"/>
            <p:cNvSpPr/>
            <p:nvPr/>
          </p:nvSpPr>
          <p:spPr>
            <a:xfrm rot="16200000">
              <a:off x="4799" y="5190"/>
              <a:ext cx="815" cy="2766"/>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9" name="右大括号 38"/>
            <p:cNvSpPr/>
            <p:nvPr/>
          </p:nvSpPr>
          <p:spPr>
            <a:xfrm rot="16200000">
              <a:off x="8213" y="4875"/>
              <a:ext cx="862" cy="3517"/>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0" name="Rectangle 34"/>
            <p:cNvSpPr>
              <a:spLocks noChangeArrowheads="1"/>
            </p:cNvSpPr>
            <p:nvPr/>
          </p:nvSpPr>
          <p:spPr bwMode="auto">
            <a:xfrm>
              <a:off x="4341" y="5739"/>
              <a:ext cx="173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a:t>
              </a:r>
              <a:r>
                <a:rPr lang="zh-CN" altLang="en-US" sz="1800">
                  <a:solidFill>
                    <a:schemeClr val="tx1"/>
                  </a:solidFill>
                  <a:latin typeface="Times New Roman" panose="02020603050405020304" pitchFamily="18" charset="0"/>
                </a:rPr>
                <a:t>二字节</a:t>
              </a:r>
              <a:endParaRPr lang="zh-CN" altLang="en-US" sz="1800">
                <a:solidFill>
                  <a:schemeClr val="tx1"/>
                </a:solidFill>
                <a:latin typeface="Times New Roman" panose="02020603050405020304" pitchFamily="18" charset="0"/>
              </a:endParaRPr>
            </a:p>
          </p:txBody>
        </p:sp>
        <p:sp>
          <p:nvSpPr>
            <p:cNvPr id="41" name="Rectangle 34"/>
            <p:cNvSpPr>
              <a:spLocks noChangeArrowheads="1"/>
            </p:cNvSpPr>
            <p:nvPr/>
          </p:nvSpPr>
          <p:spPr bwMode="auto">
            <a:xfrm>
              <a:off x="7679" y="5739"/>
              <a:ext cx="24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第三、</a:t>
              </a:r>
              <a:r>
                <a:rPr lang="zh-CN" altLang="en-US" sz="1800">
                  <a:solidFill>
                    <a:schemeClr val="tx1"/>
                  </a:solidFill>
                  <a:latin typeface="Times New Roman" panose="02020603050405020304" pitchFamily="18" charset="0"/>
                </a:rPr>
                <a:t>四字节</a:t>
              </a:r>
              <a:endParaRPr lang="zh-CN" altLang="en-US" sz="1800">
                <a:solidFill>
                  <a:schemeClr val="tx1"/>
                </a:solidFill>
                <a:latin typeface="Times New Roman" panose="02020603050405020304" pitchFamily="18" charset="0"/>
              </a:endParaRPr>
            </a:p>
          </p:txBody>
        </p:sp>
        <p:sp>
          <p:nvSpPr>
            <p:cNvPr id="42" name="右大括号 41"/>
            <p:cNvSpPr/>
            <p:nvPr/>
          </p:nvSpPr>
          <p:spPr>
            <a:xfrm rot="16200000">
              <a:off x="11891" y="4931"/>
              <a:ext cx="926" cy="3344"/>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3" name="Rectangle 34"/>
            <p:cNvSpPr>
              <a:spLocks noChangeArrowheads="1"/>
            </p:cNvSpPr>
            <p:nvPr/>
          </p:nvSpPr>
          <p:spPr bwMode="auto">
            <a:xfrm>
              <a:off x="11195" y="5627"/>
              <a:ext cx="24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第五、</a:t>
              </a:r>
              <a:r>
                <a:rPr lang="zh-CN" altLang="en-US" sz="1800">
                  <a:solidFill>
                    <a:schemeClr val="tx1"/>
                  </a:solidFill>
                  <a:latin typeface="Times New Roman" panose="02020603050405020304" pitchFamily="18" charset="0"/>
                </a:rPr>
                <a:t>六字节</a:t>
              </a:r>
              <a:endParaRPr lang="zh-CN" altLang="en-US" sz="1800">
                <a:solidFill>
                  <a:schemeClr val="tx1"/>
                </a:solidFill>
                <a:latin typeface="Times New Roman" panose="02020603050405020304" pitchFamily="18" charset="0"/>
              </a:endParaRPr>
            </a:p>
          </p:txBody>
        </p:sp>
      </p:grpSp>
      <p:sp>
        <p:nvSpPr>
          <p:cNvPr id="16" name="文本框 15"/>
          <p:cNvSpPr txBox="1"/>
          <p:nvPr/>
        </p:nvSpPr>
        <p:spPr>
          <a:xfrm>
            <a:off x="387985" y="1772920"/>
            <a:ext cx="8615045" cy="1753235"/>
          </a:xfrm>
          <a:prstGeom prst="rect">
            <a:avLst/>
          </a:prstGeom>
          <a:noFill/>
        </p:spPr>
        <p:txBody>
          <a:bodyPr wrap="square" rtlCol="0" anchor="t">
            <a:spAutoFit/>
          </a:bodyPr>
          <a:p>
            <a:pPr marL="0" lvl="0" indent="0">
              <a:lnSpc>
                <a:spcPct val="150000"/>
              </a:lnSpc>
              <a:spcBef>
                <a:spcPts val="20"/>
              </a:spcBef>
              <a:spcAft>
                <a:spcPts val="0"/>
              </a:spcAft>
              <a:buNone/>
            </a:pPr>
            <a:r>
              <a:rPr lang="zh-CN" altLang="zh-CN" sz="2400" b="1" dirty="0">
                <a:sym typeface="+mn-ea"/>
              </a:rPr>
              <a:t>如用指令字中第一字节（</a:t>
            </a:r>
            <a:r>
              <a:rPr lang="en-US" altLang="zh-CN" sz="2400" b="1" dirty="0">
                <a:sym typeface="+mn-ea"/>
              </a:rPr>
              <a:t>8</a:t>
            </a:r>
            <a:r>
              <a:rPr lang="zh-CN" altLang="zh-CN" sz="2400" b="1" dirty="0">
                <a:sym typeface="+mn-ea"/>
              </a:rPr>
              <a:t>位）表示操作码。操作码固定长度有利于简化硬件设计和缩短指令译码时间。如</a:t>
            </a:r>
            <a:r>
              <a:rPr lang="en-US" altLang="zh-CN" sz="2400" b="1" dirty="0">
                <a:sym typeface="+mn-ea"/>
              </a:rPr>
              <a:t>RISC</a:t>
            </a:r>
            <a:r>
              <a:rPr lang="zh-CN" altLang="zh-CN" sz="2400" b="1" dirty="0">
                <a:sym typeface="+mn-ea"/>
              </a:rPr>
              <a:t>微处理器</a:t>
            </a:r>
            <a:r>
              <a:rPr lang="en-US" altLang="zh-CN" sz="2400" b="1" dirty="0">
                <a:sym typeface="+mn-ea"/>
              </a:rPr>
              <a:t>MIPS</a:t>
            </a:r>
            <a:r>
              <a:rPr lang="zh-CN" altLang="zh-CN" sz="2400" b="1" dirty="0">
                <a:sym typeface="+mn-ea"/>
              </a:rPr>
              <a:t>的指令系统中，指令基本操作码都是</a:t>
            </a:r>
            <a:r>
              <a:rPr lang="en-US" altLang="zh-CN" sz="2400" b="1" dirty="0">
                <a:sym typeface="+mn-ea"/>
              </a:rPr>
              <a:t>6</a:t>
            </a:r>
            <a:r>
              <a:rPr lang="zh-CN" altLang="zh-CN" sz="2400" b="1" dirty="0">
                <a:sym typeface="+mn-ea"/>
              </a:rPr>
              <a:t>位。</a:t>
            </a:r>
            <a:endParaRPr lang="zh-CN" altLang="en-US" sz="2400"/>
          </a:p>
        </p:txBody>
      </p:sp>
      <p:sp>
        <p:nvSpPr>
          <p:cNvPr id="17" name="文本框 16"/>
          <p:cNvSpPr txBox="1"/>
          <p:nvPr/>
        </p:nvSpPr>
        <p:spPr>
          <a:xfrm>
            <a:off x="467995" y="980440"/>
            <a:ext cx="6304280" cy="534035"/>
          </a:xfrm>
          <a:prstGeom prst="rect">
            <a:avLst/>
          </a:prstGeom>
        </p:spPr>
        <p:style>
          <a:lnRef idx="1">
            <a:schemeClr val="accent1"/>
          </a:lnRef>
          <a:fillRef idx="2">
            <a:schemeClr val="accent1"/>
          </a:fillRef>
          <a:effectRef idx="1">
            <a:schemeClr val="accent1"/>
          </a:effectRef>
          <a:fontRef idx="minor">
            <a:schemeClr val="dk1"/>
          </a:fontRef>
        </p:style>
        <p:txBody>
          <a:bodyPr wrap="none" rtlCol="0" anchor="t">
            <a:spAutoFit/>
          </a:bodyPr>
          <a:p>
            <a:pPr marL="0" lvl="0" indent="0">
              <a:lnSpc>
                <a:spcPct val="120000"/>
              </a:lnSpc>
              <a:spcBef>
                <a:spcPts val="20"/>
              </a:spcBef>
              <a:spcAft>
                <a:spcPts val="0"/>
              </a:spcAft>
              <a:buNone/>
            </a:pPr>
            <a:r>
              <a:rPr lang="zh-CN" altLang="zh-CN" sz="2400" b="1" dirty="0">
                <a:solidFill>
                  <a:srgbClr val="C00000"/>
                </a:solidFill>
                <a:sym typeface="+mn-ea"/>
              </a:rPr>
              <a:t>操作码的长度固定，在指令字的一个字段中</a:t>
            </a:r>
            <a:r>
              <a:rPr lang="zh-CN" altLang="zh-CN" sz="2400" b="1" dirty="0">
                <a:sym typeface="+mn-ea"/>
              </a:rPr>
              <a:t>。</a:t>
            </a:r>
            <a:endParaRPr lang="zh-CN" altLang="en-US" sz="240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11319">
                                            <p:txEl>
                                              <p:charRg st="0" end="12"/>
                                            </p:txEl>
                                          </p:spTgt>
                                        </p:tgtEl>
                                        <p:attrNameLst>
                                          <p:attrName>style.visibility</p:attrName>
                                        </p:attrNameLst>
                                      </p:cBhvr>
                                      <p:to>
                                        <p:strVal val="visible"/>
                                      </p:to>
                                    </p:set>
                                    <p:anim calcmode="lin" valueType="num">
                                      <p:cBhvr additive="base">
                                        <p:cTn id="7" dur="500" fill="hold"/>
                                        <p:tgtEl>
                                          <p:spTgt spid="311319">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1319">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1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9750" y="1556385"/>
            <a:ext cx="7573010" cy="2861310"/>
          </a:xfrm>
          <a:prstGeom prst="rect">
            <a:avLst/>
          </a:prstGeom>
          <a:noFill/>
        </p:spPr>
        <p:txBody>
          <a:bodyPr wrap="square" rtlCol="0" anchor="t">
            <a:spAutoFit/>
          </a:bodyPr>
          <a:p>
            <a:pPr marL="0" lvl="0" indent="0" eaLnBrk="1" hangingPunct="1">
              <a:lnSpc>
                <a:spcPct val="150000"/>
              </a:lnSpc>
              <a:spcBef>
                <a:spcPct val="50000"/>
              </a:spcBef>
              <a:buClrTx/>
              <a:buSzTx/>
              <a:buFontTx/>
              <a:buNone/>
            </a:pPr>
            <a:r>
              <a:rPr lang="en-US" altLang="zh-CN" sz="2400" b="1" dirty="0">
                <a:sym typeface="+mn-ea"/>
              </a:rPr>
              <a:t>    </a:t>
            </a:r>
            <a:r>
              <a:rPr lang="zh-CN" altLang="zh-CN" sz="2400" b="1" dirty="0">
                <a:sym typeface="+mn-ea"/>
              </a:rPr>
              <a:t>如果指令长度一定，则地址码与操作码的长度是相互制约的，为了解决这一矛盾，可采用</a:t>
            </a:r>
            <a:r>
              <a:rPr lang="zh-CN" altLang="zh-CN" sz="2400" b="1" dirty="0">
                <a:solidFill>
                  <a:srgbClr val="C00000"/>
                </a:solidFill>
                <a:sym typeface="+mn-ea"/>
              </a:rPr>
              <a:t>扩展操作码</a:t>
            </a:r>
            <a:r>
              <a:rPr lang="zh-CN" altLang="zh-CN" sz="2400" b="1" dirty="0">
                <a:sym typeface="+mn-ea"/>
              </a:rPr>
              <a:t>的办法，即操作码和地址码位数不固定，操作码位数允许</a:t>
            </a:r>
            <a:r>
              <a:rPr lang="zh-CN" altLang="en-US" sz="2400" b="1" dirty="0">
                <a:sym typeface="+mn-ea"/>
              </a:rPr>
              <a:t>变化</a:t>
            </a:r>
            <a:r>
              <a:rPr lang="zh-CN" altLang="zh-CN" sz="2400" b="1" dirty="0">
                <a:sym typeface="+mn-ea"/>
              </a:rPr>
              <a:t>，对地址数少的指令操作码长些，对地址数多的指令则操作码就短些。下面举例说明这种方法。</a:t>
            </a:r>
            <a:endParaRPr lang="zh-CN" altLang="en-US" sz="2400"/>
          </a:p>
        </p:txBody>
      </p:sp>
      <p:sp>
        <p:nvSpPr>
          <p:cNvPr id="3" name="文本框 2"/>
          <p:cNvSpPr txBox="1"/>
          <p:nvPr/>
        </p:nvSpPr>
        <p:spPr>
          <a:xfrm>
            <a:off x="539750" y="908685"/>
            <a:ext cx="3580130" cy="521970"/>
          </a:xfrm>
          <a:prstGeom prst="rect">
            <a:avLst/>
          </a:prstGeom>
          <a:noFill/>
        </p:spPr>
        <p:txBody>
          <a:bodyPr wrap="none" rtlCol="0" anchor="t">
            <a:spAutoFit/>
          </a:bodyPr>
          <a:p>
            <a:r>
              <a:rPr lang="zh-CN" altLang="en-US" sz="2800" b="1" dirty="0">
                <a:latin typeface="宋体" panose="02010600030101010101" pitchFamily="2" charset="-122"/>
                <a:ea typeface="黑体" panose="02010609060101010101" pitchFamily="49" charset="-122"/>
                <a:sym typeface="+mn-ea"/>
              </a:rPr>
              <a:t>（</a:t>
            </a:r>
            <a:r>
              <a:rPr lang="en-US" altLang="zh-CN" sz="2800" b="1" dirty="0">
                <a:latin typeface="宋体" panose="02010600030101010101" pitchFamily="2" charset="-122"/>
                <a:ea typeface="黑体" panose="02010609060101010101" pitchFamily="49" charset="-122"/>
                <a:sym typeface="+mn-ea"/>
              </a:rPr>
              <a:t>2</a:t>
            </a:r>
            <a:r>
              <a:rPr lang="zh-CN" altLang="en-US" sz="2800" b="1" dirty="0">
                <a:latin typeface="宋体" panose="02010600030101010101" pitchFamily="2" charset="-122"/>
                <a:ea typeface="黑体" panose="02010609060101010101" pitchFamily="49" charset="-122"/>
                <a:sym typeface="+mn-ea"/>
              </a:rPr>
              <a:t>）可变长度操作码</a:t>
            </a:r>
            <a:endParaRPr lang="zh-CN" altLang="en-US" sz="2800"/>
          </a:p>
        </p:txBody>
      </p:sp>
    </p:spTree>
  </p:cSld>
  <p:clrMapOvr>
    <a:masterClrMapping/>
  </p:clrMapOvr>
  <p:transition spd="slow">
    <p:cover dir="l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53251" name="矩形 1"/>
          <p:cNvSpPr/>
          <p:nvPr/>
        </p:nvSpPr>
        <p:spPr>
          <a:xfrm>
            <a:off x="250825" y="357188"/>
            <a:ext cx="8424863" cy="1128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【例】</a:t>
            </a:r>
            <a:r>
              <a:rPr lang="en-US" altLang="zh-CN" sz="2400" b="1" dirty="0"/>
              <a:t>  </a:t>
            </a:r>
            <a:r>
              <a:rPr lang="zh-CN" altLang="zh-CN" sz="2400" b="1" dirty="0"/>
              <a:t>设某机器的指令长度为</a:t>
            </a:r>
            <a:r>
              <a:rPr lang="en-US" altLang="zh-CN" sz="2400" b="1" dirty="0"/>
              <a:t>16</a:t>
            </a:r>
            <a:r>
              <a:rPr lang="zh-CN" altLang="zh-CN" sz="2400" b="1" dirty="0"/>
              <a:t>位，包括基本操作码</a:t>
            </a:r>
            <a:r>
              <a:rPr lang="en-US" altLang="zh-CN" sz="2400" b="1" dirty="0"/>
              <a:t>4</a:t>
            </a:r>
            <a:r>
              <a:rPr lang="zh-CN" altLang="zh-CN" sz="2400" b="1" dirty="0"/>
              <a:t>位</a:t>
            </a:r>
            <a:r>
              <a:rPr lang="zh-CN" altLang="en-US" sz="2400" b="1" dirty="0"/>
              <a:t>，</a:t>
            </a:r>
            <a:endParaRPr lang="en-US" altLang="zh-CN" sz="2400" b="1" dirty="0"/>
          </a:p>
          <a:p>
            <a:pPr marL="0" lvl="0" indent="0" eaLnBrk="1" hangingPunct="1">
              <a:lnSpc>
                <a:spcPct val="150000"/>
              </a:lnSpc>
              <a:spcBef>
                <a:spcPct val="0"/>
              </a:spcBef>
              <a:buClrTx/>
              <a:buSzTx/>
              <a:buFontTx/>
              <a:buNone/>
            </a:pPr>
            <a:r>
              <a:rPr lang="en-US" altLang="zh-CN" sz="2400" b="1" dirty="0"/>
              <a:t>3</a:t>
            </a:r>
            <a:r>
              <a:rPr lang="zh-CN" altLang="zh-CN" sz="2400" b="1" dirty="0"/>
              <a:t>个地址字段，每个地址字段长</a:t>
            </a:r>
            <a:r>
              <a:rPr lang="en-US" altLang="zh-CN" sz="2400" b="1" dirty="0"/>
              <a:t>4</a:t>
            </a:r>
            <a:r>
              <a:rPr lang="zh-CN" altLang="zh-CN" sz="2400" b="1" dirty="0"/>
              <a:t>位，其格式为</a:t>
            </a:r>
            <a:r>
              <a:rPr lang="zh-CN" altLang="en-US" sz="2400" b="1" dirty="0"/>
              <a:t>：</a:t>
            </a:r>
            <a:endParaRPr lang="zh-CN" altLang="zh-CN" sz="2400" b="1" dirty="0"/>
          </a:p>
        </p:txBody>
      </p:sp>
      <p:grpSp>
        <p:nvGrpSpPr>
          <p:cNvPr id="43" name="Group 24"/>
          <p:cNvGrpSpPr/>
          <p:nvPr/>
        </p:nvGrpSpPr>
        <p:grpSpPr>
          <a:xfrm>
            <a:off x="1404938" y="2047875"/>
            <a:ext cx="5543550" cy="457200"/>
            <a:chOff x="1264" y="624"/>
            <a:chExt cx="2288" cy="288"/>
          </a:xfrm>
        </p:grpSpPr>
        <p:sp>
          <p:nvSpPr>
            <p:cNvPr id="44" name="Text Box 25"/>
            <p:cNvSpPr txBox="1">
              <a:spLocks noChangeArrowheads="1"/>
            </p:cNvSpPr>
            <p:nvPr/>
          </p:nvSpPr>
          <p:spPr bwMode="auto">
            <a:xfrm>
              <a:off x="1264" y="624"/>
              <a:ext cx="2288" cy="278"/>
            </a:xfrm>
            <a:prstGeom prst="rect">
              <a:avLst/>
            </a:prstGeom>
            <a:solidFill>
              <a:srgbClr val="FEFEFA">
                <a:alpha val="0"/>
              </a:srgbClr>
            </a:solidFill>
            <a:ln w="38100">
              <a:solidFill>
                <a:srgbClr val="4F20FA"/>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70000"/>
                </a:lnSpc>
                <a:spcBef>
                  <a:spcPct val="50000"/>
                </a:spcBef>
                <a:spcAft>
                  <a:spcPct val="0"/>
                </a:spcAft>
                <a:buClrTx/>
                <a:buSzTx/>
                <a:buFontTx/>
                <a:buNone/>
                <a:defRPr/>
              </a:pPr>
              <a:r>
                <a:rPr kumimoji="1" lang="en-US" altLang="zh-CN" sz="32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r>
                <a:rPr kumimoji="1" lang="en-US" altLang="zh-CN" sz="3200" b="1" i="0" u="none" strike="noStrike" kern="1200" cap="none" spc="0" normalizeH="0" baseline="0" noProof="0" dirty="0" smtClean="0">
                  <a:ln>
                    <a:noFill/>
                  </a:ln>
                  <a:solidFill>
                    <a:schemeClr val="tx1"/>
                  </a:solidFill>
                  <a:effectLst/>
                  <a:uLnTx/>
                  <a:uFillTx/>
                  <a:latin typeface="+mn-ea"/>
                  <a:ea typeface="+mn-ea"/>
                  <a:cs typeface="+mn-cs"/>
                </a:rPr>
                <a:t>OP    A1     A2     A3   </a:t>
              </a:r>
              <a:endParaRPr kumimoji="1" lang="en-US" altLang="zh-CN" sz="32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53256" name="Line 26"/>
            <p:cNvSpPr/>
            <p:nvPr/>
          </p:nvSpPr>
          <p:spPr>
            <a:xfrm>
              <a:off x="1776" y="624"/>
              <a:ext cx="0" cy="288"/>
            </a:xfrm>
            <a:prstGeom prst="line">
              <a:avLst/>
            </a:prstGeom>
            <a:ln w="38100" cap="flat" cmpd="sng">
              <a:solidFill>
                <a:srgbClr val="4F20FA"/>
              </a:solidFill>
              <a:prstDash val="solid"/>
              <a:headEnd type="none" w="sm" len="sm"/>
              <a:tailEnd type="none" w="sm" len="sm"/>
            </a:ln>
          </p:spPr>
        </p:sp>
        <p:sp>
          <p:nvSpPr>
            <p:cNvPr id="53257" name="Line 27"/>
            <p:cNvSpPr/>
            <p:nvPr/>
          </p:nvSpPr>
          <p:spPr>
            <a:xfrm>
              <a:off x="2352" y="624"/>
              <a:ext cx="0" cy="288"/>
            </a:xfrm>
            <a:prstGeom prst="line">
              <a:avLst/>
            </a:prstGeom>
            <a:ln w="38100" cap="flat" cmpd="sng">
              <a:solidFill>
                <a:srgbClr val="4F20FA"/>
              </a:solidFill>
              <a:prstDash val="solid"/>
              <a:headEnd type="none" w="sm" len="sm"/>
              <a:tailEnd type="none" w="sm" len="sm"/>
            </a:ln>
          </p:spPr>
        </p:sp>
        <p:sp>
          <p:nvSpPr>
            <p:cNvPr id="53258" name="Line 28"/>
            <p:cNvSpPr/>
            <p:nvPr/>
          </p:nvSpPr>
          <p:spPr>
            <a:xfrm>
              <a:off x="2928" y="624"/>
              <a:ext cx="0" cy="288"/>
            </a:xfrm>
            <a:prstGeom prst="line">
              <a:avLst/>
            </a:prstGeom>
            <a:ln w="38100" cap="flat" cmpd="sng">
              <a:solidFill>
                <a:srgbClr val="4F20FA"/>
              </a:solidFill>
              <a:prstDash val="solid"/>
              <a:headEnd type="none" w="sm" len="sm"/>
              <a:tailEnd type="none" w="sm" len="sm"/>
            </a:ln>
          </p:spPr>
        </p:sp>
      </p:grpSp>
      <p:sp>
        <p:nvSpPr>
          <p:cNvPr id="53253" name="TextBox 4"/>
          <p:cNvSpPr txBox="1"/>
          <p:nvPr/>
        </p:nvSpPr>
        <p:spPr>
          <a:xfrm>
            <a:off x="1404938" y="1677988"/>
            <a:ext cx="554355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15               11                   7                    3                0</a:t>
            </a:r>
            <a:endParaRPr lang="zh-CN" altLang="en-US" sz="1800" dirty="0"/>
          </a:p>
        </p:txBody>
      </p:sp>
      <p:sp>
        <p:nvSpPr>
          <p:cNvPr id="53254" name="矩形 5"/>
          <p:cNvSpPr/>
          <p:nvPr/>
        </p:nvSpPr>
        <p:spPr>
          <a:xfrm>
            <a:off x="250825" y="2781300"/>
            <a:ext cx="8208963" cy="3970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4</a:t>
            </a:r>
            <a:r>
              <a:rPr lang="zh-CN" altLang="zh-CN" sz="2400" b="1" dirty="0"/>
              <a:t>位基本操作码有</a:t>
            </a:r>
            <a:r>
              <a:rPr lang="en-US" altLang="zh-CN" sz="2400" b="1" dirty="0"/>
              <a:t>16</a:t>
            </a:r>
            <a:r>
              <a:rPr lang="zh-CN" altLang="zh-CN" sz="2400" b="1" dirty="0"/>
              <a:t>种组合，如全部用于表示三地址指令，则有</a:t>
            </a:r>
            <a:r>
              <a:rPr lang="en-US" altLang="zh-CN" sz="2400" b="1" dirty="0"/>
              <a:t>16</a:t>
            </a:r>
            <a:r>
              <a:rPr lang="zh-CN" altLang="zh-CN" sz="2400" b="1" dirty="0"/>
              <a:t>条。但是如果三地址指令只需</a:t>
            </a:r>
            <a:r>
              <a:rPr lang="en-US" altLang="zh-CN" sz="2400" b="1" dirty="0"/>
              <a:t>15</a:t>
            </a:r>
            <a:r>
              <a:rPr lang="zh-CN" altLang="zh-CN" sz="2400" b="1" dirty="0"/>
              <a:t>条，则可以把剩下的一个编码用作扩展标志，将操作码扩展到</a:t>
            </a:r>
            <a:r>
              <a:rPr lang="en-US" altLang="zh-CN" sz="2400" b="1" dirty="0"/>
              <a:t>A</a:t>
            </a:r>
            <a:r>
              <a:rPr lang="en-US" altLang="zh-CN" sz="2400" b="1" baseline="-25000" dirty="0"/>
              <a:t>1</a:t>
            </a:r>
            <a:r>
              <a:rPr lang="zh-CN" altLang="zh-CN" sz="2400" b="1" dirty="0"/>
              <a:t>（即操作码从</a:t>
            </a:r>
            <a:r>
              <a:rPr lang="en-US" altLang="zh-CN" sz="2400" b="1" dirty="0"/>
              <a:t>4</a:t>
            </a:r>
            <a:r>
              <a:rPr lang="zh-CN" altLang="zh-CN" sz="2400" b="1" dirty="0"/>
              <a:t>位扩展到</a:t>
            </a:r>
            <a:r>
              <a:rPr lang="en-US" altLang="zh-CN" sz="2400" b="1" dirty="0"/>
              <a:t>8</a:t>
            </a:r>
            <a:r>
              <a:rPr lang="zh-CN" altLang="zh-CN" sz="2400" b="1" dirty="0"/>
              <a:t>位），以表示二地址指令。根据上述思想，可以继续向下扩展。如果三地址指令需要</a:t>
            </a:r>
            <a:r>
              <a:rPr lang="en-US" altLang="zh-CN" sz="2400" b="1" dirty="0"/>
              <a:t>15</a:t>
            </a:r>
            <a:r>
              <a:rPr lang="zh-CN" altLang="zh-CN" sz="2400" b="1" dirty="0"/>
              <a:t>条，二地址指令需要</a:t>
            </a:r>
            <a:r>
              <a:rPr lang="en-US" altLang="zh-CN" sz="2400" b="1" dirty="0"/>
              <a:t>15</a:t>
            </a:r>
            <a:r>
              <a:rPr lang="zh-CN" altLang="zh-CN" sz="2400" b="1" dirty="0"/>
              <a:t>条，一地址指令需要</a:t>
            </a:r>
            <a:r>
              <a:rPr lang="en-US" altLang="zh-CN" sz="2400" b="1" dirty="0"/>
              <a:t>15</a:t>
            </a:r>
            <a:r>
              <a:rPr lang="zh-CN" altLang="zh-CN" sz="2400" b="1" dirty="0"/>
              <a:t>条，零地址指令需要</a:t>
            </a:r>
            <a:r>
              <a:rPr lang="en-US" altLang="zh-CN" sz="2400" b="1" dirty="0"/>
              <a:t>16</a:t>
            </a:r>
            <a:r>
              <a:rPr lang="zh-CN" altLang="zh-CN" sz="2400" b="1" dirty="0"/>
              <a:t>条，共</a:t>
            </a:r>
            <a:r>
              <a:rPr lang="en-US" altLang="zh-CN" sz="2400" b="1" dirty="0"/>
              <a:t>61</a:t>
            </a:r>
            <a:r>
              <a:rPr lang="zh-CN" altLang="zh-CN" sz="2400" b="1" dirty="0"/>
              <a:t>条指令，其扩展方法如下：</a:t>
            </a:r>
            <a:endParaRPr lang="zh-CN" altLang="zh-CN" sz="24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1+#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71730" name="Text Box 50"/>
          <p:cNvSpPr txBox="1"/>
          <p:nvPr/>
        </p:nvSpPr>
        <p:spPr>
          <a:xfrm>
            <a:off x="179388" y="188913"/>
            <a:ext cx="9144000" cy="9461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zh-CN" altLang="en-US" b="1" dirty="0">
                <a:latin typeface="Times New Roman" panose="02020603050405020304" pitchFamily="18" charset="0"/>
                <a:ea typeface="黑体" panose="02010609060101010101" pitchFamily="49" charset="-122"/>
              </a:rPr>
              <a:t> 指令字长</a:t>
            </a:r>
            <a:r>
              <a:rPr lang="en-US" altLang="zh-CN" b="1" dirty="0">
                <a:latin typeface="Times New Roman" panose="02020603050405020304" pitchFamily="18" charset="0"/>
                <a:ea typeface="黑体" panose="02010609060101010101" pitchFamily="49" charset="-122"/>
              </a:rPr>
              <a:t>16</a:t>
            </a:r>
            <a:r>
              <a:rPr lang="zh-CN" altLang="en-US" b="1" dirty="0">
                <a:latin typeface="Times New Roman" panose="02020603050405020304" pitchFamily="18" charset="0"/>
                <a:ea typeface="黑体" panose="02010609060101010101" pitchFamily="49" charset="-122"/>
              </a:rPr>
              <a:t>位，可含有</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或</a:t>
            </a:r>
            <a:r>
              <a:rPr lang="en-US" altLang="zh-CN" b="1"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个地址，</a:t>
            </a:r>
            <a:endParaRPr lang="en-US" altLang="zh-CN" b="1" dirty="0">
              <a:latin typeface="黑体" panose="02010609060101010101" pitchFamily="49" charset="-122"/>
              <a:ea typeface="黑体" panose="02010609060101010101" pitchFamily="49" charset="-122"/>
            </a:endParaRPr>
          </a:p>
          <a:p>
            <a:pPr marL="0" lvl="0" indent="0" eaLnBrk="1" hangingPunct="1">
              <a:lnSpc>
                <a:spcPct val="60000"/>
              </a:lnSpc>
              <a:spcBef>
                <a:spcPct val="50000"/>
              </a:spcBef>
              <a:buClrTx/>
              <a:buSzTx/>
              <a:buFontTx/>
              <a:buNone/>
            </a:pPr>
            <a:r>
              <a:rPr lang="zh-CN" altLang="en-US" b="1" dirty="0">
                <a:latin typeface="黑体" panose="02010609060101010101" pitchFamily="49" charset="-122"/>
                <a:ea typeface="黑体" panose="02010609060101010101" pitchFamily="49" charset="-122"/>
              </a:rPr>
              <a:t>每个地址占</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位。操作码为</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12</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16</a:t>
            </a:r>
            <a:r>
              <a:rPr lang="zh-CN" altLang="en-US" b="1" dirty="0">
                <a:latin typeface="黑体" panose="02010609060101010101" pitchFamily="49" charset="-122"/>
                <a:ea typeface="黑体" panose="02010609060101010101" pitchFamily="49" charset="-122"/>
              </a:rPr>
              <a:t>位。</a:t>
            </a:r>
            <a:endParaRPr lang="zh-CN" altLang="en-US" b="1" dirty="0">
              <a:latin typeface="Times New Roman" panose="02020603050405020304" pitchFamily="18" charset="0"/>
              <a:ea typeface="黑体" panose="02010609060101010101" pitchFamily="49" charset="-122"/>
            </a:endParaRPr>
          </a:p>
        </p:txBody>
      </p:sp>
      <p:sp>
        <p:nvSpPr>
          <p:cNvPr id="71731" name="Text Box 51"/>
          <p:cNvSpPr txBox="1"/>
          <p:nvPr/>
        </p:nvSpPr>
        <p:spPr>
          <a:xfrm>
            <a:off x="246063" y="1157288"/>
            <a:ext cx="4097337" cy="5191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4F20FA"/>
                </a:solidFill>
                <a:latin typeface="Times New Roman" panose="02020603050405020304" pitchFamily="18" charset="0"/>
                <a:ea typeface="黑体" panose="02010609060101010101" pitchFamily="49" charset="-122"/>
              </a:rPr>
              <a:t>操作码                地址码</a:t>
            </a:r>
            <a:endParaRPr lang="zh-CN" altLang="en-US" sz="2800" b="1" dirty="0">
              <a:solidFill>
                <a:srgbClr val="4F20FA"/>
              </a:solidFill>
              <a:latin typeface="Times New Roman" panose="02020603050405020304" pitchFamily="18" charset="0"/>
              <a:ea typeface="黑体" panose="02010609060101010101" pitchFamily="49" charset="-122"/>
            </a:endParaRPr>
          </a:p>
        </p:txBody>
      </p:sp>
      <p:sp>
        <p:nvSpPr>
          <p:cNvPr id="71734" name="Text Box 54"/>
          <p:cNvSpPr txBox="1"/>
          <p:nvPr/>
        </p:nvSpPr>
        <p:spPr>
          <a:xfrm>
            <a:off x="152400" y="1676400"/>
            <a:ext cx="49530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latin typeface="Times New Roman" panose="02020603050405020304" pitchFamily="18" charset="0"/>
                <a:ea typeface="黑体" panose="02010609060101010101" pitchFamily="49" charset="-122"/>
              </a:rPr>
              <a:t> 15~ 12   11~ 8    7 ~  4    3 ~  0</a:t>
            </a:r>
            <a:endParaRPr lang="en-US" altLang="zh-CN" sz="2400" b="1" dirty="0">
              <a:latin typeface="Times New Roman" panose="02020603050405020304" pitchFamily="18" charset="0"/>
              <a:ea typeface="黑体" panose="02010609060101010101" pitchFamily="49" charset="-122"/>
            </a:endParaRPr>
          </a:p>
        </p:txBody>
      </p:sp>
      <p:sp>
        <p:nvSpPr>
          <p:cNvPr id="71735" name="Rectangle 55"/>
          <p:cNvSpPr/>
          <p:nvPr/>
        </p:nvSpPr>
        <p:spPr>
          <a:xfrm>
            <a:off x="228600" y="2057400"/>
            <a:ext cx="4114800" cy="1143000"/>
          </a:xfrm>
          <a:prstGeom prst="rect">
            <a:avLst/>
          </a:prstGeom>
          <a:solidFill>
            <a:srgbClr val="FEFEFA"/>
          </a:solidFill>
          <a:ln w="381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1736" name="Text Box 56"/>
          <p:cNvSpPr txBox="1"/>
          <p:nvPr/>
        </p:nvSpPr>
        <p:spPr>
          <a:xfrm>
            <a:off x="228600" y="1905000"/>
            <a:ext cx="4648200" cy="13112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0000  </a:t>
            </a:r>
            <a:r>
              <a:rPr lang="en-US" altLang="zh-CN" b="1" dirty="0">
                <a:solidFill>
                  <a:srgbClr val="0000FF"/>
                </a:solidFill>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en-US" altLang="zh-CN" b="1" dirty="0">
                <a:solidFill>
                  <a:srgbClr val="0000FF"/>
                </a:solidFill>
                <a:latin typeface="黑体" panose="02010609060101010101" pitchFamily="49" charset="-122"/>
                <a:ea typeface="黑体" panose="02010609060101010101" pitchFamily="49" charset="-122"/>
              </a:rPr>
              <a:t>Y</a:t>
            </a:r>
            <a:r>
              <a:rPr lang="en-US" altLang="zh-CN" b="1" dirty="0">
                <a:solidFill>
                  <a:srgbClr val="2F961A"/>
                </a:solidFill>
                <a:latin typeface="黑体" panose="02010609060101010101" pitchFamily="49" charset="-122"/>
                <a:ea typeface="黑体" panose="02010609060101010101" pitchFamily="49" charset="-122"/>
              </a:rPr>
              <a:t>    </a:t>
            </a:r>
            <a:r>
              <a:rPr lang="en-US" altLang="zh-CN" b="1" dirty="0">
                <a:solidFill>
                  <a:srgbClr val="0000FF"/>
                </a:solidFill>
                <a:latin typeface="黑体" panose="02010609060101010101" pitchFamily="49" charset="-122"/>
                <a:ea typeface="黑体" panose="02010609060101010101" pitchFamily="49" charset="-122"/>
              </a:rPr>
              <a:t>Z</a:t>
            </a:r>
            <a:r>
              <a:rPr lang="en-US" altLang="zh-CN" b="1" dirty="0">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1110  </a:t>
            </a:r>
            <a:r>
              <a:rPr lang="en-US" altLang="zh-CN" b="1" dirty="0">
                <a:solidFill>
                  <a:srgbClr val="0000FF"/>
                </a:solidFill>
                <a:latin typeface="黑体" panose="02010609060101010101" pitchFamily="49" charset="-122"/>
                <a:ea typeface="黑体" panose="02010609060101010101" pitchFamily="49" charset="-122"/>
              </a:rPr>
              <a:t>X</a:t>
            </a:r>
            <a:r>
              <a:rPr lang="en-US" altLang="zh-CN" b="1" dirty="0">
                <a:solidFill>
                  <a:srgbClr val="2F961A"/>
                </a:solidFill>
                <a:latin typeface="黑体" panose="02010609060101010101" pitchFamily="49" charset="-122"/>
                <a:ea typeface="黑体" panose="02010609060101010101" pitchFamily="49" charset="-122"/>
              </a:rPr>
              <a:t>    </a:t>
            </a:r>
            <a:r>
              <a:rPr lang="en-US" altLang="zh-CN" b="1" dirty="0">
                <a:solidFill>
                  <a:srgbClr val="0000FF"/>
                </a:solidFill>
                <a:latin typeface="黑体" panose="02010609060101010101" pitchFamily="49" charset="-122"/>
                <a:ea typeface="黑体" panose="02010609060101010101" pitchFamily="49" charset="-122"/>
              </a:rPr>
              <a:t>Y</a:t>
            </a:r>
            <a:r>
              <a:rPr lang="en-US" altLang="zh-CN" b="1" dirty="0">
                <a:solidFill>
                  <a:srgbClr val="2F961A"/>
                </a:solidFill>
                <a:latin typeface="黑体" panose="02010609060101010101" pitchFamily="49" charset="-122"/>
                <a:ea typeface="黑体" panose="02010609060101010101" pitchFamily="49" charset="-122"/>
              </a:rPr>
              <a:t>    </a:t>
            </a:r>
            <a:r>
              <a:rPr lang="en-US" altLang="zh-CN" b="1" dirty="0">
                <a:solidFill>
                  <a:srgbClr val="0000FF"/>
                </a:solidFill>
                <a:latin typeface="黑体" panose="02010609060101010101" pitchFamily="49" charset="-122"/>
                <a:ea typeface="黑体" panose="02010609060101010101" pitchFamily="49" charset="-122"/>
              </a:rPr>
              <a:t>Z</a:t>
            </a:r>
            <a:endParaRPr lang="en-US" altLang="zh-CN" b="1" dirty="0">
              <a:solidFill>
                <a:srgbClr val="0000FF"/>
              </a:solidFill>
              <a:latin typeface="黑体" panose="02010609060101010101" pitchFamily="49" charset="-122"/>
              <a:ea typeface="黑体" panose="02010609060101010101" pitchFamily="49" charset="-122"/>
            </a:endParaRPr>
          </a:p>
        </p:txBody>
      </p:sp>
      <p:grpSp>
        <p:nvGrpSpPr>
          <p:cNvPr id="71737" name="Group 57"/>
          <p:cNvGrpSpPr/>
          <p:nvPr/>
        </p:nvGrpSpPr>
        <p:grpSpPr>
          <a:xfrm>
            <a:off x="533400" y="2438400"/>
            <a:ext cx="3506788" cy="381000"/>
            <a:chOff x="864" y="1632"/>
            <a:chExt cx="2209" cy="240"/>
          </a:xfrm>
        </p:grpSpPr>
        <p:sp>
          <p:nvSpPr>
            <p:cNvPr id="54306" name="Text Box 58"/>
            <p:cNvSpPr txBox="1"/>
            <p:nvPr/>
          </p:nvSpPr>
          <p:spPr>
            <a:xfrm>
              <a:off x="864"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4307" name="Text Box 59"/>
            <p:cNvSpPr txBox="1"/>
            <p:nvPr/>
          </p:nvSpPr>
          <p:spPr>
            <a:xfrm>
              <a:off x="1440"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4308" name="Text Box 60"/>
            <p:cNvSpPr txBox="1"/>
            <p:nvPr/>
          </p:nvSpPr>
          <p:spPr>
            <a:xfrm>
              <a:off x="2064"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4309" name="Text Box 61"/>
            <p:cNvSpPr txBox="1"/>
            <p:nvPr/>
          </p:nvSpPr>
          <p:spPr>
            <a:xfrm>
              <a:off x="2688"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grpSp>
      <p:sp>
        <p:nvSpPr>
          <p:cNvPr id="71742" name="Rectangle 62"/>
          <p:cNvSpPr/>
          <p:nvPr/>
        </p:nvSpPr>
        <p:spPr>
          <a:xfrm>
            <a:off x="228600" y="4343400"/>
            <a:ext cx="4114800" cy="1143000"/>
          </a:xfrm>
          <a:prstGeom prst="rect">
            <a:avLst/>
          </a:prstGeom>
          <a:solidFill>
            <a:srgbClr val="FEFEFA"/>
          </a:solidFill>
          <a:ln w="381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1743" name="Rectangle 63"/>
          <p:cNvSpPr/>
          <p:nvPr/>
        </p:nvSpPr>
        <p:spPr>
          <a:xfrm>
            <a:off x="228600" y="3200400"/>
            <a:ext cx="4114800" cy="1143000"/>
          </a:xfrm>
          <a:prstGeom prst="rect">
            <a:avLst/>
          </a:prstGeom>
          <a:solidFill>
            <a:srgbClr val="FEFEFA"/>
          </a:solidFill>
          <a:ln w="381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1744" name="Text Box 64"/>
          <p:cNvSpPr txBox="1"/>
          <p:nvPr/>
        </p:nvSpPr>
        <p:spPr>
          <a:xfrm>
            <a:off x="228600" y="3048000"/>
            <a:ext cx="4648200" cy="13112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solidFill>
                  <a:srgbClr val="DF3C09"/>
                </a:solidFill>
                <a:latin typeface="黑体" panose="02010609060101010101" pitchFamily="49" charset="-122"/>
                <a:ea typeface="黑体" panose="02010609060101010101" pitchFamily="49" charset="-122"/>
              </a:rPr>
              <a:t>1111</a:t>
            </a:r>
            <a:r>
              <a:rPr lang="en-US" altLang="zh-CN" b="1" dirty="0">
                <a:latin typeface="黑体" panose="02010609060101010101" pitchFamily="49" charset="-122"/>
                <a:ea typeface="黑体" panose="02010609060101010101" pitchFamily="49" charset="-122"/>
              </a:rPr>
              <a:t> 0000  </a:t>
            </a:r>
            <a:r>
              <a:rPr lang="en-US" altLang="zh-CN" b="1" dirty="0">
                <a:solidFill>
                  <a:srgbClr val="0000FF"/>
                </a:solidFill>
                <a:latin typeface="黑体" panose="02010609060101010101" pitchFamily="49" charset="-122"/>
                <a:ea typeface="黑体" panose="02010609060101010101" pitchFamily="49" charset="-122"/>
              </a:rPr>
              <a:t>Y    Z</a:t>
            </a:r>
            <a:r>
              <a:rPr lang="en-US" altLang="zh-CN" b="1" dirty="0">
                <a:solidFill>
                  <a:srgbClr val="2F961A"/>
                </a:solidFill>
                <a:latin typeface="黑体" panose="02010609060101010101" pitchFamily="49" charset="-122"/>
                <a:ea typeface="黑体" panose="02010609060101010101" pitchFamily="49" charset="-122"/>
              </a:rPr>
              <a:t> </a:t>
            </a:r>
            <a:endParaRPr lang="en-US" altLang="zh-CN" b="1" dirty="0">
              <a:solidFill>
                <a:srgbClr val="2F961A"/>
              </a:solidFill>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en-US" altLang="zh-CN" b="1" dirty="0">
                <a:solidFill>
                  <a:srgbClr val="DF3C09"/>
                </a:solidFill>
                <a:latin typeface="黑体" panose="02010609060101010101" pitchFamily="49" charset="-122"/>
                <a:ea typeface="黑体" panose="02010609060101010101" pitchFamily="49" charset="-122"/>
              </a:rPr>
              <a:t>1111 </a:t>
            </a:r>
            <a:r>
              <a:rPr lang="en-US" altLang="zh-CN" b="1" dirty="0">
                <a:latin typeface="黑体" panose="02010609060101010101" pitchFamily="49" charset="-122"/>
                <a:ea typeface="黑体" panose="02010609060101010101" pitchFamily="49" charset="-122"/>
              </a:rPr>
              <a:t>1110 </a:t>
            </a:r>
            <a:r>
              <a:rPr lang="en-US" altLang="zh-CN" b="1" dirty="0">
                <a:solidFill>
                  <a:srgbClr val="2F961A"/>
                </a:solidFill>
                <a:latin typeface="黑体" panose="02010609060101010101" pitchFamily="49" charset="-122"/>
                <a:ea typeface="黑体" panose="02010609060101010101" pitchFamily="49" charset="-122"/>
              </a:rPr>
              <a:t> </a:t>
            </a:r>
            <a:r>
              <a:rPr lang="en-US" altLang="zh-CN" b="1" dirty="0">
                <a:solidFill>
                  <a:srgbClr val="0000FF"/>
                </a:solidFill>
                <a:latin typeface="黑体" panose="02010609060101010101" pitchFamily="49" charset="-122"/>
                <a:ea typeface="黑体" panose="02010609060101010101" pitchFamily="49" charset="-122"/>
              </a:rPr>
              <a:t>Y    Z</a:t>
            </a:r>
            <a:endParaRPr lang="en-US" altLang="zh-CN" b="1" dirty="0">
              <a:solidFill>
                <a:srgbClr val="0000FF"/>
              </a:solidFill>
              <a:latin typeface="黑体" panose="02010609060101010101" pitchFamily="49" charset="-122"/>
              <a:ea typeface="黑体" panose="02010609060101010101" pitchFamily="49" charset="-122"/>
            </a:endParaRPr>
          </a:p>
        </p:txBody>
      </p:sp>
      <p:grpSp>
        <p:nvGrpSpPr>
          <p:cNvPr id="71745" name="Group 65"/>
          <p:cNvGrpSpPr/>
          <p:nvPr/>
        </p:nvGrpSpPr>
        <p:grpSpPr>
          <a:xfrm>
            <a:off x="533400" y="3581400"/>
            <a:ext cx="3506788" cy="381000"/>
            <a:chOff x="864" y="1632"/>
            <a:chExt cx="2209" cy="240"/>
          </a:xfrm>
        </p:grpSpPr>
        <p:sp>
          <p:nvSpPr>
            <p:cNvPr id="54302" name="Text Box 66"/>
            <p:cNvSpPr txBox="1"/>
            <p:nvPr/>
          </p:nvSpPr>
          <p:spPr>
            <a:xfrm>
              <a:off x="864"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4303" name="Text Box 67"/>
            <p:cNvSpPr txBox="1"/>
            <p:nvPr/>
          </p:nvSpPr>
          <p:spPr>
            <a:xfrm>
              <a:off x="1440"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4304" name="Text Box 68"/>
            <p:cNvSpPr txBox="1"/>
            <p:nvPr/>
          </p:nvSpPr>
          <p:spPr>
            <a:xfrm>
              <a:off x="2064"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4305" name="Text Box 69"/>
            <p:cNvSpPr txBox="1"/>
            <p:nvPr/>
          </p:nvSpPr>
          <p:spPr>
            <a:xfrm>
              <a:off x="2688"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grpSp>
      <p:sp>
        <p:nvSpPr>
          <p:cNvPr id="71750" name="Text Box 70"/>
          <p:cNvSpPr txBox="1"/>
          <p:nvPr/>
        </p:nvSpPr>
        <p:spPr>
          <a:xfrm>
            <a:off x="4646613" y="2362200"/>
            <a:ext cx="3657600" cy="51911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三地址指令    </a:t>
            </a:r>
            <a:r>
              <a:rPr lang="en-US" altLang="zh-CN" sz="2800" b="1" dirty="0">
                <a:latin typeface="黑体" panose="02010609060101010101" pitchFamily="49" charset="-122"/>
                <a:ea typeface="黑体" panose="02010609060101010101" pitchFamily="49" charset="-122"/>
              </a:rPr>
              <a:t>15</a:t>
            </a:r>
            <a:r>
              <a:rPr lang="zh-CN" altLang="en-US" sz="2800" b="1" dirty="0">
                <a:latin typeface="Times New Roman" panose="02020603050405020304" pitchFamily="18" charset="0"/>
                <a:ea typeface="黑体" panose="02010609060101010101" pitchFamily="49" charset="-122"/>
              </a:rPr>
              <a:t>条</a:t>
            </a:r>
            <a:endParaRPr lang="zh-CN" altLang="en-US" sz="2800" b="1" dirty="0">
              <a:latin typeface="Times New Roman" panose="02020603050405020304" pitchFamily="18" charset="0"/>
              <a:ea typeface="黑体" panose="02010609060101010101" pitchFamily="49" charset="-122"/>
            </a:endParaRPr>
          </a:p>
        </p:txBody>
      </p:sp>
      <p:sp>
        <p:nvSpPr>
          <p:cNvPr id="71751" name="Text Box 71"/>
          <p:cNvSpPr txBox="1"/>
          <p:nvPr/>
        </p:nvSpPr>
        <p:spPr>
          <a:xfrm>
            <a:off x="4648200" y="3505200"/>
            <a:ext cx="3657600" cy="51911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二地址指令    </a:t>
            </a:r>
            <a:r>
              <a:rPr lang="en-US" altLang="zh-CN" sz="2800" b="1" dirty="0">
                <a:latin typeface="黑体" panose="02010609060101010101" pitchFamily="49" charset="-122"/>
                <a:ea typeface="黑体" panose="02010609060101010101" pitchFamily="49" charset="-122"/>
              </a:rPr>
              <a:t>15</a:t>
            </a:r>
            <a:r>
              <a:rPr lang="zh-CN" altLang="en-US" sz="2800" b="1" dirty="0">
                <a:latin typeface="Times New Roman" panose="02020603050405020304" pitchFamily="18" charset="0"/>
                <a:ea typeface="黑体" panose="02010609060101010101" pitchFamily="49" charset="-122"/>
              </a:rPr>
              <a:t>条</a:t>
            </a:r>
            <a:endParaRPr lang="zh-CN" altLang="en-US" sz="2800" b="1" dirty="0">
              <a:latin typeface="Times New Roman" panose="02020603050405020304" pitchFamily="18" charset="0"/>
              <a:ea typeface="黑体" panose="02010609060101010101" pitchFamily="49" charset="-122"/>
            </a:endParaRPr>
          </a:p>
        </p:txBody>
      </p:sp>
      <p:sp>
        <p:nvSpPr>
          <p:cNvPr id="71752" name="Rectangle 72"/>
          <p:cNvSpPr/>
          <p:nvPr/>
        </p:nvSpPr>
        <p:spPr>
          <a:xfrm>
            <a:off x="228600" y="5486400"/>
            <a:ext cx="4114800" cy="1143000"/>
          </a:xfrm>
          <a:prstGeom prst="rect">
            <a:avLst/>
          </a:prstGeom>
          <a:solidFill>
            <a:srgbClr val="FEFEFA"/>
          </a:solidFill>
          <a:ln w="381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1753" name="Text Box 73"/>
          <p:cNvSpPr txBox="1"/>
          <p:nvPr/>
        </p:nvSpPr>
        <p:spPr>
          <a:xfrm>
            <a:off x="228600" y="4191000"/>
            <a:ext cx="4648200" cy="13112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solidFill>
                  <a:srgbClr val="DF3C09"/>
                </a:solidFill>
                <a:latin typeface="黑体" panose="02010609060101010101" pitchFamily="49" charset="-122"/>
                <a:ea typeface="黑体" panose="02010609060101010101" pitchFamily="49" charset="-122"/>
              </a:rPr>
              <a:t>1111</a:t>
            </a:r>
            <a:r>
              <a:rPr lang="en-US" altLang="zh-CN" b="1" dirty="0">
                <a:latin typeface="黑体" panose="02010609060101010101" pitchFamily="49" charset="-122"/>
                <a:ea typeface="黑体" panose="02010609060101010101" pitchFamily="49" charset="-122"/>
              </a:rPr>
              <a:t> </a:t>
            </a:r>
            <a:r>
              <a:rPr lang="en-US" altLang="zh-CN" b="1" dirty="0">
                <a:solidFill>
                  <a:srgbClr val="DF3C09"/>
                </a:solidFill>
                <a:latin typeface="黑体" panose="02010609060101010101" pitchFamily="49" charset="-122"/>
                <a:ea typeface="黑体" panose="02010609060101010101" pitchFamily="49" charset="-122"/>
              </a:rPr>
              <a:t>1111</a:t>
            </a:r>
            <a:r>
              <a:rPr lang="en-US" altLang="zh-CN" b="1" dirty="0">
                <a:latin typeface="黑体" panose="02010609060101010101" pitchFamily="49" charset="-122"/>
                <a:ea typeface="黑体" panose="02010609060101010101" pitchFamily="49" charset="-122"/>
              </a:rPr>
              <a:t> 0000  </a:t>
            </a:r>
            <a:r>
              <a:rPr lang="en-US" altLang="zh-CN" b="1" dirty="0">
                <a:solidFill>
                  <a:srgbClr val="0000FF"/>
                </a:solidFill>
                <a:latin typeface="黑体" panose="02010609060101010101" pitchFamily="49" charset="-122"/>
                <a:ea typeface="黑体" panose="02010609060101010101" pitchFamily="49" charset="-122"/>
              </a:rPr>
              <a:t>Z</a:t>
            </a:r>
            <a:r>
              <a:rPr lang="en-US" altLang="zh-CN" b="1" dirty="0">
                <a:solidFill>
                  <a:srgbClr val="2F961A"/>
                </a:solidFill>
                <a:latin typeface="黑体" panose="02010609060101010101" pitchFamily="49" charset="-122"/>
                <a:ea typeface="黑体" panose="02010609060101010101" pitchFamily="49" charset="-122"/>
              </a:rPr>
              <a:t> </a:t>
            </a:r>
            <a:endParaRPr lang="en-US" altLang="zh-CN" b="1" dirty="0">
              <a:solidFill>
                <a:srgbClr val="2F961A"/>
              </a:solidFill>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en-US" altLang="zh-CN" b="1" dirty="0">
                <a:solidFill>
                  <a:srgbClr val="DF3C09"/>
                </a:solidFill>
                <a:latin typeface="黑体" panose="02010609060101010101" pitchFamily="49" charset="-122"/>
                <a:ea typeface="黑体" panose="02010609060101010101" pitchFamily="49" charset="-122"/>
              </a:rPr>
              <a:t>1111 1111</a:t>
            </a:r>
            <a:r>
              <a:rPr lang="en-US" altLang="zh-CN" b="1" dirty="0">
                <a:latin typeface="黑体" panose="02010609060101010101" pitchFamily="49" charset="-122"/>
                <a:ea typeface="黑体" panose="02010609060101010101" pitchFamily="49" charset="-122"/>
              </a:rPr>
              <a:t> 1110  </a:t>
            </a:r>
            <a:r>
              <a:rPr lang="en-US" altLang="zh-CN" b="1" dirty="0">
                <a:solidFill>
                  <a:srgbClr val="0000FF"/>
                </a:solidFill>
                <a:latin typeface="黑体" panose="02010609060101010101" pitchFamily="49" charset="-122"/>
                <a:ea typeface="黑体" panose="02010609060101010101" pitchFamily="49" charset="-122"/>
              </a:rPr>
              <a:t>Z</a:t>
            </a:r>
            <a:endParaRPr lang="en-US" altLang="zh-CN" b="1" dirty="0">
              <a:solidFill>
                <a:srgbClr val="0000FF"/>
              </a:solidFill>
              <a:latin typeface="黑体" panose="02010609060101010101" pitchFamily="49" charset="-122"/>
              <a:ea typeface="黑体" panose="02010609060101010101" pitchFamily="49" charset="-122"/>
            </a:endParaRPr>
          </a:p>
        </p:txBody>
      </p:sp>
      <p:grpSp>
        <p:nvGrpSpPr>
          <p:cNvPr id="71754" name="Group 74"/>
          <p:cNvGrpSpPr/>
          <p:nvPr/>
        </p:nvGrpSpPr>
        <p:grpSpPr>
          <a:xfrm>
            <a:off x="533400" y="4724400"/>
            <a:ext cx="3506788" cy="381000"/>
            <a:chOff x="864" y="1632"/>
            <a:chExt cx="2209" cy="240"/>
          </a:xfrm>
        </p:grpSpPr>
        <p:sp>
          <p:nvSpPr>
            <p:cNvPr id="54298" name="Text Box 75"/>
            <p:cNvSpPr txBox="1"/>
            <p:nvPr/>
          </p:nvSpPr>
          <p:spPr>
            <a:xfrm>
              <a:off x="864"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4299" name="Text Box 76"/>
            <p:cNvSpPr txBox="1"/>
            <p:nvPr/>
          </p:nvSpPr>
          <p:spPr>
            <a:xfrm>
              <a:off x="1440"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4300" name="Text Box 77"/>
            <p:cNvSpPr txBox="1"/>
            <p:nvPr/>
          </p:nvSpPr>
          <p:spPr>
            <a:xfrm>
              <a:off x="2064"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4301" name="Text Box 78"/>
            <p:cNvSpPr txBox="1"/>
            <p:nvPr/>
          </p:nvSpPr>
          <p:spPr>
            <a:xfrm>
              <a:off x="2688"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grpSp>
      <p:sp>
        <p:nvSpPr>
          <p:cNvPr id="71759" name="Text Box 79"/>
          <p:cNvSpPr txBox="1"/>
          <p:nvPr/>
        </p:nvSpPr>
        <p:spPr>
          <a:xfrm>
            <a:off x="4648200" y="4572000"/>
            <a:ext cx="3657600" cy="51911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一地址指令    </a:t>
            </a:r>
            <a:r>
              <a:rPr lang="en-US" altLang="zh-CN" sz="2800" b="1" dirty="0">
                <a:latin typeface="黑体" panose="02010609060101010101" pitchFamily="49" charset="-122"/>
                <a:ea typeface="黑体" panose="02010609060101010101" pitchFamily="49" charset="-122"/>
              </a:rPr>
              <a:t>15</a:t>
            </a:r>
            <a:r>
              <a:rPr lang="zh-CN" altLang="en-US" sz="2800" b="1" dirty="0">
                <a:latin typeface="Times New Roman" panose="02020603050405020304" pitchFamily="18" charset="0"/>
                <a:ea typeface="黑体" panose="02010609060101010101" pitchFamily="49" charset="-122"/>
              </a:rPr>
              <a:t>条</a:t>
            </a:r>
            <a:endParaRPr lang="zh-CN" altLang="en-US" sz="2800" b="1" dirty="0">
              <a:latin typeface="Times New Roman" panose="02020603050405020304" pitchFamily="18" charset="0"/>
              <a:ea typeface="黑体" panose="02010609060101010101" pitchFamily="49" charset="-122"/>
            </a:endParaRPr>
          </a:p>
        </p:txBody>
      </p:sp>
      <p:sp>
        <p:nvSpPr>
          <p:cNvPr id="71760" name="Text Box 80"/>
          <p:cNvSpPr txBox="1"/>
          <p:nvPr/>
        </p:nvSpPr>
        <p:spPr>
          <a:xfrm>
            <a:off x="228600" y="5334000"/>
            <a:ext cx="4648200" cy="13112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solidFill>
                  <a:srgbClr val="DF3C09"/>
                </a:solidFill>
                <a:latin typeface="黑体" panose="02010609060101010101" pitchFamily="49" charset="-122"/>
                <a:ea typeface="黑体" panose="02010609060101010101" pitchFamily="49" charset="-122"/>
              </a:rPr>
              <a:t>1111</a:t>
            </a:r>
            <a:r>
              <a:rPr lang="en-US" altLang="zh-CN" b="1" dirty="0">
                <a:latin typeface="黑体" panose="02010609060101010101" pitchFamily="49" charset="-122"/>
                <a:ea typeface="黑体" panose="02010609060101010101" pitchFamily="49" charset="-122"/>
              </a:rPr>
              <a:t> </a:t>
            </a:r>
            <a:r>
              <a:rPr lang="en-US" altLang="zh-CN" b="1" dirty="0">
                <a:solidFill>
                  <a:srgbClr val="DF3C09"/>
                </a:solidFill>
                <a:latin typeface="黑体" panose="02010609060101010101" pitchFamily="49" charset="-122"/>
                <a:ea typeface="黑体" panose="02010609060101010101" pitchFamily="49" charset="-122"/>
              </a:rPr>
              <a:t>1111</a:t>
            </a:r>
            <a:r>
              <a:rPr lang="en-US" altLang="zh-CN" b="1" dirty="0">
                <a:latin typeface="黑体" panose="02010609060101010101" pitchFamily="49" charset="-122"/>
                <a:ea typeface="黑体" panose="02010609060101010101" pitchFamily="49" charset="-122"/>
              </a:rPr>
              <a:t> </a:t>
            </a:r>
            <a:r>
              <a:rPr lang="en-US" altLang="zh-CN" b="1" dirty="0">
                <a:solidFill>
                  <a:srgbClr val="DF3C09"/>
                </a:solidFill>
                <a:latin typeface="黑体" panose="02010609060101010101" pitchFamily="49" charset="-122"/>
                <a:ea typeface="黑体" panose="02010609060101010101" pitchFamily="49" charset="-122"/>
              </a:rPr>
              <a:t>1111</a:t>
            </a:r>
            <a:r>
              <a:rPr lang="en-US" altLang="zh-CN" b="1" dirty="0">
                <a:latin typeface="黑体" panose="02010609060101010101" pitchFamily="49" charset="-122"/>
                <a:ea typeface="黑体" panose="02010609060101010101" pitchFamily="49" charset="-122"/>
              </a:rPr>
              <a:t> 0000 </a:t>
            </a:r>
            <a:endParaRPr lang="en-US" altLang="zh-CN" b="1" dirty="0">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en-US" altLang="zh-CN" b="1" dirty="0">
                <a:solidFill>
                  <a:srgbClr val="DF3C09"/>
                </a:solidFill>
                <a:latin typeface="黑体" panose="02010609060101010101" pitchFamily="49" charset="-122"/>
                <a:ea typeface="黑体" panose="02010609060101010101" pitchFamily="49" charset="-122"/>
              </a:rPr>
              <a:t>1111 1111</a:t>
            </a:r>
            <a:r>
              <a:rPr lang="en-US" altLang="zh-CN" b="1" dirty="0">
                <a:latin typeface="黑体" panose="02010609060101010101" pitchFamily="49" charset="-122"/>
                <a:ea typeface="黑体" panose="02010609060101010101" pitchFamily="49" charset="-122"/>
              </a:rPr>
              <a:t> </a:t>
            </a:r>
            <a:r>
              <a:rPr lang="en-US" altLang="zh-CN" b="1" dirty="0">
                <a:solidFill>
                  <a:srgbClr val="DF3C09"/>
                </a:solidFill>
                <a:latin typeface="黑体" panose="02010609060101010101" pitchFamily="49" charset="-122"/>
                <a:ea typeface="黑体" panose="02010609060101010101" pitchFamily="49" charset="-122"/>
              </a:rPr>
              <a:t>1111</a:t>
            </a:r>
            <a:r>
              <a:rPr lang="en-US" altLang="zh-CN" b="1" dirty="0">
                <a:latin typeface="黑体" panose="02010609060101010101" pitchFamily="49" charset="-122"/>
                <a:ea typeface="黑体" panose="02010609060101010101" pitchFamily="49" charset="-122"/>
              </a:rPr>
              <a:t> 1111</a:t>
            </a:r>
            <a:endParaRPr lang="en-US" altLang="zh-CN" b="1" dirty="0">
              <a:latin typeface="黑体" panose="02010609060101010101" pitchFamily="49" charset="-122"/>
              <a:ea typeface="黑体" panose="02010609060101010101" pitchFamily="49" charset="-122"/>
            </a:endParaRPr>
          </a:p>
        </p:txBody>
      </p:sp>
      <p:grpSp>
        <p:nvGrpSpPr>
          <p:cNvPr id="71761" name="Group 81"/>
          <p:cNvGrpSpPr/>
          <p:nvPr/>
        </p:nvGrpSpPr>
        <p:grpSpPr>
          <a:xfrm>
            <a:off x="531813" y="5867400"/>
            <a:ext cx="3506787" cy="381000"/>
            <a:chOff x="864" y="1632"/>
            <a:chExt cx="2209" cy="240"/>
          </a:xfrm>
        </p:grpSpPr>
        <p:sp>
          <p:nvSpPr>
            <p:cNvPr id="54294" name="Text Box 82"/>
            <p:cNvSpPr txBox="1"/>
            <p:nvPr/>
          </p:nvSpPr>
          <p:spPr>
            <a:xfrm>
              <a:off x="864"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4295" name="Text Box 83"/>
            <p:cNvSpPr txBox="1"/>
            <p:nvPr/>
          </p:nvSpPr>
          <p:spPr>
            <a:xfrm>
              <a:off x="1440"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4296" name="Text Box 84"/>
            <p:cNvSpPr txBox="1"/>
            <p:nvPr/>
          </p:nvSpPr>
          <p:spPr>
            <a:xfrm>
              <a:off x="2064"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54297" name="Text Box 85"/>
            <p:cNvSpPr txBox="1"/>
            <p:nvPr/>
          </p:nvSpPr>
          <p:spPr>
            <a:xfrm>
              <a:off x="2688" y="1632"/>
              <a:ext cx="385" cy="24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grpSp>
      <p:sp>
        <p:nvSpPr>
          <p:cNvPr id="71766" name="Text Box 86"/>
          <p:cNvSpPr txBox="1"/>
          <p:nvPr/>
        </p:nvSpPr>
        <p:spPr>
          <a:xfrm>
            <a:off x="4648200" y="5653088"/>
            <a:ext cx="3657600" cy="5191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零地址指令    </a:t>
            </a:r>
            <a:r>
              <a:rPr lang="en-US" altLang="zh-CN" sz="2800" b="1" dirty="0">
                <a:latin typeface="黑体" panose="02010609060101010101" pitchFamily="49" charset="-122"/>
                <a:ea typeface="黑体" panose="02010609060101010101" pitchFamily="49" charset="-122"/>
              </a:rPr>
              <a:t>16</a:t>
            </a:r>
            <a:r>
              <a:rPr lang="zh-CN" altLang="en-US" sz="2800" b="1" dirty="0">
                <a:latin typeface="Times New Roman" panose="02020603050405020304" pitchFamily="18" charset="0"/>
                <a:ea typeface="黑体" panose="02010609060101010101" pitchFamily="49" charset="-122"/>
              </a:rPr>
              <a:t>条</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1730"/>
                                        </p:tgtEl>
                                        <p:attrNameLst>
                                          <p:attrName>style.visibility</p:attrName>
                                        </p:attrNameLst>
                                      </p:cBhvr>
                                      <p:to>
                                        <p:strVal val="visible"/>
                                      </p:to>
                                    </p:set>
                                    <p:animEffect transition="in" filter="randombar(vertical)">
                                      <p:cBhvr>
                                        <p:cTn id="7" dur="500"/>
                                        <p:tgtEl>
                                          <p:spTgt spid="7173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71731"/>
                                        </p:tgtEl>
                                        <p:attrNameLst>
                                          <p:attrName>style.visibility</p:attrName>
                                        </p:attrNameLst>
                                      </p:cBhvr>
                                      <p:to>
                                        <p:strVal val="visible"/>
                                      </p:to>
                                    </p:set>
                                    <p:anim calcmode="lin" valueType="num">
                                      <p:cBhvr>
                                        <p:cTn id="12" dur="500" fill="hold"/>
                                        <p:tgtEl>
                                          <p:spTgt spid="71731"/>
                                        </p:tgtEl>
                                        <p:attrNameLst>
                                          <p:attrName>ppt_x</p:attrName>
                                        </p:attrNameLst>
                                      </p:cBhvr>
                                      <p:tavLst>
                                        <p:tav tm="0">
                                          <p:val>
                                            <p:strVal val="#ppt_x"/>
                                          </p:val>
                                        </p:tav>
                                        <p:tav tm="100000">
                                          <p:val>
                                            <p:strVal val="#ppt_x"/>
                                          </p:val>
                                        </p:tav>
                                      </p:tavLst>
                                    </p:anim>
                                    <p:anim calcmode="lin" valueType="num">
                                      <p:cBhvr>
                                        <p:cTn id="13" dur="500" fill="hold"/>
                                        <p:tgtEl>
                                          <p:spTgt spid="71731"/>
                                        </p:tgtEl>
                                        <p:attrNameLst>
                                          <p:attrName>ppt_y</p:attrName>
                                        </p:attrNameLst>
                                      </p:cBhvr>
                                      <p:tavLst>
                                        <p:tav tm="0">
                                          <p:val>
                                            <p:strVal val="#ppt_y-#ppt_h/2"/>
                                          </p:val>
                                        </p:tav>
                                        <p:tav tm="100000">
                                          <p:val>
                                            <p:strVal val="#ppt_y"/>
                                          </p:val>
                                        </p:tav>
                                      </p:tavLst>
                                    </p:anim>
                                    <p:anim calcmode="lin" valueType="num">
                                      <p:cBhvr>
                                        <p:cTn id="14" dur="500" fill="hold"/>
                                        <p:tgtEl>
                                          <p:spTgt spid="71731"/>
                                        </p:tgtEl>
                                        <p:attrNameLst>
                                          <p:attrName>ppt_w</p:attrName>
                                        </p:attrNameLst>
                                      </p:cBhvr>
                                      <p:tavLst>
                                        <p:tav tm="0">
                                          <p:val>
                                            <p:strVal val="#ppt_w"/>
                                          </p:val>
                                        </p:tav>
                                        <p:tav tm="100000">
                                          <p:val>
                                            <p:strVal val="#ppt_w"/>
                                          </p:val>
                                        </p:tav>
                                      </p:tavLst>
                                    </p:anim>
                                    <p:anim calcmode="lin" valueType="num">
                                      <p:cBhvr>
                                        <p:cTn id="15" dur="500" fill="hold"/>
                                        <p:tgtEl>
                                          <p:spTgt spid="71731"/>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grpId="0" nodeType="clickEffect">
                                  <p:stCondLst>
                                    <p:cond delay="0"/>
                                  </p:stCondLst>
                                  <p:childTnLst>
                                    <p:set>
                                      <p:cBhvr>
                                        <p:cTn id="19" dur="1" fill="hold">
                                          <p:stCondLst>
                                            <p:cond delay="0"/>
                                          </p:stCondLst>
                                        </p:cTn>
                                        <p:tgtEl>
                                          <p:spTgt spid="71734"/>
                                        </p:tgtEl>
                                        <p:attrNameLst>
                                          <p:attrName>style.visibility</p:attrName>
                                        </p:attrNameLst>
                                      </p:cBhvr>
                                      <p:to>
                                        <p:strVal val="visible"/>
                                      </p:to>
                                    </p:set>
                                    <p:anim calcmode="lin" valueType="num">
                                      <p:cBhvr>
                                        <p:cTn id="20" dur="500" fill="hold"/>
                                        <p:tgtEl>
                                          <p:spTgt spid="71734"/>
                                        </p:tgtEl>
                                        <p:attrNameLst>
                                          <p:attrName>ppt_x</p:attrName>
                                        </p:attrNameLst>
                                      </p:cBhvr>
                                      <p:tavLst>
                                        <p:tav tm="0">
                                          <p:val>
                                            <p:strVal val="#ppt_x"/>
                                          </p:val>
                                        </p:tav>
                                        <p:tav tm="100000">
                                          <p:val>
                                            <p:strVal val="#ppt_x"/>
                                          </p:val>
                                        </p:tav>
                                      </p:tavLst>
                                    </p:anim>
                                    <p:anim calcmode="lin" valueType="num">
                                      <p:cBhvr>
                                        <p:cTn id="21" dur="500" fill="hold"/>
                                        <p:tgtEl>
                                          <p:spTgt spid="71734"/>
                                        </p:tgtEl>
                                        <p:attrNameLst>
                                          <p:attrName>ppt_y</p:attrName>
                                        </p:attrNameLst>
                                      </p:cBhvr>
                                      <p:tavLst>
                                        <p:tav tm="0">
                                          <p:val>
                                            <p:strVal val="#ppt_y-#ppt_h/2"/>
                                          </p:val>
                                        </p:tav>
                                        <p:tav tm="100000">
                                          <p:val>
                                            <p:strVal val="#ppt_y"/>
                                          </p:val>
                                        </p:tav>
                                      </p:tavLst>
                                    </p:anim>
                                    <p:anim calcmode="lin" valueType="num">
                                      <p:cBhvr>
                                        <p:cTn id="22" dur="500" fill="hold"/>
                                        <p:tgtEl>
                                          <p:spTgt spid="71734"/>
                                        </p:tgtEl>
                                        <p:attrNameLst>
                                          <p:attrName>ppt_w</p:attrName>
                                        </p:attrNameLst>
                                      </p:cBhvr>
                                      <p:tavLst>
                                        <p:tav tm="0">
                                          <p:val>
                                            <p:strVal val="#ppt_w"/>
                                          </p:val>
                                        </p:tav>
                                        <p:tav tm="100000">
                                          <p:val>
                                            <p:strVal val="#ppt_w"/>
                                          </p:val>
                                        </p:tav>
                                      </p:tavLst>
                                    </p:anim>
                                    <p:anim calcmode="lin" valueType="num">
                                      <p:cBhvr>
                                        <p:cTn id="23" dur="500" fill="hold"/>
                                        <p:tgtEl>
                                          <p:spTgt spid="71734"/>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71735"/>
                                        </p:tgtEl>
                                        <p:attrNameLst>
                                          <p:attrName>style.visibility</p:attrName>
                                        </p:attrNameLst>
                                      </p:cBhvr>
                                      <p:to>
                                        <p:strVal val="visible"/>
                                      </p:to>
                                    </p:set>
                                    <p:animEffect transition="in" filter="wipe(up)">
                                      <p:cBhvr>
                                        <p:cTn id="28" dur="500"/>
                                        <p:tgtEl>
                                          <p:spTgt spid="7173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71736">
                                            <p:txEl>
                                              <p:charRg st="0" end="19"/>
                                            </p:txEl>
                                          </p:spTgt>
                                        </p:tgtEl>
                                        <p:attrNameLst>
                                          <p:attrName>style.visibility</p:attrName>
                                        </p:attrNameLst>
                                      </p:cBhvr>
                                      <p:to>
                                        <p:strVal val="visible"/>
                                      </p:to>
                                    </p:set>
                                    <p:animEffect transition="in" filter="slide(fromBottom)">
                                      <p:cBhvr>
                                        <p:cTn id="33" dur="500"/>
                                        <p:tgtEl>
                                          <p:spTgt spid="71736">
                                            <p:txEl>
                                              <p:charRg st="0" end="1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71736">
                                            <p:txEl>
                                              <p:charRg st="19" end="37"/>
                                            </p:txEl>
                                          </p:spTgt>
                                        </p:tgtEl>
                                        <p:attrNameLst>
                                          <p:attrName>style.visibility</p:attrName>
                                        </p:attrNameLst>
                                      </p:cBhvr>
                                      <p:to>
                                        <p:strVal val="visible"/>
                                      </p:to>
                                    </p:set>
                                    <p:animEffect transition="in" filter="slide(fromBottom)">
                                      <p:cBhvr>
                                        <p:cTn id="38" dur="500"/>
                                        <p:tgtEl>
                                          <p:spTgt spid="71736">
                                            <p:txEl>
                                              <p:charRg st="19" end="37"/>
                                            </p:txEl>
                                          </p:spTgt>
                                        </p:tgtEl>
                                      </p:cBhvr>
                                    </p:animEffec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71737"/>
                                        </p:tgtEl>
                                        <p:attrNameLst>
                                          <p:attrName>style.visibility</p:attrName>
                                        </p:attrNameLst>
                                      </p:cBhvr>
                                      <p:to>
                                        <p:strVal val="visible"/>
                                      </p:to>
                                    </p:set>
                                    <p:animEffect transition="in" filter="wipe(up)">
                                      <p:cBhvr>
                                        <p:cTn id="42" dur="500"/>
                                        <p:tgtEl>
                                          <p:spTgt spid="7173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1750"/>
                                        </p:tgtEl>
                                        <p:attrNameLst>
                                          <p:attrName>style.visibility</p:attrName>
                                        </p:attrNameLst>
                                      </p:cBhvr>
                                      <p:to>
                                        <p:strVal val="visible"/>
                                      </p:to>
                                    </p:set>
                                    <p:anim calcmode="lin" valueType="num">
                                      <p:cBhvr additive="base">
                                        <p:cTn id="47" dur="500" fill="hold"/>
                                        <p:tgtEl>
                                          <p:spTgt spid="71750"/>
                                        </p:tgtEl>
                                        <p:attrNameLst>
                                          <p:attrName>ppt_x</p:attrName>
                                        </p:attrNameLst>
                                      </p:cBhvr>
                                      <p:tavLst>
                                        <p:tav tm="0">
                                          <p:val>
                                            <p:strVal val="1+#ppt_w/2"/>
                                          </p:val>
                                        </p:tav>
                                        <p:tav tm="100000">
                                          <p:val>
                                            <p:strVal val="#ppt_x"/>
                                          </p:val>
                                        </p:tav>
                                      </p:tavLst>
                                    </p:anim>
                                    <p:anim calcmode="lin" valueType="num">
                                      <p:cBhvr additive="base">
                                        <p:cTn id="48" dur="500" fill="hold"/>
                                        <p:tgtEl>
                                          <p:spTgt spid="7175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71743"/>
                                        </p:tgtEl>
                                        <p:attrNameLst>
                                          <p:attrName>style.visibility</p:attrName>
                                        </p:attrNameLst>
                                      </p:cBhvr>
                                      <p:to>
                                        <p:strVal val="visible"/>
                                      </p:to>
                                    </p:set>
                                    <p:animEffect transition="in" filter="wipe(up)">
                                      <p:cBhvr>
                                        <p:cTn id="53" dur="500"/>
                                        <p:tgtEl>
                                          <p:spTgt spid="71743"/>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71744">
                                            <p:txEl>
                                              <p:charRg st="0" end="19"/>
                                            </p:txEl>
                                          </p:spTgt>
                                        </p:tgtEl>
                                        <p:attrNameLst>
                                          <p:attrName>style.visibility</p:attrName>
                                        </p:attrNameLst>
                                      </p:cBhvr>
                                      <p:to>
                                        <p:strVal val="visible"/>
                                      </p:to>
                                    </p:set>
                                    <p:animEffect transition="in" filter="slide(fromBottom)">
                                      <p:cBhvr>
                                        <p:cTn id="58" dur="500"/>
                                        <p:tgtEl>
                                          <p:spTgt spid="71744">
                                            <p:txEl>
                                              <p:charRg st="0"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71744">
                                            <p:txEl>
                                              <p:charRg st="19" end="37"/>
                                            </p:txEl>
                                          </p:spTgt>
                                        </p:tgtEl>
                                        <p:attrNameLst>
                                          <p:attrName>style.visibility</p:attrName>
                                        </p:attrNameLst>
                                      </p:cBhvr>
                                      <p:to>
                                        <p:strVal val="visible"/>
                                      </p:to>
                                    </p:set>
                                    <p:animEffect transition="in" filter="slide(fromBottom)">
                                      <p:cBhvr>
                                        <p:cTn id="63" dur="500"/>
                                        <p:tgtEl>
                                          <p:spTgt spid="71744">
                                            <p:txEl>
                                              <p:charRg st="19" end="37"/>
                                            </p:txEl>
                                          </p:spTgt>
                                        </p:tgtEl>
                                      </p:cBhvr>
                                    </p:animEffect>
                                  </p:childTnLst>
                                </p:cTn>
                              </p:par>
                            </p:childTnLst>
                          </p:cTn>
                        </p:par>
                        <p:par>
                          <p:cTn id="64" fill="hold">
                            <p:stCondLst>
                              <p:cond delay="500"/>
                            </p:stCondLst>
                            <p:childTnLst>
                              <p:par>
                                <p:cTn id="65" presetID="22" presetClass="entr" presetSubtype="1" fill="hold" nodeType="afterEffect">
                                  <p:stCondLst>
                                    <p:cond delay="0"/>
                                  </p:stCondLst>
                                  <p:childTnLst>
                                    <p:set>
                                      <p:cBhvr>
                                        <p:cTn id="66" dur="1" fill="hold">
                                          <p:stCondLst>
                                            <p:cond delay="0"/>
                                          </p:stCondLst>
                                        </p:cTn>
                                        <p:tgtEl>
                                          <p:spTgt spid="71745"/>
                                        </p:tgtEl>
                                        <p:attrNameLst>
                                          <p:attrName>style.visibility</p:attrName>
                                        </p:attrNameLst>
                                      </p:cBhvr>
                                      <p:to>
                                        <p:strVal val="visible"/>
                                      </p:to>
                                    </p:set>
                                    <p:animEffect transition="in" filter="wipe(up)">
                                      <p:cBhvr>
                                        <p:cTn id="67" dur="500"/>
                                        <p:tgtEl>
                                          <p:spTgt spid="7174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71751"/>
                                        </p:tgtEl>
                                        <p:attrNameLst>
                                          <p:attrName>style.visibility</p:attrName>
                                        </p:attrNameLst>
                                      </p:cBhvr>
                                      <p:to>
                                        <p:strVal val="visible"/>
                                      </p:to>
                                    </p:set>
                                    <p:anim calcmode="lin" valueType="num">
                                      <p:cBhvr additive="base">
                                        <p:cTn id="72" dur="500" fill="hold"/>
                                        <p:tgtEl>
                                          <p:spTgt spid="71751"/>
                                        </p:tgtEl>
                                        <p:attrNameLst>
                                          <p:attrName>ppt_x</p:attrName>
                                        </p:attrNameLst>
                                      </p:cBhvr>
                                      <p:tavLst>
                                        <p:tav tm="0">
                                          <p:val>
                                            <p:strVal val="1+#ppt_w/2"/>
                                          </p:val>
                                        </p:tav>
                                        <p:tav tm="100000">
                                          <p:val>
                                            <p:strVal val="#ppt_x"/>
                                          </p:val>
                                        </p:tav>
                                      </p:tavLst>
                                    </p:anim>
                                    <p:anim calcmode="lin" valueType="num">
                                      <p:cBhvr additive="base">
                                        <p:cTn id="73" dur="500" fill="hold"/>
                                        <p:tgtEl>
                                          <p:spTgt spid="71751"/>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71742"/>
                                        </p:tgtEl>
                                        <p:attrNameLst>
                                          <p:attrName>style.visibility</p:attrName>
                                        </p:attrNameLst>
                                      </p:cBhvr>
                                      <p:to>
                                        <p:strVal val="visible"/>
                                      </p:to>
                                    </p:set>
                                    <p:animEffect transition="in" filter="wipe(up)">
                                      <p:cBhvr>
                                        <p:cTn id="78" dur="500"/>
                                        <p:tgtEl>
                                          <p:spTgt spid="71742"/>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71753">
                                            <p:txEl>
                                              <p:charRg st="0" end="19"/>
                                            </p:txEl>
                                          </p:spTgt>
                                        </p:tgtEl>
                                        <p:attrNameLst>
                                          <p:attrName>style.visibility</p:attrName>
                                        </p:attrNameLst>
                                      </p:cBhvr>
                                      <p:to>
                                        <p:strVal val="visible"/>
                                      </p:to>
                                    </p:set>
                                    <p:animEffect transition="in" filter="slide(fromBottom)">
                                      <p:cBhvr>
                                        <p:cTn id="83" dur="500"/>
                                        <p:tgtEl>
                                          <p:spTgt spid="71753">
                                            <p:txEl>
                                              <p:charRg st="0" end="19"/>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2" presetClass="entr" presetSubtype="4" fill="hold" grpId="0" nodeType="clickEffect">
                                  <p:stCondLst>
                                    <p:cond delay="0"/>
                                  </p:stCondLst>
                                  <p:childTnLst>
                                    <p:set>
                                      <p:cBhvr>
                                        <p:cTn id="87" dur="1" fill="hold">
                                          <p:stCondLst>
                                            <p:cond delay="0"/>
                                          </p:stCondLst>
                                        </p:cTn>
                                        <p:tgtEl>
                                          <p:spTgt spid="71753">
                                            <p:txEl>
                                              <p:charRg st="19" end="37"/>
                                            </p:txEl>
                                          </p:spTgt>
                                        </p:tgtEl>
                                        <p:attrNameLst>
                                          <p:attrName>style.visibility</p:attrName>
                                        </p:attrNameLst>
                                      </p:cBhvr>
                                      <p:to>
                                        <p:strVal val="visible"/>
                                      </p:to>
                                    </p:set>
                                    <p:animEffect transition="in" filter="slide(fromBottom)">
                                      <p:cBhvr>
                                        <p:cTn id="88" dur="500"/>
                                        <p:tgtEl>
                                          <p:spTgt spid="71753">
                                            <p:txEl>
                                              <p:charRg st="19" end="37"/>
                                            </p:txEl>
                                          </p:spTgt>
                                        </p:tgtEl>
                                      </p:cBhvr>
                                    </p:animEffect>
                                  </p:childTnLst>
                                </p:cTn>
                              </p:par>
                            </p:childTnLst>
                          </p:cTn>
                        </p:par>
                        <p:par>
                          <p:cTn id="89" fill="hold">
                            <p:stCondLst>
                              <p:cond delay="500"/>
                            </p:stCondLst>
                            <p:childTnLst>
                              <p:par>
                                <p:cTn id="90" presetID="22" presetClass="entr" presetSubtype="1" fill="hold" nodeType="afterEffect">
                                  <p:stCondLst>
                                    <p:cond delay="0"/>
                                  </p:stCondLst>
                                  <p:childTnLst>
                                    <p:set>
                                      <p:cBhvr>
                                        <p:cTn id="91" dur="1" fill="hold">
                                          <p:stCondLst>
                                            <p:cond delay="0"/>
                                          </p:stCondLst>
                                        </p:cTn>
                                        <p:tgtEl>
                                          <p:spTgt spid="71754"/>
                                        </p:tgtEl>
                                        <p:attrNameLst>
                                          <p:attrName>style.visibility</p:attrName>
                                        </p:attrNameLst>
                                      </p:cBhvr>
                                      <p:to>
                                        <p:strVal val="visible"/>
                                      </p:to>
                                    </p:set>
                                    <p:animEffect transition="in" filter="wipe(up)">
                                      <p:cBhvr>
                                        <p:cTn id="92" dur="500"/>
                                        <p:tgtEl>
                                          <p:spTgt spid="71754"/>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71759"/>
                                        </p:tgtEl>
                                        <p:attrNameLst>
                                          <p:attrName>style.visibility</p:attrName>
                                        </p:attrNameLst>
                                      </p:cBhvr>
                                      <p:to>
                                        <p:strVal val="visible"/>
                                      </p:to>
                                    </p:set>
                                    <p:anim calcmode="lin" valueType="num">
                                      <p:cBhvr additive="base">
                                        <p:cTn id="97" dur="500" fill="hold"/>
                                        <p:tgtEl>
                                          <p:spTgt spid="71759"/>
                                        </p:tgtEl>
                                        <p:attrNameLst>
                                          <p:attrName>ppt_x</p:attrName>
                                        </p:attrNameLst>
                                      </p:cBhvr>
                                      <p:tavLst>
                                        <p:tav tm="0">
                                          <p:val>
                                            <p:strVal val="1+#ppt_w/2"/>
                                          </p:val>
                                        </p:tav>
                                        <p:tav tm="100000">
                                          <p:val>
                                            <p:strVal val="#ppt_x"/>
                                          </p:val>
                                        </p:tav>
                                      </p:tavLst>
                                    </p:anim>
                                    <p:anim calcmode="lin" valueType="num">
                                      <p:cBhvr additive="base">
                                        <p:cTn id="98" dur="500" fill="hold"/>
                                        <p:tgtEl>
                                          <p:spTgt spid="7175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71752"/>
                                        </p:tgtEl>
                                        <p:attrNameLst>
                                          <p:attrName>style.visibility</p:attrName>
                                        </p:attrNameLst>
                                      </p:cBhvr>
                                      <p:to>
                                        <p:strVal val="visible"/>
                                      </p:to>
                                    </p:set>
                                    <p:animEffect transition="in" filter="wipe(up)">
                                      <p:cBhvr>
                                        <p:cTn id="103" dur="500"/>
                                        <p:tgtEl>
                                          <p:spTgt spid="71752"/>
                                        </p:tgtEl>
                                      </p:cBhvr>
                                    </p:animEffect>
                                  </p:childTnLst>
                                </p:cTn>
                              </p:par>
                            </p:childTnLst>
                          </p:cTn>
                        </p:par>
                      </p:childTnLst>
                    </p:cTn>
                  </p:par>
                  <p:par>
                    <p:cTn id="104" fill="hold">
                      <p:stCondLst>
                        <p:cond delay="indefinite"/>
                      </p:stCondLst>
                      <p:childTnLst>
                        <p:par>
                          <p:cTn id="105" fill="hold">
                            <p:stCondLst>
                              <p:cond delay="0"/>
                            </p:stCondLst>
                            <p:childTnLst>
                              <p:par>
                                <p:cTn id="106" presetID="12" presetClass="entr" presetSubtype="4" fill="hold" grpId="0" nodeType="clickEffect">
                                  <p:stCondLst>
                                    <p:cond delay="0"/>
                                  </p:stCondLst>
                                  <p:childTnLst>
                                    <p:set>
                                      <p:cBhvr>
                                        <p:cTn id="107" dur="1" fill="hold">
                                          <p:stCondLst>
                                            <p:cond delay="0"/>
                                          </p:stCondLst>
                                        </p:cTn>
                                        <p:tgtEl>
                                          <p:spTgt spid="71760">
                                            <p:txEl>
                                              <p:charRg st="0" end="21"/>
                                            </p:txEl>
                                          </p:spTgt>
                                        </p:tgtEl>
                                        <p:attrNameLst>
                                          <p:attrName>style.visibility</p:attrName>
                                        </p:attrNameLst>
                                      </p:cBhvr>
                                      <p:to>
                                        <p:strVal val="visible"/>
                                      </p:to>
                                    </p:set>
                                    <p:animEffect transition="in" filter="slide(fromBottom)">
                                      <p:cBhvr>
                                        <p:cTn id="108" dur="500"/>
                                        <p:tgtEl>
                                          <p:spTgt spid="71760">
                                            <p:txEl>
                                              <p:charRg st="0" end="21"/>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4" fill="hold" grpId="0" nodeType="clickEffect">
                                  <p:stCondLst>
                                    <p:cond delay="0"/>
                                  </p:stCondLst>
                                  <p:childTnLst>
                                    <p:set>
                                      <p:cBhvr>
                                        <p:cTn id="112" dur="1" fill="hold">
                                          <p:stCondLst>
                                            <p:cond delay="0"/>
                                          </p:stCondLst>
                                        </p:cTn>
                                        <p:tgtEl>
                                          <p:spTgt spid="71760">
                                            <p:txEl>
                                              <p:charRg st="21" end="41"/>
                                            </p:txEl>
                                          </p:spTgt>
                                        </p:tgtEl>
                                        <p:attrNameLst>
                                          <p:attrName>style.visibility</p:attrName>
                                        </p:attrNameLst>
                                      </p:cBhvr>
                                      <p:to>
                                        <p:strVal val="visible"/>
                                      </p:to>
                                    </p:set>
                                    <p:animEffect transition="in" filter="slide(fromBottom)">
                                      <p:cBhvr>
                                        <p:cTn id="113" dur="500"/>
                                        <p:tgtEl>
                                          <p:spTgt spid="71760">
                                            <p:txEl>
                                              <p:charRg st="21" end="41"/>
                                            </p:txEl>
                                          </p:spTgt>
                                        </p:tgtEl>
                                      </p:cBhvr>
                                    </p:animEffect>
                                  </p:childTnLst>
                                </p:cTn>
                              </p:par>
                            </p:childTnLst>
                          </p:cTn>
                        </p:par>
                        <p:par>
                          <p:cTn id="114" fill="hold">
                            <p:stCondLst>
                              <p:cond delay="500"/>
                            </p:stCondLst>
                            <p:childTnLst>
                              <p:par>
                                <p:cTn id="115" presetID="22" presetClass="entr" presetSubtype="1" fill="hold" nodeType="afterEffect">
                                  <p:stCondLst>
                                    <p:cond delay="0"/>
                                  </p:stCondLst>
                                  <p:childTnLst>
                                    <p:set>
                                      <p:cBhvr>
                                        <p:cTn id="116" dur="1" fill="hold">
                                          <p:stCondLst>
                                            <p:cond delay="0"/>
                                          </p:stCondLst>
                                        </p:cTn>
                                        <p:tgtEl>
                                          <p:spTgt spid="71761"/>
                                        </p:tgtEl>
                                        <p:attrNameLst>
                                          <p:attrName>style.visibility</p:attrName>
                                        </p:attrNameLst>
                                      </p:cBhvr>
                                      <p:to>
                                        <p:strVal val="visible"/>
                                      </p:to>
                                    </p:set>
                                    <p:animEffect transition="in" filter="wipe(up)">
                                      <p:cBhvr>
                                        <p:cTn id="117" dur="500"/>
                                        <p:tgtEl>
                                          <p:spTgt spid="71761"/>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2" fill="hold" grpId="0" nodeType="clickEffect">
                                  <p:stCondLst>
                                    <p:cond delay="0"/>
                                  </p:stCondLst>
                                  <p:childTnLst>
                                    <p:set>
                                      <p:cBhvr>
                                        <p:cTn id="121" dur="1" fill="hold">
                                          <p:stCondLst>
                                            <p:cond delay="0"/>
                                          </p:stCondLst>
                                        </p:cTn>
                                        <p:tgtEl>
                                          <p:spTgt spid="71766"/>
                                        </p:tgtEl>
                                        <p:attrNameLst>
                                          <p:attrName>style.visibility</p:attrName>
                                        </p:attrNameLst>
                                      </p:cBhvr>
                                      <p:to>
                                        <p:strVal val="visible"/>
                                      </p:to>
                                    </p:set>
                                    <p:anim calcmode="lin" valueType="num">
                                      <p:cBhvr additive="base">
                                        <p:cTn id="122" dur="500" fill="hold"/>
                                        <p:tgtEl>
                                          <p:spTgt spid="71766"/>
                                        </p:tgtEl>
                                        <p:attrNameLst>
                                          <p:attrName>ppt_x</p:attrName>
                                        </p:attrNameLst>
                                      </p:cBhvr>
                                      <p:tavLst>
                                        <p:tav tm="0">
                                          <p:val>
                                            <p:strVal val="1+#ppt_w/2"/>
                                          </p:val>
                                        </p:tav>
                                        <p:tav tm="100000">
                                          <p:val>
                                            <p:strVal val="#ppt_x"/>
                                          </p:val>
                                        </p:tav>
                                      </p:tavLst>
                                    </p:anim>
                                    <p:anim calcmode="lin" valueType="num">
                                      <p:cBhvr additive="base">
                                        <p:cTn id="123" dur="500" fill="hold"/>
                                        <p:tgtEl>
                                          <p:spTgt spid="717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0" grpId="0"/>
      <p:bldP spid="71731" grpId="0"/>
      <p:bldP spid="71734" grpId="0"/>
      <p:bldP spid="71735" grpId="0" animBg="1"/>
      <p:bldP spid="71736" grpId="0" build="p"/>
      <p:bldP spid="71742" grpId="0" animBg="1"/>
      <p:bldP spid="71743" grpId="0" animBg="1"/>
      <p:bldP spid="71744" grpId="0" build="p"/>
      <p:bldP spid="71750" grpId="0"/>
      <p:bldP spid="71751" grpId="0"/>
      <p:bldP spid="71752" grpId="0" animBg="1"/>
      <p:bldP spid="71753" grpId="0" build="p"/>
      <p:bldP spid="71759" grpId="0"/>
      <p:bldP spid="71760" grpId="0" build="p"/>
      <p:bldP spid="7176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73878" name="Text Box 150"/>
          <p:cNvSpPr txBox="1"/>
          <p:nvPr/>
        </p:nvSpPr>
        <p:spPr>
          <a:xfrm>
            <a:off x="251460" y="2132965"/>
            <a:ext cx="8597900" cy="217106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3</a:t>
            </a:r>
            <a:r>
              <a:rPr lang="zh-CN" altLang="en-US" sz="2800" b="1" dirty="0">
                <a:latin typeface="Times New Roman" panose="02020603050405020304" pitchFamily="18" charset="0"/>
                <a:ea typeface="黑体" panose="02010609060101010101" pitchFamily="49" charset="-122"/>
              </a:rPr>
              <a:t>）复合型操作码</a:t>
            </a:r>
            <a:endParaRPr lang="zh-CN" altLang="en-US" sz="2800" b="1" dirty="0">
              <a:latin typeface="Times New Roman" panose="02020603050405020304" pitchFamily="18" charset="0"/>
              <a:ea typeface="黑体" panose="02010609060101010101" pitchFamily="49" charset="-122"/>
            </a:endParaRPr>
          </a:p>
          <a:p>
            <a:pPr marL="0" lvl="0" indent="0">
              <a:lnSpc>
                <a:spcPct val="150000"/>
              </a:lnSpc>
              <a:buNone/>
            </a:pPr>
            <a:r>
              <a:rPr lang="en-US" altLang="zh-CN" sz="2400" b="1" dirty="0"/>
              <a:t>   </a:t>
            </a:r>
            <a:r>
              <a:rPr lang="zh-CN" altLang="en-US" sz="2400" b="1" dirty="0"/>
              <a:t>有的机器</a:t>
            </a:r>
            <a:r>
              <a:rPr lang="zh-CN" altLang="zh-CN" sz="2400" b="1" dirty="0"/>
              <a:t>中，指令字长有限，致使指令条数有限。为了使一条指令能表示更多的操作信息，采用复合型操作码，将操作码分为几个</a:t>
            </a:r>
            <a:r>
              <a:rPr lang="zh-CN" altLang="en-US" sz="2400" b="1" dirty="0"/>
              <a:t>字段</a:t>
            </a:r>
            <a:r>
              <a:rPr lang="zh-CN" altLang="zh-CN" sz="2400" b="1" dirty="0"/>
              <a:t>，</a:t>
            </a:r>
            <a:r>
              <a:rPr lang="zh-CN" altLang="en-US" sz="2400" b="1" dirty="0"/>
              <a:t>用</a:t>
            </a:r>
            <a:r>
              <a:rPr lang="zh-CN" altLang="zh-CN" sz="2400" b="1" dirty="0"/>
              <a:t>它们的组合使操作含义更丰富。</a:t>
            </a:r>
            <a:endParaRPr lang="zh-CN" altLang="zh-CN" sz="2400" b="1" dirty="0">
              <a:solidFill>
                <a:srgbClr val="DF3C09"/>
              </a:solidFill>
              <a:latin typeface="宋体" panose="02010600030101010101" pitchFamily="2" charset="-122"/>
              <a:ea typeface="黑体" panose="02010609060101010101" pitchFamily="49" charset="-122"/>
            </a:endParaRPr>
          </a:p>
        </p:txBody>
      </p:sp>
      <p:sp>
        <p:nvSpPr>
          <p:cNvPr id="55301" name="矩形 1"/>
          <p:cNvSpPr/>
          <p:nvPr/>
        </p:nvSpPr>
        <p:spPr>
          <a:xfrm>
            <a:off x="280988" y="260350"/>
            <a:ext cx="8485187" cy="1682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en-US" sz="2400" b="1" dirty="0"/>
              <a:t>扩展操作码可</a:t>
            </a:r>
            <a:r>
              <a:rPr lang="zh-CN" altLang="zh-CN" sz="2400" b="1" dirty="0"/>
              <a:t>有效地减少了操作码在程序中的总位数，节省了存储空间。然而，扩展操作码译码较复杂，使硬件设计难度增大，并且需要更多的硬件支持。</a:t>
            </a:r>
            <a:endParaRPr lang="zh-CN" altLang="zh-CN" sz="2400" b="1" dirty="0"/>
          </a:p>
        </p:txBody>
      </p:sp>
      <p:graphicFrame>
        <p:nvGraphicFramePr>
          <p:cNvPr id="2" name="对象 -2147482457"/>
          <p:cNvGraphicFramePr>
            <a:graphicFrameLocks noChangeAspect="1"/>
          </p:cNvGraphicFramePr>
          <p:nvPr/>
        </p:nvGraphicFramePr>
        <p:xfrm>
          <a:off x="683260" y="5589270"/>
          <a:ext cx="7461250" cy="866775"/>
        </p:xfrm>
        <a:graphic>
          <a:graphicData uri="http://schemas.openxmlformats.org/presentationml/2006/ole">
            <mc:AlternateContent xmlns:mc="http://schemas.openxmlformats.org/markup-compatibility/2006">
              <mc:Choice xmlns:v="urn:schemas-microsoft-com:vml" Requires="v">
                <p:oleObj spid="_x0000_s3076" name="" r:id="rId1" imgW="4392295" imgH="2812415" progId="Visio.Drawing.15">
                  <p:embed/>
                </p:oleObj>
              </mc:Choice>
              <mc:Fallback>
                <p:oleObj name="" r:id="rId1" imgW="4392295" imgH="2812415" progId="Visio.Drawing.15">
                  <p:embed/>
                  <p:pic>
                    <p:nvPicPr>
                      <p:cNvPr id="0" name="图片 3075"/>
                      <p:cNvPicPr/>
                      <p:nvPr/>
                    </p:nvPicPr>
                    <p:blipFill>
                      <a:blip r:embed="rId2"/>
                      <a:srcRect b="82895"/>
                      <a:stretch>
                        <a:fillRect/>
                      </a:stretch>
                    </p:blipFill>
                    <p:spPr>
                      <a:xfrm>
                        <a:off x="683260" y="5589270"/>
                        <a:ext cx="7461250" cy="866775"/>
                      </a:xfrm>
                      <a:prstGeom prst="rect">
                        <a:avLst/>
                      </a:prstGeom>
                      <a:noFill/>
                      <a:ln w="38100">
                        <a:noFill/>
                        <a:miter/>
                      </a:ln>
                    </p:spPr>
                  </p:pic>
                </p:oleObj>
              </mc:Fallback>
            </mc:AlternateContent>
          </a:graphicData>
        </a:graphic>
      </p:graphicFrame>
      <p:sp>
        <p:nvSpPr>
          <p:cNvPr id="3" name="文本框 2"/>
          <p:cNvSpPr txBox="1"/>
          <p:nvPr/>
        </p:nvSpPr>
        <p:spPr>
          <a:xfrm>
            <a:off x="539115" y="4725035"/>
            <a:ext cx="6958330" cy="865505"/>
          </a:xfrm>
          <a:prstGeom prst="rect">
            <a:avLst/>
          </a:prstGeom>
          <a:noFill/>
        </p:spPr>
        <p:txBody>
          <a:bodyPr wrap="none" rtlCol="0" anchor="t">
            <a:spAutoFit/>
          </a:bodyPr>
          <a:p>
            <a:pPr marL="0" lvl="0" indent="0" eaLnBrk="1" hangingPunct="1">
              <a:lnSpc>
                <a:spcPct val="80000"/>
              </a:lnSpc>
              <a:spcBef>
                <a:spcPct val="50000"/>
              </a:spcBef>
              <a:buClrTx/>
              <a:buSzTx/>
              <a:buFontTx/>
              <a:buNone/>
            </a:pPr>
            <a:r>
              <a:rPr lang="zh-CN" altLang="en-US" sz="2400" b="1" dirty="0">
                <a:latin typeface="宋体" panose="02010600030101010101" pitchFamily="2" charset="-122"/>
                <a:ea typeface="黑体" panose="02010609060101010101" pitchFamily="49" charset="-122"/>
                <a:sym typeface="+mn-ea"/>
              </a:rPr>
              <a:t>例：</a:t>
            </a:r>
            <a:r>
              <a:rPr lang="en-US" altLang="zh-CN" sz="2400" b="1" dirty="0">
                <a:latin typeface="Times New Roman" panose="02020603050405020304" pitchFamily="18" charset="0"/>
                <a:cs typeface="Times New Roman" panose="02020603050405020304" pitchFamily="18" charset="0"/>
                <a:sym typeface="+mn-ea"/>
              </a:rPr>
              <a:t>MIPS</a:t>
            </a:r>
            <a:r>
              <a:rPr lang="zh-CN" altLang="en-US" sz="2400" b="1" dirty="0">
                <a:latin typeface="Times New Roman" panose="02020603050405020304" pitchFamily="18" charset="0"/>
                <a:cs typeface="Times New Roman" panose="02020603050405020304" pitchFamily="18" charset="0"/>
                <a:sym typeface="+mn-ea"/>
              </a:rPr>
              <a:t>的</a:t>
            </a:r>
            <a:r>
              <a:rPr lang="en-US" altLang="zh-CN" sz="2400" b="1" dirty="0">
                <a:latin typeface="Times New Roman" panose="02020603050405020304" pitchFamily="18" charset="0"/>
                <a:cs typeface="Times New Roman" panose="02020603050405020304" pitchFamily="18" charset="0"/>
                <a:sym typeface="+mn-ea"/>
              </a:rPr>
              <a:t>R</a:t>
            </a:r>
            <a:r>
              <a:rPr lang="zh-CN" altLang="en-US" sz="2400" b="1" dirty="0">
                <a:latin typeface="Times New Roman" panose="02020603050405020304" pitchFamily="18" charset="0"/>
                <a:cs typeface="Times New Roman" panose="02020603050405020304" pitchFamily="18" charset="0"/>
                <a:sym typeface="+mn-ea"/>
              </a:rPr>
              <a:t>类型指令格式中的操作码</a:t>
            </a:r>
            <a:r>
              <a:rPr lang="en-US" sz="2400" b="1" dirty="0">
                <a:latin typeface="Times New Roman" panose="02020603050405020304" pitchFamily="18" charset="0"/>
                <a:cs typeface="Times New Roman" panose="02020603050405020304" pitchFamily="18" charset="0"/>
                <a:sym typeface="+mn-ea"/>
              </a:rPr>
              <a:t>Op</a:t>
            </a:r>
            <a:r>
              <a:rPr lang="en-US" altLang="zh-CN" sz="2400" b="1" dirty="0">
                <a:latin typeface="Times New Roman" panose="02020603050405020304" pitchFamily="18" charset="0"/>
                <a:cs typeface="Times New Roman" panose="02020603050405020304" pitchFamily="18" charset="0"/>
                <a:sym typeface="+mn-ea"/>
              </a:rPr>
              <a:t>ration</a:t>
            </a:r>
            <a:r>
              <a:rPr lang="zh-CN" altLang="en-US" sz="2400" b="1" dirty="0">
                <a:latin typeface="Times New Roman" panose="02020603050405020304" pitchFamily="18" charset="0"/>
                <a:cs typeface="Times New Roman" panose="02020603050405020304" pitchFamily="18" charset="0"/>
                <a:sym typeface="+mn-ea"/>
              </a:rPr>
              <a:t>和</a:t>
            </a:r>
            <a:endParaRPr lang="zh-CN" altLang="en-US" sz="2400" b="1" dirty="0">
              <a:latin typeface="Times New Roman" panose="02020603050405020304" pitchFamily="18" charset="0"/>
              <a:cs typeface="Times New Roman" panose="02020603050405020304" pitchFamily="18" charset="0"/>
              <a:sym typeface="+mn-ea"/>
            </a:endParaRPr>
          </a:p>
          <a:p>
            <a:pPr marL="0" lvl="0" indent="0" eaLnBrk="1" hangingPunct="1">
              <a:lnSpc>
                <a:spcPct val="80000"/>
              </a:lnSpc>
              <a:spcBef>
                <a:spcPct val="50000"/>
              </a:spcBef>
              <a:buClrTx/>
              <a:buSzTx/>
              <a:buFontTx/>
              <a:buNone/>
            </a:pPr>
            <a:r>
              <a:rPr lang="zh-CN" altLang="en-US" sz="2400" b="1" dirty="0">
                <a:latin typeface="Times New Roman" panose="02020603050405020304" pitchFamily="18" charset="0"/>
                <a:cs typeface="Times New Roman" panose="02020603050405020304" pitchFamily="18" charset="0"/>
                <a:sym typeface="+mn-ea"/>
              </a:rPr>
              <a:t> </a:t>
            </a: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辅助操作码</a:t>
            </a:r>
            <a:r>
              <a:rPr lang="en-US" altLang="zh-CN" sz="2400" b="1" dirty="0">
                <a:latin typeface="Times New Roman" panose="02020603050405020304" pitchFamily="18" charset="0"/>
                <a:cs typeface="Times New Roman" panose="02020603050405020304" pitchFamily="18" charset="0"/>
                <a:sym typeface="+mn-ea"/>
              </a:rPr>
              <a:t>Function</a:t>
            </a:r>
            <a:r>
              <a:rPr lang="zh-CN" altLang="zh-CN" sz="2400" b="1" dirty="0">
                <a:latin typeface="Times New Roman" panose="02020603050405020304" pitchFamily="18" charset="0"/>
                <a:cs typeface="Times New Roman" panose="02020603050405020304" pitchFamily="18" charset="0"/>
                <a:sym typeface="+mn-ea"/>
              </a:rPr>
              <a:t>。</a:t>
            </a:r>
            <a:endParaRPr lang="zh-CN" altLang="en-US" sz="2400">
              <a:latin typeface="Times New Roman" panose="02020603050405020304" pitchFamily="18" charset="0"/>
              <a:cs typeface="Times New Roman" panose="02020603050405020304" pitchFamily="18" charset="0"/>
            </a:endParaRPr>
          </a:p>
        </p:txBody>
      </p:sp>
      <p:sp>
        <p:nvSpPr>
          <p:cNvPr id="6" name="椭圆 5"/>
          <p:cNvSpPr/>
          <p:nvPr/>
        </p:nvSpPr>
        <p:spPr>
          <a:xfrm>
            <a:off x="7092315" y="5800725"/>
            <a:ext cx="1080135" cy="508635"/>
          </a:xfrm>
          <a:prstGeom prst="ellipse">
            <a:avLst/>
          </a:prstGeom>
          <a:noFill/>
          <a:ln w="12700" cap="flat" cmpd="sng" algn="ctr">
            <a:solidFill>
              <a:srgbClr val="FF0000"/>
            </a:solidFill>
            <a:prstDash val="dash"/>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椭圆 6"/>
          <p:cNvSpPr/>
          <p:nvPr/>
        </p:nvSpPr>
        <p:spPr>
          <a:xfrm>
            <a:off x="1835785" y="5736590"/>
            <a:ext cx="1206500" cy="508635"/>
          </a:xfrm>
          <a:prstGeom prst="ellipse">
            <a:avLst/>
          </a:prstGeom>
          <a:noFill/>
          <a:ln w="12700" cap="flat" cmpd="sng" algn="ctr">
            <a:solidFill>
              <a:srgbClr val="FF0000"/>
            </a:solidFill>
            <a:prstDash val="dash"/>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73878">
                                            <p:txEl>
                                              <p:charRg st="0" end="10"/>
                                            </p:txEl>
                                          </p:spTgt>
                                        </p:tgtEl>
                                        <p:attrNameLst>
                                          <p:attrName>style.visibility</p:attrName>
                                        </p:attrNameLst>
                                      </p:cBhvr>
                                      <p:to>
                                        <p:strVal val="visible"/>
                                      </p:to>
                                    </p:set>
                                    <p:anim calcmode="lin" valueType="num">
                                      <p:cBhvr additive="base">
                                        <p:cTn id="7" dur="500" fill="hold"/>
                                        <p:tgtEl>
                                          <p:spTgt spid="73878">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878">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73878">
                                            <p:txEl>
                                              <p:charRg st="10" end="116"/>
                                            </p:txEl>
                                          </p:spTgt>
                                        </p:tgtEl>
                                        <p:attrNameLst>
                                          <p:attrName>style.visibility</p:attrName>
                                        </p:attrNameLst>
                                      </p:cBhvr>
                                      <p:to>
                                        <p:strVal val="visible"/>
                                      </p:to>
                                    </p:set>
                                    <p:anim calcmode="lin" valueType="num">
                                      <p:cBhvr additive="base">
                                        <p:cTn id="13" dur="500" fill="hold"/>
                                        <p:tgtEl>
                                          <p:spTgt spid="73878">
                                            <p:txEl>
                                              <p:charRg st="10" end="11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878">
                                            <p:txEl>
                                              <p:charRg st="10" end="1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7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73898" name="Text Box 170"/>
          <p:cNvSpPr txBox="1"/>
          <p:nvPr/>
        </p:nvSpPr>
        <p:spPr>
          <a:xfrm>
            <a:off x="301625" y="403225"/>
            <a:ext cx="4191000" cy="38608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b="1" dirty="0">
                <a:latin typeface="Times New Roman" panose="02020603050405020304" pitchFamily="18" charset="0"/>
                <a:ea typeface="黑体" panose="02010609060101010101" pitchFamily="49" charset="-122"/>
              </a:rPr>
              <a:t>4. </a:t>
            </a:r>
            <a:r>
              <a:rPr lang="zh-CN" altLang="en-US" b="1" dirty="0">
                <a:latin typeface="Times New Roman" panose="02020603050405020304" pitchFamily="18" charset="0"/>
                <a:ea typeface="黑体" panose="02010609060101010101" pitchFamily="49" charset="-122"/>
              </a:rPr>
              <a:t> 指令长度</a:t>
            </a:r>
            <a:endParaRPr lang="zh-CN" altLang="en-US" b="1" dirty="0">
              <a:latin typeface="Times New Roman" panose="02020603050405020304" pitchFamily="18" charset="0"/>
              <a:ea typeface="黑体" panose="02010609060101010101" pitchFamily="49" charset="-122"/>
            </a:endParaRPr>
          </a:p>
        </p:txBody>
      </p:sp>
      <p:sp>
        <p:nvSpPr>
          <p:cNvPr id="56324" name="矩形 1"/>
          <p:cNvSpPr/>
          <p:nvPr/>
        </p:nvSpPr>
        <p:spPr>
          <a:xfrm>
            <a:off x="261938" y="1412875"/>
            <a:ext cx="8677275" cy="34150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      </a:t>
            </a:r>
            <a:r>
              <a:rPr lang="zh-CN" altLang="zh-CN" sz="2400" b="1" dirty="0"/>
              <a:t>指令字的位数越多，所能表示的操作信息和地址信息也就越多，可使指令功能更丰富。但位数越多指令字所占存储空间越多，相应地读取指令的时间延长，而且指令越复杂执行时间也就越长。反之，指令字长固定，格式简单，则读取与执行所需时间就短。在实际机器的指令长度设计中，主要有以下</a:t>
            </a:r>
            <a:r>
              <a:rPr lang="zh-CN" altLang="zh-CN" sz="2400" b="1" dirty="0">
                <a:solidFill>
                  <a:srgbClr val="C00000"/>
                </a:solidFill>
              </a:rPr>
              <a:t>两种</a:t>
            </a:r>
            <a:r>
              <a:rPr lang="zh-CN" altLang="zh-CN" sz="2400" b="1" dirty="0"/>
              <a:t>策略。</a:t>
            </a:r>
            <a:endParaRPr lang="zh-CN" altLang="zh-CN" sz="24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73898"/>
                                        </p:tgtEl>
                                        <p:attrNameLst>
                                          <p:attrName>style.visibility</p:attrName>
                                        </p:attrNameLst>
                                      </p:cBhvr>
                                      <p:to>
                                        <p:strVal val="visible"/>
                                      </p:to>
                                    </p:set>
                                    <p:animEffect transition="in" filter="randombar(vertical)">
                                      <p:cBhvr>
                                        <p:cTn id="7" dur="500"/>
                                        <p:tgtEl>
                                          <p:spTgt spid="73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矩形 2"/>
          <p:cNvSpPr/>
          <p:nvPr/>
        </p:nvSpPr>
        <p:spPr>
          <a:xfrm>
            <a:off x="0" y="188595"/>
            <a:ext cx="10460355" cy="11988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设机器字长为</a:t>
            </a:r>
            <a:r>
              <a:rPr lang="en-US" altLang="zh-CN" sz="2400" b="1" i="1" dirty="0"/>
              <a:t>n</a:t>
            </a:r>
            <a:r>
              <a:rPr lang="en-US" altLang="zh-CN" sz="2400" b="1" dirty="0"/>
              <a:t>+1</a:t>
            </a:r>
            <a:r>
              <a:rPr lang="zh-CN" altLang="zh-CN" sz="2400" b="1" dirty="0"/>
              <a:t>位，定点整数原码形式为</a:t>
            </a:r>
            <a:r>
              <a:rPr lang="en-US" altLang="zh-CN" sz="2400" b="1" dirty="0">
                <a:solidFill>
                  <a:srgbClr val="000000"/>
                </a:solidFill>
                <a:latin typeface="Times New Roman" panose="02020603050405020304" pitchFamily="18" charset="0"/>
                <a:cs typeface="Times New Roman" panose="02020603050405020304" pitchFamily="18" charset="0"/>
                <a:sym typeface="+mn-ea"/>
              </a:rPr>
              <a:t>x</a:t>
            </a:r>
            <a:r>
              <a:rPr lang="en-US" altLang="zh-CN" sz="2400" b="1" baseline="-25000" dirty="0">
                <a:solidFill>
                  <a:srgbClr val="000000"/>
                </a:solidFill>
                <a:latin typeface="Times New Roman" panose="02020603050405020304" pitchFamily="18" charset="0"/>
                <a:cs typeface="Times New Roman" panose="02020603050405020304" pitchFamily="18" charset="0"/>
                <a:sym typeface="+mn-ea"/>
              </a:rPr>
              <a:t>n</a:t>
            </a:r>
            <a:r>
              <a:rPr lang="en-US" altLang="zh-CN" sz="2400" b="1" dirty="0">
                <a:solidFill>
                  <a:srgbClr val="000000"/>
                </a:solidFill>
                <a:latin typeface="Times New Roman" panose="02020603050405020304" pitchFamily="18" charset="0"/>
                <a:cs typeface="Times New Roman" panose="02020603050405020304" pitchFamily="18" charset="0"/>
                <a:sym typeface="+mn-ea"/>
              </a:rPr>
              <a:t> x</a:t>
            </a:r>
            <a:r>
              <a:rPr lang="en-US" altLang="zh-CN" sz="2400" b="1" baseline="-25000" dirty="0">
                <a:solidFill>
                  <a:srgbClr val="000000"/>
                </a:solidFill>
                <a:latin typeface="Times New Roman" panose="02020603050405020304" pitchFamily="18" charset="0"/>
                <a:cs typeface="Times New Roman" panose="02020603050405020304" pitchFamily="18" charset="0"/>
                <a:sym typeface="+mn-ea"/>
              </a:rPr>
              <a:t>n-1</a:t>
            </a:r>
            <a:r>
              <a:rPr lang="en-US" altLang="zh-CN" sz="2400" b="1" dirty="0">
                <a:solidFill>
                  <a:srgbClr val="000000"/>
                </a:solidFill>
                <a:latin typeface="Times New Roman" panose="02020603050405020304" pitchFamily="18" charset="0"/>
                <a:cs typeface="Times New Roman" panose="02020603050405020304" pitchFamily="18" charset="0"/>
                <a:sym typeface="+mn-ea"/>
              </a:rPr>
              <a:t> x</a:t>
            </a:r>
            <a:r>
              <a:rPr lang="en-US" altLang="zh-CN" sz="2400" b="1" baseline="-25000" dirty="0">
                <a:solidFill>
                  <a:srgbClr val="000000"/>
                </a:solidFill>
                <a:latin typeface="Times New Roman" panose="02020603050405020304" pitchFamily="18" charset="0"/>
                <a:cs typeface="Times New Roman" panose="02020603050405020304" pitchFamily="18" charset="0"/>
                <a:sym typeface="+mn-ea"/>
              </a:rPr>
              <a:t>n-2 </a:t>
            </a:r>
            <a:r>
              <a:rPr lang="en-US" altLang="zh-CN" sz="2400" b="1" baseline="-25000" dirty="0">
                <a:solidFill>
                  <a:srgbClr val="000000"/>
                </a:solidFill>
                <a:latin typeface="Times New Roman" panose="02020603050405020304" pitchFamily="18" charset="0"/>
                <a:ea typeface="Times New Roman" panose="02020603050405020304" pitchFamily="18" charset="0"/>
                <a:sym typeface="+mn-ea"/>
              </a:rPr>
              <a:t>……</a:t>
            </a:r>
            <a:r>
              <a:rPr lang="en-US" altLang="zh-CN" sz="2400" b="1" dirty="0">
                <a:solidFill>
                  <a:srgbClr val="000000"/>
                </a:solidFill>
                <a:latin typeface="Times New Roman" panose="02020603050405020304" pitchFamily="18" charset="0"/>
                <a:cs typeface="Times New Roman" panose="02020603050405020304" pitchFamily="18" charset="0"/>
                <a:sym typeface="+mn-ea"/>
              </a:rPr>
              <a:t> x</a:t>
            </a:r>
            <a:r>
              <a:rPr lang="en-US" altLang="zh-CN" sz="2400" b="1" baseline="-25000" dirty="0">
                <a:solidFill>
                  <a:srgbClr val="000000"/>
                </a:solidFill>
                <a:latin typeface="Times New Roman" panose="02020603050405020304" pitchFamily="18" charset="0"/>
                <a:cs typeface="Times New Roman" panose="02020603050405020304" pitchFamily="18" charset="0"/>
                <a:sym typeface="+mn-ea"/>
              </a:rPr>
              <a:t>0 </a:t>
            </a:r>
            <a:r>
              <a:rPr lang="en-US" altLang="zh-CN" sz="2400" b="1" dirty="0"/>
              <a:t> </a:t>
            </a:r>
            <a:r>
              <a:rPr lang="en-US" altLang="zh-CN" sz="1600" b="1" dirty="0">
                <a:sym typeface="+mn-ea"/>
              </a:rPr>
              <a:t>(</a:t>
            </a:r>
            <a:r>
              <a:rPr lang="en-US" altLang="zh-CN" sz="1600" b="1" dirty="0">
                <a:solidFill>
                  <a:srgbClr val="000000"/>
                </a:solidFill>
                <a:latin typeface="Times New Roman" panose="02020603050405020304" pitchFamily="18" charset="0"/>
                <a:cs typeface="Times New Roman" panose="02020603050405020304" pitchFamily="18" charset="0"/>
                <a:sym typeface="+mn-ea"/>
              </a:rPr>
              <a:t>x</a:t>
            </a:r>
            <a:r>
              <a:rPr lang="en-US" altLang="zh-CN" sz="1600" b="1" baseline="-25000" dirty="0">
                <a:solidFill>
                  <a:srgbClr val="000000"/>
                </a:solidFill>
                <a:latin typeface="Times New Roman" panose="02020603050405020304" pitchFamily="18" charset="0"/>
                <a:cs typeface="Times New Roman" panose="02020603050405020304" pitchFamily="18" charset="0"/>
                <a:sym typeface="+mn-ea"/>
              </a:rPr>
              <a:t>n</a:t>
            </a:r>
            <a:r>
              <a:rPr lang="en-US" altLang="zh-CN" sz="1600" b="1" dirty="0">
                <a:solidFill>
                  <a:srgbClr val="000000"/>
                </a:solidFill>
                <a:latin typeface="Times New Roman" panose="02020603050405020304" pitchFamily="18" charset="0"/>
                <a:cs typeface="Times New Roman" panose="02020603050405020304" pitchFamily="18" charset="0"/>
                <a:sym typeface="+mn-ea"/>
              </a:rPr>
              <a:t> </a:t>
            </a:r>
            <a:r>
              <a:rPr lang="zh-CN" altLang="en-US" sz="1600" b="1" dirty="0">
                <a:solidFill>
                  <a:srgbClr val="000000"/>
                </a:solidFill>
                <a:latin typeface="Times New Roman" panose="02020603050405020304" pitchFamily="18" charset="0"/>
                <a:cs typeface="Times New Roman" panose="02020603050405020304" pitchFamily="18" charset="0"/>
                <a:sym typeface="+mn-ea"/>
              </a:rPr>
              <a:t>为符号位</a:t>
            </a:r>
            <a:r>
              <a:rPr lang="en-US" altLang="zh-CN" sz="1600" b="1" dirty="0">
                <a:sym typeface="+mn-ea"/>
              </a:rPr>
              <a:t>)</a:t>
            </a:r>
            <a:endParaRPr lang="en-US" altLang="zh-CN" sz="2400" b="1" dirty="0"/>
          </a:p>
          <a:p>
            <a:pPr marL="0" lvl="0" indent="0" eaLnBrk="1" hangingPunct="1">
              <a:lnSpc>
                <a:spcPct val="150000"/>
              </a:lnSpc>
              <a:spcBef>
                <a:spcPct val="0"/>
              </a:spcBef>
              <a:buClrTx/>
              <a:buSzTx/>
              <a:buFontTx/>
              <a:buNone/>
            </a:pPr>
            <a:r>
              <a:rPr lang="zh-CN" altLang="zh-CN" sz="2400" b="1" dirty="0"/>
              <a:t>其原码定义如下：</a:t>
            </a:r>
            <a:endParaRPr lang="en-US" altLang="zh-CN" sz="2400" b="1" dirty="0"/>
          </a:p>
        </p:txBody>
      </p:sp>
      <p:sp>
        <p:nvSpPr>
          <p:cNvPr id="8199" name="矩形 26"/>
          <p:cNvSpPr/>
          <p:nvPr/>
        </p:nvSpPr>
        <p:spPr>
          <a:xfrm>
            <a:off x="468313" y="3286125"/>
            <a:ext cx="79914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zh-CN" sz="2400" b="1" dirty="0"/>
              <a:t>① 真值</a:t>
            </a:r>
            <a:r>
              <a:rPr lang="en-US" altLang="zh-CN" sz="2400" b="1" dirty="0"/>
              <a:t>0</a:t>
            </a:r>
            <a:r>
              <a:rPr lang="zh-CN" altLang="zh-CN" sz="2400" b="1" dirty="0"/>
              <a:t>在原码表示中有两种形式，以定点</a:t>
            </a:r>
            <a:r>
              <a:rPr lang="zh-CN" altLang="zh-CN" sz="2400" b="1" dirty="0">
                <a:solidFill>
                  <a:srgbClr val="C00000"/>
                </a:solidFill>
              </a:rPr>
              <a:t>整数</a:t>
            </a:r>
            <a:r>
              <a:rPr lang="zh-CN" altLang="zh-CN" sz="2400" b="1" dirty="0"/>
              <a:t>为例，</a:t>
            </a:r>
            <a:endParaRPr lang="zh-CN" altLang="en-US" sz="2400" b="1" dirty="0"/>
          </a:p>
        </p:txBody>
      </p:sp>
      <p:graphicFrame>
        <p:nvGraphicFramePr>
          <p:cNvPr id="8201" name="对象 28"/>
          <p:cNvGraphicFramePr>
            <a:graphicFrameLocks noChangeAspect="1"/>
          </p:cNvGraphicFramePr>
          <p:nvPr/>
        </p:nvGraphicFramePr>
        <p:xfrm>
          <a:off x="1116013" y="3860800"/>
          <a:ext cx="2519362" cy="479425"/>
        </p:xfrm>
        <a:graphic>
          <a:graphicData uri="http://schemas.openxmlformats.org/presentationml/2006/ole">
            <mc:AlternateContent xmlns:mc="http://schemas.openxmlformats.org/markup-compatibility/2006">
              <mc:Choice xmlns:v="urn:schemas-microsoft-com:vml" Requires="v">
                <p:oleObj spid="_x0000_s3076" name="" r:id="rId1" imgW="901065" imgH="215900" progId="Equation.3">
                  <p:embed/>
                </p:oleObj>
              </mc:Choice>
              <mc:Fallback>
                <p:oleObj name="" r:id="rId1" imgW="901065" imgH="215900" progId="Equation.3">
                  <p:embed/>
                  <p:pic>
                    <p:nvPicPr>
                      <p:cNvPr id="0" name="图片 3075"/>
                      <p:cNvPicPr/>
                      <p:nvPr/>
                    </p:nvPicPr>
                    <p:blipFill>
                      <a:blip r:embed="rId2"/>
                      <a:stretch>
                        <a:fillRect/>
                      </a:stretch>
                    </p:blipFill>
                    <p:spPr>
                      <a:xfrm>
                        <a:off x="1116013" y="3860800"/>
                        <a:ext cx="2519362" cy="479425"/>
                      </a:xfrm>
                      <a:prstGeom prst="rect">
                        <a:avLst/>
                      </a:prstGeom>
                      <a:noFill/>
                      <a:ln w="38100">
                        <a:noFill/>
                        <a:miter/>
                      </a:ln>
                    </p:spPr>
                  </p:pic>
                </p:oleObj>
              </mc:Fallback>
            </mc:AlternateContent>
          </a:graphicData>
        </a:graphic>
      </p:graphicFrame>
      <p:graphicFrame>
        <p:nvGraphicFramePr>
          <p:cNvPr id="8203" name="对象 30"/>
          <p:cNvGraphicFramePr>
            <a:graphicFrameLocks noChangeAspect="1"/>
          </p:cNvGraphicFramePr>
          <p:nvPr/>
        </p:nvGraphicFramePr>
        <p:xfrm>
          <a:off x="4464050" y="3860800"/>
          <a:ext cx="2668588" cy="504825"/>
        </p:xfrm>
        <a:graphic>
          <a:graphicData uri="http://schemas.openxmlformats.org/presentationml/2006/ole">
            <mc:AlternateContent xmlns:mc="http://schemas.openxmlformats.org/markup-compatibility/2006">
              <mc:Choice xmlns:v="urn:schemas-microsoft-com:vml" Requires="v">
                <p:oleObj spid="_x0000_s3077" name="" r:id="rId3" imgW="888365" imgH="215900" progId="Equation.3">
                  <p:embed/>
                </p:oleObj>
              </mc:Choice>
              <mc:Fallback>
                <p:oleObj name="" r:id="rId3" imgW="888365" imgH="215900" progId="Equation.3">
                  <p:embed/>
                  <p:pic>
                    <p:nvPicPr>
                      <p:cNvPr id="0" name="图片 3076"/>
                      <p:cNvPicPr/>
                      <p:nvPr/>
                    </p:nvPicPr>
                    <p:blipFill>
                      <a:blip r:embed="rId4"/>
                      <a:stretch>
                        <a:fillRect/>
                      </a:stretch>
                    </p:blipFill>
                    <p:spPr>
                      <a:xfrm>
                        <a:off x="4464050" y="3860800"/>
                        <a:ext cx="2668588" cy="504825"/>
                      </a:xfrm>
                      <a:prstGeom prst="rect">
                        <a:avLst/>
                      </a:prstGeom>
                      <a:noFill/>
                      <a:ln w="38100">
                        <a:noFill/>
                        <a:miter/>
                      </a:ln>
                    </p:spPr>
                  </p:pic>
                </p:oleObj>
              </mc:Fallback>
            </mc:AlternateContent>
          </a:graphicData>
        </a:graphic>
      </p:graphicFrame>
      <p:sp>
        <p:nvSpPr>
          <p:cNvPr id="8204" name="矩形 109580"/>
          <p:cNvSpPr/>
          <p:nvPr/>
        </p:nvSpPr>
        <p:spPr>
          <a:xfrm>
            <a:off x="515938" y="4508500"/>
            <a:ext cx="7274560" cy="82994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zh-CN" sz="2400" b="1" dirty="0"/>
              <a:t>②</a:t>
            </a:r>
            <a:r>
              <a:rPr lang="en-US" altLang="zh-CN" sz="2400" b="1" dirty="0"/>
              <a:t> </a:t>
            </a:r>
            <a:r>
              <a:rPr lang="zh-CN" altLang="zh-CN" sz="2400" b="1" dirty="0"/>
              <a:t>原码表示的定点整数，其表示范围为</a:t>
            </a:r>
            <a:r>
              <a:rPr lang="en-US" altLang="zh-CN" sz="2400" b="1" dirty="0"/>
              <a:t>  -</a:t>
            </a:r>
            <a:r>
              <a:rPr lang="en-US" altLang="zh-CN" sz="2400" b="1" dirty="0">
                <a:latin typeface="Times New Roman" panose="02020603050405020304" pitchFamily="18" charset="0"/>
                <a:cs typeface="Times New Roman" panose="02020603050405020304" pitchFamily="18" charset="0"/>
              </a:rPr>
              <a:t>2</a:t>
            </a:r>
            <a:r>
              <a:rPr lang="en-US" altLang="zh-CN" sz="2400" b="1" baseline="30000" dirty="0">
                <a:latin typeface="Times New Roman" panose="02020603050405020304" pitchFamily="18" charset="0"/>
                <a:cs typeface="Times New Roman" panose="02020603050405020304" pitchFamily="18" charset="0"/>
              </a:rPr>
              <a:t>n </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X</a:t>
            </a:r>
            <a:r>
              <a:rPr lang="zh-CN" altLang="en-US" sz="2400" b="1" dirty="0">
                <a:solidFill>
                  <a:srgbClr val="080808"/>
                </a:solidFill>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2</a:t>
            </a:r>
            <a:r>
              <a:rPr lang="en-US" altLang="zh-CN" sz="2400" b="1" baseline="30000" dirty="0">
                <a:latin typeface="Times New Roman" panose="02020603050405020304" pitchFamily="18" charset="0"/>
                <a:cs typeface="Times New Roman" panose="02020603050405020304" pitchFamily="18" charset="0"/>
              </a:rPr>
              <a:t>n </a:t>
            </a:r>
            <a:endParaRPr lang="zh-CN" altLang="en-US" sz="2400" dirty="0">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endParaRPr lang="zh-CN" altLang="en-US" sz="2400" b="1" dirty="0">
              <a:latin typeface="Times New Roman" panose="02020603050405020304" pitchFamily="18" charset="0"/>
              <a:cs typeface="Times New Roman" panose="02020603050405020304" pitchFamily="18" charset="0"/>
            </a:endParaRPr>
          </a:p>
        </p:txBody>
      </p:sp>
      <p:grpSp>
        <p:nvGrpSpPr>
          <p:cNvPr id="19" name="组合 18"/>
          <p:cNvGrpSpPr/>
          <p:nvPr/>
        </p:nvGrpSpPr>
        <p:grpSpPr>
          <a:xfrm>
            <a:off x="395605" y="1276350"/>
            <a:ext cx="8677910" cy="1828165"/>
            <a:chOff x="623" y="2010"/>
            <a:chExt cx="13666" cy="2879"/>
          </a:xfrm>
        </p:grpSpPr>
        <p:sp>
          <p:nvSpPr>
            <p:cNvPr id="8198" name="矩形 25"/>
            <p:cNvSpPr/>
            <p:nvPr/>
          </p:nvSpPr>
          <p:spPr>
            <a:xfrm>
              <a:off x="623" y="4165"/>
              <a:ext cx="8845"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zh-CN" sz="2400" b="1" dirty="0"/>
                <a:t>分析</a:t>
              </a:r>
              <a:r>
                <a:rPr lang="zh-CN" altLang="en-US" sz="2400" b="1" dirty="0"/>
                <a:t>上</a:t>
              </a:r>
              <a:r>
                <a:rPr lang="zh-CN" altLang="zh-CN" sz="2400" b="1" dirty="0"/>
                <a:t>式可得出有关原码的一些性质：</a:t>
              </a:r>
              <a:endParaRPr lang="zh-CN" altLang="en-US" sz="2400" b="1" dirty="0"/>
            </a:p>
          </p:txBody>
        </p:sp>
        <p:grpSp>
          <p:nvGrpSpPr>
            <p:cNvPr id="15" name="组合 14"/>
            <p:cNvGrpSpPr/>
            <p:nvPr/>
          </p:nvGrpSpPr>
          <p:grpSpPr>
            <a:xfrm>
              <a:off x="2097" y="2010"/>
              <a:ext cx="9146" cy="1996"/>
              <a:chOff x="2097" y="2010"/>
              <a:chExt cx="9146" cy="1996"/>
            </a:xfrm>
          </p:grpSpPr>
          <p:sp>
            <p:nvSpPr>
              <p:cNvPr id="2" name="文本框 1"/>
              <p:cNvSpPr txBox="1"/>
              <p:nvPr/>
            </p:nvSpPr>
            <p:spPr>
              <a:xfrm>
                <a:off x="2097" y="2678"/>
                <a:ext cx="5313" cy="725"/>
              </a:xfrm>
              <a:prstGeom prst="rect">
                <a:avLst/>
              </a:prstGeom>
              <a:noFill/>
            </p:spPr>
            <p:txBody>
              <a:bodyPr wrap="none" rtlCol="0">
                <a:spAutoFit/>
              </a:bodyPr>
              <a:p>
                <a:pPr algn="l"/>
                <a:r>
                  <a:rPr lang="en-US" altLang="zh-CN" sz="2400" b="1">
                    <a:latin typeface="Times New Roman" panose="02020603050405020304" pitchFamily="18" charset="0"/>
                    <a:cs typeface="Times New Roman" panose="02020603050405020304" pitchFamily="18" charset="0"/>
                  </a:rPr>
                  <a:t>[X]</a:t>
                </a:r>
                <a:r>
                  <a:rPr lang="zh-CN" altLang="en-US" sz="2400" b="1" baseline="-25000">
                    <a:solidFill>
                      <a:schemeClr val="tx1"/>
                    </a:solidFill>
                    <a:uFillTx/>
                    <a:latin typeface="Times New Roman" panose="02020603050405020304" pitchFamily="18" charset="0"/>
                    <a:cs typeface="Times New Roman" panose="02020603050405020304" pitchFamily="18" charset="0"/>
                  </a:rPr>
                  <a:t>原</a:t>
                </a:r>
                <a:r>
                  <a:rPr lang="en-US" altLang="zh-CN" sz="2400" b="1" baseline="-25000">
                    <a:solidFill>
                      <a:schemeClr val="tx1"/>
                    </a:solidFill>
                    <a:uFillTx/>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sym typeface="+mn-ea"/>
                  </a:rPr>
                  <a:t>= </a:t>
                </a:r>
                <a:r>
                  <a:rPr lang="en-US" altLang="zh-CN" sz="2400" b="1" dirty="0">
                    <a:solidFill>
                      <a:srgbClr val="000000"/>
                    </a:solidFill>
                    <a:latin typeface="Times New Roman" panose="02020603050405020304" pitchFamily="18" charset="0"/>
                    <a:cs typeface="Times New Roman" panose="02020603050405020304" pitchFamily="18" charset="0"/>
                    <a:sym typeface="+mn-ea"/>
                  </a:rPr>
                  <a:t>x</a:t>
                </a:r>
                <a:r>
                  <a:rPr lang="en-US" altLang="zh-CN" sz="2400" b="1" baseline="-25000" dirty="0">
                    <a:solidFill>
                      <a:srgbClr val="000000"/>
                    </a:solidFill>
                    <a:latin typeface="Times New Roman" panose="02020603050405020304" pitchFamily="18" charset="0"/>
                    <a:cs typeface="Times New Roman" panose="02020603050405020304" pitchFamily="18" charset="0"/>
                    <a:sym typeface="+mn-ea"/>
                  </a:rPr>
                  <a:t>n</a:t>
                </a:r>
                <a:r>
                  <a:rPr lang="en-US" altLang="zh-CN" sz="2400" b="1" dirty="0">
                    <a:solidFill>
                      <a:srgbClr val="000000"/>
                    </a:solidFill>
                    <a:latin typeface="Times New Roman" panose="02020603050405020304" pitchFamily="18" charset="0"/>
                    <a:cs typeface="Times New Roman" panose="02020603050405020304" pitchFamily="18" charset="0"/>
                    <a:sym typeface="+mn-ea"/>
                  </a:rPr>
                  <a:t> x</a:t>
                </a:r>
                <a:r>
                  <a:rPr lang="en-US" altLang="zh-CN" sz="2400" b="1" baseline="-25000" dirty="0">
                    <a:solidFill>
                      <a:srgbClr val="000000"/>
                    </a:solidFill>
                    <a:latin typeface="Times New Roman" panose="02020603050405020304" pitchFamily="18" charset="0"/>
                    <a:cs typeface="Times New Roman" panose="02020603050405020304" pitchFamily="18" charset="0"/>
                    <a:sym typeface="+mn-ea"/>
                  </a:rPr>
                  <a:t>n-1</a:t>
                </a:r>
                <a:r>
                  <a:rPr lang="en-US" altLang="zh-CN" sz="2400" b="1" dirty="0">
                    <a:solidFill>
                      <a:srgbClr val="000000"/>
                    </a:solidFill>
                    <a:latin typeface="Times New Roman" panose="02020603050405020304" pitchFamily="18" charset="0"/>
                    <a:cs typeface="Times New Roman" panose="02020603050405020304" pitchFamily="18" charset="0"/>
                    <a:sym typeface="+mn-ea"/>
                  </a:rPr>
                  <a:t> x</a:t>
                </a:r>
                <a:r>
                  <a:rPr lang="en-US" altLang="zh-CN" sz="2400" b="1" baseline="-25000" dirty="0">
                    <a:solidFill>
                      <a:srgbClr val="000000"/>
                    </a:solidFill>
                    <a:latin typeface="Times New Roman" panose="02020603050405020304" pitchFamily="18" charset="0"/>
                    <a:cs typeface="Times New Roman" panose="02020603050405020304" pitchFamily="18" charset="0"/>
                    <a:sym typeface="+mn-ea"/>
                  </a:rPr>
                  <a:t>n-2 </a:t>
                </a:r>
                <a:r>
                  <a:rPr lang="en-US" altLang="zh-CN" sz="2400" b="1" baseline="-25000" dirty="0">
                    <a:solidFill>
                      <a:srgbClr val="000000"/>
                    </a:solidFill>
                    <a:latin typeface="Times New Roman" panose="02020603050405020304" pitchFamily="18" charset="0"/>
                    <a:ea typeface="Times New Roman" panose="02020603050405020304" pitchFamily="18" charset="0"/>
                    <a:sym typeface="+mn-ea"/>
                  </a:rPr>
                  <a:t>……</a:t>
                </a:r>
                <a:r>
                  <a:rPr lang="en-US" altLang="zh-CN" sz="2400" b="1" dirty="0">
                    <a:solidFill>
                      <a:srgbClr val="000000"/>
                    </a:solidFill>
                    <a:latin typeface="Times New Roman" panose="02020603050405020304" pitchFamily="18" charset="0"/>
                    <a:cs typeface="Times New Roman" panose="02020603050405020304" pitchFamily="18" charset="0"/>
                    <a:sym typeface="+mn-ea"/>
                  </a:rPr>
                  <a:t> x</a:t>
                </a:r>
                <a:r>
                  <a:rPr lang="en-US" altLang="zh-CN" sz="2400" b="1" baseline="-25000" dirty="0">
                    <a:solidFill>
                      <a:srgbClr val="000000"/>
                    </a:solidFill>
                    <a:latin typeface="Times New Roman" panose="02020603050405020304" pitchFamily="18" charset="0"/>
                    <a:cs typeface="Times New Roman" panose="02020603050405020304" pitchFamily="18" charset="0"/>
                    <a:sym typeface="+mn-ea"/>
                  </a:rPr>
                  <a:t>0 </a:t>
                </a:r>
                <a:r>
                  <a:rPr lang="en-US" altLang="zh-CN" sz="2400" b="1">
                    <a:latin typeface="Times New Roman" panose="02020603050405020304" pitchFamily="18" charset="0"/>
                    <a:cs typeface="Times New Roman" panose="02020603050405020304" pitchFamily="18" charset="0"/>
                    <a:sym typeface="+mn-ea"/>
                  </a:rPr>
                  <a:t>=</a:t>
                </a:r>
                <a:endParaRPr lang="en-US" altLang="zh-CN" sz="2400" b="1" baseline="-25000">
                  <a:solidFill>
                    <a:schemeClr val="tx1"/>
                  </a:solidFill>
                  <a:uFillTx/>
                  <a:latin typeface="Times New Roman" panose="02020603050405020304" pitchFamily="18" charset="0"/>
                  <a:cs typeface="Times New Roman" panose="02020603050405020304" pitchFamily="18" charset="0"/>
                  <a:sym typeface="+mn-ea"/>
                </a:endParaRPr>
              </a:p>
            </p:txBody>
          </p:sp>
          <p:sp>
            <p:nvSpPr>
              <p:cNvPr id="5" name="左大括号 4"/>
              <p:cNvSpPr/>
              <p:nvPr/>
            </p:nvSpPr>
            <p:spPr>
              <a:xfrm>
                <a:off x="7540" y="2417"/>
                <a:ext cx="227" cy="1248"/>
              </a:xfrm>
              <a:prstGeom prst="leftBrace">
                <a:avLst/>
              </a:prstGeom>
              <a:noFill/>
              <a:ln w="9525" cap="flat" cmpd="sng" algn="ctr">
                <a:solidFill>
                  <a:schemeClr val="tx1"/>
                </a:solidFill>
                <a:prstDash val="solid"/>
                <a:miter lim="800000"/>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文本框 5"/>
              <p:cNvSpPr txBox="1"/>
              <p:nvPr/>
            </p:nvSpPr>
            <p:spPr>
              <a:xfrm>
                <a:off x="7740" y="2010"/>
                <a:ext cx="707"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x</a:t>
                </a:r>
                <a:endParaRPr lang="en-US" altLang="zh-CN" sz="2400">
                  <a:latin typeface="Times New Roman" panose="02020603050405020304" pitchFamily="18" charset="0"/>
                  <a:cs typeface="Times New Roman" panose="02020603050405020304" pitchFamily="18" charset="0"/>
                </a:endParaRPr>
              </a:p>
            </p:txBody>
          </p:sp>
          <p:sp>
            <p:nvSpPr>
              <p:cNvPr id="7" name="文本框 6"/>
              <p:cNvSpPr txBox="1"/>
              <p:nvPr/>
            </p:nvSpPr>
            <p:spPr>
              <a:xfrm>
                <a:off x="7653" y="3281"/>
                <a:ext cx="3590" cy="725"/>
              </a:xfrm>
              <a:prstGeom prst="rect">
                <a:avLst/>
              </a:prstGeom>
              <a:noFill/>
            </p:spPr>
            <p:txBody>
              <a:bodyPr wrap="square" rtlCol="0" anchor="t">
                <a:spAutoFit/>
              </a:bodyPr>
              <a:p>
                <a:pPr marL="0" lvl="0" indent="0" algn="l" eaLnBrk="1" hangingPunct="1">
                  <a:spcBef>
                    <a:spcPct val="0"/>
                  </a:spcBef>
                  <a:buClrTx/>
                  <a:buSzTx/>
                  <a:buFontTx/>
                  <a:buNone/>
                </a:pPr>
                <a:r>
                  <a:rPr lang="en-US" altLang="zh-CN" b="1" dirty="0">
                    <a:sym typeface="+mn-ea"/>
                  </a:rPr>
                  <a:t> </a:t>
                </a:r>
                <a:r>
                  <a:rPr lang="en-US" altLang="zh-CN" sz="2400" b="1" dirty="0">
                    <a:sym typeface="+mn-ea"/>
                  </a:rPr>
                  <a:t>2</a:t>
                </a:r>
                <a:r>
                  <a:rPr lang="en-US" altLang="zh-CN" sz="2400" b="1" baseline="30000" dirty="0">
                    <a:sym typeface="+mn-ea"/>
                  </a:rPr>
                  <a:t>n </a:t>
                </a:r>
                <a:r>
                  <a:rPr lang="en-US" altLang="zh-CN" sz="2400">
                    <a:latin typeface="Times New Roman" panose="02020603050405020304" pitchFamily="18" charset="0"/>
                    <a:cs typeface="Times New Roman" panose="02020603050405020304" pitchFamily="18" charset="0"/>
                    <a:sym typeface="+mn-ea"/>
                  </a:rPr>
                  <a:t>- </a:t>
                </a:r>
                <a:r>
                  <a:rPr lang="en-US" altLang="zh-CN" sz="2400">
                    <a:latin typeface="Times New Roman" panose="02020603050405020304" pitchFamily="18" charset="0"/>
                    <a:cs typeface="Times New Roman" panose="02020603050405020304" pitchFamily="18" charset="0"/>
                    <a:sym typeface="+mn-ea"/>
                  </a:rPr>
                  <a:t>x = </a:t>
                </a:r>
                <a:r>
                  <a:rPr lang="en-US" altLang="zh-CN" sz="2400" b="1" dirty="0">
                    <a:sym typeface="+mn-ea"/>
                  </a:rPr>
                  <a:t>2</a:t>
                </a:r>
                <a:r>
                  <a:rPr lang="en-US" altLang="zh-CN" sz="2400" b="1" baseline="30000" dirty="0">
                    <a:sym typeface="+mn-ea"/>
                  </a:rPr>
                  <a:t>n</a:t>
                </a:r>
                <a:r>
                  <a:rPr lang="en-US" altLang="zh-CN" sz="2400">
                    <a:latin typeface="Times New Roman" panose="02020603050405020304" pitchFamily="18" charset="0"/>
                    <a:cs typeface="Times New Roman" panose="02020603050405020304" pitchFamily="18" charset="0"/>
                    <a:sym typeface="+mn-ea"/>
                  </a:rPr>
                  <a:t> +</a:t>
                </a:r>
                <a:r>
                  <a:rPr lang="en-US" altLang="zh-CN">
                    <a:latin typeface="Times New Roman" panose="02020603050405020304" pitchFamily="18" charset="0"/>
                    <a:cs typeface="Times New Roman" panose="02020603050405020304" pitchFamily="18" charset="0"/>
                    <a:sym typeface="+mn-ea"/>
                  </a:rPr>
                  <a:t> </a:t>
                </a:r>
                <a:endParaRPr lang="zh-CN" altLang="en-US"/>
              </a:p>
            </p:txBody>
          </p:sp>
          <p:graphicFrame>
            <p:nvGraphicFramePr>
              <p:cNvPr id="11" name="对象 10"/>
              <p:cNvGraphicFramePr/>
              <p:nvPr/>
            </p:nvGraphicFramePr>
            <p:xfrm>
              <a:off x="10375" y="3208"/>
              <a:ext cx="770" cy="799"/>
            </p:xfrm>
            <a:graphic>
              <a:graphicData uri="http://schemas.openxmlformats.org/presentationml/2006/ole">
                <mc:AlternateContent xmlns:mc="http://schemas.openxmlformats.org/markup-compatibility/2006">
                  <mc:Choice xmlns:v="urn:schemas-microsoft-com:vml" Requires="v">
                    <p:oleObj spid="_x0000_s12" name="" r:id="rId5" imgW="507365" imgH="412115" progId="Equation.KSEE3">
                      <p:embed/>
                    </p:oleObj>
                  </mc:Choice>
                  <mc:Fallback>
                    <p:oleObj name="" r:id="rId5" imgW="507365" imgH="412115" progId="Equation.KSEE3">
                      <p:embed/>
                      <p:pic>
                        <p:nvPicPr>
                          <p:cNvPr id="0" name="图片 11"/>
                          <p:cNvPicPr/>
                          <p:nvPr/>
                        </p:nvPicPr>
                        <p:blipFill>
                          <a:blip r:embed="rId6"/>
                          <a:stretch>
                            <a:fillRect/>
                          </a:stretch>
                        </p:blipFill>
                        <p:spPr>
                          <a:xfrm>
                            <a:off x="10375" y="3208"/>
                            <a:ext cx="770" cy="799"/>
                          </a:xfrm>
                          <a:prstGeom prst="rect">
                            <a:avLst/>
                          </a:prstGeom>
                        </p:spPr>
                      </p:pic>
                    </p:oleObj>
                  </mc:Fallback>
                </mc:AlternateContent>
              </a:graphicData>
            </a:graphic>
          </p:graphicFrame>
        </p:grpSp>
        <mc:AlternateContent xmlns:mc="http://schemas.openxmlformats.org/markup-compatibility/2006">
          <mc:Choice xmlns:a14="http://schemas.microsoft.com/office/drawing/2010/main" Requires="a14">
            <p:sp>
              <p:nvSpPr>
                <p:cNvPr id="16" name="文本框 15"/>
                <p:cNvSpPr txBox="1"/>
                <p:nvPr/>
              </p:nvSpPr>
              <p:spPr>
                <a:xfrm>
                  <a:off x="11509" y="2107"/>
                  <a:ext cx="2780" cy="628"/>
                </a:xfrm>
                <a:prstGeom prst="rect">
                  <a:avLst/>
                </a:prstGeom>
                <a:noFill/>
              </p:spPr>
              <p:txBody>
                <a:bodyPr wrap="square" rtlCol="0">
                  <a:spAutoFit/>
                </a:bodyPr>
                <a:p>
                  <a:r>
                    <a:rPr lang="en-US" altLang="zh-CN" sz="2000">
                      <a:latin typeface="Times New Roman" panose="02020603050405020304" pitchFamily="18" charset="0"/>
                      <a:cs typeface="Times New Roman" panose="02020603050405020304" pitchFamily="18" charset="0"/>
                    </a:rPr>
                    <a:t>0 </a:t>
                  </a:r>
                  <a14:m>
                    <m:oMath xmlns:m="http://schemas.openxmlformats.org/officeDocument/2006/math">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𝑥</m:t>
                      </m:r>
                      <m:r>
                        <a:rPr lang="en-US" altLang="zh-CN" sz="2000" i="1">
                          <a:latin typeface="Cambria Math" panose="02040503050406030204" charset="0"/>
                          <a:ea typeface="MS Mincho" charset="0"/>
                          <a:cs typeface="Cambria Math" panose="02040503050406030204" charset="0"/>
                        </a:rPr>
                        <m:t>&lt;</m:t>
                      </m:r>
                      <m:r>
                        <a:rPr lang="en-US" altLang="zh-CN" sz="2000" b="1" dirty="0">
                          <a:latin typeface="Cambria Math" panose="02040503050406030204" charset="0"/>
                          <a:cs typeface="Cambria Math" panose="02040503050406030204" charset="0"/>
                          <a:sym typeface="+mn-ea"/>
                        </a:rPr>
                        <m:t>2</m:t>
                      </m:r>
                      <m:r>
                        <a:rPr lang="en-US" altLang="zh-CN" sz="2000" b="1" baseline="30000" dirty="0">
                          <a:latin typeface="Cambria Math" panose="02040503050406030204" charset="0"/>
                          <a:cs typeface="Cambria Math" panose="02040503050406030204" charset="0"/>
                          <a:sym typeface="+mn-ea"/>
                        </a:rPr>
                        <m:t>𝑛</m:t>
                      </m:r>
                      <m:r>
                        <a:rPr lang="en-US" altLang="zh-CN" sz="2000">
                          <a:latin typeface="Cambria Math" panose="02040503050406030204" charset="0"/>
                          <a:cs typeface="Cambria Math" panose="02040503050406030204" charset="0"/>
                          <a:sym typeface="+mn-ea"/>
                        </a:rPr>
                        <m:t> </m:t>
                      </m:r>
                    </m:oMath>
                  </a14:m>
                  <a:endParaRPr lang="en-US" altLang="zh-CN" sz="2000" i="1">
                    <a:latin typeface="Times New Roman" panose="02020603050405020304" pitchFamily="18" charset="0"/>
                    <a:cs typeface="Times New Roman" panose="02020603050405020304" pitchFamily="18" charset="0"/>
                  </a:endParaRPr>
                </a:p>
              </p:txBody>
            </p:sp>
          </mc:Choice>
          <mc:Fallback>
            <p:sp>
              <p:nvSpPr>
                <p:cNvPr id="16" name="文本框 15"/>
                <p:cNvSpPr txBox="1">
                  <a:spLocks noRot="1" noChangeAspect="1" noMove="1" noResize="1" noEditPoints="1" noAdjustHandles="1" noChangeArrowheads="1" noChangeShapeType="1" noTextEdit="1"/>
                </p:cNvSpPr>
                <p:nvPr/>
              </p:nvSpPr>
              <p:spPr>
                <a:xfrm>
                  <a:off x="11509" y="2107"/>
                  <a:ext cx="2780" cy="628"/>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p:cNvSpPr txBox="1"/>
                <p:nvPr/>
              </p:nvSpPr>
              <p:spPr>
                <a:xfrm>
                  <a:off x="11486" y="3315"/>
                  <a:ext cx="2683" cy="628"/>
                </a:xfrm>
                <a:prstGeom prst="rect">
                  <a:avLst/>
                </a:prstGeom>
                <a:noFill/>
              </p:spPr>
              <p:txBody>
                <a:bodyPr wrap="square" rtlCol="0">
                  <a:spAutoFit/>
                </a:bodyPr>
                <a:p>
                  <a14:m>
                    <m:oMathPara xmlns:m="http://schemas.openxmlformats.org/officeDocument/2006/math">
                      <m:oMathParaPr>
                        <m:jc m:val="left"/>
                      </m:oMathParaPr>
                      <m:oMath xmlns:m="http://schemas.openxmlformats.org/officeDocument/2006/math">
                        <m:r>
                          <a:rPr lang="en-US" altLang="zh-CN" sz="2000" b="1" dirty="0">
                            <a:latin typeface="Cambria Math" panose="02040503050406030204" charset="0"/>
                            <a:cs typeface="Cambria Math" panose="02040503050406030204" charset="0"/>
                            <a:sym typeface="+mn-ea"/>
                          </a:rPr>
                          <m:t>−</m:t>
                        </m:r>
                        <m:r>
                          <a:rPr lang="en-US" altLang="zh-CN" sz="2000" b="1" dirty="0">
                            <a:latin typeface="Cambria Math" panose="02040503050406030204" charset="0"/>
                            <a:ea typeface="MS Mincho" charset="0"/>
                            <a:cs typeface="Cambria Math" panose="02040503050406030204" charset="0"/>
                            <a:sym typeface="+mn-ea"/>
                          </a:rPr>
                          <m:t>2</m:t>
                        </m:r>
                        <m:r>
                          <a:rPr lang="en-US" altLang="zh-CN" sz="2000" b="1" baseline="30000" dirty="0">
                            <a:latin typeface="Cambria Math" panose="02040503050406030204" charset="0"/>
                            <a:cs typeface="Cambria Math" panose="02040503050406030204" charset="0"/>
                            <a:sym typeface="+mn-ea"/>
                          </a:rPr>
                          <m:t>𝑛</m:t>
                        </m:r>
                        <m:r>
                          <a:rPr lang="en-US" altLang="zh-CN" sz="2000" i="1">
                            <a:latin typeface="Cambria Math" panose="02040503050406030204" charset="0"/>
                            <a:ea typeface="MS Mincho" charset="0"/>
                            <a:cs typeface="Cambria Math" panose="02040503050406030204" charset="0"/>
                          </a:rPr>
                          <m:t>&lt;</m:t>
                        </m:r>
                        <m:r>
                          <a:rPr lang="en-US" altLang="zh-CN" sz="2000" i="1">
                            <a:latin typeface="Cambria Math" panose="02040503050406030204" charset="0"/>
                            <a:ea typeface="MS Mincho" charset="0"/>
                            <a:cs typeface="Cambria Math" panose="02040503050406030204" charset="0"/>
                          </a:rPr>
                          <m:t>𝑥</m:t>
                        </m:r>
                        <m:r>
                          <a:rPr lang="en-US" altLang="zh-CN" sz="2000" i="1">
                            <a:latin typeface="Cambria Math" panose="02040503050406030204" charset="0"/>
                            <a:ea typeface="MS Mincho" charset="0"/>
                            <a:cs typeface="Cambria Math" panose="02040503050406030204" charset="0"/>
                          </a:rPr>
                          <m:t>≤</m:t>
                        </m:r>
                        <m:r>
                          <a:rPr lang="en-US" altLang="zh-CN" sz="2000">
                            <a:latin typeface="Cambria Math" panose="02040503050406030204" charset="0"/>
                            <a:ea typeface="MS Mincho" charset="0"/>
                            <a:cs typeface="Cambria Math" panose="02040503050406030204" charset="0"/>
                            <a:sym typeface="+mn-ea"/>
                          </a:rPr>
                          <m:t>0</m:t>
                        </m:r>
                      </m:oMath>
                    </m:oMathPara>
                  </a14:m>
                  <a:endParaRPr lang="en-US" altLang="zh-CN" sz="2000" i="1">
                    <a:latin typeface="Times New Roman" panose="02020603050405020304" pitchFamily="18" charset="0"/>
                    <a:cs typeface="Times New Roman" panose="02020603050405020304" pitchFamily="18" charset="0"/>
                  </a:endParaRPr>
                </a:p>
              </p:txBody>
            </p:sp>
          </mc:Choice>
          <mc:Fallback>
            <p:sp>
              <p:nvSpPr>
                <p:cNvPr id="18" name="文本框 17"/>
                <p:cNvSpPr txBox="1">
                  <a:spLocks noRot="1" noChangeAspect="1" noMove="1" noResize="1" noEditPoints="1" noAdjustHandles="1" noChangeArrowheads="1" noChangeShapeType="1" noTextEdit="1"/>
                </p:cNvSpPr>
                <p:nvPr/>
              </p:nvSpPr>
              <p:spPr>
                <a:xfrm>
                  <a:off x="11486" y="3315"/>
                  <a:ext cx="2683" cy="628"/>
                </a:xfrm>
                <a:prstGeom prst="rect">
                  <a:avLst/>
                </a:prstGeom>
                <a:blipFill rotWithShape="1">
                  <a:blip r:embed="rId8"/>
                </a:blipFill>
              </p:spPr>
              <p:txBody>
                <a:bodyPr/>
                <a:lstStyle/>
                <a:p>
                  <a:r>
                    <a:rPr lang="zh-CN" altLang="en-US">
                      <a:noFill/>
                    </a:rPr>
                    <a:t> </a:t>
                  </a:r>
                </a:p>
              </p:txBody>
            </p:sp>
          </mc:Fallback>
        </mc:AlternateContent>
      </p:grpSp>
    </p:spTree>
  </p:cSld>
  <p:clrMapOvr>
    <a:masterClrMapping/>
  </p:clrMapOvr>
  <p:transition spd="slow">
    <p:cover dir="l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7" name="矩形 2"/>
          <p:cNvSpPr/>
          <p:nvPr/>
        </p:nvSpPr>
        <p:spPr>
          <a:xfrm>
            <a:off x="250825" y="260350"/>
            <a:ext cx="8642350" cy="51704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800" b="1" dirty="0"/>
              <a:t>（</a:t>
            </a:r>
            <a:r>
              <a:rPr lang="en-US" altLang="zh-CN" sz="2800" b="1" dirty="0"/>
              <a:t>1</a:t>
            </a:r>
            <a:r>
              <a:rPr lang="zh-CN" altLang="zh-CN" sz="2800" b="1" dirty="0"/>
              <a:t>）变字长指令</a:t>
            </a:r>
            <a:endParaRPr lang="zh-CN" altLang="zh-CN" sz="2800" b="1" dirty="0"/>
          </a:p>
          <a:p>
            <a:pPr marL="0" lvl="0" indent="0" eaLnBrk="1" hangingPunct="1">
              <a:lnSpc>
                <a:spcPct val="150000"/>
              </a:lnSpc>
              <a:spcBef>
                <a:spcPct val="0"/>
              </a:spcBef>
              <a:buClrTx/>
              <a:buSzTx/>
              <a:buFontTx/>
              <a:buNone/>
            </a:pPr>
            <a:r>
              <a:rPr lang="en-US" altLang="zh-CN" sz="2400" b="1" dirty="0"/>
              <a:t>    </a:t>
            </a:r>
            <a:r>
              <a:rPr lang="zh-CN" altLang="zh-CN" sz="2400" b="1" dirty="0"/>
              <a:t>在一种计算机的指令系统中，不同的指令可以有不同的字长。因主存通常按字节编址，所以指令字长</a:t>
            </a:r>
            <a:r>
              <a:rPr lang="zh-CN" altLang="en-US" sz="2400" b="1" dirty="0"/>
              <a:t>一般</a:t>
            </a:r>
            <a:r>
              <a:rPr lang="zh-CN" altLang="zh-CN" sz="2400" b="1" dirty="0"/>
              <a:t>为字节的整数倍，例如单字节、双字节、三字节等。</a:t>
            </a:r>
            <a:endParaRPr lang="en-US" altLang="zh-CN" sz="2400" b="1" dirty="0"/>
          </a:p>
          <a:p>
            <a:pPr marL="0" lvl="0" indent="0" eaLnBrk="1" hangingPunct="1">
              <a:lnSpc>
                <a:spcPct val="150000"/>
              </a:lnSpc>
              <a:spcBef>
                <a:spcPct val="0"/>
              </a:spcBef>
              <a:buClrTx/>
              <a:buSzTx/>
              <a:buFontTx/>
              <a:buNone/>
            </a:pPr>
            <a:r>
              <a:rPr lang="en-US" altLang="zh-CN" sz="2400" b="1" dirty="0"/>
              <a:t>    </a:t>
            </a:r>
            <a:r>
              <a:rPr lang="zh-CN" altLang="zh-CN" sz="2400" b="1" dirty="0"/>
              <a:t>那么</a:t>
            </a:r>
            <a:r>
              <a:rPr lang="en-US" altLang="zh-CN" sz="2400" b="1" dirty="0"/>
              <a:t>CPU</a:t>
            </a:r>
            <a:r>
              <a:rPr lang="zh-CN" altLang="zh-CN" sz="2400" b="1" dirty="0"/>
              <a:t>怎样识别这条指令有多少字节呢？一般的做法是，将操作码放在指令字的第一字节，当</a:t>
            </a:r>
            <a:r>
              <a:rPr lang="en-US" altLang="zh-CN" sz="2400" b="1" dirty="0"/>
              <a:t>CPU</a:t>
            </a:r>
            <a:r>
              <a:rPr lang="zh-CN" altLang="zh-CN" sz="2400" b="1" dirty="0"/>
              <a:t>读出操作码后可立即判定，这是一条单操作数还是一条双操作数指令</a:t>
            </a:r>
            <a:r>
              <a:rPr lang="zh-CN" altLang="en-US" sz="2400" b="1" dirty="0"/>
              <a:t>，</a:t>
            </a:r>
            <a:r>
              <a:rPr lang="zh-CN" altLang="zh-CN" sz="2400" b="1" dirty="0"/>
              <a:t>从而知道后面还应读取几字节的指令代码。如</a:t>
            </a:r>
            <a:r>
              <a:rPr lang="en-US" altLang="zh-CN" sz="2400" b="1" dirty="0"/>
              <a:t>Intel 80x86</a:t>
            </a:r>
            <a:r>
              <a:rPr lang="zh-CN" altLang="zh-CN" sz="2400" b="1" dirty="0"/>
              <a:t>的指令系统就采用变字长指令，最初的</a:t>
            </a:r>
            <a:r>
              <a:rPr lang="en-US" altLang="zh-CN" sz="2400" b="1" dirty="0"/>
              <a:t>8086/8088</a:t>
            </a:r>
            <a:r>
              <a:rPr lang="zh-CN" altLang="zh-CN" sz="2400" b="1" dirty="0"/>
              <a:t>指令长度从</a:t>
            </a:r>
            <a:r>
              <a:rPr lang="en-US" altLang="zh-CN" sz="2400" b="1" dirty="0"/>
              <a:t>1</a:t>
            </a:r>
            <a:r>
              <a:rPr lang="zh-CN" altLang="zh-CN" sz="2400" b="1" dirty="0"/>
              <a:t>字节到</a:t>
            </a:r>
            <a:r>
              <a:rPr lang="en-US" altLang="zh-CN" sz="2400" b="1" dirty="0"/>
              <a:t>6</a:t>
            </a:r>
            <a:r>
              <a:rPr lang="zh-CN" altLang="zh-CN" sz="2400" b="1" dirty="0"/>
              <a:t>字节。</a:t>
            </a:r>
            <a:endParaRPr lang="zh-CN" altLang="zh-CN" sz="2400" b="1" dirty="0"/>
          </a:p>
        </p:txBody>
      </p:sp>
    </p:spTree>
  </p:cSld>
  <p:clrMapOvr>
    <a:masterClrMapping/>
  </p:clrMapOvr>
  <p:transition spd="slow">
    <p:cover dir="l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95605" y="548640"/>
            <a:ext cx="8623300" cy="1753235"/>
          </a:xfrm>
          <a:prstGeom prst="rect">
            <a:avLst/>
          </a:prstGeom>
          <a:noFill/>
        </p:spPr>
        <p:txBody>
          <a:bodyPr wrap="square" rtlCol="0" anchor="t">
            <a:spAutoFit/>
          </a:bodyPr>
          <a:p>
            <a:pPr marL="0" lvl="0" indent="0" algn="l" eaLnBrk="1" hangingPunct="1">
              <a:lnSpc>
                <a:spcPct val="150000"/>
              </a:lnSpc>
              <a:spcBef>
                <a:spcPct val="50000"/>
              </a:spcBef>
              <a:buClrTx/>
              <a:buSzTx/>
              <a:buFontTx/>
              <a:buNone/>
            </a:pPr>
            <a:r>
              <a:rPr lang="zh-CN" altLang="en-US" sz="2400" b="1" dirty="0">
                <a:latin typeface="宋体" panose="02010600030101010101" pitchFamily="2" charset="-122"/>
                <a:ea typeface="黑体" panose="02010609060101010101" pitchFamily="49" charset="-122"/>
                <a:sym typeface="+mn-ea"/>
              </a:rPr>
              <a:t>例：</a:t>
            </a:r>
            <a:r>
              <a:rPr lang="en-US" altLang="zh-CN" sz="2400" b="1" dirty="0">
                <a:latin typeface="Times New Roman" panose="02020603050405020304" pitchFamily="18" charset="0"/>
                <a:cs typeface="Times New Roman" panose="02020603050405020304" pitchFamily="18" charset="0"/>
                <a:sym typeface="+mn-ea"/>
              </a:rPr>
              <a:t>8086/8088</a:t>
            </a:r>
            <a:r>
              <a:rPr lang="zh-CN" altLang="en-US" sz="2400" b="1" dirty="0">
                <a:latin typeface="Times New Roman" panose="02020603050405020304" pitchFamily="18" charset="0"/>
                <a:cs typeface="Times New Roman" panose="02020603050405020304" pitchFamily="18" charset="0"/>
                <a:sym typeface="+mn-ea"/>
              </a:rPr>
              <a:t>的双操作数指令格式中的</a:t>
            </a:r>
            <a:r>
              <a:rPr lang="zh-CN" altLang="en-US" sz="2400" b="1" dirty="0">
                <a:solidFill>
                  <a:srgbClr val="C00000"/>
                </a:solidFill>
                <a:latin typeface="Times New Roman" panose="02020603050405020304" pitchFamily="18" charset="0"/>
                <a:cs typeface="Times New Roman" panose="02020603050405020304" pitchFamily="18" charset="0"/>
                <a:sym typeface="+mn-ea"/>
              </a:rPr>
              <a:t>操作码</a:t>
            </a:r>
            <a:r>
              <a:rPr lang="zh-CN" altLang="en-US" sz="2400" b="1" dirty="0">
                <a:latin typeface="Times New Roman" panose="02020603050405020304" pitchFamily="18" charset="0"/>
                <a:cs typeface="Times New Roman" panose="02020603050405020304" pitchFamily="18" charset="0"/>
                <a:sym typeface="+mn-ea"/>
              </a:rPr>
              <a:t>为第一字节，操作数</a:t>
            </a:r>
            <a:r>
              <a:rPr lang="zh-CN" altLang="en-US" sz="2400" b="1" dirty="0">
                <a:solidFill>
                  <a:srgbClr val="C00000"/>
                </a:solidFill>
                <a:latin typeface="Times New Roman" panose="02020603050405020304" pitchFamily="18" charset="0"/>
                <a:cs typeface="Times New Roman" panose="02020603050405020304" pitchFamily="18" charset="0"/>
                <a:sym typeface="+mn-ea"/>
              </a:rPr>
              <a:t>寻址方式</a:t>
            </a:r>
            <a:r>
              <a:rPr lang="zh-CN" altLang="en-US" sz="2400" b="1" dirty="0">
                <a:latin typeface="Times New Roman" panose="02020603050405020304" pitchFamily="18" charset="0"/>
                <a:cs typeface="Times New Roman" panose="02020603050405020304" pitchFamily="18" charset="0"/>
                <a:sym typeface="+mn-ea"/>
              </a:rPr>
              <a:t>为第二字节。</a:t>
            </a:r>
            <a:r>
              <a:rPr lang="zh-CN" altLang="en-US" sz="2400" b="1" dirty="0">
                <a:sym typeface="+mn-ea"/>
              </a:rPr>
              <a:t>随着双操作数指令的寻址方式不同，其指令的长度可以是</a:t>
            </a:r>
            <a:r>
              <a:rPr lang="en-US" altLang="zh-CN" sz="2400" b="1" dirty="0">
                <a:sym typeface="+mn-ea"/>
              </a:rPr>
              <a:t>2</a:t>
            </a:r>
            <a:r>
              <a:rPr lang="en-US" sz="2400" b="1" dirty="0">
                <a:sym typeface="+mn-ea"/>
              </a:rPr>
              <a:t>~</a:t>
            </a:r>
            <a:r>
              <a:rPr lang="en-US" altLang="zh-CN" sz="2400" b="1" dirty="0">
                <a:sym typeface="+mn-ea"/>
              </a:rPr>
              <a:t>6</a:t>
            </a:r>
            <a:r>
              <a:rPr lang="zh-CN" altLang="en-US" sz="2400" b="1" dirty="0">
                <a:sym typeface="+mn-ea"/>
              </a:rPr>
              <a:t>个字节</a:t>
            </a:r>
            <a:r>
              <a:rPr lang="zh-CN" altLang="zh-CN" sz="2400" b="1" dirty="0">
                <a:sym typeface="+mn-ea"/>
              </a:rPr>
              <a:t>。</a:t>
            </a:r>
            <a:endParaRPr lang="zh-CN" altLang="en-US" sz="2400" b="1" dirty="0">
              <a:latin typeface="Times New Roman" panose="02020603050405020304" pitchFamily="18" charset="0"/>
              <a:cs typeface="Times New Roman" panose="02020603050405020304" pitchFamily="18" charset="0"/>
              <a:sym typeface="+mn-ea"/>
            </a:endParaRPr>
          </a:p>
        </p:txBody>
      </p:sp>
      <p:grpSp>
        <p:nvGrpSpPr>
          <p:cNvPr id="9" name="组合 8"/>
          <p:cNvGrpSpPr/>
          <p:nvPr/>
        </p:nvGrpSpPr>
        <p:grpSpPr>
          <a:xfrm>
            <a:off x="211455" y="2636520"/>
            <a:ext cx="8721090" cy="1725930"/>
            <a:chOff x="510" y="5627"/>
            <a:chExt cx="13734" cy="2718"/>
          </a:xfrm>
        </p:grpSpPr>
        <p:sp>
          <p:nvSpPr>
            <p:cNvPr id="43069" name="Rectangle 21"/>
            <p:cNvSpPr>
              <a:spLocks noChangeArrowheads="1"/>
            </p:cNvSpPr>
            <p:nvPr/>
          </p:nvSpPr>
          <p:spPr bwMode="auto">
            <a:xfrm>
              <a:off x="651" y="7440"/>
              <a:ext cx="13553" cy="89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781" y="7430"/>
              <a:ext cx="2933" cy="723"/>
              <a:chOff x="1557" y="868"/>
              <a:chExt cx="1046" cy="289"/>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1557" y="927"/>
                <a:ext cx="5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C00000"/>
                    </a:solidFill>
                    <a:latin typeface="Times New Roman" panose="02020603050405020304" pitchFamily="18" charset="0"/>
                  </a:rPr>
                  <a:t>操作码</a:t>
                </a:r>
                <a:endParaRPr lang="zh-CN" altLang="en-US" sz="1800">
                  <a:solidFill>
                    <a:srgbClr val="C00000"/>
                  </a:solidFill>
                  <a:latin typeface="Times New Roman" panose="02020603050405020304" pitchFamily="18" charset="0"/>
                </a:endParaRPr>
              </a:p>
            </p:txBody>
          </p:sp>
        </p:grpSp>
        <p:sp>
          <p:nvSpPr>
            <p:cNvPr id="43064" name="Rectangle 43"/>
            <p:cNvSpPr>
              <a:spLocks noChangeArrowheads="1"/>
            </p:cNvSpPr>
            <p:nvPr/>
          </p:nvSpPr>
          <p:spPr bwMode="auto">
            <a:xfrm>
              <a:off x="4463" y="6961"/>
              <a:ext cx="127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5  4  3</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5680" y="6981"/>
              <a:ext cx="11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2  1  0</a:t>
              </a:r>
              <a:endParaRPr lang="en-US"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3533" y="6970"/>
              <a:ext cx="109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7    6</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510" y="6992"/>
              <a:ext cx="46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7</a:t>
              </a:r>
              <a:endParaRPr lang="en-US" altLang="zh-CN" sz="1800">
                <a:solidFill>
                  <a:schemeClr val="tx1"/>
                </a:solidFill>
                <a:latin typeface="Times New Roman" panose="02020603050405020304" pitchFamily="18" charset="0"/>
              </a:endParaRPr>
            </a:p>
          </p:txBody>
        </p:sp>
        <p:cxnSp>
          <p:nvCxnSpPr>
            <p:cNvPr id="4" name="直接连接符 3"/>
            <p:cNvCxnSpPr/>
            <p:nvPr/>
          </p:nvCxnSpPr>
          <p:spPr>
            <a:xfrm flipH="1">
              <a:off x="3559" y="7462"/>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 name="直接连接符 4"/>
            <p:cNvCxnSpPr/>
            <p:nvPr/>
          </p:nvCxnSpPr>
          <p:spPr>
            <a:xfrm flipH="1">
              <a:off x="4538" y="7451"/>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flipH="1">
              <a:off x="5709" y="7477"/>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 name="直接连接符 1"/>
            <p:cNvCxnSpPr/>
            <p:nvPr/>
          </p:nvCxnSpPr>
          <p:spPr>
            <a:xfrm flipH="1">
              <a:off x="6769" y="7462"/>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 name="Rectangle 43"/>
            <p:cNvSpPr>
              <a:spLocks noChangeArrowheads="1"/>
            </p:cNvSpPr>
            <p:nvPr/>
          </p:nvSpPr>
          <p:spPr bwMode="auto">
            <a:xfrm>
              <a:off x="2051" y="6940"/>
              <a:ext cx="64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a:t>
              </a:r>
              <a:endParaRPr lang="en-US" altLang="zh-CN" sz="1800">
                <a:solidFill>
                  <a:schemeClr val="tx1"/>
                </a:solidFill>
                <a:latin typeface="Times New Roman" panose="02020603050405020304" pitchFamily="18" charset="0"/>
              </a:endParaRPr>
            </a:p>
          </p:txBody>
        </p:sp>
        <p:sp>
          <p:nvSpPr>
            <p:cNvPr id="10" name="Rectangle 43"/>
            <p:cNvSpPr>
              <a:spLocks noChangeArrowheads="1"/>
            </p:cNvSpPr>
            <p:nvPr/>
          </p:nvSpPr>
          <p:spPr bwMode="auto">
            <a:xfrm>
              <a:off x="6792" y="6984"/>
              <a:ext cx="199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11" name="Rectangle 43"/>
            <p:cNvSpPr>
              <a:spLocks noChangeArrowheads="1"/>
            </p:cNvSpPr>
            <p:nvPr/>
          </p:nvSpPr>
          <p:spPr bwMode="auto">
            <a:xfrm>
              <a:off x="2844" y="6941"/>
              <a:ext cx="68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12" name="Rectangle 34"/>
            <p:cNvSpPr>
              <a:spLocks noChangeArrowheads="1"/>
            </p:cNvSpPr>
            <p:nvPr/>
          </p:nvSpPr>
          <p:spPr bwMode="auto">
            <a:xfrm>
              <a:off x="2164" y="7568"/>
              <a:ext cx="4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d</a:t>
              </a:r>
              <a:endParaRPr lang="en-US" altLang="zh-CN" sz="1800">
                <a:solidFill>
                  <a:srgbClr val="C00000"/>
                </a:solidFill>
                <a:latin typeface="Times New Roman" panose="02020603050405020304" pitchFamily="18" charset="0"/>
              </a:endParaRPr>
            </a:p>
          </p:txBody>
        </p:sp>
        <p:sp>
          <p:nvSpPr>
            <p:cNvPr id="13" name="Rectangle 34"/>
            <p:cNvSpPr>
              <a:spLocks noChangeArrowheads="1"/>
            </p:cNvSpPr>
            <p:nvPr/>
          </p:nvSpPr>
          <p:spPr bwMode="auto">
            <a:xfrm>
              <a:off x="3491" y="7557"/>
              <a:ext cx="1221"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MOD</a:t>
              </a:r>
              <a:endParaRPr lang="en-US" altLang="zh-CN" sz="1800">
                <a:solidFill>
                  <a:schemeClr val="tx1"/>
                </a:solidFill>
                <a:latin typeface="Times New Roman" panose="02020603050405020304" pitchFamily="18" charset="0"/>
              </a:endParaRPr>
            </a:p>
          </p:txBody>
        </p:sp>
        <p:sp>
          <p:nvSpPr>
            <p:cNvPr id="14" name="右大括号 13"/>
            <p:cNvSpPr/>
            <p:nvPr/>
          </p:nvSpPr>
          <p:spPr>
            <a:xfrm rot="16200000">
              <a:off x="1700" y="5227"/>
              <a:ext cx="815" cy="2766"/>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Rectangle 34"/>
            <p:cNvSpPr>
              <a:spLocks noChangeArrowheads="1"/>
            </p:cNvSpPr>
            <p:nvPr/>
          </p:nvSpPr>
          <p:spPr bwMode="auto">
            <a:xfrm>
              <a:off x="1264" y="5739"/>
              <a:ext cx="173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rgbClr val="C00000"/>
                  </a:solidFill>
                  <a:latin typeface="Times New Roman" panose="02020603050405020304" pitchFamily="18" charset="0"/>
                </a:rPr>
                <a:t>第一字节</a:t>
              </a:r>
              <a:endParaRPr lang="zh-CN" altLang="en-US" sz="1800">
                <a:solidFill>
                  <a:srgbClr val="C00000"/>
                </a:solidFill>
                <a:latin typeface="Times New Roman" panose="02020603050405020304" pitchFamily="18" charset="0"/>
              </a:endParaRPr>
            </a:p>
          </p:txBody>
        </p:sp>
        <p:cxnSp>
          <p:nvCxnSpPr>
            <p:cNvPr id="18" name="直接连接符 17"/>
            <p:cNvCxnSpPr/>
            <p:nvPr/>
          </p:nvCxnSpPr>
          <p:spPr>
            <a:xfrm flipH="1">
              <a:off x="2129" y="7428"/>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p:nvPr/>
          </p:nvCxnSpPr>
          <p:spPr>
            <a:xfrm flipH="1">
              <a:off x="2844" y="7462"/>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Rectangle 34"/>
            <p:cNvSpPr>
              <a:spLocks noChangeArrowheads="1"/>
            </p:cNvSpPr>
            <p:nvPr/>
          </p:nvSpPr>
          <p:spPr bwMode="auto">
            <a:xfrm>
              <a:off x="2944" y="7568"/>
              <a:ext cx="5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w</a:t>
              </a:r>
              <a:endParaRPr lang="en-US" altLang="zh-CN" sz="1800">
                <a:solidFill>
                  <a:srgbClr val="C00000"/>
                </a:solidFill>
                <a:latin typeface="Times New Roman" panose="02020603050405020304" pitchFamily="18" charset="0"/>
              </a:endParaRPr>
            </a:p>
          </p:txBody>
        </p:sp>
        <p:sp>
          <p:nvSpPr>
            <p:cNvPr id="26" name="Rectangle 34"/>
            <p:cNvSpPr>
              <a:spLocks noChangeArrowheads="1"/>
            </p:cNvSpPr>
            <p:nvPr/>
          </p:nvSpPr>
          <p:spPr bwMode="auto">
            <a:xfrm>
              <a:off x="4598" y="7576"/>
              <a:ext cx="106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REG</a:t>
              </a:r>
              <a:endParaRPr lang="en-US" altLang="zh-CN" sz="1800">
                <a:solidFill>
                  <a:srgbClr val="3333FF"/>
                </a:solidFill>
                <a:latin typeface="Times New Roman" panose="02020603050405020304" pitchFamily="18" charset="0"/>
              </a:endParaRPr>
            </a:p>
          </p:txBody>
        </p:sp>
        <p:cxnSp>
          <p:nvCxnSpPr>
            <p:cNvPr id="27" name="直接连接符 26"/>
            <p:cNvCxnSpPr/>
            <p:nvPr/>
          </p:nvCxnSpPr>
          <p:spPr>
            <a:xfrm flipH="1">
              <a:off x="8679" y="7451"/>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p:nvPr/>
          </p:nvCxnSpPr>
          <p:spPr>
            <a:xfrm flipH="1">
              <a:off x="10537" y="7440"/>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p:nvPr/>
          </p:nvCxnSpPr>
          <p:spPr>
            <a:xfrm flipH="1">
              <a:off x="12364" y="7462"/>
              <a:ext cx="1" cy="8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Rectangle 34"/>
            <p:cNvSpPr>
              <a:spLocks noChangeArrowheads="1"/>
            </p:cNvSpPr>
            <p:nvPr/>
          </p:nvSpPr>
          <p:spPr bwMode="auto">
            <a:xfrm>
              <a:off x="5706" y="7586"/>
              <a:ext cx="9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R/M</a:t>
              </a:r>
              <a:endParaRPr lang="en-US" altLang="zh-CN" sz="1800">
                <a:solidFill>
                  <a:schemeClr val="tx1"/>
                </a:solidFill>
                <a:latin typeface="Times New Roman" panose="02020603050405020304" pitchFamily="18" charset="0"/>
              </a:endParaRPr>
            </a:p>
          </p:txBody>
        </p:sp>
        <p:sp>
          <p:nvSpPr>
            <p:cNvPr id="31" name="Rectangle 43"/>
            <p:cNvSpPr>
              <a:spLocks noChangeArrowheads="1"/>
            </p:cNvSpPr>
            <p:nvPr/>
          </p:nvSpPr>
          <p:spPr bwMode="auto">
            <a:xfrm>
              <a:off x="8617" y="6981"/>
              <a:ext cx="199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32" name="Rectangle 43"/>
            <p:cNvSpPr>
              <a:spLocks noChangeArrowheads="1"/>
            </p:cNvSpPr>
            <p:nvPr/>
          </p:nvSpPr>
          <p:spPr bwMode="auto">
            <a:xfrm>
              <a:off x="10445" y="6985"/>
              <a:ext cx="199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33" name="Rectangle 43"/>
            <p:cNvSpPr>
              <a:spLocks noChangeArrowheads="1"/>
            </p:cNvSpPr>
            <p:nvPr/>
          </p:nvSpPr>
          <p:spPr bwMode="auto">
            <a:xfrm>
              <a:off x="12250" y="6992"/>
              <a:ext cx="1994" cy="576"/>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34" name="Rectangle 34"/>
            <p:cNvSpPr>
              <a:spLocks noChangeArrowheads="1"/>
            </p:cNvSpPr>
            <p:nvPr/>
          </p:nvSpPr>
          <p:spPr bwMode="auto">
            <a:xfrm>
              <a:off x="6885" y="7623"/>
              <a:ext cx="158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disp-</a:t>
              </a:r>
              <a:r>
                <a:rPr lang="en-US" altLang="zh-CN" sz="1800">
                  <a:solidFill>
                    <a:schemeClr val="tx1"/>
                  </a:solidFill>
                  <a:latin typeface="Times New Roman" panose="02020603050405020304" pitchFamily="18" charset="0"/>
                </a:rPr>
                <a:t>low</a:t>
              </a:r>
              <a:endParaRPr lang="en-US" altLang="zh-CN" sz="1800">
                <a:solidFill>
                  <a:schemeClr val="tx1"/>
                </a:solidFill>
                <a:latin typeface="Times New Roman" panose="02020603050405020304" pitchFamily="18" charset="0"/>
              </a:endParaRPr>
            </a:p>
          </p:txBody>
        </p:sp>
        <p:sp>
          <p:nvSpPr>
            <p:cNvPr id="35" name="Rectangle 34"/>
            <p:cNvSpPr>
              <a:spLocks noChangeArrowheads="1"/>
            </p:cNvSpPr>
            <p:nvPr/>
          </p:nvSpPr>
          <p:spPr bwMode="auto">
            <a:xfrm>
              <a:off x="8813" y="7608"/>
              <a:ext cx="17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disp-</a:t>
              </a:r>
              <a:r>
                <a:rPr lang="en-US" altLang="zh-CN" sz="1800">
                  <a:solidFill>
                    <a:schemeClr val="tx1"/>
                  </a:solidFill>
                  <a:latin typeface="Times New Roman" panose="02020603050405020304" pitchFamily="18" charset="0"/>
                </a:rPr>
                <a:t>high</a:t>
              </a:r>
              <a:endParaRPr lang="en-US" altLang="zh-CN" sz="1800">
                <a:solidFill>
                  <a:schemeClr val="tx1"/>
                </a:solidFill>
                <a:latin typeface="Times New Roman" panose="02020603050405020304" pitchFamily="18" charset="0"/>
              </a:endParaRPr>
            </a:p>
          </p:txBody>
        </p:sp>
        <p:sp>
          <p:nvSpPr>
            <p:cNvPr id="36" name="Rectangle 34"/>
            <p:cNvSpPr>
              <a:spLocks noChangeArrowheads="1"/>
            </p:cNvSpPr>
            <p:nvPr/>
          </p:nvSpPr>
          <p:spPr bwMode="auto">
            <a:xfrm>
              <a:off x="10642" y="7608"/>
              <a:ext cx="1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6">
                      <a:lumMod val="50000"/>
                    </a:schemeClr>
                  </a:solidFill>
                  <a:latin typeface="Times New Roman" panose="02020603050405020304" pitchFamily="18" charset="0"/>
                </a:rPr>
                <a:t>data-low</a:t>
              </a:r>
              <a:endParaRPr lang="en-US" altLang="zh-CN" sz="1800">
                <a:solidFill>
                  <a:schemeClr val="accent6">
                    <a:lumMod val="50000"/>
                  </a:schemeClr>
                </a:solidFill>
                <a:latin typeface="Times New Roman" panose="02020603050405020304" pitchFamily="18" charset="0"/>
              </a:endParaRPr>
            </a:p>
          </p:txBody>
        </p:sp>
        <p:sp>
          <p:nvSpPr>
            <p:cNvPr id="37" name="Rectangle 34"/>
            <p:cNvSpPr>
              <a:spLocks noChangeArrowheads="1"/>
            </p:cNvSpPr>
            <p:nvPr/>
          </p:nvSpPr>
          <p:spPr bwMode="auto">
            <a:xfrm>
              <a:off x="12463" y="7574"/>
              <a:ext cx="1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6">
                      <a:lumMod val="50000"/>
                    </a:schemeClr>
                  </a:solidFill>
                  <a:latin typeface="Times New Roman" panose="02020603050405020304" pitchFamily="18" charset="0"/>
                </a:rPr>
                <a:t>data-low</a:t>
              </a:r>
              <a:endParaRPr lang="en-US" altLang="zh-CN" sz="1800">
                <a:solidFill>
                  <a:schemeClr val="accent6">
                    <a:lumMod val="50000"/>
                  </a:schemeClr>
                </a:solidFill>
                <a:latin typeface="Times New Roman" panose="02020603050405020304" pitchFamily="18" charset="0"/>
              </a:endParaRPr>
            </a:p>
          </p:txBody>
        </p:sp>
        <p:sp>
          <p:nvSpPr>
            <p:cNvPr id="38" name="右大括号 37"/>
            <p:cNvSpPr/>
            <p:nvPr/>
          </p:nvSpPr>
          <p:spPr>
            <a:xfrm rot="16200000">
              <a:off x="4799" y="5190"/>
              <a:ext cx="815" cy="2766"/>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9" name="右大括号 38"/>
            <p:cNvSpPr/>
            <p:nvPr/>
          </p:nvSpPr>
          <p:spPr>
            <a:xfrm rot="16200000">
              <a:off x="8213" y="4875"/>
              <a:ext cx="862" cy="3517"/>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0" name="Rectangle 34"/>
            <p:cNvSpPr>
              <a:spLocks noChangeArrowheads="1"/>
            </p:cNvSpPr>
            <p:nvPr/>
          </p:nvSpPr>
          <p:spPr bwMode="auto">
            <a:xfrm>
              <a:off x="4341" y="5739"/>
              <a:ext cx="1732"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a:t>
              </a:r>
              <a:r>
                <a:rPr lang="zh-CN" altLang="en-US" sz="1800">
                  <a:solidFill>
                    <a:schemeClr val="tx1"/>
                  </a:solidFill>
                  <a:latin typeface="Times New Roman" panose="02020603050405020304" pitchFamily="18" charset="0"/>
                </a:rPr>
                <a:t>二字节</a:t>
              </a:r>
              <a:endParaRPr lang="zh-CN" altLang="en-US" sz="1800">
                <a:solidFill>
                  <a:schemeClr val="tx1"/>
                </a:solidFill>
                <a:latin typeface="Times New Roman" panose="02020603050405020304" pitchFamily="18" charset="0"/>
              </a:endParaRPr>
            </a:p>
          </p:txBody>
        </p:sp>
        <p:sp>
          <p:nvSpPr>
            <p:cNvPr id="41" name="Rectangle 34"/>
            <p:cNvSpPr>
              <a:spLocks noChangeArrowheads="1"/>
            </p:cNvSpPr>
            <p:nvPr/>
          </p:nvSpPr>
          <p:spPr bwMode="auto">
            <a:xfrm>
              <a:off x="7679" y="5739"/>
              <a:ext cx="24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第三、</a:t>
              </a:r>
              <a:r>
                <a:rPr lang="zh-CN" altLang="en-US" sz="1800">
                  <a:solidFill>
                    <a:schemeClr val="tx1"/>
                  </a:solidFill>
                  <a:latin typeface="Times New Roman" panose="02020603050405020304" pitchFamily="18" charset="0"/>
                </a:rPr>
                <a:t>四字节</a:t>
              </a:r>
              <a:endParaRPr lang="zh-CN" altLang="en-US" sz="1800">
                <a:solidFill>
                  <a:schemeClr val="tx1"/>
                </a:solidFill>
                <a:latin typeface="Times New Roman" panose="02020603050405020304" pitchFamily="18" charset="0"/>
              </a:endParaRPr>
            </a:p>
          </p:txBody>
        </p:sp>
        <p:sp>
          <p:nvSpPr>
            <p:cNvPr id="42" name="右大括号 41"/>
            <p:cNvSpPr/>
            <p:nvPr/>
          </p:nvSpPr>
          <p:spPr>
            <a:xfrm rot="16200000">
              <a:off x="11891" y="4931"/>
              <a:ext cx="926" cy="3344"/>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3" name="Rectangle 34"/>
            <p:cNvSpPr>
              <a:spLocks noChangeArrowheads="1"/>
            </p:cNvSpPr>
            <p:nvPr/>
          </p:nvSpPr>
          <p:spPr bwMode="auto">
            <a:xfrm>
              <a:off x="11195" y="5627"/>
              <a:ext cx="24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第五、</a:t>
              </a:r>
              <a:r>
                <a:rPr lang="zh-CN" altLang="en-US" sz="1800">
                  <a:solidFill>
                    <a:schemeClr val="tx1"/>
                  </a:solidFill>
                  <a:latin typeface="Times New Roman" panose="02020603050405020304" pitchFamily="18" charset="0"/>
                </a:rPr>
                <a:t>六字节</a:t>
              </a:r>
              <a:endParaRPr lang="zh-CN" altLang="en-US" sz="1800">
                <a:solidFill>
                  <a:schemeClr val="tx1"/>
                </a:solidFill>
                <a:latin typeface="Times New Roman" panose="02020603050405020304" pitchFamily="18" charset="0"/>
              </a:endParaRPr>
            </a:p>
          </p:txBody>
        </p:sp>
      </p:grpSp>
      <p:sp>
        <p:nvSpPr>
          <p:cNvPr id="57348" name="矩形 3"/>
          <p:cNvSpPr/>
          <p:nvPr/>
        </p:nvSpPr>
        <p:spPr>
          <a:xfrm>
            <a:off x="125413" y="5418138"/>
            <a:ext cx="8893175"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zh-CN" altLang="en-US" sz="2400" b="1" dirty="0">
                <a:solidFill>
                  <a:srgbClr val="4F20FA"/>
                </a:solidFill>
                <a:latin typeface="Times New Roman" panose="02020603050405020304" pitchFamily="18" charset="0"/>
                <a:ea typeface="黑体" panose="02010609060101010101" pitchFamily="49" charset="-122"/>
              </a:rPr>
              <a:t>变字长指令能够合理利用存储空间，但是硬件控制复杂。而且，因不能预先知道下一条指令的长度，不适合流水线预取后续指令。</a:t>
            </a:r>
            <a:endParaRPr lang="zh-CN" altLang="en-US" sz="2400" b="1" dirty="0">
              <a:solidFill>
                <a:srgbClr val="4F20FA"/>
              </a:solidFill>
              <a:latin typeface="Times New Roman" panose="02020603050405020304" pitchFamily="18" charset="0"/>
            </a:endParaRPr>
          </a:p>
        </p:txBody>
      </p:sp>
    </p:spTree>
  </p:cSld>
  <p:clrMapOvr>
    <a:masterClrMapping/>
  </p:clrMapOvr>
  <p:transition spd="slow">
    <p:cover dir="l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矩形 1"/>
          <p:cNvSpPr/>
          <p:nvPr/>
        </p:nvSpPr>
        <p:spPr>
          <a:xfrm>
            <a:off x="107315" y="116840"/>
            <a:ext cx="8785225" cy="350774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800" b="1" dirty="0"/>
              <a:t>（</a:t>
            </a:r>
            <a:r>
              <a:rPr lang="en-US" altLang="zh-CN" sz="2800" b="1" dirty="0"/>
              <a:t>2</a:t>
            </a:r>
            <a:r>
              <a:rPr lang="zh-CN" altLang="zh-CN" sz="2800" b="1" dirty="0"/>
              <a:t>）固定</a:t>
            </a:r>
            <a:r>
              <a:rPr lang="zh-CN" altLang="zh-CN" sz="2800" b="1" dirty="0"/>
              <a:t>长度指令</a:t>
            </a:r>
            <a:endParaRPr lang="zh-CN" altLang="zh-CN" sz="2800" b="1" dirty="0"/>
          </a:p>
          <a:p>
            <a:pPr marL="0" lvl="0" indent="0" eaLnBrk="1" hangingPunct="1">
              <a:lnSpc>
                <a:spcPct val="150000"/>
              </a:lnSpc>
              <a:spcBef>
                <a:spcPct val="0"/>
              </a:spcBef>
              <a:buClrTx/>
              <a:buSzTx/>
              <a:buFontTx/>
              <a:buNone/>
            </a:pPr>
            <a:r>
              <a:rPr lang="en-US" altLang="zh-CN" sz="2400" b="1" dirty="0"/>
              <a:t>       </a:t>
            </a:r>
            <a:r>
              <a:rPr lang="zh-CN" altLang="zh-CN" sz="2400" b="1" dirty="0"/>
              <a:t>指令长度固定，方便机器预取后续指令，有利于指令流水线执行。现在</a:t>
            </a:r>
            <a:r>
              <a:rPr lang="en-US" altLang="zh-CN" sz="2400" b="1" dirty="0"/>
              <a:t>RISC</a:t>
            </a:r>
            <a:r>
              <a:rPr lang="zh-CN" altLang="zh-CN" sz="2400" b="1" dirty="0"/>
              <a:t>的微处理器通常采用固定字长指令，如</a:t>
            </a:r>
            <a:r>
              <a:rPr lang="en-US" altLang="zh-CN" sz="2400" b="1" dirty="0"/>
              <a:t>MIPS</a:t>
            </a:r>
            <a:r>
              <a:rPr lang="zh-CN" altLang="zh-CN" sz="2400" b="1" dirty="0"/>
              <a:t>、</a:t>
            </a:r>
            <a:r>
              <a:rPr lang="en-US" altLang="zh-CN" sz="2400" b="1" dirty="0"/>
              <a:t>SPARC</a:t>
            </a:r>
            <a:r>
              <a:rPr lang="zh-CN" altLang="zh-CN" sz="2400" b="1" dirty="0"/>
              <a:t>、</a:t>
            </a:r>
            <a:r>
              <a:rPr lang="en-US" altLang="zh-CN" sz="2400" b="1" dirty="0"/>
              <a:t>Power PC</a:t>
            </a:r>
            <a:r>
              <a:rPr lang="zh-CN" altLang="zh-CN" sz="2400" b="1" dirty="0"/>
              <a:t>、</a:t>
            </a:r>
            <a:r>
              <a:rPr lang="en-US" altLang="zh-CN" sz="2400" b="1" dirty="0"/>
              <a:t>ARM</a:t>
            </a:r>
            <a:r>
              <a:rPr lang="zh-CN" altLang="zh-CN" sz="2400" b="1" dirty="0"/>
              <a:t>都采用固定字长指令。</a:t>
            </a:r>
            <a:endParaRPr lang="zh-CN" altLang="zh-CN" sz="2400" b="1" dirty="0"/>
          </a:p>
          <a:p>
            <a:pPr marL="0" lvl="0" indent="0" eaLnBrk="1" hangingPunct="1">
              <a:lnSpc>
                <a:spcPct val="150000"/>
              </a:lnSpc>
              <a:spcBef>
                <a:spcPct val="0"/>
              </a:spcBef>
              <a:buClrTx/>
              <a:buSzTx/>
              <a:buFontTx/>
              <a:buNone/>
            </a:pPr>
            <a:r>
              <a:rPr lang="en-US" altLang="zh-CN" sz="2400" b="1" dirty="0"/>
              <a:t>       </a:t>
            </a:r>
            <a:r>
              <a:rPr lang="zh-CN" altLang="zh-CN" sz="2400" b="1" dirty="0"/>
              <a:t>此外还要说明，指令的字长与机器的字长没有固定的关系，它既可以小于或等于机器的字长，也可以大于机器的字长。</a:t>
            </a:r>
            <a:endParaRPr lang="zh-CN" altLang="zh-CN" sz="2400" b="1" dirty="0"/>
          </a:p>
        </p:txBody>
      </p:sp>
      <p:sp>
        <p:nvSpPr>
          <p:cNvPr id="3" name="文本框 2"/>
          <p:cNvSpPr txBox="1"/>
          <p:nvPr/>
        </p:nvSpPr>
        <p:spPr>
          <a:xfrm>
            <a:off x="539750" y="4004945"/>
            <a:ext cx="8509635" cy="386080"/>
          </a:xfrm>
          <a:prstGeom prst="rect">
            <a:avLst/>
          </a:prstGeom>
          <a:noFill/>
        </p:spPr>
        <p:txBody>
          <a:bodyPr wrap="none" rtlCol="0" anchor="t">
            <a:spAutoFit/>
          </a:bodyPr>
          <a:p>
            <a:pPr marL="0" lvl="0" indent="0" eaLnBrk="1" hangingPunct="1">
              <a:lnSpc>
                <a:spcPct val="80000"/>
              </a:lnSpc>
              <a:spcBef>
                <a:spcPct val="50000"/>
              </a:spcBef>
              <a:buClrTx/>
              <a:buSzTx/>
              <a:buFontTx/>
              <a:buNone/>
            </a:pPr>
            <a:r>
              <a:rPr lang="zh-CN" altLang="en-US" sz="2400" b="1" dirty="0">
                <a:latin typeface="宋体" panose="02010600030101010101" pitchFamily="2" charset="-122"/>
                <a:ea typeface="黑体" panose="02010609060101010101" pitchFamily="49" charset="-122"/>
                <a:sym typeface="+mn-ea"/>
              </a:rPr>
              <a:t>例：</a:t>
            </a:r>
            <a:r>
              <a:rPr lang="en-US" altLang="zh-CN" sz="2400" b="1" dirty="0">
                <a:latin typeface="Times New Roman" panose="02020603050405020304" pitchFamily="18" charset="0"/>
                <a:cs typeface="Times New Roman" panose="02020603050405020304" pitchFamily="18" charset="0"/>
                <a:sym typeface="+mn-ea"/>
              </a:rPr>
              <a:t>MIPS</a:t>
            </a:r>
            <a:r>
              <a:rPr lang="zh-CN" altLang="en-US" sz="2400" b="1" dirty="0">
                <a:latin typeface="Times New Roman" panose="02020603050405020304" pitchFamily="18" charset="0"/>
                <a:cs typeface="Times New Roman" panose="02020603050405020304" pitchFamily="18" charset="0"/>
                <a:sym typeface="+mn-ea"/>
              </a:rPr>
              <a:t>所有指令的长度都是</a:t>
            </a:r>
            <a:r>
              <a:rPr lang="en-US" altLang="zh-CN" sz="2400" b="1" dirty="0">
                <a:latin typeface="Times New Roman" panose="02020603050405020304" pitchFamily="18" charset="0"/>
                <a:cs typeface="Times New Roman" panose="02020603050405020304" pitchFamily="18" charset="0"/>
                <a:sym typeface="+mn-ea"/>
              </a:rPr>
              <a:t>32</a:t>
            </a:r>
            <a:r>
              <a:rPr lang="zh-CN" altLang="en-US" sz="2400" b="1" dirty="0">
                <a:latin typeface="Times New Roman" panose="02020603050405020304" pitchFamily="18" charset="0"/>
                <a:cs typeface="Times New Roman" panose="02020603050405020304" pitchFamily="18" charset="0"/>
                <a:sym typeface="+mn-ea"/>
              </a:rPr>
              <a:t>位，下面是</a:t>
            </a:r>
            <a:r>
              <a:rPr lang="en-US" altLang="zh-CN" sz="2400" b="1" dirty="0">
                <a:latin typeface="Times New Roman" panose="02020603050405020304" pitchFamily="18" charset="0"/>
                <a:cs typeface="Times New Roman" panose="02020603050405020304" pitchFamily="18" charset="0"/>
                <a:sym typeface="+mn-ea"/>
              </a:rPr>
              <a:t>R</a:t>
            </a:r>
            <a:r>
              <a:rPr lang="zh-CN" altLang="en-US" sz="2400" b="1" dirty="0">
                <a:latin typeface="Times New Roman" panose="02020603050405020304" pitchFamily="18" charset="0"/>
                <a:cs typeface="Times New Roman" panose="02020603050405020304" pitchFamily="18" charset="0"/>
                <a:sym typeface="+mn-ea"/>
              </a:rPr>
              <a:t>类型指令格式</a:t>
            </a:r>
            <a:r>
              <a:rPr lang="zh-CN" altLang="zh-CN" sz="2400" b="1" dirty="0">
                <a:latin typeface="Times New Roman" panose="02020603050405020304" pitchFamily="18" charset="0"/>
                <a:cs typeface="Times New Roman" panose="02020603050405020304" pitchFamily="18" charset="0"/>
                <a:sym typeface="+mn-ea"/>
              </a:rPr>
              <a:t>。</a:t>
            </a:r>
            <a:endParaRPr lang="zh-CN" altLang="en-US" sz="2400">
              <a:latin typeface="Times New Roman" panose="02020603050405020304" pitchFamily="18" charset="0"/>
              <a:cs typeface="Times New Roman" panose="02020603050405020304" pitchFamily="18" charset="0"/>
            </a:endParaRPr>
          </a:p>
        </p:txBody>
      </p:sp>
      <p:sp>
        <p:nvSpPr>
          <p:cNvPr id="55298" name="灯片编号占位符 3"/>
          <p:cNvSpPr txBox="1">
            <a:spLocks noGrp="1"/>
          </p:cNvSpPr>
          <p:nvPr/>
        </p:nvSpPr>
        <p:spPr>
          <a:xfrm>
            <a:off x="6680200" y="6372225"/>
            <a:ext cx="2289175" cy="476250"/>
          </a:xfrm>
          <a:prstGeom prst="rect">
            <a:avLst/>
          </a:prstGeom>
          <a:noFill/>
          <a:ln>
            <a:noFill/>
          </a:ln>
          <a:effectLst/>
        </p:spPr>
        <p:txBody>
          <a:bodyPr vert="horz" wrap="square" lIns="91440" tIns="45720" rIns="91440" bIns="45720" numCol="1" anchor="t" anchorCtr="0" compatLnSpc="1"/>
          <a:lstStyle>
            <a:defPPr>
              <a:defRPr lang="zh-CN"/>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graphicFrame>
        <p:nvGraphicFramePr>
          <p:cNvPr id="2" name="对象 -2147482457"/>
          <p:cNvGraphicFramePr>
            <a:graphicFrameLocks noChangeAspect="1"/>
          </p:cNvGraphicFramePr>
          <p:nvPr/>
        </p:nvGraphicFramePr>
        <p:xfrm>
          <a:off x="711200" y="4725035"/>
          <a:ext cx="7461250" cy="866775"/>
        </p:xfrm>
        <a:graphic>
          <a:graphicData uri="http://schemas.openxmlformats.org/presentationml/2006/ole">
            <mc:AlternateContent xmlns:mc="http://schemas.openxmlformats.org/markup-compatibility/2006">
              <mc:Choice xmlns:v="urn:schemas-microsoft-com:vml" Requires="v">
                <p:oleObj spid="_x0000_s3076" name="" r:id="rId1" imgW="4392295" imgH="2812415" progId="Visio.Drawing.15">
                  <p:embed/>
                </p:oleObj>
              </mc:Choice>
              <mc:Fallback>
                <p:oleObj name="" r:id="rId1" imgW="4392295" imgH="2812415" progId="Visio.Drawing.15">
                  <p:embed/>
                  <p:pic>
                    <p:nvPicPr>
                      <p:cNvPr id="0" name="图片 3075"/>
                      <p:cNvPicPr/>
                      <p:nvPr/>
                    </p:nvPicPr>
                    <p:blipFill>
                      <a:blip r:embed="rId2"/>
                      <a:srcRect b="82895"/>
                      <a:stretch>
                        <a:fillRect/>
                      </a:stretch>
                    </p:blipFill>
                    <p:spPr>
                      <a:xfrm>
                        <a:off x="711200" y="4725035"/>
                        <a:ext cx="7461250" cy="866775"/>
                      </a:xfrm>
                      <a:prstGeom prst="rect">
                        <a:avLst/>
                      </a:prstGeom>
                      <a:noFill/>
                      <a:ln w="38100">
                        <a:noFill/>
                        <a:miter/>
                      </a:ln>
                    </p:spPr>
                  </p:pic>
                </p:oleObj>
              </mc:Fallback>
            </mc:AlternateContent>
          </a:graphicData>
        </a:graphic>
      </p:graphicFrame>
    </p:spTree>
  </p:cSld>
  <p:clrMapOvr>
    <a:masterClrMapping/>
  </p:clrMapOvr>
  <p:transition spd="slow">
    <p:cover dir="l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13346" name="Text Box 2"/>
          <p:cNvSpPr txBox="1"/>
          <p:nvPr/>
        </p:nvSpPr>
        <p:spPr>
          <a:xfrm>
            <a:off x="0" y="152400"/>
            <a:ext cx="5049520" cy="6451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Times New Roman" panose="02020603050405020304" pitchFamily="18" charset="0"/>
              </a:rPr>
              <a:t>2.3.2  </a:t>
            </a:r>
            <a:r>
              <a:rPr lang="zh-CN" altLang="en-US" sz="3600" b="1" dirty="0">
                <a:latin typeface="Times New Roman" panose="02020603050405020304" pitchFamily="18" charset="0"/>
                <a:ea typeface="黑体" panose="02010609060101010101" pitchFamily="49" charset="-122"/>
              </a:rPr>
              <a:t>常用</a:t>
            </a:r>
            <a:r>
              <a:rPr lang="zh-CN" altLang="en-US" sz="3600" b="1" dirty="0">
                <a:latin typeface="黑体" panose="02010609060101010101" pitchFamily="49" charset="-122"/>
                <a:ea typeface="黑体" panose="02010609060101010101" pitchFamily="49" charset="-122"/>
              </a:rPr>
              <a:t>寻址方式</a:t>
            </a:r>
            <a:endParaRPr lang="zh-CN" altLang="en-US" sz="3600" b="1" dirty="0">
              <a:latin typeface="黑体" panose="02010609060101010101" pitchFamily="49" charset="-122"/>
              <a:ea typeface="黑体" panose="02010609060101010101" pitchFamily="49" charset="-122"/>
            </a:endParaRPr>
          </a:p>
        </p:txBody>
      </p:sp>
      <p:sp>
        <p:nvSpPr>
          <p:cNvPr id="313347" name="Text Box 3"/>
          <p:cNvSpPr txBox="1"/>
          <p:nvPr/>
        </p:nvSpPr>
        <p:spPr>
          <a:xfrm>
            <a:off x="468313" y="981075"/>
            <a:ext cx="7924800" cy="946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指令中以什么方式提供操作数地址或操作数，称为寻址方式。</a:t>
            </a:r>
            <a:endParaRPr lang="zh-CN" altLang="en-US" sz="2800" b="1" dirty="0">
              <a:latin typeface="Times New Roman" panose="02020603050405020304" pitchFamily="18" charset="0"/>
            </a:endParaRPr>
          </a:p>
        </p:txBody>
      </p:sp>
      <p:sp>
        <p:nvSpPr>
          <p:cNvPr id="59397" name="Text Box 21"/>
          <p:cNvSpPr txBox="1">
            <a:spLocks noChangeArrowheads="1"/>
          </p:cNvSpPr>
          <p:nvPr/>
        </p:nvSpPr>
        <p:spPr bwMode="auto">
          <a:xfrm>
            <a:off x="395288" y="2174875"/>
            <a:ext cx="82804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       </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寻址方式的含义有二个：</a:t>
            </a:r>
            <a:endPar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457200" marR="0" lvl="0" indent="-457200" algn="l" defTabSz="914400" rtl="0" eaLnBrk="1" fontAlgn="base" latinLnBrk="0" hangingPunct="1">
              <a:lnSpc>
                <a:spcPct val="100000"/>
              </a:lnSpc>
              <a:spcBef>
                <a:spcPct val="50000"/>
              </a:spcBef>
              <a:spcAft>
                <a:spcPct val="0"/>
              </a:spcAft>
              <a:buClrTx/>
              <a:buSzTx/>
              <a:buFont typeface="Wingdings" panose="05000000000000000000" pitchFamily="2" charset="2"/>
              <a:buChar char="l"/>
              <a:defRPr/>
            </a:pP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表示指令所需的操作数在何处（如在指令中、寄存器中或主存单元中）</a:t>
            </a:r>
            <a:endPar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457200" marR="0" lvl="0" indent="-457200" algn="l" defTabSz="914400" rtl="0" eaLnBrk="1" fontAlgn="base" latinLnBrk="0" hangingPunct="1">
              <a:lnSpc>
                <a:spcPct val="100000"/>
              </a:lnSpc>
              <a:spcBef>
                <a:spcPct val="50000"/>
              </a:spcBef>
              <a:spcAft>
                <a:spcPct val="0"/>
              </a:spcAft>
              <a:buClrTx/>
              <a:buSzTx/>
              <a:buFont typeface="Wingdings" panose="05000000000000000000" pitchFamily="2" charset="2"/>
              <a:buChar char="l"/>
              <a:defRPr/>
            </a:pP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给出获取操作数地址的方法</a:t>
            </a:r>
            <a:endPar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59398" name="Text Box 23"/>
          <p:cNvSpPr txBox="1">
            <a:spLocks noChangeArrowheads="1"/>
          </p:cNvSpPr>
          <p:nvPr/>
        </p:nvSpPr>
        <p:spPr bwMode="auto">
          <a:xfrm>
            <a:off x="468313" y="4465638"/>
            <a:ext cx="7345363" cy="18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       </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指令</a:t>
            </a:r>
            <a:r>
              <a:rPr kumimoji="0" lang="zh-CN" altLang="en-US" sz="2800" b="1" i="0" u="none" strike="noStrike" kern="1200" cap="none" spc="0" normalizeH="0" baseline="0" noProof="0" dirty="0" smtClean="0">
                <a:ln>
                  <a:noFill/>
                </a:ln>
                <a:solidFill>
                  <a:srgbClr val="C00000"/>
                </a:solidFill>
                <a:effectLst/>
                <a:uLnTx/>
                <a:uFillTx/>
                <a:latin typeface="Arial" panose="020B0604020202020204" pitchFamily="34" charset="0"/>
                <a:ea typeface="黑体" panose="02010609060101010101" pitchFamily="49" charset="-122"/>
                <a:cs typeface="+mn-cs"/>
              </a:rPr>
              <a:t>约定寻址方式</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的方法通常有</a:t>
            </a:r>
            <a:r>
              <a:rPr kumimoji="0" lang="zh-CN" altLang="en-US" sz="2800" b="1" i="0" u="none" strike="noStrike" kern="1200" cap="none" spc="0" normalizeH="0" baseline="0" noProof="0" dirty="0" smtClean="0">
                <a:ln>
                  <a:noFill/>
                </a:ln>
                <a:solidFill>
                  <a:srgbClr val="C00000"/>
                </a:solidFill>
                <a:effectLst/>
                <a:uLnTx/>
                <a:uFillTx/>
                <a:latin typeface="Arial" panose="020B0604020202020204" pitchFamily="34" charset="0"/>
                <a:ea typeface="黑体" panose="02010609060101010101" pitchFamily="49" charset="-122"/>
                <a:cs typeface="+mn-cs"/>
              </a:rPr>
              <a:t>二种</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a:t>
            </a:r>
            <a:endPar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R="0" lvl="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          *  </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在指令中设置专门的寻址字段；</a:t>
            </a:r>
            <a:endPar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R="0" lvl="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          *  </a:t>
            </a:r>
            <a:r>
              <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rPr>
              <a:t>由操作码隐含约定。</a:t>
            </a:r>
            <a:endParaRPr kumimoji="0" lang="zh-CN" altLang="en-US" sz="2800" b="1" i="0" u="none" strike="noStrike" kern="1200" cap="none" spc="0" normalizeH="0" baseline="0" noProof="0" dirty="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3346">
                                            <p:txEl>
                                              <p:charRg st="0" end="14"/>
                                            </p:txEl>
                                          </p:spTgt>
                                        </p:tgtEl>
                                        <p:attrNameLst>
                                          <p:attrName>style.visibility</p:attrName>
                                        </p:attrNameLst>
                                      </p:cBhvr>
                                      <p:to>
                                        <p:strVal val="visible"/>
                                      </p:to>
                                    </p:set>
                                    <p:animEffect transition="in" filter="wipe(left)">
                                      <p:cBhvr>
                                        <p:cTn id="7" dur="500"/>
                                        <p:tgtEl>
                                          <p:spTgt spid="313346">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313347"/>
                                        </p:tgtEl>
                                        <p:attrNameLst>
                                          <p:attrName>style.visibility</p:attrName>
                                        </p:attrNameLst>
                                      </p:cBhvr>
                                      <p:to>
                                        <p:strVal val="visible"/>
                                      </p:to>
                                    </p:set>
                                    <p:anim calcmode="lin" valueType="num">
                                      <p:cBhvr>
                                        <p:cTn id="12" dur="500" fill="hold"/>
                                        <p:tgtEl>
                                          <p:spTgt spid="313347"/>
                                        </p:tgtEl>
                                        <p:attrNameLst>
                                          <p:attrName>ppt_x</p:attrName>
                                        </p:attrNameLst>
                                      </p:cBhvr>
                                      <p:tavLst>
                                        <p:tav tm="0">
                                          <p:val>
                                            <p:strVal val="#ppt_x-#ppt_w/2"/>
                                          </p:val>
                                        </p:tav>
                                        <p:tav tm="100000">
                                          <p:val>
                                            <p:strVal val="#ppt_x"/>
                                          </p:val>
                                        </p:tav>
                                      </p:tavLst>
                                    </p:anim>
                                    <p:anim calcmode="lin" valueType="num">
                                      <p:cBhvr>
                                        <p:cTn id="13" dur="500" fill="hold"/>
                                        <p:tgtEl>
                                          <p:spTgt spid="313347"/>
                                        </p:tgtEl>
                                        <p:attrNameLst>
                                          <p:attrName>ppt_y</p:attrName>
                                        </p:attrNameLst>
                                      </p:cBhvr>
                                      <p:tavLst>
                                        <p:tav tm="0">
                                          <p:val>
                                            <p:strVal val="#ppt_y"/>
                                          </p:val>
                                        </p:tav>
                                        <p:tav tm="100000">
                                          <p:val>
                                            <p:strVal val="#ppt_y"/>
                                          </p:val>
                                        </p:tav>
                                      </p:tavLst>
                                    </p:anim>
                                    <p:anim calcmode="lin" valueType="num">
                                      <p:cBhvr>
                                        <p:cTn id="14" dur="500" fill="hold"/>
                                        <p:tgtEl>
                                          <p:spTgt spid="313347"/>
                                        </p:tgtEl>
                                        <p:attrNameLst>
                                          <p:attrName>ppt_w</p:attrName>
                                        </p:attrNameLst>
                                      </p:cBhvr>
                                      <p:tavLst>
                                        <p:tav tm="0">
                                          <p:val>
                                            <p:fltVal val="0.000000"/>
                                          </p:val>
                                        </p:tav>
                                        <p:tav tm="100000">
                                          <p:val>
                                            <p:strVal val="#ppt_w"/>
                                          </p:val>
                                        </p:tav>
                                      </p:tavLst>
                                    </p:anim>
                                    <p:anim calcmode="lin" valueType="num">
                                      <p:cBhvr>
                                        <p:cTn id="15" dur="500" fill="hold"/>
                                        <p:tgtEl>
                                          <p:spTgt spid="3133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6" grpId="0" build="p"/>
      <p:bldP spid="313347"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60419" name="矩形 2"/>
          <p:cNvSpPr/>
          <p:nvPr/>
        </p:nvSpPr>
        <p:spPr>
          <a:xfrm>
            <a:off x="179388" y="476250"/>
            <a:ext cx="8856662" cy="17532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      </a:t>
            </a:r>
            <a:r>
              <a:rPr lang="zh-CN" altLang="zh-CN" sz="2400" b="1" dirty="0"/>
              <a:t>双操作数指令或数据传送指令，则每个</a:t>
            </a:r>
            <a:r>
              <a:rPr lang="zh-CN" altLang="en-US" sz="2400" b="1" dirty="0"/>
              <a:t>操作数</a:t>
            </a:r>
            <a:r>
              <a:rPr lang="zh-CN" altLang="zh-CN" sz="2400" b="1" dirty="0"/>
              <a:t>地址有</a:t>
            </a:r>
            <a:r>
              <a:rPr lang="zh-CN" altLang="zh-CN" sz="2400" b="1" dirty="0"/>
              <a:t>自己的寻址方式，不一定相同，也就是说，一条指令中可以有多种寻址方式。</a:t>
            </a:r>
            <a:endParaRPr lang="zh-CN" altLang="en-US" sz="2400" b="1" dirty="0"/>
          </a:p>
        </p:txBody>
      </p:sp>
      <p:sp>
        <p:nvSpPr>
          <p:cNvPr id="60420" name="矩形 3"/>
          <p:cNvSpPr/>
          <p:nvPr/>
        </p:nvSpPr>
        <p:spPr>
          <a:xfrm>
            <a:off x="468313" y="2133600"/>
            <a:ext cx="8280400" cy="445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solidFill>
                  <a:srgbClr val="C00000"/>
                </a:solidFill>
              </a:rPr>
              <a:t>通常，指令所需要的操作数可能存放在以下几种地方：</a:t>
            </a:r>
            <a:endParaRPr lang="zh-CN" altLang="zh-CN" sz="2400" b="1" dirty="0">
              <a:solidFill>
                <a:srgbClr val="C00000"/>
              </a:solidFill>
            </a:endParaRPr>
          </a:p>
          <a:p>
            <a:pPr marL="0" lvl="0" indent="0" eaLnBrk="1" hangingPunct="1">
              <a:lnSpc>
                <a:spcPct val="150000"/>
              </a:lnSpc>
              <a:spcBef>
                <a:spcPct val="0"/>
              </a:spcBef>
              <a:buClrTx/>
              <a:buSzTx/>
              <a:buFontTx/>
              <a:buNone/>
            </a:pPr>
            <a:r>
              <a:rPr lang="zh-CN" altLang="zh-CN" sz="2400" b="1" dirty="0"/>
              <a:t>① 操作数就包含在该指令之中。</a:t>
            </a:r>
            <a:endParaRPr lang="zh-CN" altLang="zh-CN" sz="2400" b="1" dirty="0"/>
          </a:p>
          <a:p>
            <a:pPr marL="0" lvl="0" indent="0" eaLnBrk="1" hangingPunct="1">
              <a:lnSpc>
                <a:spcPct val="150000"/>
              </a:lnSpc>
              <a:spcBef>
                <a:spcPct val="0"/>
              </a:spcBef>
              <a:buClrTx/>
              <a:buSzTx/>
              <a:buFontTx/>
              <a:buNone/>
            </a:pPr>
            <a:r>
              <a:rPr lang="zh-CN" altLang="zh-CN" sz="2400" b="1" dirty="0"/>
              <a:t>② 操作数存放在</a:t>
            </a:r>
            <a:r>
              <a:rPr lang="en-US" altLang="zh-CN" sz="2400" b="1" dirty="0"/>
              <a:t>CPU</a:t>
            </a:r>
            <a:r>
              <a:rPr lang="zh-CN" altLang="zh-CN" sz="2400" b="1" dirty="0"/>
              <a:t>的某个寄存器中。</a:t>
            </a:r>
            <a:endParaRPr lang="zh-CN" altLang="zh-CN" sz="2400" b="1" dirty="0"/>
          </a:p>
          <a:p>
            <a:pPr marL="0" lvl="0" indent="0" eaLnBrk="1" hangingPunct="1">
              <a:lnSpc>
                <a:spcPct val="150000"/>
              </a:lnSpc>
              <a:spcBef>
                <a:spcPct val="0"/>
              </a:spcBef>
              <a:buClrTx/>
              <a:buSzTx/>
              <a:buFontTx/>
              <a:buNone/>
            </a:pPr>
            <a:r>
              <a:rPr lang="zh-CN" altLang="zh-CN" sz="2400" b="1" dirty="0"/>
              <a:t>③ 操作数存放在主存单元中。这里又可以分为几种情况：只需对某个操作数进行处理，或需要对一个连续的数组或表进行处理。</a:t>
            </a:r>
            <a:endParaRPr lang="zh-CN" altLang="zh-CN" sz="2400" b="1" dirty="0"/>
          </a:p>
          <a:p>
            <a:pPr marL="0" lvl="0" indent="0" eaLnBrk="1" hangingPunct="1">
              <a:lnSpc>
                <a:spcPct val="150000"/>
              </a:lnSpc>
              <a:spcBef>
                <a:spcPct val="0"/>
              </a:spcBef>
              <a:buClrTx/>
              <a:buSzTx/>
              <a:buFontTx/>
              <a:buNone/>
            </a:pPr>
            <a:r>
              <a:rPr lang="zh-CN" altLang="zh-CN" sz="2400" b="1" dirty="0"/>
              <a:t>④ 操作数存放在堆栈区中。</a:t>
            </a:r>
            <a:endParaRPr lang="zh-CN" altLang="zh-CN" sz="2400" b="1" dirty="0"/>
          </a:p>
          <a:p>
            <a:pPr marL="0" lvl="0" indent="0" eaLnBrk="1" hangingPunct="1">
              <a:lnSpc>
                <a:spcPct val="150000"/>
              </a:lnSpc>
              <a:spcBef>
                <a:spcPct val="0"/>
              </a:spcBef>
              <a:buClrTx/>
              <a:buSzTx/>
              <a:buFontTx/>
              <a:buNone/>
            </a:pPr>
            <a:r>
              <a:rPr lang="zh-CN" altLang="zh-CN" sz="2400" b="1" dirty="0"/>
              <a:t>⑤ 操作数存放在某个</a:t>
            </a:r>
            <a:r>
              <a:rPr lang="en-US" altLang="zh-CN" sz="2400" b="1" dirty="0"/>
              <a:t>I/O</a:t>
            </a:r>
            <a:r>
              <a:rPr lang="zh-CN" altLang="zh-CN" sz="2400" b="1" dirty="0"/>
              <a:t>接口的寄存器中。</a:t>
            </a:r>
            <a:endParaRPr lang="zh-CN" altLang="zh-CN" sz="2400" b="1" dirty="0"/>
          </a:p>
        </p:txBody>
      </p:sp>
    </p:spTree>
  </p:cSld>
  <p:clrMapOvr>
    <a:masterClrMapping/>
  </p:clrMapOvr>
  <p:transition spd="slow">
    <p:cover dir="l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61443" name="矩形 2"/>
          <p:cNvSpPr/>
          <p:nvPr/>
        </p:nvSpPr>
        <p:spPr>
          <a:xfrm>
            <a:off x="323850" y="757238"/>
            <a:ext cx="8424863" cy="3416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solidFill>
                  <a:srgbClr val="FF0000"/>
                </a:solidFill>
              </a:rPr>
              <a:t>形式地址</a:t>
            </a:r>
            <a:r>
              <a:rPr lang="zh-CN" altLang="en-US" sz="2400" b="1" dirty="0">
                <a:solidFill>
                  <a:srgbClr val="FF0000"/>
                </a:solidFill>
              </a:rPr>
              <a:t>：</a:t>
            </a:r>
            <a:r>
              <a:rPr lang="zh-CN" altLang="zh-CN" sz="2400" b="1" dirty="0"/>
              <a:t>指令中</a:t>
            </a:r>
            <a:r>
              <a:rPr lang="zh-CN" altLang="en-US" sz="2400" b="1" dirty="0"/>
              <a:t>提供的主存操作数</a:t>
            </a:r>
            <a:r>
              <a:rPr lang="zh-CN" altLang="zh-CN" sz="2400" b="1" dirty="0"/>
              <a:t>地址码</a:t>
            </a:r>
            <a:r>
              <a:rPr lang="zh-CN" altLang="en-US" sz="2400" b="1" dirty="0"/>
              <a:t>是</a:t>
            </a:r>
            <a:r>
              <a:rPr lang="zh-CN" altLang="zh-CN" sz="2400" b="1" dirty="0"/>
              <a:t>不能直接用来访问主存</a:t>
            </a:r>
            <a:r>
              <a:rPr lang="zh-CN" altLang="en-US" sz="2400" b="1" dirty="0"/>
              <a:t>的</a:t>
            </a:r>
            <a:r>
              <a:rPr lang="zh-CN" altLang="zh-CN" sz="2400" b="1" dirty="0"/>
              <a:t>，</a:t>
            </a:r>
            <a:r>
              <a:rPr lang="zh-CN" altLang="en-US" sz="2400" b="1" dirty="0"/>
              <a:t>这种</a:t>
            </a:r>
            <a:r>
              <a:rPr lang="zh-CN" altLang="zh-CN" sz="2400" b="1" dirty="0"/>
              <a:t>地址码称为</a:t>
            </a:r>
            <a:r>
              <a:rPr lang="zh-CN" altLang="en-US" sz="2400" b="1" dirty="0"/>
              <a:t>形式地址。</a:t>
            </a:r>
            <a:endParaRPr lang="en-US" altLang="zh-CN" sz="2400" b="1" dirty="0"/>
          </a:p>
          <a:p>
            <a:pPr marL="0" lvl="0" indent="0" eaLnBrk="1" hangingPunct="1">
              <a:lnSpc>
                <a:spcPct val="150000"/>
              </a:lnSpc>
              <a:spcBef>
                <a:spcPct val="0"/>
              </a:spcBef>
              <a:buClrTx/>
              <a:buSzTx/>
              <a:buFontTx/>
              <a:buNone/>
            </a:pPr>
            <a:r>
              <a:rPr lang="zh-CN" altLang="en-US" sz="2400" b="1" dirty="0">
                <a:solidFill>
                  <a:srgbClr val="FF0000"/>
                </a:solidFill>
              </a:rPr>
              <a:t>有效地址：</a:t>
            </a:r>
            <a:r>
              <a:rPr lang="zh-CN" altLang="zh-CN" sz="2400" b="1" dirty="0"/>
              <a:t>对形式地址进行一定的计算而得到的存放操作数的主存单元地址称为有效地址。</a:t>
            </a:r>
            <a:endParaRPr lang="en-US" altLang="zh-CN" sz="2400" b="1" dirty="0"/>
          </a:p>
          <a:p>
            <a:pPr marL="0" lvl="0" indent="0" eaLnBrk="1" hangingPunct="1">
              <a:lnSpc>
                <a:spcPct val="150000"/>
              </a:lnSpc>
              <a:spcBef>
                <a:spcPct val="0"/>
              </a:spcBef>
              <a:buClrTx/>
              <a:buSzTx/>
              <a:buFontTx/>
              <a:buNone/>
            </a:pPr>
            <a:r>
              <a:rPr lang="en-US" altLang="zh-CN" sz="2400" b="1" dirty="0"/>
              <a:t>     </a:t>
            </a:r>
            <a:r>
              <a:rPr lang="zh-CN" altLang="zh-CN" sz="2400" b="1" dirty="0">
                <a:solidFill>
                  <a:srgbClr val="FF0000"/>
                </a:solidFill>
              </a:rPr>
              <a:t>注意</a:t>
            </a:r>
            <a:r>
              <a:rPr lang="zh-CN" altLang="zh-CN" sz="2400" b="1" dirty="0"/>
              <a:t>，</a:t>
            </a:r>
            <a:r>
              <a:rPr lang="en-US" altLang="zh-CN" sz="2400" b="1" dirty="0">
                <a:solidFill>
                  <a:srgbClr val="C00000"/>
                </a:solidFill>
              </a:rPr>
              <a:t>8086/8088 CPU</a:t>
            </a:r>
            <a:r>
              <a:rPr lang="zh-CN" altLang="zh-CN" sz="2400" b="1" dirty="0">
                <a:solidFill>
                  <a:schemeClr val="tx1"/>
                </a:solidFill>
              </a:rPr>
              <a:t>提供的</a:t>
            </a:r>
            <a:r>
              <a:rPr lang="zh-CN" altLang="zh-CN" sz="2400" b="1" dirty="0">
                <a:solidFill>
                  <a:srgbClr val="C00000"/>
                </a:solidFill>
              </a:rPr>
              <a:t>有效地址</a:t>
            </a:r>
            <a:r>
              <a:rPr lang="zh-CN" altLang="zh-CN" sz="2400" b="1" dirty="0">
                <a:solidFill>
                  <a:schemeClr val="tx1"/>
                </a:solidFill>
              </a:rPr>
              <a:t>并</a:t>
            </a:r>
            <a:r>
              <a:rPr lang="zh-CN" altLang="zh-CN" sz="2400" b="1" dirty="0">
                <a:solidFill>
                  <a:srgbClr val="C00000"/>
                </a:solidFill>
              </a:rPr>
              <a:t>不是</a:t>
            </a:r>
            <a:r>
              <a:rPr lang="zh-CN" altLang="zh-CN" sz="2400" b="1" dirty="0">
                <a:solidFill>
                  <a:schemeClr val="tx1"/>
                </a:solidFill>
              </a:rPr>
              <a:t>可直接访问</a:t>
            </a:r>
            <a:r>
              <a:rPr lang="zh-CN" altLang="zh-CN" sz="2400" b="1" dirty="0">
                <a:solidFill>
                  <a:srgbClr val="C00000"/>
                </a:solidFill>
              </a:rPr>
              <a:t>主存的物理地址</a:t>
            </a:r>
            <a:r>
              <a:rPr lang="zh-CN" altLang="en-US" sz="2400" b="1" dirty="0">
                <a:solidFill>
                  <a:srgbClr val="C00000"/>
                </a:solidFill>
              </a:rPr>
              <a:t>，</a:t>
            </a:r>
            <a:r>
              <a:rPr lang="zh-CN" altLang="en-US" sz="2400" b="1" dirty="0">
                <a:solidFill>
                  <a:schemeClr val="tx1"/>
                </a:solidFill>
              </a:rPr>
              <a:t>后面会介绍</a:t>
            </a:r>
            <a:r>
              <a:rPr lang="zh-CN" altLang="zh-CN" sz="2400" b="1" dirty="0">
                <a:solidFill>
                  <a:schemeClr val="tx1"/>
                </a:solidFill>
              </a:rPr>
              <a:t>。</a:t>
            </a:r>
            <a:endParaRPr lang="zh-CN" altLang="zh-CN" sz="2400" b="1" dirty="0">
              <a:solidFill>
                <a:schemeClr val="tx1"/>
              </a:solidFill>
            </a:endParaRPr>
          </a:p>
        </p:txBody>
      </p:sp>
    </p:spTree>
  </p:cSld>
  <p:clrMapOvr>
    <a:masterClrMapping/>
  </p:clrMapOvr>
  <p:transition spd="slow">
    <p:cover dir="l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62467" name="矩形 2"/>
          <p:cNvSpPr/>
          <p:nvPr/>
        </p:nvSpPr>
        <p:spPr>
          <a:xfrm>
            <a:off x="206375" y="260350"/>
            <a:ext cx="8713788" cy="61855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u="sng" dirty="0"/>
              <a:t>每种机器的指令系统都有一套自己的寻址方式</a:t>
            </a:r>
            <a:r>
              <a:rPr lang="zh-CN" altLang="zh-CN" sz="2400" b="1" dirty="0"/>
              <a:t>。不同计算机的寻址方式的分类和名称并不统一，但多数可以归结为以下几种类型（或它们的变型与组合）： </a:t>
            </a:r>
            <a:endParaRPr lang="zh-CN" altLang="zh-CN" sz="2400" b="1" dirty="0"/>
          </a:p>
          <a:p>
            <a:pPr marL="0" lvl="0" indent="0" eaLnBrk="1" hangingPunct="1">
              <a:lnSpc>
                <a:spcPct val="150000"/>
              </a:lnSpc>
              <a:spcBef>
                <a:spcPct val="0"/>
              </a:spcBef>
              <a:buClrTx/>
              <a:buSzTx/>
              <a:buFontTx/>
              <a:buNone/>
            </a:pPr>
            <a:r>
              <a:rPr lang="zh-CN" altLang="zh-CN" sz="2400" b="1" dirty="0"/>
              <a:t>① 立即寻址类</a:t>
            </a:r>
            <a:r>
              <a:rPr lang="zh-CN" altLang="en-US" sz="2400" b="1" dirty="0"/>
              <a:t>：</a:t>
            </a:r>
            <a:r>
              <a:rPr lang="zh-CN" altLang="zh-CN" sz="2400" b="1" dirty="0"/>
              <a:t>在读取指令时也立即读出操作数。</a:t>
            </a:r>
            <a:endParaRPr lang="zh-CN" altLang="zh-CN" sz="2400" b="1" dirty="0"/>
          </a:p>
          <a:p>
            <a:pPr marL="0" lvl="0" indent="0" eaLnBrk="1" hangingPunct="1">
              <a:lnSpc>
                <a:spcPct val="150000"/>
              </a:lnSpc>
              <a:spcBef>
                <a:spcPct val="0"/>
              </a:spcBef>
              <a:buClrTx/>
              <a:buSzTx/>
              <a:buFontTx/>
              <a:buNone/>
            </a:pPr>
            <a:r>
              <a:rPr lang="zh-CN" altLang="zh-CN" sz="2400" b="1" dirty="0"/>
              <a:t>② 直接寻址类</a:t>
            </a:r>
            <a:r>
              <a:rPr lang="en-US" altLang="zh-CN" sz="2400" b="1" dirty="0"/>
              <a:t> </a:t>
            </a:r>
            <a:r>
              <a:rPr lang="zh-CN" altLang="en-US" sz="2400" b="1" dirty="0"/>
              <a:t>：</a:t>
            </a:r>
            <a:r>
              <a:rPr lang="zh-CN" altLang="zh-CN" sz="2400" b="1" dirty="0"/>
              <a:t>直接给出主存的有效地址或寄存器号，以读取操作数。</a:t>
            </a:r>
            <a:endParaRPr lang="zh-CN" altLang="zh-CN" sz="2400" b="1" dirty="0"/>
          </a:p>
          <a:p>
            <a:pPr marL="0" lvl="0" indent="0" eaLnBrk="1" hangingPunct="1">
              <a:lnSpc>
                <a:spcPct val="150000"/>
              </a:lnSpc>
              <a:spcBef>
                <a:spcPct val="0"/>
              </a:spcBef>
              <a:buClrTx/>
              <a:buSzTx/>
              <a:buFontTx/>
              <a:buNone/>
            </a:pPr>
            <a:r>
              <a:rPr lang="zh-CN" altLang="zh-CN" sz="2400" b="1" dirty="0"/>
              <a:t>③ 间接寻址类</a:t>
            </a:r>
            <a:r>
              <a:rPr lang="zh-CN" altLang="en-US" sz="2400" b="1" dirty="0"/>
              <a:t>：</a:t>
            </a:r>
            <a:r>
              <a:rPr lang="zh-CN" altLang="zh-CN" sz="2400" b="1" dirty="0"/>
              <a:t>先从某寄存器或主存单元中读取有效地址，再按这一地址访问主存以读取操作数。</a:t>
            </a:r>
            <a:endParaRPr lang="en-US" altLang="zh-CN" sz="2400" b="1" dirty="0"/>
          </a:p>
          <a:p>
            <a:pPr marL="0" lvl="0" indent="0" eaLnBrk="1" hangingPunct="1">
              <a:lnSpc>
                <a:spcPct val="150000"/>
              </a:lnSpc>
              <a:spcBef>
                <a:spcPct val="0"/>
              </a:spcBef>
              <a:buClrTx/>
              <a:buSzTx/>
              <a:buFontTx/>
              <a:buNone/>
            </a:pPr>
            <a:r>
              <a:rPr lang="zh-CN" altLang="zh-CN" sz="2400" b="1" dirty="0"/>
              <a:t>④ 变址类</a:t>
            </a:r>
            <a:r>
              <a:rPr lang="zh-CN" altLang="en-US" sz="2400" b="1" dirty="0"/>
              <a:t>：</a:t>
            </a:r>
            <a:r>
              <a:rPr lang="zh-CN" altLang="zh-CN" sz="2400" b="1" dirty="0"/>
              <a:t>指令给出的是形式地址（不是</a:t>
            </a:r>
            <a:r>
              <a:rPr lang="zh-CN" altLang="en-US" sz="2400" b="1" dirty="0"/>
              <a:t>有效</a:t>
            </a:r>
            <a:r>
              <a:rPr lang="zh-CN" altLang="zh-CN" sz="2400" b="1" dirty="0"/>
              <a:t>地址），经过某种计算（加、减、拼接等）才获得有效地址，据此访问主存，读取操作数。</a:t>
            </a:r>
            <a:endParaRPr lang="zh-CN" altLang="en-US" sz="2400" b="1" dirty="0"/>
          </a:p>
        </p:txBody>
      </p:sp>
    </p:spTree>
  </p:cSld>
  <p:clrMapOvr>
    <a:masterClrMapping/>
  </p:clrMapOvr>
  <p:transition spd="slow">
    <p:cover dir="l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63491" name="Text Box 56"/>
          <p:cNvSpPr txBox="1"/>
          <p:nvPr/>
        </p:nvSpPr>
        <p:spPr>
          <a:xfrm>
            <a:off x="2413000" y="3189288"/>
            <a:ext cx="4248150" cy="523875"/>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C00000"/>
                </a:solidFill>
                <a:latin typeface="Times New Roman" panose="02020603050405020304" pitchFamily="18" charset="0"/>
                <a:ea typeface="黑体" panose="02010609060101010101" pitchFamily="49" charset="-122"/>
              </a:rPr>
              <a:t>操作码</a:t>
            </a:r>
            <a:r>
              <a:rPr lang="en-US" altLang="zh-CN" sz="2800" b="1" dirty="0">
                <a:solidFill>
                  <a:srgbClr val="C00000"/>
                </a:solidFill>
                <a:latin typeface="宋体" panose="02010600030101010101" pitchFamily="2" charset="-122"/>
                <a:ea typeface="黑体" panose="02010609060101010101" pitchFamily="49" charset="-122"/>
              </a:rPr>
              <a:t>OP  </a:t>
            </a:r>
            <a:r>
              <a:rPr lang="en-US" altLang="zh-CN" sz="2800" b="1" dirty="0">
                <a:solidFill>
                  <a:srgbClr val="C00000"/>
                </a:solidFill>
                <a:latin typeface="宋体" panose="02010600030101010101" pitchFamily="2" charset="-122"/>
                <a:ea typeface="黑体" panose="02010609060101010101" pitchFamily="49" charset="-122"/>
                <a:sym typeface="Symbol" panose="05050102010706020507" pitchFamily="18" charset="2"/>
              </a:rPr>
              <a:t></a:t>
            </a:r>
            <a:r>
              <a:rPr lang="en-US" altLang="zh-CN" sz="2800" b="1" dirty="0">
                <a:solidFill>
                  <a:srgbClr val="C00000"/>
                </a:solidFill>
                <a:latin typeface="宋体" panose="02010600030101010101" pitchFamily="2" charset="-122"/>
                <a:ea typeface="黑体" panose="02010609060101010101" pitchFamily="49" charset="-122"/>
              </a:rPr>
              <a:t>   </a:t>
            </a:r>
            <a:r>
              <a:rPr lang="zh-CN" altLang="en-US" sz="2800" b="1" dirty="0">
                <a:solidFill>
                  <a:srgbClr val="C00000"/>
                </a:solidFill>
                <a:latin typeface="宋体" panose="02010600030101010101" pitchFamily="2" charset="-122"/>
                <a:ea typeface="黑体" panose="02010609060101010101" pitchFamily="49" charset="-122"/>
              </a:rPr>
              <a:t>立即数</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63492" name="Line 57"/>
          <p:cNvSpPr/>
          <p:nvPr/>
        </p:nvSpPr>
        <p:spPr>
          <a:xfrm>
            <a:off x="3995738" y="3189288"/>
            <a:ext cx="0" cy="533400"/>
          </a:xfrm>
          <a:prstGeom prst="line">
            <a:avLst/>
          </a:prstGeom>
          <a:ln w="38100" cap="flat" cmpd="sng">
            <a:solidFill>
              <a:schemeClr val="tx1"/>
            </a:solidFill>
            <a:prstDash val="solid"/>
            <a:headEnd type="none" w="sm" len="sm"/>
            <a:tailEnd type="none" w="sm" len="sm"/>
          </a:ln>
        </p:spPr>
      </p:sp>
      <p:sp>
        <p:nvSpPr>
          <p:cNvPr id="225338" name="Text Box 58"/>
          <p:cNvSpPr txBox="1"/>
          <p:nvPr/>
        </p:nvSpPr>
        <p:spPr>
          <a:xfrm>
            <a:off x="252413" y="1246188"/>
            <a:ext cx="2971800" cy="5794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黑体" panose="02010609060101010101" pitchFamily="49" charset="-122"/>
              </a:rPr>
              <a:t>1</a:t>
            </a:r>
            <a:r>
              <a:rPr lang="zh-CN" altLang="en-US" b="1" dirty="0">
                <a:latin typeface="Times New Roman" panose="02020603050405020304" pitchFamily="18" charset="0"/>
                <a:ea typeface="黑体" panose="02010609060101010101" pitchFamily="49" charset="-122"/>
              </a:rPr>
              <a:t>、 立即寻址</a:t>
            </a:r>
            <a:endParaRPr lang="zh-CN" altLang="en-US" b="1" dirty="0">
              <a:latin typeface="Times New Roman" panose="02020603050405020304" pitchFamily="18" charset="0"/>
              <a:ea typeface="黑体" panose="02010609060101010101" pitchFamily="49" charset="-122"/>
            </a:endParaRPr>
          </a:p>
        </p:txBody>
      </p:sp>
      <p:sp>
        <p:nvSpPr>
          <p:cNvPr id="225339" name="Text Box 59"/>
          <p:cNvSpPr txBox="1"/>
          <p:nvPr/>
        </p:nvSpPr>
        <p:spPr>
          <a:xfrm>
            <a:off x="608013" y="2230438"/>
            <a:ext cx="5105400" cy="579437"/>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4F20FA"/>
                </a:solidFill>
                <a:latin typeface="Times New Roman" panose="02020603050405020304" pitchFamily="18" charset="0"/>
                <a:ea typeface="黑体" panose="02010609060101010101" pitchFamily="49" charset="-122"/>
              </a:rPr>
              <a:t>指令中直接给出操作数。</a:t>
            </a:r>
            <a:endParaRPr lang="zh-CN" altLang="en-US" b="1" dirty="0">
              <a:solidFill>
                <a:srgbClr val="4F20FA"/>
              </a:solidFill>
              <a:latin typeface="Times New Roman" panose="02020603050405020304" pitchFamily="18" charset="0"/>
              <a:ea typeface="黑体" panose="02010609060101010101" pitchFamily="49" charset="-122"/>
            </a:endParaRPr>
          </a:p>
        </p:txBody>
      </p:sp>
      <p:sp>
        <p:nvSpPr>
          <p:cNvPr id="225341" name="AutoShape 61"/>
          <p:cNvSpPr/>
          <p:nvPr/>
        </p:nvSpPr>
        <p:spPr>
          <a:xfrm>
            <a:off x="608013" y="3373438"/>
            <a:ext cx="152400" cy="838200"/>
          </a:xfrm>
          <a:prstGeom prst="leftBrace">
            <a:avLst>
              <a:gd name="adj1" fmla="val 45833"/>
              <a:gd name="adj2" fmla="val 50000"/>
            </a:avLst>
          </a:prstGeom>
          <a:noFill/>
          <a:ln w="381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25342" name="Text Box 62"/>
          <p:cNvSpPr txBox="1"/>
          <p:nvPr/>
        </p:nvSpPr>
        <p:spPr>
          <a:xfrm>
            <a:off x="684213" y="3144838"/>
            <a:ext cx="2209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定长格式：</a:t>
            </a:r>
            <a:endParaRPr lang="zh-CN" altLang="en-US" sz="2800" b="1" dirty="0">
              <a:latin typeface="Times New Roman" panose="02020603050405020304" pitchFamily="18" charset="0"/>
              <a:ea typeface="黑体" panose="02010609060101010101" pitchFamily="49" charset="-122"/>
            </a:endParaRPr>
          </a:p>
        </p:txBody>
      </p:sp>
      <p:sp>
        <p:nvSpPr>
          <p:cNvPr id="225343" name="Text Box 63"/>
          <p:cNvSpPr txBox="1"/>
          <p:nvPr/>
        </p:nvSpPr>
        <p:spPr>
          <a:xfrm>
            <a:off x="684213" y="3906838"/>
            <a:ext cx="2209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变长格式：</a:t>
            </a:r>
            <a:endParaRPr lang="zh-CN" altLang="en-US" sz="2800" b="1" dirty="0">
              <a:latin typeface="Times New Roman" panose="02020603050405020304" pitchFamily="18" charset="0"/>
              <a:ea typeface="黑体" panose="02010609060101010101" pitchFamily="49" charset="-122"/>
            </a:endParaRPr>
          </a:p>
        </p:txBody>
      </p:sp>
      <p:grpSp>
        <p:nvGrpSpPr>
          <p:cNvPr id="225344" name="Group 64"/>
          <p:cNvGrpSpPr/>
          <p:nvPr/>
        </p:nvGrpSpPr>
        <p:grpSpPr>
          <a:xfrm>
            <a:off x="2436813" y="3983038"/>
            <a:ext cx="1676400" cy="1057275"/>
            <a:chOff x="3072" y="3264"/>
            <a:chExt cx="1056" cy="666"/>
          </a:xfrm>
        </p:grpSpPr>
        <p:sp>
          <p:nvSpPr>
            <p:cNvPr id="63506" name="Text Box 65"/>
            <p:cNvSpPr txBox="1"/>
            <p:nvPr/>
          </p:nvSpPr>
          <p:spPr>
            <a:xfrm>
              <a:off x="3072" y="3264"/>
              <a:ext cx="1056" cy="330"/>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C00000"/>
                  </a:solidFill>
                  <a:latin typeface="Times New Roman" panose="02020603050405020304" pitchFamily="18" charset="0"/>
                  <a:ea typeface="黑体" panose="02010609060101010101" pitchFamily="49" charset="-122"/>
                </a:rPr>
                <a:t>基本指令</a:t>
              </a:r>
              <a:r>
                <a:rPr lang="zh-CN" altLang="en-US" sz="2800" b="1" dirty="0">
                  <a:solidFill>
                    <a:srgbClr val="C00000"/>
                  </a:solidFill>
                  <a:latin typeface="宋体" panose="02010600030101010101" pitchFamily="2" charset="-122"/>
                  <a:ea typeface="黑体" panose="02010609060101010101" pitchFamily="49" charset="-122"/>
                </a:rPr>
                <a:t> </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63507" name="Text Box 66"/>
            <p:cNvSpPr txBox="1"/>
            <p:nvPr/>
          </p:nvSpPr>
          <p:spPr>
            <a:xfrm>
              <a:off x="3072" y="3600"/>
              <a:ext cx="1056" cy="330"/>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C00000"/>
                  </a:solidFill>
                  <a:latin typeface="宋体" panose="02010600030101010101" pitchFamily="2" charset="-122"/>
                  <a:ea typeface="黑体" panose="02010609060101010101" pitchFamily="49" charset="-122"/>
                </a:rPr>
                <a:t> </a:t>
              </a:r>
              <a:r>
                <a:rPr lang="zh-CN" altLang="en-US" sz="2800" b="1" dirty="0">
                  <a:solidFill>
                    <a:srgbClr val="C00000"/>
                  </a:solidFill>
                  <a:latin typeface="宋体" panose="02010600030101010101" pitchFamily="2" charset="-122"/>
                  <a:ea typeface="黑体" panose="02010609060101010101" pitchFamily="49" charset="-122"/>
                </a:rPr>
                <a:t>立即数</a:t>
              </a:r>
              <a:endParaRPr lang="zh-CN" altLang="en-US" sz="2800" b="1" dirty="0">
                <a:solidFill>
                  <a:srgbClr val="C00000"/>
                </a:solidFill>
                <a:latin typeface="黑体" panose="02010609060101010101" pitchFamily="49" charset="-122"/>
                <a:ea typeface="黑体" panose="02010609060101010101" pitchFamily="49" charset="-122"/>
              </a:endParaRPr>
            </a:p>
          </p:txBody>
        </p:sp>
      </p:grpSp>
      <p:sp>
        <p:nvSpPr>
          <p:cNvPr id="225347" name="Text Box 67"/>
          <p:cNvSpPr txBox="1"/>
          <p:nvPr/>
        </p:nvSpPr>
        <p:spPr>
          <a:xfrm>
            <a:off x="6300788" y="2181225"/>
            <a:ext cx="2771775" cy="830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Times New Roman" panose="02020603050405020304" pitchFamily="18" charset="0"/>
                <a:ea typeface="黑体" panose="02010609060101010101" pitchFamily="49" charset="-122"/>
              </a:rPr>
              <a:t>操作数在指令中，其长度固定。</a:t>
            </a:r>
            <a:endParaRPr lang="zh-CN" altLang="en-US" sz="2400" b="1" dirty="0">
              <a:latin typeface="Times New Roman" panose="02020603050405020304" pitchFamily="18" charset="0"/>
              <a:ea typeface="黑体" panose="02010609060101010101" pitchFamily="49" charset="-122"/>
            </a:endParaRPr>
          </a:p>
        </p:txBody>
      </p:sp>
      <p:sp>
        <p:nvSpPr>
          <p:cNvPr id="225348" name="Text Box 68"/>
          <p:cNvSpPr txBox="1"/>
          <p:nvPr/>
        </p:nvSpPr>
        <p:spPr>
          <a:xfrm>
            <a:off x="4645025" y="4125913"/>
            <a:ext cx="3338513" cy="830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Times New Roman" panose="02020603050405020304" pitchFamily="18" charset="0"/>
                <a:ea typeface="黑体" panose="02010609060101010101" pitchFamily="49" charset="-122"/>
              </a:rPr>
              <a:t>操作数在基本指令之后，其长度由基本指令指定。</a:t>
            </a:r>
            <a:endParaRPr lang="zh-CN" altLang="en-US" sz="2400" b="1" dirty="0">
              <a:latin typeface="Times New Roman" panose="02020603050405020304" pitchFamily="18" charset="0"/>
              <a:ea typeface="黑体" panose="02010609060101010101" pitchFamily="49" charset="-122"/>
            </a:endParaRPr>
          </a:p>
        </p:txBody>
      </p:sp>
      <p:sp>
        <p:nvSpPr>
          <p:cNvPr id="225349" name="Line 69"/>
          <p:cNvSpPr/>
          <p:nvPr/>
        </p:nvSpPr>
        <p:spPr>
          <a:xfrm flipV="1">
            <a:off x="5868988" y="2613025"/>
            <a:ext cx="381000" cy="609600"/>
          </a:xfrm>
          <a:prstGeom prst="line">
            <a:avLst/>
          </a:prstGeom>
          <a:ln w="38100" cap="flat" cmpd="sng">
            <a:solidFill>
              <a:srgbClr val="0000FF"/>
            </a:solidFill>
            <a:prstDash val="solid"/>
            <a:headEnd type="none" w="med" len="med"/>
            <a:tailEnd type="none" w="med" len="med"/>
          </a:ln>
        </p:spPr>
      </p:sp>
      <p:sp>
        <p:nvSpPr>
          <p:cNvPr id="225350" name="Line 70"/>
          <p:cNvSpPr/>
          <p:nvPr/>
        </p:nvSpPr>
        <p:spPr>
          <a:xfrm flipV="1">
            <a:off x="4068763" y="4557713"/>
            <a:ext cx="609600" cy="228600"/>
          </a:xfrm>
          <a:prstGeom prst="line">
            <a:avLst/>
          </a:prstGeom>
          <a:ln w="38100" cap="flat" cmpd="sng">
            <a:solidFill>
              <a:srgbClr val="0000FF"/>
            </a:solidFill>
            <a:prstDash val="solid"/>
            <a:headEnd type="none" w="med" len="med"/>
            <a:tailEnd type="none" w="med" len="med"/>
          </a:ln>
        </p:spPr>
      </p:sp>
      <p:sp>
        <p:nvSpPr>
          <p:cNvPr id="225351" name="Text Box 71"/>
          <p:cNvSpPr txBox="1"/>
          <p:nvPr/>
        </p:nvSpPr>
        <p:spPr>
          <a:xfrm>
            <a:off x="252413" y="5173663"/>
            <a:ext cx="8567737" cy="17541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zh-CN" altLang="en-US" sz="2400" b="1" dirty="0">
                <a:latin typeface="Times New Roman" panose="02020603050405020304" pitchFamily="18" charset="0"/>
                <a:ea typeface="黑体" panose="02010609060101010101" pitchFamily="49" charset="-122"/>
              </a:rPr>
              <a:t>用来提供常数、设置初值等。</a:t>
            </a:r>
            <a:r>
              <a:rPr lang="zh-CN" altLang="zh-CN" sz="2400" b="1" dirty="0"/>
              <a:t>虽然立即寻址方式能快速获得操作数，但在多数场合下，程序处理的数据是变化的，</a:t>
            </a:r>
            <a:r>
              <a:rPr lang="zh-CN" altLang="en-US" sz="2400" b="1" dirty="0"/>
              <a:t>其</a:t>
            </a:r>
            <a:r>
              <a:rPr lang="zh-CN" altLang="zh-CN" sz="2400" b="1" dirty="0"/>
              <a:t>适用范围有限</a:t>
            </a:r>
            <a:r>
              <a:rPr lang="zh-CN" altLang="en-US" sz="2400" b="1" dirty="0"/>
              <a:t>。</a:t>
            </a:r>
            <a:endParaRPr lang="zh-CN" altLang="en-US" sz="2400" b="1" dirty="0">
              <a:latin typeface="Times New Roman" panose="02020603050405020304" pitchFamily="18" charset="0"/>
              <a:ea typeface="黑体" panose="02010609060101010101" pitchFamily="49" charset="-122"/>
            </a:endParaRPr>
          </a:p>
        </p:txBody>
      </p:sp>
      <p:sp>
        <p:nvSpPr>
          <p:cNvPr id="63504" name="Line 72"/>
          <p:cNvSpPr/>
          <p:nvPr/>
        </p:nvSpPr>
        <p:spPr>
          <a:xfrm>
            <a:off x="5005388" y="3189288"/>
            <a:ext cx="0" cy="533400"/>
          </a:xfrm>
          <a:prstGeom prst="line">
            <a:avLst/>
          </a:prstGeom>
          <a:ln w="38100" cap="flat" cmpd="sng">
            <a:solidFill>
              <a:schemeClr val="tx1"/>
            </a:solidFill>
            <a:prstDash val="solid"/>
            <a:headEnd type="none" w="sm" len="sm"/>
            <a:tailEnd type="none" w="sm" len="sm"/>
          </a:ln>
        </p:spPr>
      </p:sp>
      <p:sp>
        <p:nvSpPr>
          <p:cNvPr id="63505" name="矩形 1"/>
          <p:cNvSpPr/>
          <p:nvPr/>
        </p:nvSpPr>
        <p:spPr>
          <a:xfrm>
            <a:off x="382588" y="333375"/>
            <a:ext cx="7600950"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zh-CN" b="1" dirty="0"/>
              <a:t>下面介绍多数机器</a:t>
            </a:r>
            <a:r>
              <a:rPr lang="zh-CN" altLang="zh-CN" b="1" dirty="0">
                <a:solidFill>
                  <a:srgbClr val="C00000"/>
                </a:solidFill>
              </a:rPr>
              <a:t>常用</a:t>
            </a:r>
            <a:r>
              <a:rPr lang="zh-CN" altLang="zh-CN" b="1" dirty="0"/>
              <a:t>的基本寻址方式。</a:t>
            </a:r>
            <a:endParaRPr lang="zh-CN" altLang="zh-CN"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225338"/>
                                        </p:tgtEl>
                                        <p:attrNameLst>
                                          <p:attrName>style.visibility</p:attrName>
                                        </p:attrNameLst>
                                      </p:cBhvr>
                                      <p:to>
                                        <p:strVal val="visible"/>
                                      </p:to>
                                    </p:set>
                                    <p:anim calcmode="lin" valueType="num">
                                      <p:cBhvr>
                                        <p:cTn id="7" dur="500" fill="hold"/>
                                        <p:tgtEl>
                                          <p:spTgt spid="225338"/>
                                        </p:tgtEl>
                                        <p:attrNameLst>
                                          <p:attrName>ppt_x</p:attrName>
                                        </p:attrNameLst>
                                      </p:cBhvr>
                                      <p:tavLst>
                                        <p:tav tm="0">
                                          <p:val>
                                            <p:strVal val="#ppt_x"/>
                                          </p:val>
                                        </p:tav>
                                        <p:tav tm="100000">
                                          <p:val>
                                            <p:strVal val="#ppt_x"/>
                                          </p:val>
                                        </p:tav>
                                      </p:tavLst>
                                    </p:anim>
                                    <p:anim calcmode="lin" valueType="num">
                                      <p:cBhvr>
                                        <p:cTn id="8" dur="500" fill="hold"/>
                                        <p:tgtEl>
                                          <p:spTgt spid="225338"/>
                                        </p:tgtEl>
                                        <p:attrNameLst>
                                          <p:attrName>ppt_y</p:attrName>
                                        </p:attrNameLst>
                                      </p:cBhvr>
                                      <p:tavLst>
                                        <p:tav tm="0">
                                          <p:val>
                                            <p:strVal val="#ppt_y+#ppt_h/2"/>
                                          </p:val>
                                        </p:tav>
                                        <p:tav tm="100000">
                                          <p:val>
                                            <p:strVal val="#ppt_y"/>
                                          </p:val>
                                        </p:tav>
                                      </p:tavLst>
                                    </p:anim>
                                    <p:anim calcmode="lin" valueType="num">
                                      <p:cBhvr>
                                        <p:cTn id="9" dur="500" fill="hold"/>
                                        <p:tgtEl>
                                          <p:spTgt spid="225338"/>
                                        </p:tgtEl>
                                        <p:attrNameLst>
                                          <p:attrName>ppt_w</p:attrName>
                                        </p:attrNameLst>
                                      </p:cBhvr>
                                      <p:tavLst>
                                        <p:tav tm="0">
                                          <p:val>
                                            <p:strVal val="#ppt_w"/>
                                          </p:val>
                                        </p:tav>
                                        <p:tav tm="100000">
                                          <p:val>
                                            <p:strVal val="#ppt_w"/>
                                          </p:val>
                                        </p:tav>
                                      </p:tavLst>
                                    </p:anim>
                                    <p:anim calcmode="lin" valueType="num">
                                      <p:cBhvr>
                                        <p:cTn id="10" dur="500" fill="hold"/>
                                        <p:tgtEl>
                                          <p:spTgt spid="225338"/>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225339"/>
                                        </p:tgtEl>
                                        <p:attrNameLst>
                                          <p:attrName>style.visibility</p:attrName>
                                        </p:attrNameLst>
                                      </p:cBhvr>
                                      <p:to>
                                        <p:strVal val="visible"/>
                                      </p:to>
                                    </p:set>
                                    <p:animEffect transition="in" filter="slide(fromLeft)">
                                      <p:cBhvr>
                                        <p:cTn id="15" dur="500"/>
                                        <p:tgtEl>
                                          <p:spTgt spid="2253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5341"/>
                                        </p:tgtEl>
                                        <p:attrNameLst>
                                          <p:attrName>style.visibility</p:attrName>
                                        </p:attrNameLst>
                                      </p:cBhvr>
                                      <p:to>
                                        <p:strVal val="visible"/>
                                      </p:to>
                                    </p:set>
                                    <p:animEffect transition="in" filter="wipe(left)">
                                      <p:cBhvr>
                                        <p:cTn id="20" dur="500"/>
                                        <p:tgtEl>
                                          <p:spTgt spid="225341"/>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225342"/>
                                        </p:tgtEl>
                                        <p:attrNameLst>
                                          <p:attrName>style.visibility</p:attrName>
                                        </p:attrNameLst>
                                      </p:cBhvr>
                                      <p:to>
                                        <p:strVal val="visible"/>
                                      </p:to>
                                    </p:set>
                                    <p:anim calcmode="lin" valueType="num">
                                      <p:cBhvr>
                                        <p:cTn id="25" dur="500" fill="hold"/>
                                        <p:tgtEl>
                                          <p:spTgt spid="225342"/>
                                        </p:tgtEl>
                                        <p:attrNameLst>
                                          <p:attrName>ppt_x</p:attrName>
                                        </p:attrNameLst>
                                      </p:cBhvr>
                                      <p:tavLst>
                                        <p:tav tm="0">
                                          <p:val>
                                            <p:strVal val="#ppt_x-#ppt_w/2"/>
                                          </p:val>
                                        </p:tav>
                                        <p:tav tm="100000">
                                          <p:val>
                                            <p:strVal val="#ppt_x"/>
                                          </p:val>
                                        </p:tav>
                                      </p:tavLst>
                                    </p:anim>
                                    <p:anim calcmode="lin" valueType="num">
                                      <p:cBhvr>
                                        <p:cTn id="26" dur="500" fill="hold"/>
                                        <p:tgtEl>
                                          <p:spTgt spid="225342"/>
                                        </p:tgtEl>
                                        <p:attrNameLst>
                                          <p:attrName>ppt_y</p:attrName>
                                        </p:attrNameLst>
                                      </p:cBhvr>
                                      <p:tavLst>
                                        <p:tav tm="0">
                                          <p:val>
                                            <p:strVal val="#ppt_y"/>
                                          </p:val>
                                        </p:tav>
                                        <p:tav tm="100000">
                                          <p:val>
                                            <p:strVal val="#ppt_y"/>
                                          </p:val>
                                        </p:tav>
                                      </p:tavLst>
                                    </p:anim>
                                    <p:anim calcmode="lin" valueType="num">
                                      <p:cBhvr>
                                        <p:cTn id="27" dur="500" fill="hold"/>
                                        <p:tgtEl>
                                          <p:spTgt spid="225342"/>
                                        </p:tgtEl>
                                        <p:attrNameLst>
                                          <p:attrName>ppt_w</p:attrName>
                                        </p:attrNameLst>
                                      </p:cBhvr>
                                      <p:tavLst>
                                        <p:tav tm="0">
                                          <p:val>
                                            <p:fltVal val="0.000000"/>
                                          </p:val>
                                        </p:tav>
                                        <p:tav tm="100000">
                                          <p:val>
                                            <p:strVal val="#ppt_w"/>
                                          </p:val>
                                        </p:tav>
                                      </p:tavLst>
                                    </p:anim>
                                    <p:anim calcmode="lin" valueType="num">
                                      <p:cBhvr>
                                        <p:cTn id="28" dur="500" fill="hold"/>
                                        <p:tgtEl>
                                          <p:spTgt spid="22534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25349"/>
                                        </p:tgtEl>
                                        <p:attrNameLst>
                                          <p:attrName>style.visibility</p:attrName>
                                        </p:attrNameLst>
                                      </p:cBhvr>
                                      <p:to>
                                        <p:strVal val="visible"/>
                                      </p:to>
                                    </p:set>
                                    <p:animEffect transition="in" filter="wipe(down)">
                                      <p:cBhvr>
                                        <p:cTn id="33" dur="500"/>
                                        <p:tgtEl>
                                          <p:spTgt spid="225349"/>
                                        </p:tgtEl>
                                      </p:cBhvr>
                                    </p:animEffect>
                                  </p:childTnLst>
                                </p:cTn>
                              </p:par>
                            </p:childTnLst>
                          </p:cTn>
                        </p:par>
                        <p:par>
                          <p:cTn id="34" fill="hold">
                            <p:stCondLst>
                              <p:cond delay="500"/>
                            </p:stCondLst>
                            <p:childTnLst>
                              <p:par>
                                <p:cTn id="35" presetID="23" presetClass="entr" presetSubtype="16" fill="hold" grpId="0" nodeType="afterEffect">
                                  <p:stCondLst>
                                    <p:cond delay="0"/>
                                  </p:stCondLst>
                                  <p:childTnLst>
                                    <p:set>
                                      <p:cBhvr>
                                        <p:cTn id="36" dur="1" fill="hold">
                                          <p:stCondLst>
                                            <p:cond delay="0"/>
                                          </p:stCondLst>
                                        </p:cTn>
                                        <p:tgtEl>
                                          <p:spTgt spid="225347"/>
                                        </p:tgtEl>
                                        <p:attrNameLst>
                                          <p:attrName>style.visibility</p:attrName>
                                        </p:attrNameLst>
                                      </p:cBhvr>
                                      <p:to>
                                        <p:strVal val="visible"/>
                                      </p:to>
                                    </p:set>
                                    <p:anim calcmode="lin" valueType="num">
                                      <p:cBhvr>
                                        <p:cTn id="37" dur="500" fill="hold"/>
                                        <p:tgtEl>
                                          <p:spTgt spid="225347"/>
                                        </p:tgtEl>
                                        <p:attrNameLst>
                                          <p:attrName>ppt_w</p:attrName>
                                        </p:attrNameLst>
                                      </p:cBhvr>
                                      <p:tavLst>
                                        <p:tav tm="0">
                                          <p:val>
                                            <p:fltVal val="0.000000"/>
                                          </p:val>
                                        </p:tav>
                                        <p:tav tm="100000">
                                          <p:val>
                                            <p:strVal val="#ppt_w"/>
                                          </p:val>
                                        </p:tav>
                                      </p:tavLst>
                                    </p:anim>
                                    <p:anim calcmode="lin" valueType="num">
                                      <p:cBhvr>
                                        <p:cTn id="38" dur="500" fill="hold"/>
                                        <p:tgtEl>
                                          <p:spTgt spid="225347"/>
                                        </p:tgtEl>
                                        <p:attrNameLst>
                                          <p:attrName>ppt_h</p:attrName>
                                        </p:attrNameLst>
                                      </p:cBhvr>
                                      <p:tavLst>
                                        <p:tav tm="0">
                                          <p:val>
                                            <p:fltVal val="0.00000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225343"/>
                                        </p:tgtEl>
                                        <p:attrNameLst>
                                          <p:attrName>style.visibility</p:attrName>
                                        </p:attrNameLst>
                                      </p:cBhvr>
                                      <p:to>
                                        <p:strVal val="visible"/>
                                      </p:to>
                                    </p:set>
                                    <p:anim calcmode="lin" valueType="num">
                                      <p:cBhvr>
                                        <p:cTn id="43" dur="500" fill="hold"/>
                                        <p:tgtEl>
                                          <p:spTgt spid="225343"/>
                                        </p:tgtEl>
                                        <p:attrNameLst>
                                          <p:attrName>ppt_x</p:attrName>
                                        </p:attrNameLst>
                                      </p:cBhvr>
                                      <p:tavLst>
                                        <p:tav tm="0">
                                          <p:val>
                                            <p:strVal val="#ppt_x-#ppt_w/2"/>
                                          </p:val>
                                        </p:tav>
                                        <p:tav tm="100000">
                                          <p:val>
                                            <p:strVal val="#ppt_x"/>
                                          </p:val>
                                        </p:tav>
                                      </p:tavLst>
                                    </p:anim>
                                    <p:anim calcmode="lin" valueType="num">
                                      <p:cBhvr>
                                        <p:cTn id="44" dur="500" fill="hold"/>
                                        <p:tgtEl>
                                          <p:spTgt spid="225343"/>
                                        </p:tgtEl>
                                        <p:attrNameLst>
                                          <p:attrName>ppt_y</p:attrName>
                                        </p:attrNameLst>
                                      </p:cBhvr>
                                      <p:tavLst>
                                        <p:tav tm="0">
                                          <p:val>
                                            <p:strVal val="#ppt_y"/>
                                          </p:val>
                                        </p:tav>
                                        <p:tav tm="100000">
                                          <p:val>
                                            <p:strVal val="#ppt_y"/>
                                          </p:val>
                                        </p:tav>
                                      </p:tavLst>
                                    </p:anim>
                                    <p:anim calcmode="lin" valueType="num">
                                      <p:cBhvr>
                                        <p:cTn id="45" dur="500" fill="hold"/>
                                        <p:tgtEl>
                                          <p:spTgt spid="225343"/>
                                        </p:tgtEl>
                                        <p:attrNameLst>
                                          <p:attrName>ppt_w</p:attrName>
                                        </p:attrNameLst>
                                      </p:cBhvr>
                                      <p:tavLst>
                                        <p:tav tm="0">
                                          <p:val>
                                            <p:fltVal val="0.000000"/>
                                          </p:val>
                                        </p:tav>
                                        <p:tav tm="100000">
                                          <p:val>
                                            <p:strVal val="#ppt_w"/>
                                          </p:val>
                                        </p:tav>
                                      </p:tavLst>
                                    </p:anim>
                                    <p:anim calcmode="lin" valueType="num">
                                      <p:cBhvr>
                                        <p:cTn id="46" dur="500" fill="hold"/>
                                        <p:tgtEl>
                                          <p:spTgt spid="225343"/>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225344"/>
                                        </p:tgtEl>
                                        <p:attrNameLst>
                                          <p:attrName>style.visibility</p:attrName>
                                        </p:attrNameLst>
                                      </p:cBhvr>
                                      <p:to>
                                        <p:strVal val="visible"/>
                                      </p:to>
                                    </p:set>
                                    <p:anim calcmode="lin" valueType="num">
                                      <p:cBhvr additive="base">
                                        <p:cTn id="51" dur="500" fill="hold"/>
                                        <p:tgtEl>
                                          <p:spTgt spid="225344"/>
                                        </p:tgtEl>
                                        <p:attrNameLst>
                                          <p:attrName>ppt_x</p:attrName>
                                        </p:attrNameLst>
                                      </p:cBhvr>
                                      <p:tavLst>
                                        <p:tav tm="0">
                                          <p:val>
                                            <p:strVal val="1+#ppt_w/2"/>
                                          </p:val>
                                        </p:tav>
                                        <p:tav tm="100000">
                                          <p:val>
                                            <p:strVal val="#ppt_x"/>
                                          </p:val>
                                        </p:tav>
                                      </p:tavLst>
                                    </p:anim>
                                    <p:anim calcmode="lin" valueType="num">
                                      <p:cBhvr additive="base">
                                        <p:cTn id="52" dur="500" fill="hold"/>
                                        <p:tgtEl>
                                          <p:spTgt spid="22534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350"/>
                                        </p:tgtEl>
                                        <p:attrNameLst>
                                          <p:attrName>style.visibility</p:attrName>
                                        </p:attrNameLst>
                                      </p:cBhvr>
                                      <p:to>
                                        <p:strVal val="visible"/>
                                      </p:to>
                                    </p:set>
                                    <p:animEffect transition="in" filter="wipe(left)">
                                      <p:cBhvr>
                                        <p:cTn id="57" dur="500"/>
                                        <p:tgtEl>
                                          <p:spTgt spid="225350"/>
                                        </p:tgtEl>
                                      </p:cBhvr>
                                    </p:animEffect>
                                  </p:childTnLst>
                                </p:cTn>
                              </p:par>
                            </p:childTnLst>
                          </p:cTn>
                        </p:par>
                        <p:par>
                          <p:cTn id="58" fill="hold">
                            <p:stCondLst>
                              <p:cond delay="500"/>
                            </p:stCondLst>
                            <p:childTnLst>
                              <p:par>
                                <p:cTn id="59" presetID="23" presetClass="entr" presetSubtype="16" fill="hold" grpId="0" nodeType="afterEffect">
                                  <p:stCondLst>
                                    <p:cond delay="0"/>
                                  </p:stCondLst>
                                  <p:childTnLst>
                                    <p:set>
                                      <p:cBhvr>
                                        <p:cTn id="60" dur="1" fill="hold">
                                          <p:stCondLst>
                                            <p:cond delay="0"/>
                                          </p:stCondLst>
                                        </p:cTn>
                                        <p:tgtEl>
                                          <p:spTgt spid="225348"/>
                                        </p:tgtEl>
                                        <p:attrNameLst>
                                          <p:attrName>style.visibility</p:attrName>
                                        </p:attrNameLst>
                                      </p:cBhvr>
                                      <p:to>
                                        <p:strVal val="visible"/>
                                      </p:to>
                                    </p:set>
                                    <p:anim calcmode="lin" valueType="num">
                                      <p:cBhvr>
                                        <p:cTn id="61" dur="500" fill="hold"/>
                                        <p:tgtEl>
                                          <p:spTgt spid="225348"/>
                                        </p:tgtEl>
                                        <p:attrNameLst>
                                          <p:attrName>ppt_w</p:attrName>
                                        </p:attrNameLst>
                                      </p:cBhvr>
                                      <p:tavLst>
                                        <p:tav tm="0">
                                          <p:val>
                                            <p:fltVal val="0.000000"/>
                                          </p:val>
                                        </p:tav>
                                        <p:tav tm="100000">
                                          <p:val>
                                            <p:strVal val="#ppt_w"/>
                                          </p:val>
                                        </p:tav>
                                      </p:tavLst>
                                    </p:anim>
                                    <p:anim calcmode="lin" valueType="num">
                                      <p:cBhvr>
                                        <p:cTn id="62" dur="500" fill="hold"/>
                                        <p:tgtEl>
                                          <p:spTgt spid="225348"/>
                                        </p:tgtEl>
                                        <p:attrNameLst>
                                          <p:attrName>ppt_h</p:attrName>
                                        </p:attrNameLst>
                                      </p:cBhvr>
                                      <p:tavLst>
                                        <p:tav tm="0">
                                          <p:val>
                                            <p:fltVal val="0.00000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25351">
                                            <p:txEl>
                                              <p:charRg st="0" end="59"/>
                                            </p:txEl>
                                          </p:spTgt>
                                        </p:tgtEl>
                                        <p:attrNameLst>
                                          <p:attrName>style.visibility</p:attrName>
                                        </p:attrNameLst>
                                      </p:cBhvr>
                                      <p:to>
                                        <p:strVal val="visible"/>
                                      </p:to>
                                    </p:set>
                                    <p:anim calcmode="lin" valueType="num">
                                      <p:cBhvr additive="base">
                                        <p:cTn id="67" dur="500" fill="hold"/>
                                        <p:tgtEl>
                                          <p:spTgt spid="225351">
                                            <p:txEl>
                                              <p:charRg st="0" end="5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25351">
                                            <p:txEl>
                                              <p:charRg st="0" end="5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8" grpId="0"/>
      <p:bldP spid="225339" grpId="0" animBg="1"/>
      <p:bldP spid="225341" grpId="0" animBg="1"/>
      <p:bldP spid="225342" grpId="0"/>
      <p:bldP spid="225343" grpId="0"/>
      <p:bldP spid="225347" grpId="0"/>
      <p:bldP spid="225348" grpId="0"/>
      <p:bldP spid="22535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Text Box 3"/>
          <p:cNvSpPr txBox="1"/>
          <p:nvPr/>
        </p:nvSpPr>
        <p:spPr>
          <a:xfrm>
            <a:off x="1763713" y="2349500"/>
            <a:ext cx="3505200" cy="523875"/>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C00000"/>
                </a:solidFill>
                <a:latin typeface="宋体" panose="02010600030101010101" pitchFamily="2" charset="-122"/>
                <a:ea typeface="黑体" panose="02010609060101010101" pitchFamily="49" charset="-122"/>
              </a:rPr>
              <a:t>OP    </a:t>
            </a:r>
            <a:r>
              <a:rPr lang="en-US" altLang="zh-CN" sz="2800" b="1" dirty="0">
                <a:solidFill>
                  <a:srgbClr val="C00000"/>
                </a:solidFill>
                <a:latin typeface="宋体" panose="02010600030101010101" pitchFamily="2" charset="-122"/>
                <a:ea typeface="黑体" panose="02010609060101010101" pitchFamily="49" charset="-122"/>
                <a:sym typeface="Symbol" panose="05050102010706020507" pitchFamily="18" charset="2"/>
              </a:rPr>
              <a:t></a:t>
            </a:r>
            <a:r>
              <a:rPr lang="en-US" altLang="zh-CN" sz="2800" b="1" dirty="0">
                <a:solidFill>
                  <a:srgbClr val="C00000"/>
                </a:solidFill>
                <a:latin typeface="宋体" panose="02010600030101010101" pitchFamily="2" charset="-122"/>
                <a:ea typeface="黑体" panose="02010609060101010101" pitchFamily="49" charset="-122"/>
              </a:rPr>
              <a:t>      A</a:t>
            </a:r>
            <a:r>
              <a:rPr lang="en-US" altLang="zh-CN" sz="2800" b="1" dirty="0">
                <a:solidFill>
                  <a:srgbClr val="C00000"/>
                </a:solidFill>
                <a:latin typeface="黑体" panose="02010609060101010101" pitchFamily="49" charset="-122"/>
                <a:ea typeface="黑体" panose="02010609060101010101" pitchFamily="49" charset="-122"/>
              </a:rPr>
              <a:t> </a:t>
            </a:r>
            <a:endParaRPr lang="en-US" altLang="zh-CN" sz="2800" b="1" dirty="0">
              <a:solidFill>
                <a:srgbClr val="C00000"/>
              </a:solidFill>
              <a:latin typeface="黑体" panose="02010609060101010101" pitchFamily="49" charset="-122"/>
              <a:ea typeface="黑体" panose="02010609060101010101" pitchFamily="49" charset="-122"/>
            </a:endParaRPr>
          </a:p>
        </p:txBody>
      </p:sp>
      <p:sp>
        <p:nvSpPr>
          <p:cNvPr id="64516" name="Line 4"/>
          <p:cNvSpPr/>
          <p:nvPr/>
        </p:nvSpPr>
        <p:spPr>
          <a:xfrm>
            <a:off x="2555875" y="2349500"/>
            <a:ext cx="0" cy="533400"/>
          </a:xfrm>
          <a:prstGeom prst="line">
            <a:avLst/>
          </a:prstGeom>
          <a:ln w="38100" cap="flat" cmpd="sng">
            <a:solidFill>
              <a:schemeClr val="tx1"/>
            </a:solidFill>
            <a:prstDash val="solid"/>
            <a:headEnd type="none" w="sm" len="sm"/>
            <a:tailEnd type="none" w="sm" len="sm"/>
          </a:ln>
        </p:spPr>
      </p:sp>
      <p:sp>
        <p:nvSpPr>
          <p:cNvPr id="315397" name="Text Box 5"/>
          <p:cNvSpPr txBox="1"/>
          <p:nvPr/>
        </p:nvSpPr>
        <p:spPr>
          <a:xfrm>
            <a:off x="468313" y="188913"/>
            <a:ext cx="3657600" cy="5794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黑体" panose="02010609060101010101" pitchFamily="49" charset="-122"/>
              </a:rPr>
              <a:t>2</a:t>
            </a:r>
            <a:r>
              <a:rPr lang="zh-CN" altLang="en-US" b="1" dirty="0">
                <a:latin typeface="Times New Roman" panose="02020603050405020304" pitchFamily="18" charset="0"/>
                <a:ea typeface="黑体" panose="02010609060101010101" pitchFamily="49" charset="-122"/>
              </a:rPr>
              <a:t>、 直接寻址</a:t>
            </a:r>
            <a:endParaRPr lang="zh-CN" altLang="en-US" b="1" dirty="0">
              <a:latin typeface="Times New Roman" panose="02020603050405020304" pitchFamily="18" charset="0"/>
              <a:ea typeface="黑体" panose="02010609060101010101" pitchFamily="49" charset="-122"/>
            </a:endParaRPr>
          </a:p>
        </p:txBody>
      </p:sp>
      <p:sp>
        <p:nvSpPr>
          <p:cNvPr id="315398" name="Text Box 6"/>
          <p:cNvSpPr txBox="1"/>
          <p:nvPr/>
        </p:nvSpPr>
        <p:spPr>
          <a:xfrm>
            <a:off x="152400" y="806450"/>
            <a:ext cx="8353425" cy="1384300"/>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zh-CN" altLang="en-US" sz="2800" b="1" dirty="0">
                <a:solidFill>
                  <a:srgbClr val="4F20FA"/>
                </a:solidFill>
                <a:latin typeface="Times New Roman" panose="02020603050405020304" pitchFamily="18" charset="0"/>
                <a:ea typeface="黑体" panose="02010609060101010101" pitchFamily="49" charset="-122"/>
              </a:rPr>
              <a:t>指令直接给出操作数有效地址，根据该地址可从主存单元中读取操作数。寻址过程可描述为：</a:t>
            </a:r>
            <a:endParaRPr lang="zh-CN" altLang="en-US" sz="2800" b="1" dirty="0">
              <a:solidFill>
                <a:srgbClr val="4F20FA"/>
              </a:solidFill>
              <a:latin typeface="Times New Roman" panose="02020603050405020304" pitchFamily="18" charset="0"/>
              <a:ea typeface="黑体" panose="02010609060101010101" pitchFamily="49" charset="-122"/>
            </a:endParaRPr>
          </a:p>
        </p:txBody>
      </p:sp>
      <p:sp>
        <p:nvSpPr>
          <p:cNvPr id="315407" name="Text Box 15"/>
          <p:cNvSpPr txBox="1"/>
          <p:nvPr/>
        </p:nvSpPr>
        <p:spPr>
          <a:xfrm>
            <a:off x="684213" y="2349500"/>
            <a:ext cx="10445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指令</a:t>
            </a:r>
            <a:endParaRPr lang="zh-CN" altLang="en-US" sz="2800" b="1" dirty="0">
              <a:latin typeface="Times New Roman" panose="02020603050405020304" pitchFamily="18" charset="0"/>
              <a:ea typeface="黑体" panose="02010609060101010101" pitchFamily="49" charset="-122"/>
            </a:endParaRPr>
          </a:p>
        </p:txBody>
      </p:sp>
      <p:sp>
        <p:nvSpPr>
          <p:cNvPr id="64520" name="Text Box 19"/>
          <p:cNvSpPr txBox="1"/>
          <p:nvPr/>
        </p:nvSpPr>
        <p:spPr>
          <a:xfrm>
            <a:off x="6372225" y="2924175"/>
            <a:ext cx="1871663" cy="557213"/>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endParaRPr lang="zh-CN" altLang="zh-CN" sz="2800" b="1" dirty="0">
              <a:solidFill>
                <a:schemeClr val="accent2"/>
              </a:solidFill>
              <a:latin typeface="黑体" panose="02010609060101010101" pitchFamily="49" charset="-122"/>
              <a:ea typeface="黑体" panose="02010609060101010101" pitchFamily="49" charset="-122"/>
            </a:endParaRPr>
          </a:p>
        </p:txBody>
      </p:sp>
      <p:sp>
        <p:nvSpPr>
          <p:cNvPr id="64521" name="Text Box 20"/>
          <p:cNvSpPr txBox="1"/>
          <p:nvPr/>
        </p:nvSpPr>
        <p:spPr>
          <a:xfrm>
            <a:off x="6372225" y="3468688"/>
            <a:ext cx="1871663" cy="523875"/>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chemeClr val="accent2"/>
                </a:solidFill>
                <a:latin typeface="黑体" panose="02010609060101010101" pitchFamily="49" charset="-122"/>
                <a:ea typeface="黑体" panose="02010609060101010101" pitchFamily="49" charset="-122"/>
              </a:rPr>
              <a:t> </a:t>
            </a:r>
            <a:r>
              <a:rPr lang="zh-CN" altLang="en-US" sz="2800" b="1" dirty="0">
                <a:solidFill>
                  <a:srgbClr val="C00000"/>
                </a:solidFill>
                <a:latin typeface="黑体" panose="02010609060101010101" pitchFamily="49" charset="-122"/>
                <a:ea typeface="黑体" panose="02010609060101010101" pitchFamily="49" charset="-122"/>
              </a:rPr>
              <a:t>操作数</a:t>
            </a:r>
            <a:r>
              <a:rPr lang="en-US" altLang="zh-CN" sz="2800" b="1" dirty="0">
                <a:solidFill>
                  <a:srgbClr val="C00000"/>
                </a:solidFill>
                <a:latin typeface="黑体" panose="02010609060101010101" pitchFamily="49" charset="-122"/>
                <a:ea typeface="黑体" panose="02010609060101010101" pitchFamily="49" charset="-122"/>
              </a:rPr>
              <a:t>S</a:t>
            </a:r>
            <a:endParaRPr lang="en-US" altLang="zh-CN" sz="2800" b="1" dirty="0">
              <a:solidFill>
                <a:srgbClr val="C00000"/>
              </a:solidFill>
              <a:latin typeface="黑体" panose="02010609060101010101" pitchFamily="49" charset="-122"/>
              <a:ea typeface="黑体" panose="02010609060101010101" pitchFamily="49" charset="-122"/>
            </a:endParaRPr>
          </a:p>
        </p:txBody>
      </p:sp>
      <p:sp>
        <p:nvSpPr>
          <p:cNvPr id="64522" name="Text Box 21"/>
          <p:cNvSpPr txBox="1"/>
          <p:nvPr/>
        </p:nvSpPr>
        <p:spPr>
          <a:xfrm>
            <a:off x="6372225" y="4013200"/>
            <a:ext cx="1871663" cy="557213"/>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chemeClr val="accent2"/>
                </a:solidFill>
                <a:latin typeface="黑体" panose="02010609060101010101" pitchFamily="49" charset="-122"/>
                <a:ea typeface="黑体" panose="02010609060101010101" pitchFamily="49" charset="-122"/>
              </a:rPr>
              <a:t>  </a:t>
            </a:r>
            <a:endParaRPr lang="en-US" altLang="zh-CN" sz="2800" b="1" dirty="0">
              <a:solidFill>
                <a:schemeClr val="accent2"/>
              </a:solidFill>
              <a:latin typeface="黑体" panose="02010609060101010101" pitchFamily="49" charset="-122"/>
              <a:ea typeface="黑体" panose="02010609060101010101" pitchFamily="49" charset="-122"/>
            </a:endParaRPr>
          </a:p>
        </p:txBody>
      </p:sp>
      <p:sp>
        <p:nvSpPr>
          <p:cNvPr id="315415" name="Text Box 23"/>
          <p:cNvSpPr txBox="1"/>
          <p:nvPr/>
        </p:nvSpPr>
        <p:spPr>
          <a:xfrm>
            <a:off x="296863" y="3421063"/>
            <a:ext cx="3024187" cy="5778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latin typeface="黑体" panose="02010609060101010101" pitchFamily="49" charset="-122"/>
                <a:ea typeface="黑体" panose="02010609060101010101" pitchFamily="49" charset="-122"/>
              </a:rPr>
              <a:t>也可表示为：</a:t>
            </a:r>
            <a:endParaRPr lang="zh-CN" altLang="en-US" b="1" dirty="0">
              <a:latin typeface="黑体" panose="02010609060101010101" pitchFamily="49" charset="-122"/>
              <a:ea typeface="黑体" panose="02010609060101010101" pitchFamily="49" charset="-122"/>
            </a:endParaRPr>
          </a:p>
        </p:txBody>
      </p:sp>
      <p:sp>
        <p:nvSpPr>
          <p:cNvPr id="64524" name="Line 24"/>
          <p:cNvSpPr/>
          <p:nvPr/>
        </p:nvSpPr>
        <p:spPr>
          <a:xfrm>
            <a:off x="3924300" y="2349500"/>
            <a:ext cx="0" cy="533400"/>
          </a:xfrm>
          <a:prstGeom prst="line">
            <a:avLst/>
          </a:prstGeom>
          <a:ln w="38100" cap="flat" cmpd="sng">
            <a:solidFill>
              <a:schemeClr val="tx1"/>
            </a:solidFill>
            <a:prstDash val="solid"/>
            <a:headEnd type="none" w="sm" len="sm"/>
            <a:tailEnd type="none" w="sm" len="sm"/>
          </a:ln>
        </p:spPr>
      </p:sp>
      <p:sp>
        <p:nvSpPr>
          <p:cNvPr id="64525" name="Text Box 25"/>
          <p:cNvSpPr txBox="1"/>
          <p:nvPr/>
        </p:nvSpPr>
        <p:spPr>
          <a:xfrm>
            <a:off x="6732588" y="2276475"/>
            <a:ext cx="129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ea typeface="黑体" panose="02010609060101010101" pitchFamily="49" charset="-122"/>
              </a:rPr>
              <a:t>主存</a:t>
            </a:r>
            <a:endParaRPr lang="zh-CN" altLang="en-US" sz="2800" b="1" dirty="0">
              <a:ea typeface="黑体" panose="02010609060101010101" pitchFamily="49" charset="-122"/>
            </a:endParaRPr>
          </a:p>
        </p:txBody>
      </p:sp>
      <p:sp>
        <p:nvSpPr>
          <p:cNvPr id="64526" name="Line 26"/>
          <p:cNvSpPr/>
          <p:nvPr/>
        </p:nvSpPr>
        <p:spPr>
          <a:xfrm>
            <a:off x="4500563" y="2781300"/>
            <a:ext cx="0" cy="1008063"/>
          </a:xfrm>
          <a:prstGeom prst="line">
            <a:avLst/>
          </a:prstGeom>
          <a:ln w="28575" cap="flat" cmpd="sng">
            <a:solidFill>
              <a:schemeClr val="tx1"/>
            </a:solidFill>
            <a:prstDash val="solid"/>
            <a:miter/>
            <a:headEnd type="none" w="med" len="med"/>
            <a:tailEnd type="none" w="med" len="med"/>
          </a:ln>
        </p:spPr>
      </p:sp>
      <p:sp>
        <p:nvSpPr>
          <p:cNvPr id="64527" name="Line 27"/>
          <p:cNvSpPr/>
          <p:nvPr/>
        </p:nvSpPr>
        <p:spPr>
          <a:xfrm>
            <a:off x="4500563" y="3789363"/>
            <a:ext cx="1871662" cy="0"/>
          </a:xfrm>
          <a:prstGeom prst="line">
            <a:avLst/>
          </a:prstGeom>
          <a:ln w="28575" cap="flat" cmpd="sng">
            <a:solidFill>
              <a:schemeClr val="tx1"/>
            </a:solidFill>
            <a:prstDash val="solid"/>
            <a:miter/>
            <a:headEnd type="none" w="med" len="med"/>
            <a:tailEnd type="triangle" w="med" len="med"/>
          </a:ln>
        </p:spPr>
      </p:sp>
      <p:grpSp>
        <p:nvGrpSpPr>
          <p:cNvPr id="64528" name="Group 34"/>
          <p:cNvGrpSpPr/>
          <p:nvPr/>
        </p:nvGrpSpPr>
        <p:grpSpPr>
          <a:xfrm>
            <a:off x="1808163" y="3968750"/>
            <a:ext cx="4032250" cy="601663"/>
            <a:chOff x="1247" y="3203"/>
            <a:chExt cx="2540" cy="379"/>
          </a:xfrm>
        </p:grpSpPr>
        <p:sp>
          <p:nvSpPr>
            <p:cNvPr id="64530" name="Text Box 28"/>
            <p:cNvSpPr txBox="1"/>
            <p:nvPr/>
          </p:nvSpPr>
          <p:spPr>
            <a:xfrm>
              <a:off x="1247" y="3294"/>
              <a:ext cx="1497"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操作数地址</a:t>
              </a:r>
              <a:endParaRPr lang="zh-CN" altLang="en-US" sz="2400" b="1" dirty="0">
                <a:ea typeface="黑体" panose="02010609060101010101" pitchFamily="49" charset="-122"/>
              </a:endParaRPr>
            </a:p>
          </p:txBody>
        </p:sp>
        <p:sp>
          <p:nvSpPr>
            <p:cNvPr id="64531" name="Line 29"/>
            <p:cNvSpPr/>
            <p:nvPr/>
          </p:nvSpPr>
          <p:spPr>
            <a:xfrm>
              <a:off x="2290" y="3476"/>
              <a:ext cx="635" cy="0"/>
            </a:xfrm>
            <a:prstGeom prst="line">
              <a:avLst/>
            </a:prstGeom>
            <a:ln w="28575" cap="flat" cmpd="sng">
              <a:solidFill>
                <a:schemeClr val="tx1"/>
              </a:solidFill>
              <a:prstDash val="solid"/>
              <a:miter/>
              <a:headEnd type="none" w="med" len="med"/>
              <a:tailEnd type="triangle" w="med" len="med"/>
            </a:ln>
          </p:spPr>
        </p:sp>
        <p:sp>
          <p:nvSpPr>
            <p:cNvPr id="64532" name="Text Box 30"/>
            <p:cNvSpPr txBox="1"/>
            <p:nvPr/>
          </p:nvSpPr>
          <p:spPr>
            <a:xfrm>
              <a:off x="2925" y="3294"/>
              <a:ext cx="86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操作数</a:t>
              </a:r>
              <a:endParaRPr lang="zh-CN" altLang="en-US" sz="2400" b="1" dirty="0">
                <a:ea typeface="黑体" panose="02010609060101010101" pitchFamily="49" charset="-122"/>
              </a:endParaRPr>
            </a:p>
          </p:txBody>
        </p:sp>
        <p:sp>
          <p:nvSpPr>
            <p:cNvPr id="64533" name="Text Box 32"/>
            <p:cNvSpPr txBox="1"/>
            <p:nvPr/>
          </p:nvSpPr>
          <p:spPr>
            <a:xfrm>
              <a:off x="2426" y="3203"/>
              <a:ext cx="363"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M</a:t>
              </a:r>
              <a:endParaRPr lang="en-US" altLang="zh-CN" sz="2400" b="1" dirty="0">
                <a:ea typeface="黑体" panose="02010609060101010101" pitchFamily="49" charset="-122"/>
              </a:endParaRPr>
            </a:p>
          </p:txBody>
        </p:sp>
      </p:grpSp>
      <p:sp>
        <p:nvSpPr>
          <p:cNvPr id="64529" name="矩形 1"/>
          <p:cNvSpPr/>
          <p:nvPr/>
        </p:nvSpPr>
        <p:spPr>
          <a:xfrm>
            <a:off x="314325" y="4706938"/>
            <a:ext cx="8474075" cy="18865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ts val="3500"/>
              </a:lnSpc>
              <a:spcBef>
                <a:spcPct val="0"/>
              </a:spcBef>
              <a:buClrTx/>
              <a:buSzTx/>
              <a:buFontTx/>
              <a:buNone/>
            </a:pPr>
            <a:r>
              <a:rPr lang="zh-CN" altLang="en-US" sz="2400" b="1" dirty="0"/>
              <a:t>特点：</a:t>
            </a:r>
            <a:r>
              <a:rPr lang="zh-CN" altLang="zh-CN" sz="2400" b="1" dirty="0"/>
              <a:t>简单、直观，便于硬件实现，适用于寻找固定地址的操作数。但</a:t>
            </a:r>
            <a:r>
              <a:rPr lang="zh-CN" altLang="en-US" sz="2400" b="1" dirty="0"/>
              <a:t>是</a:t>
            </a:r>
            <a:r>
              <a:rPr lang="zh-CN" altLang="zh-CN" sz="2400" b="1" dirty="0"/>
              <a:t>：</a:t>
            </a:r>
            <a:endParaRPr lang="zh-CN" altLang="zh-CN" sz="2400" b="1" dirty="0"/>
          </a:p>
          <a:p>
            <a:pPr marL="0" lvl="0" indent="0" eaLnBrk="1" hangingPunct="1">
              <a:lnSpc>
                <a:spcPts val="3500"/>
              </a:lnSpc>
              <a:spcBef>
                <a:spcPct val="0"/>
              </a:spcBef>
              <a:buClrTx/>
              <a:buSzTx/>
              <a:buFontTx/>
              <a:buNone/>
            </a:pPr>
            <a:r>
              <a:rPr lang="zh-CN" altLang="zh-CN" sz="2000" b="1" dirty="0"/>
              <a:t>① 有效地址是指令的一部分，</a:t>
            </a:r>
            <a:r>
              <a:rPr lang="zh-CN" altLang="en-US" sz="2000" b="1" dirty="0"/>
              <a:t>不能变化，</a:t>
            </a:r>
            <a:r>
              <a:rPr lang="zh-CN" altLang="zh-CN" sz="2000" b="1" dirty="0"/>
              <a:t>只能访问某个固定的主存单元。</a:t>
            </a:r>
            <a:endParaRPr lang="zh-CN" altLang="zh-CN" sz="2000" b="1" dirty="0"/>
          </a:p>
          <a:p>
            <a:pPr marL="0" lvl="0" indent="0" eaLnBrk="1" hangingPunct="1">
              <a:lnSpc>
                <a:spcPts val="3500"/>
              </a:lnSpc>
              <a:spcBef>
                <a:spcPct val="0"/>
              </a:spcBef>
              <a:buClrTx/>
              <a:buSzTx/>
              <a:buFontTx/>
              <a:buNone/>
            </a:pPr>
            <a:r>
              <a:rPr lang="zh-CN" altLang="zh-CN" sz="2000" b="1" dirty="0"/>
              <a:t>② 若指令要给出全长的地址码，则地址码在占位数较多，导致指令字很长</a:t>
            </a:r>
            <a:r>
              <a:rPr lang="zh-CN" altLang="en-US" sz="2000" b="1" dirty="0"/>
              <a:t>。</a:t>
            </a:r>
            <a:endParaRPr lang="zh-CN" altLang="en-US" sz="20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315397"/>
                                        </p:tgtEl>
                                        <p:attrNameLst>
                                          <p:attrName>style.visibility</p:attrName>
                                        </p:attrNameLst>
                                      </p:cBhvr>
                                      <p:to>
                                        <p:strVal val="visible"/>
                                      </p:to>
                                    </p:set>
                                    <p:anim calcmode="lin" valueType="num">
                                      <p:cBhvr>
                                        <p:cTn id="7" dur="500" fill="hold"/>
                                        <p:tgtEl>
                                          <p:spTgt spid="315397"/>
                                        </p:tgtEl>
                                        <p:attrNameLst>
                                          <p:attrName>ppt_x</p:attrName>
                                        </p:attrNameLst>
                                      </p:cBhvr>
                                      <p:tavLst>
                                        <p:tav tm="0">
                                          <p:val>
                                            <p:strVal val="#ppt_x"/>
                                          </p:val>
                                        </p:tav>
                                        <p:tav tm="100000">
                                          <p:val>
                                            <p:strVal val="#ppt_x"/>
                                          </p:val>
                                        </p:tav>
                                      </p:tavLst>
                                    </p:anim>
                                    <p:anim calcmode="lin" valueType="num">
                                      <p:cBhvr>
                                        <p:cTn id="8" dur="500" fill="hold"/>
                                        <p:tgtEl>
                                          <p:spTgt spid="315397"/>
                                        </p:tgtEl>
                                        <p:attrNameLst>
                                          <p:attrName>ppt_y</p:attrName>
                                        </p:attrNameLst>
                                      </p:cBhvr>
                                      <p:tavLst>
                                        <p:tav tm="0">
                                          <p:val>
                                            <p:strVal val="#ppt_y+#ppt_h/2"/>
                                          </p:val>
                                        </p:tav>
                                        <p:tav tm="100000">
                                          <p:val>
                                            <p:strVal val="#ppt_y"/>
                                          </p:val>
                                        </p:tav>
                                      </p:tavLst>
                                    </p:anim>
                                    <p:anim calcmode="lin" valueType="num">
                                      <p:cBhvr>
                                        <p:cTn id="9" dur="500" fill="hold"/>
                                        <p:tgtEl>
                                          <p:spTgt spid="315397"/>
                                        </p:tgtEl>
                                        <p:attrNameLst>
                                          <p:attrName>ppt_w</p:attrName>
                                        </p:attrNameLst>
                                      </p:cBhvr>
                                      <p:tavLst>
                                        <p:tav tm="0">
                                          <p:val>
                                            <p:strVal val="#ppt_w"/>
                                          </p:val>
                                        </p:tav>
                                        <p:tav tm="100000">
                                          <p:val>
                                            <p:strVal val="#ppt_w"/>
                                          </p:val>
                                        </p:tav>
                                      </p:tavLst>
                                    </p:anim>
                                    <p:anim calcmode="lin" valueType="num">
                                      <p:cBhvr>
                                        <p:cTn id="10" dur="500" fill="hold"/>
                                        <p:tgtEl>
                                          <p:spTgt spid="315397"/>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15398"/>
                                        </p:tgtEl>
                                        <p:attrNameLst>
                                          <p:attrName>style.visibility</p:attrName>
                                        </p:attrNameLst>
                                      </p:cBhvr>
                                      <p:to>
                                        <p:strVal val="visible"/>
                                      </p:to>
                                    </p:set>
                                    <p:animEffect transition="in" filter="slide(fromLeft)">
                                      <p:cBhvr>
                                        <p:cTn id="15" dur="500"/>
                                        <p:tgtEl>
                                          <p:spTgt spid="315398"/>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315407"/>
                                        </p:tgtEl>
                                        <p:attrNameLst>
                                          <p:attrName>style.visibility</p:attrName>
                                        </p:attrNameLst>
                                      </p:cBhvr>
                                      <p:to>
                                        <p:strVal val="visible"/>
                                      </p:to>
                                    </p:set>
                                    <p:anim calcmode="lin" valueType="num">
                                      <p:cBhvr>
                                        <p:cTn id="20" dur="500" fill="hold"/>
                                        <p:tgtEl>
                                          <p:spTgt spid="315407"/>
                                        </p:tgtEl>
                                        <p:attrNameLst>
                                          <p:attrName>ppt_x</p:attrName>
                                        </p:attrNameLst>
                                      </p:cBhvr>
                                      <p:tavLst>
                                        <p:tav tm="0">
                                          <p:val>
                                            <p:strVal val="#ppt_x-#ppt_w/2"/>
                                          </p:val>
                                        </p:tav>
                                        <p:tav tm="100000">
                                          <p:val>
                                            <p:strVal val="#ppt_x"/>
                                          </p:val>
                                        </p:tav>
                                      </p:tavLst>
                                    </p:anim>
                                    <p:anim calcmode="lin" valueType="num">
                                      <p:cBhvr>
                                        <p:cTn id="21" dur="500" fill="hold"/>
                                        <p:tgtEl>
                                          <p:spTgt spid="315407"/>
                                        </p:tgtEl>
                                        <p:attrNameLst>
                                          <p:attrName>ppt_y</p:attrName>
                                        </p:attrNameLst>
                                      </p:cBhvr>
                                      <p:tavLst>
                                        <p:tav tm="0">
                                          <p:val>
                                            <p:strVal val="#ppt_y"/>
                                          </p:val>
                                        </p:tav>
                                        <p:tav tm="100000">
                                          <p:val>
                                            <p:strVal val="#ppt_y"/>
                                          </p:val>
                                        </p:tav>
                                      </p:tavLst>
                                    </p:anim>
                                    <p:anim calcmode="lin" valueType="num">
                                      <p:cBhvr>
                                        <p:cTn id="22" dur="500" fill="hold"/>
                                        <p:tgtEl>
                                          <p:spTgt spid="315407"/>
                                        </p:tgtEl>
                                        <p:attrNameLst>
                                          <p:attrName>ppt_w</p:attrName>
                                        </p:attrNameLst>
                                      </p:cBhvr>
                                      <p:tavLst>
                                        <p:tav tm="0">
                                          <p:val>
                                            <p:fltVal val="0.000000"/>
                                          </p:val>
                                        </p:tav>
                                        <p:tav tm="100000">
                                          <p:val>
                                            <p:strVal val="#ppt_w"/>
                                          </p:val>
                                        </p:tav>
                                      </p:tavLst>
                                    </p:anim>
                                    <p:anim calcmode="lin" valueType="num">
                                      <p:cBhvr>
                                        <p:cTn id="23" dur="500" fill="hold"/>
                                        <p:tgtEl>
                                          <p:spTgt spid="315407"/>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15415"/>
                                        </p:tgtEl>
                                        <p:attrNameLst>
                                          <p:attrName>style.visibility</p:attrName>
                                        </p:attrNameLst>
                                      </p:cBhvr>
                                      <p:to>
                                        <p:strVal val="visible"/>
                                      </p:to>
                                    </p:set>
                                    <p:anim calcmode="lin" valueType="num">
                                      <p:cBhvr additive="base">
                                        <p:cTn id="28" dur="500" fill="hold"/>
                                        <p:tgtEl>
                                          <p:spTgt spid="315415"/>
                                        </p:tgtEl>
                                        <p:attrNameLst>
                                          <p:attrName>ppt_x</p:attrName>
                                        </p:attrNameLst>
                                      </p:cBhvr>
                                      <p:tavLst>
                                        <p:tav tm="0">
                                          <p:val>
                                            <p:strVal val="0-#ppt_w/2"/>
                                          </p:val>
                                        </p:tav>
                                        <p:tav tm="100000">
                                          <p:val>
                                            <p:strVal val="#ppt_x"/>
                                          </p:val>
                                        </p:tav>
                                      </p:tavLst>
                                    </p:anim>
                                    <p:anim calcmode="lin" valueType="num">
                                      <p:cBhvr additive="base">
                                        <p:cTn id="29" dur="500" fill="hold"/>
                                        <p:tgtEl>
                                          <p:spTgt spid="3154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7" grpId="0"/>
      <p:bldP spid="315398" grpId="0" animBg="1"/>
      <p:bldP spid="315407" grpId="0"/>
      <p:bldP spid="31541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86151" name="Text Box 135"/>
          <p:cNvSpPr txBox="1"/>
          <p:nvPr/>
        </p:nvSpPr>
        <p:spPr>
          <a:xfrm>
            <a:off x="395605" y="260350"/>
            <a:ext cx="6542405" cy="5835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Times New Roman" panose="02020603050405020304" pitchFamily="18" charset="0"/>
                <a:ea typeface="黑体" panose="02010609060101010101" pitchFamily="49" charset="-122"/>
              </a:rPr>
              <a:t>3</a:t>
            </a:r>
            <a:r>
              <a:rPr lang="zh-CN" altLang="en-US" b="1" dirty="0">
                <a:latin typeface="Times New Roman" panose="02020603050405020304" pitchFamily="18" charset="0"/>
                <a:ea typeface="黑体" panose="02010609060101010101" pitchFamily="49" charset="-122"/>
              </a:rPr>
              <a:t>、寄存器寻址</a:t>
            </a:r>
            <a:r>
              <a:rPr lang="zh-CN" altLang="en-US" sz="2400" b="1" dirty="0">
                <a:latin typeface="Times New Roman" panose="02020603050405020304" pitchFamily="18" charset="0"/>
                <a:ea typeface="黑体" panose="02010609060101010101" pitchFamily="49" charset="-122"/>
              </a:rPr>
              <a:t>（寄存器直接</a:t>
            </a:r>
            <a:r>
              <a:rPr lang="zh-CN" altLang="en-US" sz="2400" b="1" dirty="0">
                <a:latin typeface="Times New Roman" panose="02020603050405020304" pitchFamily="18" charset="0"/>
                <a:ea typeface="黑体" panose="02010609060101010101" pitchFamily="49" charset="-122"/>
              </a:rPr>
              <a:t>寻址）</a:t>
            </a:r>
            <a:endParaRPr lang="zh-CN" altLang="en-US" sz="2400" b="1" dirty="0">
              <a:latin typeface="Times New Roman" panose="02020603050405020304" pitchFamily="18" charset="0"/>
              <a:ea typeface="黑体" panose="02010609060101010101" pitchFamily="49" charset="-122"/>
            </a:endParaRPr>
          </a:p>
        </p:txBody>
      </p:sp>
      <p:sp>
        <p:nvSpPr>
          <p:cNvPr id="86152" name="Text Box 136"/>
          <p:cNvSpPr txBox="1"/>
          <p:nvPr/>
        </p:nvSpPr>
        <p:spPr>
          <a:xfrm>
            <a:off x="539750" y="908050"/>
            <a:ext cx="8604250" cy="1384300"/>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zh-CN" altLang="en-US" sz="2800" b="1" dirty="0">
                <a:solidFill>
                  <a:srgbClr val="4F20FA"/>
                </a:solidFill>
                <a:latin typeface="Times New Roman" panose="02020603050405020304" pitchFamily="18" charset="0"/>
                <a:ea typeface="黑体" panose="02010609060101010101" pitchFamily="49" charset="-122"/>
              </a:rPr>
              <a:t>指令中给出寄存器号（也称寄存器地址），从寄存器中获取操作数。寻址过程可描述为：</a:t>
            </a:r>
            <a:endParaRPr lang="zh-CN" altLang="en-US" sz="2800" b="1" dirty="0">
              <a:solidFill>
                <a:srgbClr val="4F20FA"/>
              </a:solidFill>
              <a:latin typeface="Times New Roman" panose="02020603050405020304" pitchFamily="18" charset="0"/>
              <a:ea typeface="黑体" panose="02010609060101010101" pitchFamily="49" charset="-122"/>
            </a:endParaRPr>
          </a:p>
        </p:txBody>
      </p:sp>
      <p:sp>
        <p:nvSpPr>
          <p:cNvPr id="65541" name="Text Box 154"/>
          <p:cNvSpPr txBox="1"/>
          <p:nvPr/>
        </p:nvSpPr>
        <p:spPr>
          <a:xfrm>
            <a:off x="1763713" y="2349500"/>
            <a:ext cx="3505200" cy="523875"/>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C00000"/>
                </a:solidFill>
                <a:latin typeface="宋体" panose="02010600030101010101" pitchFamily="2" charset="-122"/>
                <a:ea typeface="黑体" panose="02010609060101010101" pitchFamily="49" charset="-122"/>
              </a:rPr>
              <a:t>OP    </a:t>
            </a:r>
            <a:r>
              <a:rPr lang="en-US" altLang="zh-CN" sz="2800" b="1" dirty="0">
                <a:solidFill>
                  <a:srgbClr val="C00000"/>
                </a:solidFill>
                <a:latin typeface="宋体" panose="02010600030101010101" pitchFamily="2" charset="-122"/>
                <a:ea typeface="黑体" panose="02010609060101010101" pitchFamily="49" charset="-122"/>
                <a:sym typeface="Symbol" panose="05050102010706020507" pitchFamily="18" charset="2"/>
              </a:rPr>
              <a:t></a:t>
            </a:r>
            <a:r>
              <a:rPr lang="en-US" altLang="zh-CN" sz="2800" b="1" dirty="0">
                <a:solidFill>
                  <a:srgbClr val="C00000"/>
                </a:solidFill>
                <a:latin typeface="宋体" panose="02010600030101010101" pitchFamily="2" charset="-122"/>
                <a:ea typeface="黑体" panose="02010609060101010101" pitchFamily="49" charset="-122"/>
              </a:rPr>
              <a:t>      Ri</a:t>
            </a:r>
            <a:r>
              <a:rPr lang="en-US" altLang="zh-CN" sz="2800" b="1" dirty="0">
                <a:solidFill>
                  <a:srgbClr val="C00000"/>
                </a:solidFill>
                <a:latin typeface="黑体" panose="02010609060101010101" pitchFamily="49" charset="-122"/>
                <a:ea typeface="黑体" panose="02010609060101010101" pitchFamily="49" charset="-122"/>
              </a:rPr>
              <a:t> </a:t>
            </a:r>
            <a:endParaRPr lang="en-US" altLang="zh-CN" sz="2800" b="1" dirty="0">
              <a:solidFill>
                <a:srgbClr val="C00000"/>
              </a:solidFill>
              <a:latin typeface="黑体" panose="02010609060101010101" pitchFamily="49" charset="-122"/>
              <a:ea typeface="黑体" panose="02010609060101010101" pitchFamily="49" charset="-122"/>
            </a:endParaRPr>
          </a:p>
        </p:txBody>
      </p:sp>
      <p:sp>
        <p:nvSpPr>
          <p:cNvPr id="65542" name="Line 155"/>
          <p:cNvSpPr/>
          <p:nvPr/>
        </p:nvSpPr>
        <p:spPr>
          <a:xfrm>
            <a:off x="2555875" y="2349500"/>
            <a:ext cx="0" cy="533400"/>
          </a:xfrm>
          <a:prstGeom prst="line">
            <a:avLst/>
          </a:prstGeom>
          <a:ln w="38100" cap="flat" cmpd="sng">
            <a:solidFill>
              <a:schemeClr val="tx1"/>
            </a:solidFill>
            <a:prstDash val="solid"/>
            <a:headEnd type="none" w="sm" len="sm"/>
            <a:tailEnd type="none" w="sm" len="sm"/>
          </a:ln>
        </p:spPr>
      </p:sp>
      <p:sp>
        <p:nvSpPr>
          <p:cNvPr id="86172" name="Text Box 156"/>
          <p:cNvSpPr txBox="1"/>
          <p:nvPr/>
        </p:nvSpPr>
        <p:spPr>
          <a:xfrm>
            <a:off x="684213" y="2349500"/>
            <a:ext cx="10445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指令</a:t>
            </a:r>
            <a:endParaRPr lang="zh-CN" altLang="en-US" sz="2800" b="1" dirty="0">
              <a:latin typeface="Times New Roman" panose="02020603050405020304" pitchFamily="18" charset="0"/>
              <a:ea typeface="黑体" panose="02010609060101010101" pitchFamily="49" charset="-122"/>
            </a:endParaRPr>
          </a:p>
        </p:txBody>
      </p:sp>
      <p:sp>
        <p:nvSpPr>
          <p:cNvPr id="65544" name="Text Box 158"/>
          <p:cNvSpPr txBox="1"/>
          <p:nvPr/>
        </p:nvSpPr>
        <p:spPr>
          <a:xfrm>
            <a:off x="6877050" y="2349500"/>
            <a:ext cx="1871663" cy="523875"/>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C00000"/>
                </a:solidFill>
                <a:latin typeface="黑体" panose="02010609060101010101" pitchFamily="49" charset="-122"/>
                <a:ea typeface="黑体" panose="02010609060101010101" pitchFamily="49" charset="-122"/>
              </a:rPr>
              <a:t> </a:t>
            </a:r>
            <a:r>
              <a:rPr lang="zh-CN" altLang="en-US" sz="2800" b="1" dirty="0">
                <a:solidFill>
                  <a:srgbClr val="C00000"/>
                </a:solidFill>
                <a:latin typeface="黑体" panose="02010609060101010101" pitchFamily="49" charset="-122"/>
                <a:ea typeface="黑体" panose="02010609060101010101" pitchFamily="49" charset="-122"/>
              </a:rPr>
              <a:t>操作数</a:t>
            </a:r>
            <a:r>
              <a:rPr lang="en-US" altLang="zh-CN" sz="2800" b="1" dirty="0">
                <a:solidFill>
                  <a:srgbClr val="C00000"/>
                </a:solidFill>
                <a:latin typeface="黑体" panose="02010609060101010101" pitchFamily="49" charset="-122"/>
                <a:ea typeface="黑体" panose="02010609060101010101" pitchFamily="49" charset="-122"/>
              </a:rPr>
              <a:t>S</a:t>
            </a:r>
            <a:endParaRPr lang="en-US" altLang="zh-CN" sz="2800" b="1" dirty="0">
              <a:solidFill>
                <a:srgbClr val="C00000"/>
              </a:solidFill>
              <a:latin typeface="黑体" panose="02010609060101010101" pitchFamily="49" charset="-122"/>
              <a:ea typeface="黑体" panose="02010609060101010101" pitchFamily="49" charset="-122"/>
            </a:endParaRPr>
          </a:p>
        </p:txBody>
      </p:sp>
      <p:sp>
        <p:nvSpPr>
          <p:cNvPr id="86176" name="Text Box 160"/>
          <p:cNvSpPr txBox="1"/>
          <p:nvPr/>
        </p:nvSpPr>
        <p:spPr>
          <a:xfrm>
            <a:off x="323850" y="3286125"/>
            <a:ext cx="3024188"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也可表示为：</a:t>
            </a:r>
            <a:endParaRPr lang="zh-CN" altLang="en-US" sz="2800" b="1" dirty="0">
              <a:latin typeface="黑体" panose="02010609060101010101" pitchFamily="49" charset="-122"/>
              <a:ea typeface="黑体" panose="02010609060101010101" pitchFamily="49" charset="-122"/>
            </a:endParaRPr>
          </a:p>
        </p:txBody>
      </p:sp>
      <p:sp>
        <p:nvSpPr>
          <p:cNvPr id="65546" name="Line 161"/>
          <p:cNvSpPr/>
          <p:nvPr/>
        </p:nvSpPr>
        <p:spPr>
          <a:xfrm>
            <a:off x="3924300" y="2349500"/>
            <a:ext cx="0" cy="533400"/>
          </a:xfrm>
          <a:prstGeom prst="line">
            <a:avLst/>
          </a:prstGeom>
          <a:ln w="38100" cap="flat" cmpd="sng">
            <a:solidFill>
              <a:schemeClr val="tx1"/>
            </a:solidFill>
            <a:prstDash val="solid"/>
            <a:headEnd type="none" w="sm" len="sm"/>
            <a:tailEnd type="none" w="sm" len="sm"/>
          </a:ln>
        </p:spPr>
      </p:sp>
      <p:sp>
        <p:nvSpPr>
          <p:cNvPr id="65547" name="Line 164"/>
          <p:cNvSpPr/>
          <p:nvPr/>
        </p:nvSpPr>
        <p:spPr>
          <a:xfrm>
            <a:off x="5076825" y="2636838"/>
            <a:ext cx="1152525" cy="0"/>
          </a:xfrm>
          <a:prstGeom prst="line">
            <a:avLst/>
          </a:prstGeom>
          <a:ln w="28575" cap="flat" cmpd="sng">
            <a:solidFill>
              <a:schemeClr val="tx1"/>
            </a:solidFill>
            <a:prstDash val="solid"/>
            <a:miter/>
            <a:headEnd type="none" w="med" len="med"/>
            <a:tailEnd type="triangle" w="med" len="med"/>
          </a:ln>
        </p:spPr>
      </p:sp>
      <p:grpSp>
        <p:nvGrpSpPr>
          <p:cNvPr id="65548" name="Group 165"/>
          <p:cNvGrpSpPr/>
          <p:nvPr/>
        </p:nvGrpSpPr>
        <p:grpSpPr>
          <a:xfrm>
            <a:off x="2627313" y="3213100"/>
            <a:ext cx="4032250" cy="601663"/>
            <a:chOff x="1247" y="3203"/>
            <a:chExt cx="2540" cy="379"/>
          </a:xfrm>
        </p:grpSpPr>
        <p:sp>
          <p:nvSpPr>
            <p:cNvPr id="65553" name="Text Box 166"/>
            <p:cNvSpPr txBox="1"/>
            <p:nvPr/>
          </p:nvSpPr>
          <p:spPr>
            <a:xfrm>
              <a:off x="1247" y="3294"/>
              <a:ext cx="1497"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寄存器号</a:t>
              </a:r>
              <a:endParaRPr lang="zh-CN" altLang="en-US" sz="2400" b="1" dirty="0">
                <a:ea typeface="黑体" panose="02010609060101010101" pitchFamily="49" charset="-122"/>
              </a:endParaRPr>
            </a:p>
          </p:txBody>
        </p:sp>
        <p:sp>
          <p:nvSpPr>
            <p:cNvPr id="65554" name="Line 167"/>
            <p:cNvSpPr/>
            <p:nvPr/>
          </p:nvSpPr>
          <p:spPr>
            <a:xfrm>
              <a:off x="2290" y="3476"/>
              <a:ext cx="635" cy="0"/>
            </a:xfrm>
            <a:prstGeom prst="line">
              <a:avLst/>
            </a:prstGeom>
            <a:ln w="28575" cap="flat" cmpd="sng">
              <a:solidFill>
                <a:schemeClr val="tx1"/>
              </a:solidFill>
              <a:prstDash val="solid"/>
              <a:miter/>
              <a:headEnd type="none" w="med" len="med"/>
              <a:tailEnd type="triangle" w="med" len="med"/>
            </a:ln>
          </p:spPr>
        </p:sp>
        <p:sp>
          <p:nvSpPr>
            <p:cNvPr id="65555" name="Text Box 168"/>
            <p:cNvSpPr txBox="1"/>
            <p:nvPr/>
          </p:nvSpPr>
          <p:spPr>
            <a:xfrm>
              <a:off x="2925" y="3294"/>
              <a:ext cx="86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操作数</a:t>
              </a:r>
              <a:endParaRPr lang="zh-CN" altLang="en-US" sz="2400" b="1" dirty="0">
                <a:ea typeface="黑体" panose="02010609060101010101" pitchFamily="49" charset="-122"/>
              </a:endParaRPr>
            </a:p>
          </p:txBody>
        </p:sp>
        <p:sp>
          <p:nvSpPr>
            <p:cNvPr id="65556" name="Text Box 169"/>
            <p:cNvSpPr txBox="1"/>
            <p:nvPr/>
          </p:nvSpPr>
          <p:spPr>
            <a:xfrm>
              <a:off x="2426" y="3203"/>
              <a:ext cx="363"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R</a:t>
              </a:r>
              <a:endParaRPr lang="en-US" altLang="zh-CN" sz="2400" b="1" dirty="0">
                <a:ea typeface="黑体" panose="02010609060101010101" pitchFamily="49" charset="-122"/>
              </a:endParaRPr>
            </a:p>
          </p:txBody>
        </p:sp>
      </p:grpSp>
      <p:sp>
        <p:nvSpPr>
          <p:cNvPr id="65549" name="Rectangle 170"/>
          <p:cNvSpPr/>
          <p:nvPr/>
        </p:nvSpPr>
        <p:spPr>
          <a:xfrm>
            <a:off x="6300788" y="2349500"/>
            <a:ext cx="5397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800" b="1" dirty="0"/>
              <a:t>Ri</a:t>
            </a:r>
            <a:endParaRPr lang="en-US" altLang="zh-CN" sz="2800" b="1" dirty="0"/>
          </a:p>
        </p:txBody>
      </p:sp>
      <p:sp>
        <p:nvSpPr>
          <p:cNvPr id="86187" name="Text Box 171"/>
          <p:cNvSpPr txBox="1"/>
          <p:nvPr/>
        </p:nvSpPr>
        <p:spPr>
          <a:xfrm>
            <a:off x="250825" y="4508500"/>
            <a:ext cx="396081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黑体" panose="02010609060101010101" pitchFamily="49" charset="-122"/>
                <a:ea typeface="黑体" panose="02010609060101010101" pitchFamily="49" charset="-122"/>
                <a:sym typeface="Symbol" panose="05050102010706020507" pitchFamily="18" charset="2"/>
              </a:rPr>
              <a:t> </a:t>
            </a:r>
            <a:r>
              <a:rPr lang="zh-CN" altLang="en-US" sz="2800" b="1" dirty="0">
                <a:latin typeface="黑体" panose="02010609060101010101" pitchFamily="49" charset="-122"/>
                <a:ea typeface="黑体" panose="02010609060101010101" pitchFamily="49" charset="-122"/>
                <a:sym typeface="Symbol" panose="05050102010706020507" pitchFamily="18" charset="2"/>
              </a:rPr>
              <a:t>该寻址方式的优点</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86188" name="Text Box 172"/>
          <p:cNvSpPr txBox="1"/>
          <p:nvPr/>
        </p:nvSpPr>
        <p:spPr>
          <a:xfrm>
            <a:off x="4067175" y="4221163"/>
            <a:ext cx="5076825" cy="11604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chemeClr val="tx2"/>
                </a:solidFill>
                <a:latin typeface="黑体" panose="02010609060101010101" pitchFamily="49" charset="-122"/>
                <a:ea typeface="黑体" panose="02010609060101010101" pitchFamily="49" charset="-122"/>
              </a:rPr>
              <a:t>寻址速度比直接寻址快</a:t>
            </a:r>
            <a:endParaRPr lang="zh-CN" altLang="en-US" sz="2800" b="1" dirty="0">
              <a:solidFill>
                <a:schemeClr val="tx2"/>
              </a:solidFill>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zh-CN" altLang="en-US" sz="2800" b="1" dirty="0">
                <a:solidFill>
                  <a:schemeClr val="tx2"/>
                </a:solidFill>
                <a:latin typeface="黑体" panose="02010609060101010101" pitchFamily="49" charset="-122"/>
                <a:ea typeface="黑体" panose="02010609060101010101" pitchFamily="49" charset="-122"/>
              </a:rPr>
              <a:t>可减少一个操作数地址的位数</a:t>
            </a:r>
            <a:endParaRPr lang="zh-CN" altLang="en-US" sz="2800" b="1" dirty="0">
              <a:solidFill>
                <a:schemeClr val="tx2"/>
              </a:solidFill>
              <a:latin typeface="黑体" panose="02010609060101010101" pitchFamily="49" charset="-122"/>
              <a:ea typeface="黑体" panose="02010609060101010101" pitchFamily="49" charset="-122"/>
            </a:endParaRPr>
          </a:p>
        </p:txBody>
      </p:sp>
      <p:sp>
        <p:nvSpPr>
          <p:cNvPr id="65552" name="AutoShape 173"/>
          <p:cNvSpPr/>
          <p:nvPr/>
        </p:nvSpPr>
        <p:spPr>
          <a:xfrm>
            <a:off x="3924300" y="4437063"/>
            <a:ext cx="142875" cy="719137"/>
          </a:xfrm>
          <a:prstGeom prst="leftBrace">
            <a:avLst>
              <a:gd name="adj1" fmla="val 41944"/>
              <a:gd name="adj2" fmla="val 50000"/>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86151"/>
                                        </p:tgtEl>
                                        <p:attrNameLst>
                                          <p:attrName>style.visibility</p:attrName>
                                        </p:attrNameLst>
                                      </p:cBhvr>
                                      <p:to>
                                        <p:strVal val="visible"/>
                                      </p:to>
                                    </p:set>
                                    <p:anim calcmode="lin" valueType="num">
                                      <p:cBhvr>
                                        <p:cTn id="7" dur="500" fill="hold"/>
                                        <p:tgtEl>
                                          <p:spTgt spid="86151"/>
                                        </p:tgtEl>
                                        <p:attrNameLst>
                                          <p:attrName>ppt_x</p:attrName>
                                        </p:attrNameLst>
                                      </p:cBhvr>
                                      <p:tavLst>
                                        <p:tav tm="0">
                                          <p:val>
                                            <p:strVal val="#ppt_x"/>
                                          </p:val>
                                        </p:tav>
                                        <p:tav tm="100000">
                                          <p:val>
                                            <p:strVal val="#ppt_x"/>
                                          </p:val>
                                        </p:tav>
                                      </p:tavLst>
                                    </p:anim>
                                    <p:anim calcmode="lin" valueType="num">
                                      <p:cBhvr>
                                        <p:cTn id="8" dur="500" fill="hold"/>
                                        <p:tgtEl>
                                          <p:spTgt spid="86151"/>
                                        </p:tgtEl>
                                        <p:attrNameLst>
                                          <p:attrName>ppt_y</p:attrName>
                                        </p:attrNameLst>
                                      </p:cBhvr>
                                      <p:tavLst>
                                        <p:tav tm="0">
                                          <p:val>
                                            <p:strVal val="#ppt_y+#ppt_h/2"/>
                                          </p:val>
                                        </p:tav>
                                        <p:tav tm="100000">
                                          <p:val>
                                            <p:strVal val="#ppt_y"/>
                                          </p:val>
                                        </p:tav>
                                      </p:tavLst>
                                    </p:anim>
                                    <p:anim calcmode="lin" valueType="num">
                                      <p:cBhvr>
                                        <p:cTn id="9" dur="500" fill="hold"/>
                                        <p:tgtEl>
                                          <p:spTgt spid="86151"/>
                                        </p:tgtEl>
                                        <p:attrNameLst>
                                          <p:attrName>ppt_w</p:attrName>
                                        </p:attrNameLst>
                                      </p:cBhvr>
                                      <p:tavLst>
                                        <p:tav tm="0">
                                          <p:val>
                                            <p:strVal val="#ppt_w"/>
                                          </p:val>
                                        </p:tav>
                                        <p:tav tm="100000">
                                          <p:val>
                                            <p:strVal val="#ppt_w"/>
                                          </p:val>
                                        </p:tav>
                                      </p:tavLst>
                                    </p:anim>
                                    <p:anim calcmode="lin" valueType="num">
                                      <p:cBhvr>
                                        <p:cTn id="10" dur="500" fill="hold"/>
                                        <p:tgtEl>
                                          <p:spTgt spid="86151"/>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86152"/>
                                        </p:tgtEl>
                                        <p:attrNameLst>
                                          <p:attrName>style.visibility</p:attrName>
                                        </p:attrNameLst>
                                      </p:cBhvr>
                                      <p:to>
                                        <p:strVal val="visible"/>
                                      </p:to>
                                    </p:set>
                                    <p:animEffect transition="in" filter="slide(fromLeft)">
                                      <p:cBhvr>
                                        <p:cTn id="15" dur="500"/>
                                        <p:tgtEl>
                                          <p:spTgt spid="8615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86172"/>
                                        </p:tgtEl>
                                        <p:attrNameLst>
                                          <p:attrName>style.visibility</p:attrName>
                                        </p:attrNameLst>
                                      </p:cBhvr>
                                      <p:to>
                                        <p:strVal val="visible"/>
                                      </p:to>
                                    </p:set>
                                    <p:anim calcmode="lin" valueType="num">
                                      <p:cBhvr>
                                        <p:cTn id="20" dur="500" fill="hold"/>
                                        <p:tgtEl>
                                          <p:spTgt spid="86172"/>
                                        </p:tgtEl>
                                        <p:attrNameLst>
                                          <p:attrName>ppt_x</p:attrName>
                                        </p:attrNameLst>
                                      </p:cBhvr>
                                      <p:tavLst>
                                        <p:tav tm="0">
                                          <p:val>
                                            <p:strVal val="#ppt_x-#ppt_w/2"/>
                                          </p:val>
                                        </p:tav>
                                        <p:tav tm="100000">
                                          <p:val>
                                            <p:strVal val="#ppt_x"/>
                                          </p:val>
                                        </p:tav>
                                      </p:tavLst>
                                    </p:anim>
                                    <p:anim calcmode="lin" valueType="num">
                                      <p:cBhvr>
                                        <p:cTn id="21" dur="500" fill="hold"/>
                                        <p:tgtEl>
                                          <p:spTgt spid="86172"/>
                                        </p:tgtEl>
                                        <p:attrNameLst>
                                          <p:attrName>ppt_y</p:attrName>
                                        </p:attrNameLst>
                                      </p:cBhvr>
                                      <p:tavLst>
                                        <p:tav tm="0">
                                          <p:val>
                                            <p:strVal val="#ppt_y"/>
                                          </p:val>
                                        </p:tav>
                                        <p:tav tm="100000">
                                          <p:val>
                                            <p:strVal val="#ppt_y"/>
                                          </p:val>
                                        </p:tav>
                                      </p:tavLst>
                                    </p:anim>
                                    <p:anim calcmode="lin" valueType="num">
                                      <p:cBhvr>
                                        <p:cTn id="22" dur="500" fill="hold"/>
                                        <p:tgtEl>
                                          <p:spTgt spid="86172"/>
                                        </p:tgtEl>
                                        <p:attrNameLst>
                                          <p:attrName>ppt_w</p:attrName>
                                        </p:attrNameLst>
                                      </p:cBhvr>
                                      <p:tavLst>
                                        <p:tav tm="0">
                                          <p:val>
                                            <p:fltVal val="0.000000"/>
                                          </p:val>
                                        </p:tav>
                                        <p:tav tm="100000">
                                          <p:val>
                                            <p:strVal val="#ppt_w"/>
                                          </p:val>
                                        </p:tav>
                                      </p:tavLst>
                                    </p:anim>
                                    <p:anim calcmode="lin" valueType="num">
                                      <p:cBhvr>
                                        <p:cTn id="23" dur="500" fill="hold"/>
                                        <p:tgtEl>
                                          <p:spTgt spid="8617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86176"/>
                                        </p:tgtEl>
                                        <p:attrNameLst>
                                          <p:attrName>style.visibility</p:attrName>
                                        </p:attrNameLst>
                                      </p:cBhvr>
                                      <p:to>
                                        <p:strVal val="visible"/>
                                      </p:to>
                                    </p:set>
                                    <p:anim calcmode="lin" valueType="num">
                                      <p:cBhvr additive="base">
                                        <p:cTn id="28" dur="500" fill="hold"/>
                                        <p:tgtEl>
                                          <p:spTgt spid="86176"/>
                                        </p:tgtEl>
                                        <p:attrNameLst>
                                          <p:attrName>ppt_x</p:attrName>
                                        </p:attrNameLst>
                                      </p:cBhvr>
                                      <p:tavLst>
                                        <p:tav tm="0">
                                          <p:val>
                                            <p:strVal val="0-#ppt_w/2"/>
                                          </p:val>
                                        </p:tav>
                                        <p:tav tm="100000">
                                          <p:val>
                                            <p:strVal val="#ppt_x"/>
                                          </p:val>
                                        </p:tav>
                                      </p:tavLst>
                                    </p:anim>
                                    <p:anim calcmode="lin" valueType="num">
                                      <p:cBhvr additive="base">
                                        <p:cTn id="29" dur="500" fill="hold"/>
                                        <p:tgtEl>
                                          <p:spTgt spid="8617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6187"/>
                                        </p:tgtEl>
                                        <p:attrNameLst>
                                          <p:attrName>style.visibility</p:attrName>
                                        </p:attrNameLst>
                                      </p:cBhvr>
                                      <p:to>
                                        <p:strVal val="visible"/>
                                      </p:to>
                                    </p:set>
                                    <p:anim calcmode="lin" valueType="num">
                                      <p:cBhvr additive="base">
                                        <p:cTn id="34" dur="500" fill="hold"/>
                                        <p:tgtEl>
                                          <p:spTgt spid="86187"/>
                                        </p:tgtEl>
                                        <p:attrNameLst>
                                          <p:attrName>ppt_x</p:attrName>
                                        </p:attrNameLst>
                                      </p:cBhvr>
                                      <p:tavLst>
                                        <p:tav tm="0">
                                          <p:val>
                                            <p:strVal val="0-#ppt_w/2"/>
                                          </p:val>
                                        </p:tav>
                                        <p:tav tm="100000">
                                          <p:val>
                                            <p:strVal val="#ppt_x"/>
                                          </p:val>
                                        </p:tav>
                                      </p:tavLst>
                                    </p:anim>
                                    <p:anim calcmode="lin" valueType="num">
                                      <p:cBhvr additive="base">
                                        <p:cTn id="35" dur="500" fill="hold"/>
                                        <p:tgtEl>
                                          <p:spTgt spid="8618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86188"/>
                                        </p:tgtEl>
                                        <p:attrNameLst>
                                          <p:attrName>style.visibility</p:attrName>
                                        </p:attrNameLst>
                                      </p:cBhvr>
                                      <p:to>
                                        <p:strVal val="visible"/>
                                      </p:to>
                                    </p:set>
                                    <p:anim calcmode="lin" valueType="num">
                                      <p:cBhvr additive="base">
                                        <p:cTn id="40" dur="500" fill="hold"/>
                                        <p:tgtEl>
                                          <p:spTgt spid="86188"/>
                                        </p:tgtEl>
                                        <p:attrNameLst>
                                          <p:attrName>ppt_x</p:attrName>
                                        </p:attrNameLst>
                                      </p:cBhvr>
                                      <p:tavLst>
                                        <p:tav tm="0">
                                          <p:val>
                                            <p:strVal val="0-#ppt_w/2"/>
                                          </p:val>
                                        </p:tav>
                                        <p:tav tm="100000">
                                          <p:val>
                                            <p:strVal val="#ppt_x"/>
                                          </p:val>
                                        </p:tav>
                                      </p:tavLst>
                                    </p:anim>
                                    <p:anim calcmode="lin" valueType="num">
                                      <p:cBhvr additive="base">
                                        <p:cTn id="41" dur="500" fill="hold"/>
                                        <p:tgtEl>
                                          <p:spTgt spid="86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51" grpId="0"/>
      <p:bldP spid="86152" grpId="0" animBg="1"/>
      <p:bldP spid="86172" grpId="0"/>
      <p:bldP spid="86176" grpId="0"/>
      <p:bldP spid="86187" grpId="0"/>
      <p:bldP spid="8618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矩形 28"/>
          <p:cNvSpPr/>
          <p:nvPr/>
        </p:nvSpPr>
        <p:spPr>
          <a:xfrm>
            <a:off x="323850" y="549275"/>
            <a:ext cx="8569325" cy="17532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③ 可用数轴表示出原码的表示范围和可能的代码组合。</a:t>
            </a:r>
            <a:endParaRPr lang="en-US" altLang="zh-CN" sz="2400" b="1" dirty="0"/>
          </a:p>
          <a:p>
            <a:pPr marL="0" lvl="0" indent="0" eaLnBrk="1" hangingPunct="1">
              <a:lnSpc>
                <a:spcPct val="150000"/>
              </a:lnSpc>
              <a:spcBef>
                <a:spcPct val="0"/>
              </a:spcBef>
              <a:buClrTx/>
              <a:buSzTx/>
              <a:buFontTx/>
              <a:buNone/>
            </a:pPr>
            <a:r>
              <a:rPr lang="en-US" altLang="zh-CN" sz="2400" b="1" dirty="0"/>
              <a:t>     </a:t>
            </a:r>
            <a:r>
              <a:rPr lang="zh-CN" altLang="zh-CN" sz="2400" b="1" dirty="0"/>
              <a:t>以定点整数为例，设机器字长</a:t>
            </a:r>
            <a:r>
              <a:rPr lang="en-US" altLang="zh-CN" sz="2400" b="1" i="1" dirty="0"/>
              <a:t>n</a:t>
            </a:r>
            <a:r>
              <a:rPr lang="en-US" altLang="zh-CN" sz="2400" b="1" dirty="0"/>
              <a:t>+1</a:t>
            </a:r>
            <a:r>
              <a:rPr lang="zh-CN" altLang="zh-CN" sz="2400" b="1" dirty="0"/>
              <a:t>位，如</a:t>
            </a:r>
            <a:r>
              <a:rPr lang="zh-CN" altLang="en-US" sz="2400" b="1" dirty="0"/>
              <a:t>下</a:t>
            </a:r>
            <a:r>
              <a:rPr lang="zh-CN" altLang="zh-CN" sz="2400" b="1" dirty="0"/>
              <a:t>图所示，数轴上方表示的是原码的代码组合，下方注明原码对应的真值。</a:t>
            </a:r>
            <a:endParaRPr lang="zh-CN" altLang="en-US" sz="2400" b="1" dirty="0"/>
          </a:p>
        </p:txBody>
      </p:sp>
      <p:pic>
        <p:nvPicPr>
          <p:cNvPr id="9219" name="图片 29" descr="2X01"/>
          <p:cNvPicPr>
            <a:picLocks noChangeAspect="1"/>
          </p:cNvPicPr>
          <p:nvPr/>
        </p:nvPicPr>
        <p:blipFill>
          <a:blip r:embed="rId1"/>
          <a:stretch>
            <a:fillRect/>
          </a:stretch>
        </p:blipFill>
        <p:spPr>
          <a:xfrm>
            <a:off x="323850" y="2492375"/>
            <a:ext cx="8569325" cy="1081088"/>
          </a:xfrm>
          <a:prstGeom prst="rect">
            <a:avLst/>
          </a:prstGeom>
          <a:noFill/>
          <a:ln w="9525">
            <a:noFill/>
          </a:ln>
        </p:spPr>
      </p:pic>
    </p:spTree>
  </p:cSld>
  <p:clrMapOvr>
    <a:masterClrMapping/>
  </p:clrMapOvr>
  <p:transition spd="slow">
    <p:cover dir="l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90156" name="Text Box 44"/>
          <p:cNvSpPr txBox="1"/>
          <p:nvPr/>
        </p:nvSpPr>
        <p:spPr>
          <a:xfrm>
            <a:off x="323850" y="188913"/>
            <a:ext cx="35052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、间接寻址</a:t>
            </a:r>
            <a:endParaRPr lang="zh-CN" altLang="en-US" b="1" dirty="0">
              <a:latin typeface="黑体" panose="02010609060101010101" pitchFamily="49" charset="-122"/>
              <a:ea typeface="黑体" panose="02010609060101010101" pitchFamily="49" charset="-122"/>
            </a:endParaRPr>
          </a:p>
        </p:txBody>
      </p:sp>
      <p:sp>
        <p:nvSpPr>
          <p:cNvPr id="90157" name="Text Box 45"/>
          <p:cNvSpPr txBox="1"/>
          <p:nvPr/>
        </p:nvSpPr>
        <p:spPr>
          <a:xfrm>
            <a:off x="323850" y="836613"/>
            <a:ext cx="8569325" cy="1384300"/>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zh-CN" altLang="en-US" sz="2800" b="1" dirty="0">
                <a:solidFill>
                  <a:srgbClr val="4F20FA"/>
                </a:solidFill>
                <a:latin typeface="Times New Roman" panose="02020603050405020304" pitchFamily="18" charset="0"/>
                <a:ea typeface="黑体" panose="02010609060101010101" pitchFamily="49" charset="-122"/>
              </a:rPr>
              <a:t>指令给出存放操作数地址的主存单元地址，即操作数的间接地址。寻址过程可描述为：</a:t>
            </a:r>
            <a:endParaRPr lang="zh-CN" altLang="en-US" sz="2800" b="1" dirty="0">
              <a:solidFill>
                <a:srgbClr val="4F20FA"/>
              </a:solidFill>
              <a:latin typeface="Times New Roman" panose="02020603050405020304" pitchFamily="18" charset="0"/>
              <a:ea typeface="黑体" panose="02010609060101010101" pitchFamily="49" charset="-122"/>
            </a:endParaRPr>
          </a:p>
        </p:txBody>
      </p:sp>
      <p:sp>
        <p:nvSpPr>
          <p:cNvPr id="90181" name="Text Box 69"/>
          <p:cNvSpPr txBox="1"/>
          <p:nvPr/>
        </p:nvSpPr>
        <p:spPr>
          <a:xfrm>
            <a:off x="684213" y="2349500"/>
            <a:ext cx="10445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指令</a:t>
            </a:r>
            <a:endParaRPr lang="zh-CN" altLang="en-US" sz="2800" b="1" dirty="0">
              <a:latin typeface="Times New Roman" panose="02020603050405020304" pitchFamily="18" charset="0"/>
              <a:ea typeface="黑体" panose="02010609060101010101" pitchFamily="49" charset="-122"/>
            </a:endParaRPr>
          </a:p>
        </p:txBody>
      </p:sp>
      <p:sp>
        <p:nvSpPr>
          <p:cNvPr id="90185" name="Text Box 73"/>
          <p:cNvSpPr txBox="1"/>
          <p:nvPr/>
        </p:nvSpPr>
        <p:spPr>
          <a:xfrm>
            <a:off x="179388" y="4941888"/>
            <a:ext cx="3024187"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也可表示为：</a:t>
            </a:r>
            <a:endParaRPr lang="zh-CN" altLang="en-US" sz="2800" b="1" dirty="0">
              <a:latin typeface="黑体" panose="02010609060101010101" pitchFamily="49" charset="-122"/>
              <a:ea typeface="黑体" panose="02010609060101010101" pitchFamily="49" charset="-122"/>
            </a:endParaRPr>
          </a:p>
        </p:txBody>
      </p:sp>
      <p:sp>
        <p:nvSpPr>
          <p:cNvPr id="66567" name="Rectangle 51"/>
          <p:cNvSpPr/>
          <p:nvPr/>
        </p:nvSpPr>
        <p:spPr>
          <a:xfrm>
            <a:off x="6443663" y="2924175"/>
            <a:ext cx="1600200" cy="2592388"/>
          </a:xfrm>
          <a:prstGeom prst="rect">
            <a:avLst/>
          </a:prstGeom>
          <a:solidFill>
            <a:srgbClr val="FEFEF6"/>
          </a:solidFill>
          <a:ln w="381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6568" name="Line 52"/>
          <p:cNvSpPr/>
          <p:nvPr/>
        </p:nvSpPr>
        <p:spPr>
          <a:xfrm>
            <a:off x="6443663" y="4591050"/>
            <a:ext cx="1600200" cy="0"/>
          </a:xfrm>
          <a:prstGeom prst="line">
            <a:avLst/>
          </a:prstGeom>
          <a:ln w="38100" cap="flat" cmpd="sng">
            <a:solidFill>
              <a:srgbClr val="000000"/>
            </a:solidFill>
            <a:prstDash val="solid"/>
            <a:headEnd type="none" w="med" len="med"/>
            <a:tailEnd type="none" w="med" len="med"/>
          </a:ln>
        </p:spPr>
      </p:sp>
      <p:sp>
        <p:nvSpPr>
          <p:cNvPr id="66569" name="Line 53"/>
          <p:cNvSpPr/>
          <p:nvPr/>
        </p:nvSpPr>
        <p:spPr>
          <a:xfrm>
            <a:off x="6443663" y="5011738"/>
            <a:ext cx="1600200" cy="0"/>
          </a:xfrm>
          <a:prstGeom prst="line">
            <a:avLst/>
          </a:prstGeom>
          <a:ln w="38100" cap="flat" cmpd="sng">
            <a:solidFill>
              <a:srgbClr val="000000"/>
            </a:solidFill>
            <a:prstDash val="solid"/>
            <a:headEnd type="none" w="med" len="med"/>
            <a:tailEnd type="none" w="med" len="med"/>
          </a:ln>
        </p:spPr>
      </p:sp>
      <p:sp>
        <p:nvSpPr>
          <p:cNvPr id="66570" name="Line 54"/>
          <p:cNvSpPr/>
          <p:nvPr/>
        </p:nvSpPr>
        <p:spPr>
          <a:xfrm>
            <a:off x="6443663" y="4116388"/>
            <a:ext cx="1600200" cy="0"/>
          </a:xfrm>
          <a:prstGeom prst="line">
            <a:avLst/>
          </a:prstGeom>
          <a:ln w="38100" cap="flat" cmpd="sng">
            <a:solidFill>
              <a:srgbClr val="000000"/>
            </a:solidFill>
            <a:prstDash val="solid"/>
            <a:headEnd type="none" w="med" len="med"/>
            <a:tailEnd type="none" w="med" len="med"/>
          </a:ln>
        </p:spPr>
      </p:sp>
      <p:sp>
        <p:nvSpPr>
          <p:cNvPr id="66571" name="Text Box 55"/>
          <p:cNvSpPr txBox="1"/>
          <p:nvPr/>
        </p:nvSpPr>
        <p:spPr>
          <a:xfrm>
            <a:off x="5940425" y="3573463"/>
            <a:ext cx="6477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黑体" panose="02010609060101010101" pitchFamily="49" charset="-122"/>
                <a:ea typeface="黑体" panose="02010609060101010101" pitchFamily="49" charset="-122"/>
              </a:rPr>
              <a:t>A1</a:t>
            </a:r>
            <a:endParaRPr lang="en-US" altLang="zh-CN" sz="2800" b="1" dirty="0">
              <a:solidFill>
                <a:srgbClr val="4F20FA"/>
              </a:solidFill>
              <a:latin typeface="黑体" panose="02010609060101010101" pitchFamily="49" charset="-122"/>
              <a:ea typeface="黑体" panose="02010609060101010101" pitchFamily="49" charset="-122"/>
            </a:endParaRPr>
          </a:p>
        </p:txBody>
      </p:sp>
      <p:sp>
        <p:nvSpPr>
          <p:cNvPr id="66572" name="Text Box 56"/>
          <p:cNvSpPr txBox="1"/>
          <p:nvPr/>
        </p:nvSpPr>
        <p:spPr>
          <a:xfrm>
            <a:off x="6948488" y="3573463"/>
            <a:ext cx="660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黑体" panose="02010609060101010101" pitchFamily="49" charset="-122"/>
                <a:ea typeface="黑体" panose="02010609060101010101" pitchFamily="49" charset="-122"/>
              </a:rPr>
              <a:t>A2</a:t>
            </a:r>
            <a:endParaRPr lang="en-US" altLang="zh-CN" sz="2800" b="1" dirty="0">
              <a:solidFill>
                <a:srgbClr val="4F20FA"/>
              </a:solidFill>
              <a:latin typeface="黑体" panose="02010609060101010101" pitchFamily="49" charset="-122"/>
              <a:ea typeface="黑体" panose="02010609060101010101" pitchFamily="49" charset="-122"/>
            </a:endParaRPr>
          </a:p>
        </p:txBody>
      </p:sp>
      <p:sp>
        <p:nvSpPr>
          <p:cNvPr id="66573" name="Text Box 57"/>
          <p:cNvSpPr txBox="1"/>
          <p:nvPr/>
        </p:nvSpPr>
        <p:spPr>
          <a:xfrm>
            <a:off x="6985000" y="4219575"/>
            <a:ext cx="611188"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66574" name="Text Box 58"/>
          <p:cNvSpPr txBox="1"/>
          <p:nvPr/>
        </p:nvSpPr>
        <p:spPr>
          <a:xfrm>
            <a:off x="5940425" y="4508500"/>
            <a:ext cx="7207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黑体" panose="02010609060101010101" pitchFamily="49" charset="-122"/>
                <a:ea typeface="黑体" panose="02010609060101010101" pitchFamily="49" charset="-122"/>
              </a:rPr>
              <a:t>A2</a:t>
            </a:r>
            <a:endParaRPr lang="en-US" altLang="zh-CN" sz="2800" b="1" dirty="0">
              <a:solidFill>
                <a:srgbClr val="4F20FA"/>
              </a:solidFill>
              <a:latin typeface="黑体" panose="02010609060101010101" pitchFamily="49" charset="-122"/>
              <a:ea typeface="黑体" panose="02010609060101010101" pitchFamily="49" charset="-122"/>
            </a:endParaRPr>
          </a:p>
        </p:txBody>
      </p:sp>
      <p:sp>
        <p:nvSpPr>
          <p:cNvPr id="66575" name="Text Box 59"/>
          <p:cNvSpPr txBox="1"/>
          <p:nvPr/>
        </p:nvSpPr>
        <p:spPr>
          <a:xfrm>
            <a:off x="6372225" y="4508500"/>
            <a:ext cx="166846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FA350E"/>
                </a:solidFill>
                <a:latin typeface="黑体" panose="02010609060101010101" pitchFamily="49" charset="-122"/>
                <a:ea typeface="黑体" panose="02010609060101010101" pitchFamily="49" charset="-122"/>
              </a:rPr>
              <a:t> </a:t>
            </a:r>
            <a:r>
              <a:rPr lang="zh-CN" altLang="en-US" sz="2400" b="1" dirty="0">
                <a:solidFill>
                  <a:srgbClr val="FA350E"/>
                </a:solidFill>
                <a:latin typeface="黑体" panose="02010609060101010101" pitchFamily="49" charset="-122"/>
                <a:ea typeface="黑体" panose="02010609060101010101" pitchFamily="49" charset="-122"/>
              </a:rPr>
              <a:t>操作数</a:t>
            </a:r>
            <a:r>
              <a:rPr lang="en-US" altLang="zh-CN" sz="2400" b="1" dirty="0">
                <a:solidFill>
                  <a:srgbClr val="FA350E"/>
                </a:solidFill>
                <a:latin typeface="黑体" panose="02010609060101010101" pitchFamily="49" charset="-122"/>
                <a:ea typeface="黑体" panose="02010609060101010101" pitchFamily="49" charset="-122"/>
              </a:rPr>
              <a:t>S</a:t>
            </a:r>
            <a:endParaRPr lang="en-US" altLang="zh-CN" sz="2400" b="1" dirty="0">
              <a:solidFill>
                <a:srgbClr val="FA350E"/>
              </a:solidFill>
              <a:latin typeface="黑体" panose="02010609060101010101" pitchFamily="49" charset="-122"/>
              <a:ea typeface="黑体" panose="02010609060101010101" pitchFamily="49" charset="-122"/>
            </a:endParaRPr>
          </a:p>
        </p:txBody>
      </p:sp>
      <p:sp>
        <p:nvSpPr>
          <p:cNvPr id="66576" name="Text Box 60"/>
          <p:cNvSpPr txBox="1"/>
          <p:nvPr/>
        </p:nvSpPr>
        <p:spPr>
          <a:xfrm>
            <a:off x="7019925" y="5011738"/>
            <a:ext cx="611188"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66577" name="Text Box 64"/>
          <p:cNvSpPr txBox="1"/>
          <p:nvPr/>
        </p:nvSpPr>
        <p:spPr>
          <a:xfrm>
            <a:off x="8027988" y="3644900"/>
            <a:ext cx="12954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latin typeface="Times New Roman" panose="02020603050405020304" pitchFamily="18" charset="0"/>
                <a:ea typeface="黑体" panose="02010609060101010101" pitchFamily="49" charset="-122"/>
              </a:rPr>
              <a:t>间址单元</a:t>
            </a:r>
            <a:endParaRPr lang="zh-CN" altLang="en-US" sz="2000" b="1" dirty="0">
              <a:latin typeface="Times New Roman" panose="02020603050405020304" pitchFamily="18" charset="0"/>
              <a:ea typeface="黑体" panose="02010609060101010101" pitchFamily="49" charset="-122"/>
            </a:endParaRPr>
          </a:p>
        </p:txBody>
      </p:sp>
      <p:sp>
        <p:nvSpPr>
          <p:cNvPr id="66578" name="Text Box 67"/>
          <p:cNvSpPr txBox="1"/>
          <p:nvPr/>
        </p:nvSpPr>
        <p:spPr>
          <a:xfrm>
            <a:off x="1763713" y="2349500"/>
            <a:ext cx="3505200" cy="523875"/>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C00000"/>
                </a:solidFill>
                <a:latin typeface="宋体" panose="02010600030101010101" pitchFamily="2" charset="-122"/>
                <a:ea typeface="黑体" panose="02010609060101010101" pitchFamily="49" charset="-122"/>
              </a:rPr>
              <a:t>OP    </a:t>
            </a:r>
            <a:r>
              <a:rPr lang="en-US" altLang="zh-CN" sz="2800" b="1" dirty="0">
                <a:solidFill>
                  <a:srgbClr val="C00000"/>
                </a:solidFill>
                <a:latin typeface="宋体" panose="02010600030101010101" pitchFamily="2" charset="-122"/>
                <a:ea typeface="黑体" panose="02010609060101010101" pitchFamily="49" charset="-122"/>
                <a:sym typeface="Symbol" panose="05050102010706020507" pitchFamily="18" charset="2"/>
              </a:rPr>
              <a:t></a:t>
            </a:r>
            <a:r>
              <a:rPr lang="en-US" altLang="zh-CN" sz="2800" b="1" dirty="0">
                <a:solidFill>
                  <a:srgbClr val="C00000"/>
                </a:solidFill>
                <a:latin typeface="宋体" panose="02010600030101010101" pitchFamily="2" charset="-122"/>
                <a:ea typeface="黑体" panose="02010609060101010101" pitchFamily="49" charset="-122"/>
              </a:rPr>
              <a:t>      A1</a:t>
            </a:r>
            <a:r>
              <a:rPr lang="en-US" altLang="zh-CN" sz="2800" b="1" dirty="0">
                <a:solidFill>
                  <a:srgbClr val="C00000"/>
                </a:solidFill>
                <a:latin typeface="黑体" panose="02010609060101010101" pitchFamily="49" charset="-122"/>
                <a:ea typeface="黑体" panose="02010609060101010101" pitchFamily="49" charset="-122"/>
              </a:rPr>
              <a:t> </a:t>
            </a:r>
            <a:endParaRPr lang="en-US" altLang="zh-CN" sz="2800" b="1" dirty="0">
              <a:solidFill>
                <a:srgbClr val="C00000"/>
              </a:solidFill>
              <a:latin typeface="黑体" panose="02010609060101010101" pitchFamily="49" charset="-122"/>
              <a:ea typeface="黑体" panose="02010609060101010101" pitchFamily="49" charset="-122"/>
            </a:endParaRPr>
          </a:p>
        </p:txBody>
      </p:sp>
      <p:sp>
        <p:nvSpPr>
          <p:cNvPr id="66579" name="Line 68"/>
          <p:cNvSpPr/>
          <p:nvPr/>
        </p:nvSpPr>
        <p:spPr>
          <a:xfrm>
            <a:off x="2555875" y="2349500"/>
            <a:ext cx="0" cy="533400"/>
          </a:xfrm>
          <a:prstGeom prst="line">
            <a:avLst/>
          </a:prstGeom>
          <a:ln w="38100" cap="flat" cmpd="sng">
            <a:solidFill>
              <a:schemeClr val="tx1"/>
            </a:solidFill>
            <a:prstDash val="solid"/>
            <a:headEnd type="none" w="sm" len="sm"/>
            <a:tailEnd type="none" w="sm" len="sm"/>
          </a:ln>
        </p:spPr>
      </p:sp>
      <p:sp>
        <p:nvSpPr>
          <p:cNvPr id="66580" name="Line 74"/>
          <p:cNvSpPr/>
          <p:nvPr/>
        </p:nvSpPr>
        <p:spPr>
          <a:xfrm>
            <a:off x="3924300" y="2349500"/>
            <a:ext cx="0" cy="533400"/>
          </a:xfrm>
          <a:prstGeom prst="line">
            <a:avLst/>
          </a:prstGeom>
          <a:ln w="38100" cap="flat" cmpd="sng">
            <a:solidFill>
              <a:schemeClr val="tx1"/>
            </a:solidFill>
            <a:prstDash val="solid"/>
            <a:headEnd type="none" w="sm" len="sm"/>
            <a:tailEnd type="none" w="sm" len="sm"/>
          </a:ln>
        </p:spPr>
      </p:sp>
      <p:sp>
        <p:nvSpPr>
          <p:cNvPr id="66581" name="Text Box 75"/>
          <p:cNvSpPr txBox="1"/>
          <p:nvPr/>
        </p:nvSpPr>
        <p:spPr>
          <a:xfrm>
            <a:off x="6732588" y="2276475"/>
            <a:ext cx="129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ea typeface="黑体" panose="02010609060101010101" pitchFamily="49" charset="-122"/>
              </a:rPr>
              <a:t>主存</a:t>
            </a:r>
            <a:endParaRPr lang="zh-CN" altLang="en-US" sz="2800" b="1" dirty="0">
              <a:ea typeface="黑体" panose="02010609060101010101" pitchFamily="49" charset="-122"/>
            </a:endParaRPr>
          </a:p>
        </p:txBody>
      </p:sp>
      <p:sp>
        <p:nvSpPr>
          <p:cNvPr id="66582" name="Line 76"/>
          <p:cNvSpPr/>
          <p:nvPr/>
        </p:nvSpPr>
        <p:spPr>
          <a:xfrm>
            <a:off x="4572000" y="2781300"/>
            <a:ext cx="0" cy="1079500"/>
          </a:xfrm>
          <a:prstGeom prst="line">
            <a:avLst/>
          </a:prstGeom>
          <a:ln w="28575" cap="flat" cmpd="sng">
            <a:solidFill>
              <a:schemeClr val="tx1"/>
            </a:solidFill>
            <a:prstDash val="solid"/>
            <a:miter/>
            <a:headEnd type="none" w="med" len="med"/>
            <a:tailEnd type="none" w="med" len="med"/>
          </a:ln>
        </p:spPr>
      </p:sp>
      <p:sp>
        <p:nvSpPr>
          <p:cNvPr id="66583" name="Line 77"/>
          <p:cNvSpPr/>
          <p:nvPr/>
        </p:nvSpPr>
        <p:spPr>
          <a:xfrm>
            <a:off x="4572000" y="3860800"/>
            <a:ext cx="1439863" cy="0"/>
          </a:xfrm>
          <a:prstGeom prst="line">
            <a:avLst/>
          </a:prstGeom>
          <a:ln w="28575" cap="flat" cmpd="sng">
            <a:solidFill>
              <a:schemeClr val="tx1"/>
            </a:solidFill>
            <a:prstDash val="solid"/>
            <a:miter/>
            <a:headEnd type="none" w="med" len="med"/>
            <a:tailEnd type="triangle" w="med" len="med"/>
          </a:ln>
        </p:spPr>
      </p:sp>
      <p:sp>
        <p:nvSpPr>
          <p:cNvPr id="66584" name="Line 83"/>
          <p:cNvSpPr/>
          <p:nvPr/>
        </p:nvSpPr>
        <p:spPr>
          <a:xfrm>
            <a:off x="6443663" y="3643313"/>
            <a:ext cx="1600200" cy="0"/>
          </a:xfrm>
          <a:prstGeom prst="line">
            <a:avLst/>
          </a:prstGeom>
          <a:ln w="38100" cap="flat" cmpd="sng">
            <a:solidFill>
              <a:srgbClr val="000000"/>
            </a:solidFill>
            <a:prstDash val="solid"/>
            <a:headEnd type="none" w="med" len="med"/>
            <a:tailEnd type="none" w="med" len="med"/>
          </a:ln>
        </p:spPr>
      </p:sp>
      <p:sp>
        <p:nvSpPr>
          <p:cNvPr id="66585" name="Text Box 84"/>
          <p:cNvSpPr txBox="1"/>
          <p:nvPr/>
        </p:nvSpPr>
        <p:spPr>
          <a:xfrm>
            <a:off x="7019925" y="3140075"/>
            <a:ext cx="611188"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66586" name="Line 85"/>
          <p:cNvSpPr/>
          <p:nvPr/>
        </p:nvSpPr>
        <p:spPr>
          <a:xfrm>
            <a:off x="6804025" y="3933825"/>
            <a:ext cx="0" cy="431800"/>
          </a:xfrm>
          <a:prstGeom prst="line">
            <a:avLst/>
          </a:prstGeom>
          <a:ln w="28575" cap="flat" cmpd="sng">
            <a:solidFill>
              <a:schemeClr val="tx1"/>
            </a:solidFill>
            <a:prstDash val="solid"/>
            <a:miter/>
            <a:headEnd type="none" w="med" len="med"/>
            <a:tailEnd type="none" w="med" len="med"/>
          </a:ln>
        </p:spPr>
      </p:sp>
      <p:sp>
        <p:nvSpPr>
          <p:cNvPr id="66587" name="Line 86"/>
          <p:cNvSpPr/>
          <p:nvPr/>
        </p:nvSpPr>
        <p:spPr>
          <a:xfrm flipH="1">
            <a:off x="5508625" y="4365625"/>
            <a:ext cx="1295400" cy="0"/>
          </a:xfrm>
          <a:prstGeom prst="line">
            <a:avLst/>
          </a:prstGeom>
          <a:ln w="28575" cap="flat" cmpd="sng">
            <a:solidFill>
              <a:schemeClr val="tx1"/>
            </a:solidFill>
            <a:prstDash val="solid"/>
            <a:miter/>
            <a:headEnd type="none" w="med" len="med"/>
            <a:tailEnd type="none" w="med" len="med"/>
          </a:ln>
        </p:spPr>
      </p:sp>
      <p:sp>
        <p:nvSpPr>
          <p:cNvPr id="66588" name="Line 87"/>
          <p:cNvSpPr/>
          <p:nvPr/>
        </p:nvSpPr>
        <p:spPr>
          <a:xfrm>
            <a:off x="5508625" y="4365625"/>
            <a:ext cx="0" cy="431800"/>
          </a:xfrm>
          <a:prstGeom prst="line">
            <a:avLst/>
          </a:prstGeom>
          <a:ln w="28575" cap="flat" cmpd="sng">
            <a:solidFill>
              <a:schemeClr val="tx1"/>
            </a:solidFill>
            <a:prstDash val="solid"/>
            <a:miter/>
            <a:headEnd type="none" w="med" len="med"/>
            <a:tailEnd type="none" w="med" len="med"/>
          </a:ln>
        </p:spPr>
      </p:sp>
      <p:sp>
        <p:nvSpPr>
          <p:cNvPr id="66589" name="Line 88"/>
          <p:cNvSpPr/>
          <p:nvPr/>
        </p:nvSpPr>
        <p:spPr>
          <a:xfrm>
            <a:off x="5508625" y="4797425"/>
            <a:ext cx="431800" cy="0"/>
          </a:xfrm>
          <a:prstGeom prst="line">
            <a:avLst/>
          </a:prstGeom>
          <a:ln w="28575" cap="flat" cmpd="sng">
            <a:solidFill>
              <a:schemeClr val="tx1"/>
            </a:solidFill>
            <a:prstDash val="solid"/>
            <a:miter/>
            <a:headEnd type="none" w="med" len="med"/>
            <a:tailEnd type="triangle" w="med" len="med"/>
          </a:ln>
        </p:spPr>
      </p:sp>
      <p:grpSp>
        <p:nvGrpSpPr>
          <p:cNvPr id="66590" name="Group 93"/>
          <p:cNvGrpSpPr/>
          <p:nvPr/>
        </p:nvGrpSpPr>
        <p:grpSpPr>
          <a:xfrm>
            <a:off x="468313" y="5661025"/>
            <a:ext cx="6551612" cy="601663"/>
            <a:chOff x="295" y="3566"/>
            <a:chExt cx="4127" cy="379"/>
          </a:xfrm>
        </p:grpSpPr>
        <p:sp>
          <p:nvSpPr>
            <p:cNvPr id="66591" name="Text Box 79"/>
            <p:cNvSpPr txBox="1"/>
            <p:nvPr/>
          </p:nvSpPr>
          <p:spPr>
            <a:xfrm>
              <a:off x="295" y="3657"/>
              <a:ext cx="1315"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间址单元地址</a:t>
              </a:r>
              <a:endParaRPr lang="zh-CN" altLang="en-US" sz="2400" b="1" dirty="0">
                <a:ea typeface="黑体" panose="02010609060101010101" pitchFamily="49" charset="-122"/>
              </a:endParaRPr>
            </a:p>
          </p:txBody>
        </p:sp>
        <p:sp>
          <p:nvSpPr>
            <p:cNvPr id="66592" name="Line 80"/>
            <p:cNvSpPr/>
            <p:nvPr/>
          </p:nvSpPr>
          <p:spPr>
            <a:xfrm>
              <a:off x="3107" y="3838"/>
              <a:ext cx="453" cy="1"/>
            </a:xfrm>
            <a:prstGeom prst="line">
              <a:avLst/>
            </a:prstGeom>
            <a:ln w="28575" cap="flat" cmpd="sng">
              <a:solidFill>
                <a:schemeClr val="tx1"/>
              </a:solidFill>
              <a:prstDash val="solid"/>
              <a:miter/>
              <a:headEnd type="none" w="med" len="med"/>
              <a:tailEnd type="triangle" w="med" len="med"/>
            </a:ln>
          </p:spPr>
        </p:sp>
        <p:sp>
          <p:nvSpPr>
            <p:cNvPr id="66593" name="Text Box 81"/>
            <p:cNvSpPr txBox="1"/>
            <p:nvPr/>
          </p:nvSpPr>
          <p:spPr>
            <a:xfrm>
              <a:off x="3560" y="3657"/>
              <a:ext cx="86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操作数</a:t>
              </a:r>
              <a:endParaRPr lang="zh-CN" altLang="en-US" sz="2400" b="1" dirty="0">
                <a:ea typeface="黑体" panose="02010609060101010101" pitchFamily="49" charset="-122"/>
              </a:endParaRPr>
            </a:p>
          </p:txBody>
        </p:sp>
        <p:sp>
          <p:nvSpPr>
            <p:cNvPr id="66594" name="Text Box 82"/>
            <p:cNvSpPr txBox="1"/>
            <p:nvPr/>
          </p:nvSpPr>
          <p:spPr>
            <a:xfrm>
              <a:off x="3152" y="3566"/>
              <a:ext cx="363"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M</a:t>
              </a:r>
              <a:endParaRPr lang="en-US" altLang="zh-CN" sz="2400" b="1" dirty="0">
                <a:ea typeface="黑体" panose="02010609060101010101" pitchFamily="49" charset="-122"/>
              </a:endParaRPr>
            </a:p>
          </p:txBody>
        </p:sp>
        <p:sp>
          <p:nvSpPr>
            <p:cNvPr id="66595" name="Line 89"/>
            <p:cNvSpPr/>
            <p:nvPr/>
          </p:nvSpPr>
          <p:spPr>
            <a:xfrm>
              <a:off x="1610" y="3838"/>
              <a:ext cx="454" cy="0"/>
            </a:xfrm>
            <a:prstGeom prst="line">
              <a:avLst/>
            </a:prstGeom>
            <a:ln w="28575" cap="flat" cmpd="sng">
              <a:solidFill>
                <a:schemeClr val="tx1"/>
              </a:solidFill>
              <a:prstDash val="solid"/>
              <a:miter/>
              <a:headEnd type="none" w="med" len="med"/>
              <a:tailEnd type="triangle" w="med" len="med"/>
            </a:ln>
          </p:spPr>
        </p:sp>
        <p:sp>
          <p:nvSpPr>
            <p:cNvPr id="66596" name="Text Box 90"/>
            <p:cNvSpPr txBox="1"/>
            <p:nvPr/>
          </p:nvSpPr>
          <p:spPr>
            <a:xfrm>
              <a:off x="2064" y="3657"/>
              <a:ext cx="1089"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操作数地址</a:t>
              </a:r>
              <a:endParaRPr lang="zh-CN" altLang="en-US" sz="2400" b="1" dirty="0">
                <a:ea typeface="黑体" panose="02010609060101010101" pitchFamily="49" charset="-122"/>
              </a:endParaRPr>
            </a:p>
          </p:txBody>
        </p:sp>
        <p:sp>
          <p:nvSpPr>
            <p:cNvPr id="66597" name="Text Box 91"/>
            <p:cNvSpPr txBox="1"/>
            <p:nvPr/>
          </p:nvSpPr>
          <p:spPr>
            <a:xfrm>
              <a:off x="1655" y="3566"/>
              <a:ext cx="363"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M</a:t>
              </a:r>
              <a:endParaRPr lang="en-US" altLang="zh-CN" sz="2400" b="1" dirty="0">
                <a:ea typeface="黑体" panose="02010609060101010101" pitchFamily="49" charset="-122"/>
              </a:endParaRPr>
            </a:p>
          </p:txBody>
        </p:sp>
      </p:gr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90156"/>
                                        </p:tgtEl>
                                        <p:attrNameLst>
                                          <p:attrName>style.visibility</p:attrName>
                                        </p:attrNameLst>
                                      </p:cBhvr>
                                      <p:to>
                                        <p:strVal val="visible"/>
                                      </p:to>
                                    </p:set>
                                    <p:anim calcmode="lin" valueType="num">
                                      <p:cBhvr>
                                        <p:cTn id="7" dur="500" fill="hold"/>
                                        <p:tgtEl>
                                          <p:spTgt spid="90156"/>
                                        </p:tgtEl>
                                        <p:attrNameLst>
                                          <p:attrName>ppt_x</p:attrName>
                                        </p:attrNameLst>
                                      </p:cBhvr>
                                      <p:tavLst>
                                        <p:tav tm="0">
                                          <p:val>
                                            <p:strVal val="#ppt_x"/>
                                          </p:val>
                                        </p:tav>
                                        <p:tav tm="100000">
                                          <p:val>
                                            <p:strVal val="#ppt_x"/>
                                          </p:val>
                                        </p:tav>
                                      </p:tavLst>
                                    </p:anim>
                                    <p:anim calcmode="lin" valueType="num">
                                      <p:cBhvr>
                                        <p:cTn id="8" dur="500" fill="hold"/>
                                        <p:tgtEl>
                                          <p:spTgt spid="90156"/>
                                        </p:tgtEl>
                                        <p:attrNameLst>
                                          <p:attrName>ppt_y</p:attrName>
                                        </p:attrNameLst>
                                      </p:cBhvr>
                                      <p:tavLst>
                                        <p:tav tm="0">
                                          <p:val>
                                            <p:strVal val="#ppt_y+#ppt_h/2"/>
                                          </p:val>
                                        </p:tav>
                                        <p:tav tm="100000">
                                          <p:val>
                                            <p:strVal val="#ppt_y"/>
                                          </p:val>
                                        </p:tav>
                                      </p:tavLst>
                                    </p:anim>
                                    <p:anim calcmode="lin" valueType="num">
                                      <p:cBhvr>
                                        <p:cTn id="9" dur="500" fill="hold"/>
                                        <p:tgtEl>
                                          <p:spTgt spid="90156"/>
                                        </p:tgtEl>
                                        <p:attrNameLst>
                                          <p:attrName>ppt_w</p:attrName>
                                        </p:attrNameLst>
                                      </p:cBhvr>
                                      <p:tavLst>
                                        <p:tav tm="0">
                                          <p:val>
                                            <p:strVal val="#ppt_w"/>
                                          </p:val>
                                        </p:tav>
                                        <p:tav tm="100000">
                                          <p:val>
                                            <p:strVal val="#ppt_w"/>
                                          </p:val>
                                        </p:tav>
                                      </p:tavLst>
                                    </p:anim>
                                    <p:anim calcmode="lin" valueType="num">
                                      <p:cBhvr>
                                        <p:cTn id="10" dur="500" fill="hold"/>
                                        <p:tgtEl>
                                          <p:spTgt spid="90156"/>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90157"/>
                                        </p:tgtEl>
                                        <p:attrNameLst>
                                          <p:attrName>style.visibility</p:attrName>
                                        </p:attrNameLst>
                                      </p:cBhvr>
                                      <p:to>
                                        <p:strVal val="visible"/>
                                      </p:to>
                                    </p:set>
                                    <p:animEffect transition="in" filter="slide(fromLeft)">
                                      <p:cBhvr>
                                        <p:cTn id="15" dur="500"/>
                                        <p:tgtEl>
                                          <p:spTgt spid="90157"/>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90181"/>
                                        </p:tgtEl>
                                        <p:attrNameLst>
                                          <p:attrName>style.visibility</p:attrName>
                                        </p:attrNameLst>
                                      </p:cBhvr>
                                      <p:to>
                                        <p:strVal val="visible"/>
                                      </p:to>
                                    </p:set>
                                    <p:anim calcmode="lin" valueType="num">
                                      <p:cBhvr>
                                        <p:cTn id="20" dur="500" fill="hold"/>
                                        <p:tgtEl>
                                          <p:spTgt spid="90181"/>
                                        </p:tgtEl>
                                        <p:attrNameLst>
                                          <p:attrName>ppt_x</p:attrName>
                                        </p:attrNameLst>
                                      </p:cBhvr>
                                      <p:tavLst>
                                        <p:tav tm="0">
                                          <p:val>
                                            <p:strVal val="#ppt_x-#ppt_w/2"/>
                                          </p:val>
                                        </p:tav>
                                        <p:tav tm="100000">
                                          <p:val>
                                            <p:strVal val="#ppt_x"/>
                                          </p:val>
                                        </p:tav>
                                      </p:tavLst>
                                    </p:anim>
                                    <p:anim calcmode="lin" valueType="num">
                                      <p:cBhvr>
                                        <p:cTn id="21" dur="500" fill="hold"/>
                                        <p:tgtEl>
                                          <p:spTgt spid="90181"/>
                                        </p:tgtEl>
                                        <p:attrNameLst>
                                          <p:attrName>ppt_y</p:attrName>
                                        </p:attrNameLst>
                                      </p:cBhvr>
                                      <p:tavLst>
                                        <p:tav tm="0">
                                          <p:val>
                                            <p:strVal val="#ppt_y"/>
                                          </p:val>
                                        </p:tav>
                                        <p:tav tm="100000">
                                          <p:val>
                                            <p:strVal val="#ppt_y"/>
                                          </p:val>
                                        </p:tav>
                                      </p:tavLst>
                                    </p:anim>
                                    <p:anim calcmode="lin" valueType="num">
                                      <p:cBhvr>
                                        <p:cTn id="22" dur="500" fill="hold"/>
                                        <p:tgtEl>
                                          <p:spTgt spid="90181"/>
                                        </p:tgtEl>
                                        <p:attrNameLst>
                                          <p:attrName>ppt_w</p:attrName>
                                        </p:attrNameLst>
                                      </p:cBhvr>
                                      <p:tavLst>
                                        <p:tav tm="0">
                                          <p:val>
                                            <p:fltVal val="0.000000"/>
                                          </p:val>
                                        </p:tav>
                                        <p:tav tm="100000">
                                          <p:val>
                                            <p:strVal val="#ppt_w"/>
                                          </p:val>
                                        </p:tav>
                                      </p:tavLst>
                                    </p:anim>
                                    <p:anim calcmode="lin" valueType="num">
                                      <p:cBhvr>
                                        <p:cTn id="23" dur="500" fill="hold"/>
                                        <p:tgtEl>
                                          <p:spTgt spid="90181"/>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90185"/>
                                        </p:tgtEl>
                                        <p:attrNameLst>
                                          <p:attrName>style.visibility</p:attrName>
                                        </p:attrNameLst>
                                      </p:cBhvr>
                                      <p:to>
                                        <p:strVal val="visible"/>
                                      </p:to>
                                    </p:set>
                                    <p:anim calcmode="lin" valueType="num">
                                      <p:cBhvr additive="base">
                                        <p:cTn id="28" dur="500" fill="hold"/>
                                        <p:tgtEl>
                                          <p:spTgt spid="90185"/>
                                        </p:tgtEl>
                                        <p:attrNameLst>
                                          <p:attrName>ppt_x</p:attrName>
                                        </p:attrNameLst>
                                      </p:cBhvr>
                                      <p:tavLst>
                                        <p:tav tm="0">
                                          <p:val>
                                            <p:strVal val="0-#ppt_w/2"/>
                                          </p:val>
                                        </p:tav>
                                        <p:tav tm="100000">
                                          <p:val>
                                            <p:strVal val="#ppt_x"/>
                                          </p:val>
                                        </p:tav>
                                      </p:tavLst>
                                    </p:anim>
                                    <p:anim calcmode="lin" valueType="num">
                                      <p:cBhvr additive="base">
                                        <p:cTn id="29" dur="500" fill="hold"/>
                                        <p:tgtEl>
                                          <p:spTgt spid="901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56" grpId="0"/>
      <p:bldP spid="90157" grpId="0" animBg="1"/>
      <p:bldP spid="90181" grpId="0"/>
      <p:bldP spid="9018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67587" name="矩形 2"/>
          <p:cNvSpPr/>
          <p:nvPr/>
        </p:nvSpPr>
        <p:spPr>
          <a:xfrm>
            <a:off x="323850" y="704850"/>
            <a:ext cx="8569325" cy="25939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800" b="1" dirty="0"/>
              <a:t>     </a:t>
            </a:r>
            <a:r>
              <a:rPr lang="zh-CN" altLang="zh-CN" sz="2800" b="1" dirty="0"/>
              <a:t>采用间接寻址方式可将间址单元当成一个读取操作数的地址指针，它指示操作数在主存中的位置，只要修改指针（即间址单元的内容），则同一条指令就可以用来在不同时间访问不同的存储单元。</a:t>
            </a:r>
            <a:endParaRPr lang="en-US" altLang="zh-CN" sz="2800" b="1" dirty="0"/>
          </a:p>
        </p:txBody>
      </p:sp>
      <p:sp>
        <p:nvSpPr>
          <p:cNvPr id="4" name="Text Box 171"/>
          <p:cNvSpPr txBox="1"/>
          <p:nvPr/>
        </p:nvSpPr>
        <p:spPr>
          <a:xfrm>
            <a:off x="195263" y="4149725"/>
            <a:ext cx="3960812"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黑体" panose="02010609060101010101" pitchFamily="49" charset="-122"/>
                <a:ea typeface="黑体" panose="02010609060101010101" pitchFamily="49" charset="-122"/>
                <a:sym typeface="Symbol" panose="05050102010706020507" pitchFamily="18" charset="2"/>
              </a:rPr>
              <a:t> </a:t>
            </a:r>
            <a:r>
              <a:rPr lang="zh-CN" altLang="en-US" sz="2800" b="1" dirty="0">
                <a:latin typeface="黑体" panose="02010609060101010101" pitchFamily="49" charset="-122"/>
                <a:ea typeface="黑体" panose="02010609060101010101" pitchFamily="49" charset="-122"/>
                <a:sym typeface="Symbol" panose="05050102010706020507" pitchFamily="18" charset="2"/>
              </a:rPr>
              <a:t>间接寻址方式特点</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5" name="Text Box 172"/>
          <p:cNvSpPr txBox="1"/>
          <p:nvPr/>
        </p:nvSpPr>
        <p:spPr>
          <a:xfrm>
            <a:off x="4067175" y="3770313"/>
            <a:ext cx="5076825" cy="1600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chemeClr val="tx2"/>
                </a:solidFill>
                <a:latin typeface="黑体" panose="02010609060101010101" pitchFamily="49" charset="-122"/>
                <a:ea typeface="黑体" panose="02010609060101010101" pitchFamily="49" charset="-122"/>
              </a:rPr>
              <a:t>提供了编程的灵活性</a:t>
            </a:r>
            <a:endParaRPr lang="zh-CN" altLang="en-US" sz="2800" b="1" dirty="0">
              <a:solidFill>
                <a:schemeClr val="tx2"/>
              </a:solidFill>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zh-CN" altLang="en-US" sz="2800" b="1" dirty="0">
                <a:solidFill>
                  <a:schemeClr val="tx2"/>
                </a:solidFill>
                <a:latin typeface="黑体" panose="02010609060101010101" pitchFamily="49" charset="-122"/>
                <a:ea typeface="黑体" panose="02010609060101010101" pitchFamily="49" charset="-122"/>
              </a:rPr>
              <a:t>增加了访存次数，增加了指令的执行时间</a:t>
            </a:r>
            <a:endParaRPr lang="zh-CN" altLang="en-US" sz="2800" b="1" dirty="0">
              <a:solidFill>
                <a:schemeClr val="tx2"/>
              </a:solidFill>
              <a:latin typeface="黑体" panose="02010609060101010101" pitchFamily="49" charset="-122"/>
              <a:ea typeface="黑体" panose="02010609060101010101" pitchFamily="49" charset="-122"/>
            </a:endParaRPr>
          </a:p>
        </p:txBody>
      </p:sp>
      <p:sp>
        <p:nvSpPr>
          <p:cNvPr id="67590" name="AutoShape 173"/>
          <p:cNvSpPr/>
          <p:nvPr/>
        </p:nvSpPr>
        <p:spPr>
          <a:xfrm>
            <a:off x="3868738" y="4078288"/>
            <a:ext cx="142875" cy="719137"/>
          </a:xfrm>
          <a:prstGeom prst="leftBrace">
            <a:avLst>
              <a:gd name="adj1" fmla="val 41944"/>
              <a:gd name="adj2" fmla="val 50000"/>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17445" name="Text Box 5"/>
          <p:cNvSpPr txBox="1"/>
          <p:nvPr/>
        </p:nvSpPr>
        <p:spPr>
          <a:xfrm>
            <a:off x="395288" y="188913"/>
            <a:ext cx="3381375"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a:t>
            </a:r>
            <a:r>
              <a:rPr lang="zh-CN" altLang="en-US" b="1" dirty="0">
                <a:latin typeface="Times New Roman" panose="02020603050405020304" pitchFamily="18" charset="0"/>
                <a:ea typeface="黑体" panose="02010609060101010101" pitchFamily="49" charset="-122"/>
              </a:rPr>
              <a:t> 寄存器间址</a:t>
            </a:r>
            <a:endParaRPr lang="zh-CN" altLang="en-US" b="1" dirty="0">
              <a:latin typeface="Times New Roman" panose="02020603050405020304" pitchFamily="18" charset="0"/>
              <a:ea typeface="黑体" panose="02010609060101010101" pitchFamily="49" charset="-122"/>
            </a:endParaRPr>
          </a:p>
        </p:txBody>
      </p:sp>
      <p:sp>
        <p:nvSpPr>
          <p:cNvPr id="317490" name="Text Box 50"/>
          <p:cNvSpPr txBox="1"/>
          <p:nvPr/>
        </p:nvSpPr>
        <p:spPr>
          <a:xfrm>
            <a:off x="215900" y="765175"/>
            <a:ext cx="8928100" cy="1384300"/>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zh-CN" altLang="en-US" sz="2800" b="1" dirty="0">
                <a:solidFill>
                  <a:srgbClr val="4F20FA"/>
                </a:solidFill>
                <a:latin typeface="Times New Roman" panose="02020603050405020304" pitchFamily="18" charset="0"/>
                <a:ea typeface="黑体" panose="02010609060101010101" pitchFamily="49" charset="-122"/>
              </a:rPr>
              <a:t>操作数在主存单元中，由指令给出寄存器号，该寄存器存放操作数地址。寻址过程可描述为：</a:t>
            </a:r>
            <a:endParaRPr lang="zh-CN" altLang="en-US" sz="2800" b="1" dirty="0">
              <a:solidFill>
                <a:srgbClr val="4F20FA"/>
              </a:solidFill>
              <a:latin typeface="Times New Roman" panose="02020603050405020304" pitchFamily="18" charset="0"/>
              <a:ea typeface="黑体" panose="02010609060101010101" pitchFamily="49" charset="-122"/>
            </a:endParaRPr>
          </a:p>
        </p:txBody>
      </p:sp>
      <p:sp>
        <p:nvSpPr>
          <p:cNvPr id="317491" name="Text Box 51"/>
          <p:cNvSpPr txBox="1"/>
          <p:nvPr/>
        </p:nvSpPr>
        <p:spPr>
          <a:xfrm>
            <a:off x="684213" y="2349500"/>
            <a:ext cx="10445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指令</a:t>
            </a:r>
            <a:endParaRPr lang="zh-CN" altLang="en-US" sz="2800" b="1" dirty="0">
              <a:latin typeface="Times New Roman" panose="02020603050405020304" pitchFamily="18" charset="0"/>
              <a:ea typeface="黑体" panose="02010609060101010101" pitchFamily="49" charset="-122"/>
            </a:endParaRPr>
          </a:p>
        </p:txBody>
      </p:sp>
      <p:sp>
        <p:nvSpPr>
          <p:cNvPr id="317492" name="Text Box 52"/>
          <p:cNvSpPr txBox="1"/>
          <p:nvPr/>
        </p:nvSpPr>
        <p:spPr>
          <a:xfrm>
            <a:off x="250825" y="4292600"/>
            <a:ext cx="3024188"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也可表示为：</a:t>
            </a:r>
            <a:endParaRPr lang="zh-CN" altLang="en-US" sz="2800" b="1" dirty="0">
              <a:latin typeface="黑体" panose="02010609060101010101" pitchFamily="49" charset="-122"/>
              <a:ea typeface="黑体" panose="02010609060101010101" pitchFamily="49" charset="-122"/>
            </a:endParaRPr>
          </a:p>
        </p:txBody>
      </p:sp>
      <p:sp>
        <p:nvSpPr>
          <p:cNvPr id="68615" name="Rectangle 54"/>
          <p:cNvSpPr/>
          <p:nvPr/>
        </p:nvSpPr>
        <p:spPr>
          <a:xfrm>
            <a:off x="6551613" y="2638425"/>
            <a:ext cx="1600200" cy="1800225"/>
          </a:xfrm>
          <a:prstGeom prst="rect">
            <a:avLst/>
          </a:prstGeom>
          <a:solidFill>
            <a:srgbClr val="FEFEF6"/>
          </a:solidFill>
          <a:ln w="381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8616" name="Line 57"/>
          <p:cNvSpPr/>
          <p:nvPr/>
        </p:nvSpPr>
        <p:spPr>
          <a:xfrm>
            <a:off x="6551613" y="3830638"/>
            <a:ext cx="1600200" cy="0"/>
          </a:xfrm>
          <a:prstGeom prst="line">
            <a:avLst/>
          </a:prstGeom>
          <a:ln w="38100" cap="flat" cmpd="sng">
            <a:solidFill>
              <a:srgbClr val="000000"/>
            </a:solidFill>
            <a:prstDash val="solid"/>
            <a:headEnd type="none" w="med" len="med"/>
            <a:tailEnd type="none" w="med" len="med"/>
          </a:ln>
        </p:spPr>
      </p:sp>
      <p:sp>
        <p:nvSpPr>
          <p:cNvPr id="68617" name="Text Box 58"/>
          <p:cNvSpPr txBox="1"/>
          <p:nvPr/>
        </p:nvSpPr>
        <p:spPr>
          <a:xfrm>
            <a:off x="6048375" y="3287713"/>
            <a:ext cx="6477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黑体" panose="02010609060101010101" pitchFamily="49" charset="-122"/>
                <a:ea typeface="黑体" panose="02010609060101010101" pitchFamily="49" charset="-122"/>
              </a:rPr>
              <a:t>A</a:t>
            </a:r>
            <a:endParaRPr lang="en-US" altLang="zh-CN" sz="2800" b="1" dirty="0">
              <a:solidFill>
                <a:srgbClr val="4F20FA"/>
              </a:solidFill>
              <a:latin typeface="黑体" panose="02010609060101010101" pitchFamily="49" charset="-122"/>
              <a:ea typeface="黑体" panose="02010609060101010101" pitchFamily="49" charset="-122"/>
            </a:endParaRPr>
          </a:p>
        </p:txBody>
      </p:sp>
      <p:sp>
        <p:nvSpPr>
          <p:cNvPr id="68618" name="Text Box 60"/>
          <p:cNvSpPr txBox="1"/>
          <p:nvPr/>
        </p:nvSpPr>
        <p:spPr>
          <a:xfrm>
            <a:off x="7092950" y="3933825"/>
            <a:ext cx="611188"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68619" name="Text Box 62"/>
          <p:cNvSpPr txBox="1"/>
          <p:nvPr/>
        </p:nvSpPr>
        <p:spPr>
          <a:xfrm>
            <a:off x="6480175" y="3287713"/>
            <a:ext cx="1668463"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FA350E"/>
                </a:solidFill>
                <a:latin typeface="黑体" panose="02010609060101010101" pitchFamily="49" charset="-122"/>
                <a:ea typeface="黑体" panose="02010609060101010101" pitchFamily="49" charset="-122"/>
              </a:rPr>
              <a:t> </a:t>
            </a:r>
            <a:r>
              <a:rPr lang="zh-CN" altLang="en-US" sz="2400" b="1" dirty="0">
                <a:solidFill>
                  <a:srgbClr val="FA350E"/>
                </a:solidFill>
                <a:latin typeface="黑体" panose="02010609060101010101" pitchFamily="49" charset="-122"/>
                <a:ea typeface="黑体" panose="02010609060101010101" pitchFamily="49" charset="-122"/>
              </a:rPr>
              <a:t>操作数</a:t>
            </a:r>
            <a:r>
              <a:rPr lang="en-US" altLang="zh-CN" sz="2400" b="1" dirty="0">
                <a:solidFill>
                  <a:srgbClr val="FA350E"/>
                </a:solidFill>
                <a:latin typeface="黑体" panose="02010609060101010101" pitchFamily="49" charset="-122"/>
                <a:ea typeface="黑体" panose="02010609060101010101" pitchFamily="49" charset="-122"/>
              </a:rPr>
              <a:t>S</a:t>
            </a:r>
            <a:endParaRPr lang="en-US" altLang="zh-CN" sz="2400" b="1" dirty="0">
              <a:solidFill>
                <a:srgbClr val="FA350E"/>
              </a:solidFill>
              <a:latin typeface="黑体" panose="02010609060101010101" pitchFamily="49" charset="-122"/>
              <a:ea typeface="黑体" panose="02010609060101010101" pitchFamily="49" charset="-122"/>
            </a:endParaRPr>
          </a:p>
        </p:txBody>
      </p:sp>
      <p:sp>
        <p:nvSpPr>
          <p:cNvPr id="68620" name="Text Box 64"/>
          <p:cNvSpPr txBox="1"/>
          <p:nvPr/>
        </p:nvSpPr>
        <p:spPr>
          <a:xfrm>
            <a:off x="1258888" y="3429000"/>
            <a:ext cx="5032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latin typeface="Times New Roman" panose="02020603050405020304" pitchFamily="18" charset="0"/>
                <a:ea typeface="黑体" panose="02010609060101010101" pitchFamily="49" charset="-122"/>
              </a:rPr>
              <a:t>Ri</a:t>
            </a:r>
            <a:endParaRPr lang="en-US" altLang="zh-CN" sz="2000" b="1" dirty="0">
              <a:latin typeface="Times New Roman" panose="02020603050405020304" pitchFamily="18" charset="0"/>
              <a:ea typeface="黑体" panose="02010609060101010101" pitchFamily="49" charset="-122"/>
            </a:endParaRPr>
          </a:p>
        </p:txBody>
      </p:sp>
      <p:sp>
        <p:nvSpPr>
          <p:cNvPr id="68621" name="Text Box 65"/>
          <p:cNvSpPr txBox="1"/>
          <p:nvPr/>
        </p:nvSpPr>
        <p:spPr>
          <a:xfrm>
            <a:off x="1763713" y="2349500"/>
            <a:ext cx="3505200" cy="557213"/>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C00000"/>
                </a:solidFill>
                <a:latin typeface="宋体" panose="02010600030101010101" pitchFamily="2" charset="-122"/>
                <a:ea typeface="黑体" panose="02010609060101010101" pitchFamily="49" charset="-122"/>
              </a:rPr>
              <a:t>OP    </a:t>
            </a:r>
            <a:r>
              <a:rPr lang="en-US" altLang="zh-CN" sz="2800" b="1" dirty="0">
                <a:solidFill>
                  <a:srgbClr val="C00000"/>
                </a:solidFill>
                <a:latin typeface="宋体" panose="02010600030101010101" pitchFamily="2" charset="-122"/>
                <a:ea typeface="黑体" panose="02010609060101010101" pitchFamily="49" charset="-122"/>
                <a:sym typeface="Symbol" panose="05050102010706020507" pitchFamily="18" charset="2"/>
              </a:rPr>
              <a:t></a:t>
            </a:r>
            <a:r>
              <a:rPr lang="en-US" altLang="zh-CN" sz="2800" b="1" dirty="0">
                <a:solidFill>
                  <a:srgbClr val="C00000"/>
                </a:solidFill>
                <a:latin typeface="宋体" panose="02010600030101010101" pitchFamily="2" charset="-122"/>
                <a:ea typeface="黑体" panose="02010609060101010101" pitchFamily="49" charset="-122"/>
              </a:rPr>
              <a:t>      Ri</a:t>
            </a:r>
            <a:r>
              <a:rPr lang="en-US" altLang="zh-CN" sz="2800" b="1" dirty="0">
                <a:solidFill>
                  <a:srgbClr val="C00000"/>
                </a:solidFill>
                <a:latin typeface="黑体" panose="02010609060101010101" pitchFamily="49" charset="-122"/>
                <a:ea typeface="黑体" panose="02010609060101010101" pitchFamily="49" charset="-122"/>
              </a:rPr>
              <a:t> </a:t>
            </a:r>
            <a:endParaRPr lang="en-US" altLang="zh-CN" sz="2800" b="1" dirty="0">
              <a:solidFill>
                <a:srgbClr val="C00000"/>
              </a:solidFill>
              <a:latin typeface="黑体" panose="02010609060101010101" pitchFamily="49" charset="-122"/>
              <a:ea typeface="黑体" panose="02010609060101010101" pitchFamily="49" charset="-122"/>
            </a:endParaRPr>
          </a:p>
        </p:txBody>
      </p:sp>
      <p:sp>
        <p:nvSpPr>
          <p:cNvPr id="68622" name="Line 66"/>
          <p:cNvSpPr/>
          <p:nvPr/>
        </p:nvSpPr>
        <p:spPr>
          <a:xfrm>
            <a:off x="2555875" y="2349500"/>
            <a:ext cx="0" cy="533400"/>
          </a:xfrm>
          <a:prstGeom prst="line">
            <a:avLst/>
          </a:prstGeom>
          <a:ln w="38100" cap="flat" cmpd="sng">
            <a:solidFill>
              <a:schemeClr val="tx1"/>
            </a:solidFill>
            <a:prstDash val="solid"/>
            <a:headEnd type="none" w="sm" len="sm"/>
            <a:tailEnd type="none" w="sm" len="sm"/>
          </a:ln>
        </p:spPr>
      </p:sp>
      <p:sp>
        <p:nvSpPr>
          <p:cNvPr id="68623" name="Line 67"/>
          <p:cNvSpPr/>
          <p:nvPr/>
        </p:nvSpPr>
        <p:spPr>
          <a:xfrm>
            <a:off x="3924300" y="2349500"/>
            <a:ext cx="0" cy="533400"/>
          </a:xfrm>
          <a:prstGeom prst="line">
            <a:avLst/>
          </a:prstGeom>
          <a:ln w="38100" cap="flat" cmpd="sng">
            <a:solidFill>
              <a:schemeClr val="tx1"/>
            </a:solidFill>
            <a:prstDash val="solid"/>
            <a:headEnd type="none" w="sm" len="sm"/>
            <a:tailEnd type="none" w="sm" len="sm"/>
          </a:ln>
        </p:spPr>
      </p:sp>
      <p:sp>
        <p:nvSpPr>
          <p:cNvPr id="68624" name="Text Box 68"/>
          <p:cNvSpPr txBox="1"/>
          <p:nvPr/>
        </p:nvSpPr>
        <p:spPr>
          <a:xfrm>
            <a:off x="6840538" y="1990725"/>
            <a:ext cx="129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ea typeface="黑体" panose="02010609060101010101" pitchFamily="49" charset="-122"/>
              </a:rPr>
              <a:t>主存</a:t>
            </a:r>
            <a:endParaRPr lang="zh-CN" altLang="en-US" sz="2800" b="1" dirty="0">
              <a:ea typeface="黑体" panose="02010609060101010101" pitchFamily="49" charset="-122"/>
            </a:endParaRPr>
          </a:p>
        </p:txBody>
      </p:sp>
      <p:sp>
        <p:nvSpPr>
          <p:cNvPr id="68625" name="Line 69"/>
          <p:cNvSpPr/>
          <p:nvPr/>
        </p:nvSpPr>
        <p:spPr>
          <a:xfrm>
            <a:off x="4572000" y="2781300"/>
            <a:ext cx="0" cy="431800"/>
          </a:xfrm>
          <a:prstGeom prst="line">
            <a:avLst/>
          </a:prstGeom>
          <a:ln w="28575" cap="flat" cmpd="sng">
            <a:solidFill>
              <a:schemeClr val="tx1"/>
            </a:solidFill>
            <a:prstDash val="solid"/>
            <a:miter/>
            <a:headEnd type="none" w="med" len="med"/>
            <a:tailEnd type="none" w="med" len="med"/>
          </a:ln>
        </p:spPr>
      </p:sp>
      <p:sp>
        <p:nvSpPr>
          <p:cNvPr id="68626" name="Line 70"/>
          <p:cNvSpPr/>
          <p:nvPr/>
        </p:nvSpPr>
        <p:spPr>
          <a:xfrm>
            <a:off x="5219700" y="3644900"/>
            <a:ext cx="863600" cy="0"/>
          </a:xfrm>
          <a:prstGeom prst="line">
            <a:avLst/>
          </a:prstGeom>
          <a:ln w="28575" cap="flat" cmpd="sng">
            <a:solidFill>
              <a:schemeClr val="tx1"/>
            </a:solidFill>
            <a:prstDash val="solid"/>
            <a:miter/>
            <a:headEnd type="none" w="med" len="med"/>
            <a:tailEnd type="triangle" w="med" len="med"/>
          </a:ln>
        </p:spPr>
      </p:sp>
      <p:sp>
        <p:nvSpPr>
          <p:cNvPr id="68627" name="Line 71"/>
          <p:cNvSpPr/>
          <p:nvPr/>
        </p:nvSpPr>
        <p:spPr>
          <a:xfrm>
            <a:off x="6551613" y="3357563"/>
            <a:ext cx="1600200" cy="0"/>
          </a:xfrm>
          <a:prstGeom prst="line">
            <a:avLst/>
          </a:prstGeom>
          <a:ln w="38100" cap="flat" cmpd="sng">
            <a:solidFill>
              <a:srgbClr val="000000"/>
            </a:solidFill>
            <a:prstDash val="solid"/>
            <a:headEnd type="none" w="med" len="med"/>
            <a:tailEnd type="none" w="med" len="med"/>
          </a:ln>
        </p:spPr>
      </p:sp>
      <p:sp>
        <p:nvSpPr>
          <p:cNvPr id="68628" name="Text Box 72"/>
          <p:cNvSpPr txBox="1"/>
          <p:nvPr/>
        </p:nvSpPr>
        <p:spPr>
          <a:xfrm>
            <a:off x="7127875" y="2854325"/>
            <a:ext cx="611188"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grpSp>
        <p:nvGrpSpPr>
          <p:cNvPr id="68629" name="Group 77"/>
          <p:cNvGrpSpPr/>
          <p:nvPr/>
        </p:nvGrpSpPr>
        <p:grpSpPr>
          <a:xfrm>
            <a:off x="1331913" y="4724400"/>
            <a:ext cx="6551612" cy="601663"/>
            <a:chOff x="295" y="3566"/>
            <a:chExt cx="4127" cy="379"/>
          </a:xfrm>
        </p:grpSpPr>
        <p:sp>
          <p:nvSpPr>
            <p:cNvPr id="68639" name="Text Box 78"/>
            <p:cNvSpPr txBox="1"/>
            <p:nvPr/>
          </p:nvSpPr>
          <p:spPr>
            <a:xfrm>
              <a:off x="295" y="3657"/>
              <a:ext cx="1315"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        </a:t>
              </a:r>
              <a:r>
                <a:rPr lang="zh-CN" altLang="en-US" sz="2400" b="1" dirty="0">
                  <a:ea typeface="黑体" panose="02010609060101010101" pitchFamily="49" charset="-122"/>
                </a:rPr>
                <a:t>寄存器号</a:t>
              </a:r>
              <a:endParaRPr lang="zh-CN" altLang="en-US" sz="2400" b="1" dirty="0">
                <a:ea typeface="黑体" panose="02010609060101010101" pitchFamily="49" charset="-122"/>
              </a:endParaRPr>
            </a:p>
          </p:txBody>
        </p:sp>
        <p:sp>
          <p:nvSpPr>
            <p:cNvPr id="68640" name="Line 79"/>
            <p:cNvSpPr/>
            <p:nvPr/>
          </p:nvSpPr>
          <p:spPr>
            <a:xfrm>
              <a:off x="3107" y="3838"/>
              <a:ext cx="453" cy="1"/>
            </a:xfrm>
            <a:prstGeom prst="line">
              <a:avLst/>
            </a:prstGeom>
            <a:ln w="28575" cap="flat" cmpd="sng">
              <a:solidFill>
                <a:schemeClr val="tx1"/>
              </a:solidFill>
              <a:prstDash val="solid"/>
              <a:miter/>
              <a:headEnd type="none" w="med" len="med"/>
              <a:tailEnd type="triangle" w="med" len="med"/>
            </a:ln>
          </p:spPr>
        </p:sp>
        <p:sp>
          <p:nvSpPr>
            <p:cNvPr id="68641" name="Text Box 80"/>
            <p:cNvSpPr txBox="1"/>
            <p:nvPr/>
          </p:nvSpPr>
          <p:spPr>
            <a:xfrm>
              <a:off x="3560" y="3657"/>
              <a:ext cx="86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操作数</a:t>
              </a:r>
              <a:endParaRPr lang="zh-CN" altLang="en-US" sz="2400" b="1" dirty="0">
                <a:ea typeface="黑体" panose="02010609060101010101" pitchFamily="49" charset="-122"/>
              </a:endParaRPr>
            </a:p>
          </p:txBody>
        </p:sp>
        <p:sp>
          <p:nvSpPr>
            <p:cNvPr id="68642" name="Text Box 81"/>
            <p:cNvSpPr txBox="1"/>
            <p:nvPr/>
          </p:nvSpPr>
          <p:spPr>
            <a:xfrm>
              <a:off x="3152" y="3566"/>
              <a:ext cx="363"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M</a:t>
              </a:r>
              <a:endParaRPr lang="en-US" altLang="zh-CN" sz="2400" b="1" dirty="0">
                <a:ea typeface="黑体" panose="02010609060101010101" pitchFamily="49" charset="-122"/>
              </a:endParaRPr>
            </a:p>
          </p:txBody>
        </p:sp>
        <p:sp>
          <p:nvSpPr>
            <p:cNvPr id="68643" name="Line 82"/>
            <p:cNvSpPr/>
            <p:nvPr/>
          </p:nvSpPr>
          <p:spPr>
            <a:xfrm>
              <a:off x="1610" y="3838"/>
              <a:ext cx="454" cy="0"/>
            </a:xfrm>
            <a:prstGeom prst="line">
              <a:avLst/>
            </a:prstGeom>
            <a:ln w="28575" cap="flat" cmpd="sng">
              <a:solidFill>
                <a:schemeClr val="tx1"/>
              </a:solidFill>
              <a:prstDash val="solid"/>
              <a:miter/>
              <a:headEnd type="none" w="med" len="med"/>
              <a:tailEnd type="triangle" w="med" len="med"/>
            </a:ln>
          </p:spPr>
        </p:sp>
        <p:sp>
          <p:nvSpPr>
            <p:cNvPr id="68644" name="Text Box 83"/>
            <p:cNvSpPr txBox="1"/>
            <p:nvPr/>
          </p:nvSpPr>
          <p:spPr>
            <a:xfrm>
              <a:off x="2064" y="3657"/>
              <a:ext cx="1089"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操作数地址</a:t>
              </a:r>
              <a:endParaRPr lang="zh-CN" altLang="en-US" sz="2400" b="1" dirty="0">
                <a:ea typeface="黑体" panose="02010609060101010101" pitchFamily="49" charset="-122"/>
              </a:endParaRPr>
            </a:p>
          </p:txBody>
        </p:sp>
        <p:sp>
          <p:nvSpPr>
            <p:cNvPr id="68645" name="Text Box 84"/>
            <p:cNvSpPr txBox="1"/>
            <p:nvPr/>
          </p:nvSpPr>
          <p:spPr>
            <a:xfrm>
              <a:off x="1655" y="3566"/>
              <a:ext cx="363"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R</a:t>
              </a:r>
              <a:endParaRPr lang="en-US" altLang="zh-CN" sz="2400" b="1" dirty="0">
                <a:ea typeface="黑体" panose="02010609060101010101" pitchFamily="49" charset="-122"/>
              </a:endParaRPr>
            </a:p>
          </p:txBody>
        </p:sp>
      </p:grpSp>
      <p:sp>
        <p:nvSpPr>
          <p:cNvPr id="68630" name="Rectangle 85"/>
          <p:cNvSpPr/>
          <p:nvPr/>
        </p:nvSpPr>
        <p:spPr>
          <a:xfrm>
            <a:off x="1763713" y="3357563"/>
            <a:ext cx="3529012" cy="57626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8631" name="Line 88"/>
          <p:cNvSpPr/>
          <p:nvPr/>
        </p:nvSpPr>
        <p:spPr>
          <a:xfrm flipH="1">
            <a:off x="1042988" y="3213100"/>
            <a:ext cx="3529012" cy="0"/>
          </a:xfrm>
          <a:prstGeom prst="line">
            <a:avLst/>
          </a:prstGeom>
          <a:ln w="28575" cap="flat" cmpd="sng">
            <a:solidFill>
              <a:schemeClr val="tx1"/>
            </a:solidFill>
            <a:prstDash val="solid"/>
            <a:miter/>
            <a:headEnd type="none" w="med" len="med"/>
            <a:tailEnd type="none" w="med" len="med"/>
          </a:ln>
        </p:spPr>
      </p:sp>
      <p:sp>
        <p:nvSpPr>
          <p:cNvPr id="68632" name="Line 89"/>
          <p:cNvSpPr/>
          <p:nvPr/>
        </p:nvSpPr>
        <p:spPr>
          <a:xfrm>
            <a:off x="1042988" y="3213100"/>
            <a:ext cx="0" cy="431800"/>
          </a:xfrm>
          <a:prstGeom prst="line">
            <a:avLst/>
          </a:prstGeom>
          <a:ln w="28575" cap="flat" cmpd="sng">
            <a:solidFill>
              <a:schemeClr val="tx1"/>
            </a:solidFill>
            <a:prstDash val="solid"/>
            <a:miter/>
            <a:headEnd type="none" w="med" len="med"/>
            <a:tailEnd type="none" w="med" len="med"/>
          </a:ln>
        </p:spPr>
      </p:sp>
      <p:sp>
        <p:nvSpPr>
          <p:cNvPr id="68633" name="Line 90"/>
          <p:cNvSpPr/>
          <p:nvPr/>
        </p:nvSpPr>
        <p:spPr>
          <a:xfrm>
            <a:off x="1042988" y="3644900"/>
            <a:ext cx="215900" cy="0"/>
          </a:xfrm>
          <a:prstGeom prst="line">
            <a:avLst/>
          </a:prstGeom>
          <a:ln w="28575" cap="flat" cmpd="sng">
            <a:solidFill>
              <a:schemeClr val="tx1"/>
            </a:solidFill>
            <a:prstDash val="solid"/>
            <a:miter/>
            <a:headEnd type="none" w="med" len="med"/>
            <a:tailEnd type="triangle" w="med" len="med"/>
          </a:ln>
        </p:spPr>
      </p:sp>
      <p:sp>
        <p:nvSpPr>
          <p:cNvPr id="68634" name="Text Box 91"/>
          <p:cNvSpPr txBox="1"/>
          <p:nvPr/>
        </p:nvSpPr>
        <p:spPr>
          <a:xfrm>
            <a:off x="3348038" y="3429000"/>
            <a:ext cx="7207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t>A</a:t>
            </a:r>
            <a:endParaRPr lang="en-US" altLang="zh-CN" sz="2400" b="1" dirty="0"/>
          </a:p>
        </p:txBody>
      </p:sp>
      <p:sp>
        <p:nvSpPr>
          <p:cNvPr id="68635" name="Text Box 92"/>
          <p:cNvSpPr txBox="1"/>
          <p:nvPr/>
        </p:nvSpPr>
        <p:spPr>
          <a:xfrm>
            <a:off x="2843213" y="3933825"/>
            <a:ext cx="1511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地址指针</a:t>
            </a:r>
            <a:endParaRPr lang="zh-CN" altLang="en-US" sz="2400" b="1" dirty="0">
              <a:ea typeface="黑体" panose="02010609060101010101" pitchFamily="49" charset="-122"/>
            </a:endParaRPr>
          </a:p>
        </p:txBody>
      </p:sp>
      <p:sp>
        <p:nvSpPr>
          <p:cNvPr id="317534" name="Text Box 94"/>
          <p:cNvSpPr txBox="1"/>
          <p:nvPr/>
        </p:nvSpPr>
        <p:spPr>
          <a:xfrm>
            <a:off x="250825" y="5775325"/>
            <a:ext cx="396081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黑体" panose="02010609060101010101" pitchFamily="49" charset="-122"/>
                <a:ea typeface="黑体" panose="02010609060101010101" pitchFamily="49" charset="-122"/>
                <a:sym typeface="Symbol" panose="05050102010706020507" pitchFamily="18" charset="2"/>
              </a:rPr>
              <a:t> </a:t>
            </a:r>
            <a:r>
              <a:rPr lang="zh-CN" altLang="en-US" sz="2800" b="1" dirty="0">
                <a:latin typeface="黑体" panose="02010609060101010101" pitchFamily="49" charset="-122"/>
                <a:ea typeface="黑体" panose="02010609060101010101" pitchFamily="49" charset="-122"/>
                <a:sym typeface="Symbol" panose="05050102010706020507" pitchFamily="18" charset="2"/>
              </a:rPr>
              <a:t>该寻址方式的优点</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317535" name="Text Box 95"/>
          <p:cNvSpPr txBox="1"/>
          <p:nvPr/>
        </p:nvSpPr>
        <p:spPr>
          <a:xfrm>
            <a:off x="4067175" y="5589588"/>
            <a:ext cx="4608513" cy="1004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chemeClr val="tx2"/>
                </a:solidFill>
                <a:latin typeface="黑体" panose="02010609060101010101" pitchFamily="49" charset="-122"/>
                <a:ea typeface="黑体" panose="02010609060101010101" pitchFamily="49" charset="-122"/>
              </a:rPr>
              <a:t>寻址速度比间址寻址快</a:t>
            </a:r>
            <a:endParaRPr lang="zh-CN" altLang="en-US" sz="2400" b="1" dirty="0">
              <a:solidFill>
                <a:schemeClr val="tx2"/>
              </a:solidFill>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zh-CN" altLang="en-US" sz="2400" b="1" dirty="0">
                <a:solidFill>
                  <a:schemeClr val="tx2"/>
                </a:solidFill>
                <a:latin typeface="黑体" panose="02010609060101010101" pitchFamily="49" charset="-122"/>
                <a:ea typeface="黑体" panose="02010609060101010101" pitchFamily="49" charset="-122"/>
              </a:rPr>
              <a:t>可减少一个操作数地址的位数</a:t>
            </a:r>
            <a:endParaRPr lang="zh-CN" altLang="en-US" sz="2400" b="1" dirty="0">
              <a:solidFill>
                <a:schemeClr val="tx2"/>
              </a:solidFill>
              <a:latin typeface="黑体" panose="02010609060101010101" pitchFamily="49" charset="-122"/>
              <a:ea typeface="黑体" panose="02010609060101010101" pitchFamily="49" charset="-122"/>
            </a:endParaRPr>
          </a:p>
        </p:txBody>
      </p:sp>
      <p:sp>
        <p:nvSpPr>
          <p:cNvPr id="68638" name="AutoShape 96"/>
          <p:cNvSpPr/>
          <p:nvPr/>
        </p:nvSpPr>
        <p:spPr>
          <a:xfrm>
            <a:off x="3995738" y="5805488"/>
            <a:ext cx="71437" cy="576262"/>
          </a:xfrm>
          <a:prstGeom prst="leftBrace">
            <a:avLst>
              <a:gd name="adj1" fmla="val 67222"/>
              <a:gd name="adj2" fmla="val 50000"/>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17445"/>
                                        </p:tgtEl>
                                        <p:attrNameLst>
                                          <p:attrName>style.visibility</p:attrName>
                                        </p:attrNameLst>
                                      </p:cBhvr>
                                      <p:to>
                                        <p:strVal val="visible"/>
                                      </p:to>
                                    </p:set>
                                    <p:animEffect transition="in" filter="slide(fromLeft)">
                                      <p:cBhvr>
                                        <p:cTn id="7" dur="500"/>
                                        <p:tgtEl>
                                          <p:spTgt spid="31744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17490"/>
                                        </p:tgtEl>
                                        <p:attrNameLst>
                                          <p:attrName>style.visibility</p:attrName>
                                        </p:attrNameLst>
                                      </p:cBhvr>
                                      <p:to>
                                        <p:strVal val="visible"/>
                                      </p:to>
                                    </p:set>
                                    <p:animEffect transition="in" filter="slide(fromLeft)">
                                      <p:cBhvr>
                                        <p:cTn id="12" dur="500"/>
                                        <p:tgtEl>
                                          <p:spTgt spid="31749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317491"/>
                                        </p:tgtEl>
                                        <p:attrNameLst>
                                          <p:attrName>style.visibility</p:attrName>
                                        </p:attrNameLst>
                                      </p:cBhvr>
                                      <p:to>
                                        <p:strVal val="visible"/>
                                      </p:to>
                                    </p:set>
                                    <p:anim calcmode="lin" valueType="num">
                                      <p:cBhvr>
                                        <p:cTn id="17" dur="500" fill="hold"/>
                                        <p:tgtEl>
                                          <p:spTgt spid="317491"/>
                                        </p:tgtEl>
                                        <p:attrNameLst>
                                          <p:attrName>ppt_x</p:attrName>
                                        </p:attrNameLst>
                                      </p:cBhvr>
                                      <p:tavLst>
                                        <p:tav tm="0">
                                          <p:val>
                                            <p:strVal val="#ppt_x-#ppt_w/2"/>
                                          </p:val>
                                        </p:tav>
                                        <p:tav tm="100000">
                                          <p:val>
                                            <p:strVal val="#ppt_x"/>
                                          </p:val>
                                        </p:tav>
                                      </p:tavLst>
                                    </p:anim>
                                    <p:anim calcmode="lin" valueType="num">
                                      <p:cBhvr>
                                        <p:cTn id="18" dur="500" fill="hold"/>
                                        <p:tgtEl>
                                          <p:spTgt spid="317491"/>
                                        </p:tgtEl>
                                        <p:attrNameLst>
                                          <p:attrName>ppt_y</p:attrName>
                                        </p:attrNameLst>
                                      </p:cBhvr>
                                      <p:tavLst>
                                        <p:tav tm="0">
                                          <p:val>
                                            <p:strVal val="#ppt_y"/>
                                          </p:val>
                                        </p:tav>
                                        <p:tav tm="100000">
                                          <p:val>
                                            <p:strVal val="#ppt_y"/>
                                          </p:val>
                                        </p:tav>
                                      </p:tavLst>
                                    </p:anim>
                                    <p:anim calcmode="lin" valueType="num">
                                      <p:cBhvr>
                                        <p:cTn id="19" dur="500" fill="hold"/>
                                        <p:tgtEl>
                                          <p:spTgt spid="317491"/>
                                        </p:tgtEl>
                                        <p:attrNameLst>
                                          <p:attrName>ppt_w</p:attrName>
                                        </p:attrNameLst>
                                      </p:cBhvr>
                                      <p:tavLst>
                                        <p:tav tm="0">
                                          <p:val>
                                            <p:fltVal val="0.000000"/>
                                          </p:val>
                                        </p:tav>
                                        <p:tav tm="100000">
                                          <p:val>
                                            <p:strVal val="#ppt_w"/>
                                          </p:val>
                                        </p:tav>
                                      </p:tavLst>
                                    </p:anim>
                                    <p:anim calcmode="lin" valueType="num">
                                      <p:cBhvr>
                                        <p:cTn id="20" dur="500" fill="hold"/>
                                        <p:tgtEl>
                                          <p:spTgt spid="31749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92"/>
                                        </p:tgtEl>
                                        <p:attrNameLst>
                                          <p:attrName>style.visibility</p:attrName>
                                        </p:attrNameLst>
                                      </p:cBhvr>
                                      <p:to>
                                        <p:strVal val="visible"/>
                                      </p:to>
                                    </p:set>
                                    <p:anim calcmode="lin" valueType="num">
                                      <p:cBhvr additive="base">
                                        <p:cTn id="25" dur="500" fill="hold"/>
                                        <p:tgtEl>
                                          <p:spTgt spid="317492"/>
                                        </p:tgtEl>
                                        <p:attrNameLst>
                                          <p:attrName>ppt_x</p:attrName>
                                        </p:attrNameLst>
                                      </p:cBhvr>
                                      <p:tavLst>
                                        <p:tav tm="0">
                                          <p:val>
                                            <p:strVal val="0-#ppt_w/2"/>
                                          </p:val>
                                        </p:tav>
                                        <p:tav tm="100000">
                                          <p:val>
                                            <p:strVal val="#ppt_x"/>
                                          </p:val>
                                        </p:tav>
                                      </p:tavLst>
                                    </p:anim>
                                    <p:anim calcmode="lin" valueType="num">
                                      <p:cBhvr additive="base">
                                        <p:cTn id="26" dur="500" fill="hold"/>
                                        <p:tgtEl>
                                          <p:spTgt spid="31749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534"/>
                                        </p:tgtEl>
                                        <p:attrNameLst>
                                          <p:attrName>style.visibility</p:attrName>
                                        </p:attrNameLst>
                                      </p:cBhvr>
                                      <p:to>
                                        <p:strVal val="visible"/>
                                      </p:to>
                                    </p:set>
                                    <p:anim calcmode="lin" valueType="num">
                                      <p:cBhvr additive="base">
                                        <p:cTn id="31" dur="500" fill="hold"/>
                                        <p:tgtEl>
                                          <p:spTgt spid="317534"/>
                                        </p:tgtEl>
                                        <p:attrNameLst>
                                          <p:attrName>ppt_x</p:attrName>
                                        </p:attrNameLst>
                                      </p:cBhvr>
                                      <p:tavLst>
                                        <p:tav tm="0">
                                          <p:val>
                                            <p:strVal val="0-#ppt_w/2"/>
                                          </p:val>
                                        </p:tav>
                                        <p:tav tm="100000">
                                          <p:val>
                                            <p:strVal val="#ppt_x"/>
                                          </p:val>
                                        </p:tav>
                                      </p:tavLst>
                                    </p:anim>
                                    <p:anim calcmode="lin" valueType="num">
                                      <p:cBhvr additive="base">
                                        <p:cTn id="32" dur="500" fill="hold"/>
                                        <p:tgtEl>
                                          <p:spTgt spid="31753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7535"/>
                                        </p:tgtEl>
                                        <p:attrNameLst>
                                          <p:attrName>style.visibility</p:attrName>
                                        </p:attrNameLst>
                                      </p:cBhvr>
                                      <p:to>
                                        <p:strVal val="visible"/>
                                      </p:to>
                                    </p:set>
                                    <p:anim calcmode="lin" valueType="num">
                                      <p:cBhvr additive="base">
                                        <p:cTn id="37" dur="500" fill="hold"/>
                                        <p:tgtEl>
                                          <p:spTgt spid="317535"/>
                                        </p:tgtEl>
                                        <p:attrNameLst>
                                          <p:attrName>ppt_x</p:attrName>
                                        </p:attrNameLst>
                                      </p:cBhvr>
                                      <p:tavLst>
                                        <p:tav tm="0">
                                          <p:val>
                                            <p:strVal val="0-#ppt_w/2"/>
                                          </p:val>
                                        </p:tav>
                                        <p:tav tm="100000">
                                          <p:val>
                                            <p:strVal val="#ppt_x"/>
                                          </p:val>
                                        </p:tav>
                                      </p:tavLst>
                                    </p:anim>
                                    <p:anim calcmode="lin" valueType="num">
                                      <p:cBhvr additive="base">
                                        <p:cTn id="38" dur="500" fill="hold"/>
                                        <p:tgtEl>
                                          <p:spTgt spid="3175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5" grpId="0"/>
      <p:bldP spid="317490" grpId="0" animBg="1"/>
      <p:bldP spid="317491" grpId="0"/>
      <p:bldP spid="317492" grpId="0"/>
      <p:bldP spid="317534" grpId="0"/>
      <p:bldP spid="31753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20514" name="Text Box 2"/>
          <p:cNvSpPr txBox="1"/>
          <p:nvPr/>
        </p:nvSpPr>
        <p:spPr>
          <a:xfrm>
            <a:off x="250825" y="0"/>
            <a:ext cx="33813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6</a:t>
            </a:r>
            <a:r>
              <a:rPr lang="zh-CN" altLang="en-US" b="1" dirty="0">
                <a:latin typeface="黑体" panose="02010609060101010101" pitchFamily="49" charset="-122"/>
                <a:ea typeface="黑体" panose="02010609060101010101" pitchFamily="49" charset="-122"/>
              </a:rPr>
              <a:t>、</a:t>
            </a:r>
            <a:r>
              <a:rPr lang="zh-CN" altLang="en-US" b="1" dirty="0">
                <a:latin typeface="Times New Roman" panose="02020603050405020304" pitchFamily="18" charset="0"/>
                <a:ea typeface="黑体" panose="02010609060101010101" pitchFamily="49" charset="-122"/>
              </a:rPr>
              <a:t> 变址寻址</a:t>
            </a:r>
            <a:endParaRPr lang="zh-CN" altLang="en-US" b="1" dirty="0">
              <a:latin typeface="Times New Roman" panose="02020603050405020304" pitchFamily="18" charset="0"/>
              <a:ea typeface="黑体" panose="02010609060101010101" pitchFamily="49" charset="-122"/>
            </a:endParaRPr>
          </a:p>
        </p:txBody>
      </p:sp>
      <p:sp>
        <p:nvSpPr>
          <p:cNvPr id="320515" name="Text Box 3"/>
          <p:cNvSpPr txBox="1"/>
          <p:nvPr/>
        </p:nvSpPr>
        <p:spPr>
          <a:xfrm>
            <a:off x="215900" y="549275"/>
            <a:ext cx="8928100" cy="1754188"/>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zh-CN" altLang="en-US" sz="2400" b="1" dirty="0">
                <a:solidFill>
                  <a:srgbClr val="4F20FA"/>
                </a:solidFill>
                <a:latin typeface="Times New Roman" panose="02020603050405020304" pitchFamily="18" charset="0"/>
                <a:ea typeface="黑体" panose="02010609060101010101" pitchFamily="49" charset="-122"/>
              </a:rPr>
              <a:t>指令给出一个形式地址，并指定一个寄存器作为变址寄存器，将变址寄存器内容与形式地址相加得到操作数有效地址。寻址过程可描述为：</a:t>
            </a:r>
            <a:endParaRPr lang="zh-CN" altLang="en-US" sz="2400" b="1" dirty="0">
              <a:solidFill>
                <a:srgbClr val="4F20FA"/>
              </a:solidFill>
              <a:latin typeface="Times New Roman" panose="02020603050405020304" pitchFamily="18" charset="0"/>
              <a:ea typeface="黑体" panose="02010609060101010101" pitchFamily="49" charset="-122"/>
            </a:endParaRPr>
          </a:p>
        </p:txBody>
      </p:sp>
      <p:sp>
        <p:nvSpPr>
          <p:cNvPr id="320516" name="Text Box 4"/>
          <p:cNvSpPr txBox="1"/>
          <p:nvPr/>
        </p:nvSpPr>
        <p:spPr>
          <a:xfrm>
            <a:off x="73025" y="2347913"/>
            <a:ext cx="104457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指令</a:t>
            </a:r>
            <a:endParaRPr lang="zh-CN" altLang="en-US" sz="2800" b="1" dirty="0">
              <a:latin typeface="Times New Roman" panose="02020603050405020304" pitchFamily="18" charset="0"/>
              <a:ea typeface="黑体" panose="02010609060101010101" pitchFamily="49" charset="-122"/>
            </a:endParaRPr>
          </a:p>
        </p:txBody>
      </p:sp>
      <p:sp>
        <p:nvSpPr>
          <p:cNvPr id="320517" name="Text Box 5"/>
          <p:cNvSpPr txBox="1"/>
          <p:nvPr/>
        </p:nvSpPr>
        <p:spPr>
          <a:xfrm>
            <a:off x="0" y="4365625"/>
            <a:ext cx="25558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也可表示为：</a:t>
            </a:r>
            <a:endParaRPr lang="zh-CN" altLang="en-US" sz="2800" b="1" dirty="0">
              <a:latin typeface="黑体" panose="02010609060101010101" pitchFamily="49" charset="-122"/>
              <a:ea typeface="黑体" panose="02010609060101010101" pitchFamily="49" charset="-122"/>
            </a:endParaRPr>
          </a:p>
        </p:txBody>
      </p:sp>
      <p:sp>
        <p:nvSpPr>
          <p:cNvPr id="69639" name="Rectangle 6"/>
          <p:cNvSpPr/>
          <p:nvPr/>
        </p:nvSpPr>
        <p:spPr>
          <a:xfrm>
            <a:off x="6983413" y="2420938"/>
            <a:ext cx="1600200" cy="1800225"/>
          </a:xfrm>
          <a:prstGeom prst="rect">
            <a:avLst/>
          </a:prstGeom>
          <a:solidFill>
            <a:srgbClr val="FEFEF6"/>
          </a:solidFill>
          <a:ln w="381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9640" name="Line 7"/>
          <p:cNvSpPr/>
          <p:nvPr/>
        </p:nvSpPr>
        <p:spPr>
          <a:xfrm>
            <a:off x="6983413" y="3613150"/>
            <a:ext cx="1600200" cy="0"/>
          </a:xfrm>
          <a:prstGeom prst="line">
            <a:avLst/>
          </a:prstGeom>
          <a:ln w="38100" cap="flat" cmpd="sng">
            <a:solidFill>
              <a:srgbClr val="000000"/>
            </a:solidFill>
            <a:prstDash val="solid"/>
            <a:headEnd type="none" w="med" len="med"/>
            <a:tailEnd type="none" w="med" len="med"/>
          </a:ln>
        </p:spPr>
      </p:sp>
      <p:sp>
        <p:nvSpPr>
          <p:cNvPr id="69641" name="Text Box 8"/>
          <p:cNvSpPr txBox="1"/>
          <p:nvPr/>
        </p:nvSpPr>
        <p:spPr>
          <a:xfrm>
            <a:off x="6623050" y="3070225"/>
            <a:ext cx="6477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黑体" panose="02010609060101010101" pitchFamily="49" charset="-122"/>
                <a:ea typeface="黑体" panose="02010609060101010101" pitchFamily="49" charset="-122"/>
              </a:rPr>
              <a:t>A</a:t>
            </a:r>
            <a:endParaRPr lang="en-US" altLang="zh-CN" sz="2800" b="1" dirty="0">
              <a:solidFill>
                <a:srgbClr val="4F20FA"/>
              </a:solidFill>
              <a:latin typeface="黑体" panose="02010609060101010101" pitchFamily="49" charset="-122"/>
              <a:ea typeface="黑体" panose="02010609060101010101" pitchFamily="49" charset="-122"/>
            </a:endParaRPr>
          </a:p>
        </p:txBody>
      </p:sp>
      <p:sp>
        <p:nvSpPr>
          <p:cNvPr id="69642" name="Text Box 9"/>
          <p:cNvSpPr txBox="1"/>
          <p:nvPr/>
        </p:nvSpPr>
        <p:spPr>
          <a:xfrm>
            <a:off x="7524750" y="3716338"/>
            <a:ext cx="611188"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69643" name="Text Box 10"/>
          <p:cNvSpPr txBox="1"/>
          <p:nvPr/>
        </p:nvSpPr>
        <p:spPr>
          <a:xfrm>
            <a:off x="6911975" y="3070225"/>
            <a:ext cx="166846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FA350E"/>
                </a:solidFill>
                <a:latin typeface="黑体" panose="02010609060101010101" pitchFamily="49" charset="-122"/>
                <a:ea typeface="黑体" panose="02010609060101010101" pitchFamily="49" charset="-122"/>
              </a:rPr>
              <a:t> </a:t>
            </a:r>
            <a:r>
              <a:rPr lang="zh-CN" altLang="en-US" sz="2400" b="1" dirty="0">
                <a:solidFill>
                  <a:srgbClr val="FA350E"/>
                </a:solidFill>
                <a:latin typeface="黑体" panose="02010609060101010101" pitchFamily="49" charset="-122"/>
                <a:ea typeface="黑体" panose="02010609060101010101" pitchFamily="49" charset="-122"/>
              </a:rPr>
              <a:t>操作数</a:t>
            </a:r>
            <a:r>
              <a:rPr lang="en-US" altLang="zh-CN" sz="2400" b="1" dirty="0">
                <a:solidFill>
                  <a:srgbClr val="FA350E"/>
                </a:solidFill>
                <a:latin typeface="黑体" panose="02010609060101010101" pitchFamily="49" charset="-122"/>
                <a:ea typeface="黑体" panose="02010609060101010101" pitchFamily="49" charset="-122"/>
              </a:rPr>
              <a:t>S</a:t>
            </a:r>
            <a:endParaRPr lang="en-US" altLang="zh-CN" sz="2400" b="1" dirty="0">
              <a:solidFill>
                <a:srgbClr val="FA350E"/>
              </a:solidFill>
              <a:latin typeface="黑体" panose="02010609060101010101" pitchFamily="49" charset="-122"/>
              <a:ea typeface="黑体" panose="02010609060101010101" pitchFamily="49" charset="-122"/>
            </a:endParaRPr>
          </a:p>
        </p:txBody>
      </p:sp>
      <p:sp>
        <p:nvSpPr>
          <p:cNvPr id="69644" name="Text Box 11"/>
          <p:cNvSpPr txBox="1"/>
          <p:nvPr/>
        </p:nvSpPr>
        <p:spPr>
          <a:xfrm>
            <a:off x="647700" y="3427413"/>
            <a:ext cx="50323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latin typeface="Times New Roman" panose="02020603050405020304" pitchFamily="18" charset="0"/>
                <a:ea typeface="黑体" panose="02010609060101010101" pitchFamily="49" charset="-122"/>
              </a:rPr>
              <a:t>Ri</a:t>
            </a:r>
            <a:endParaRPr lang="en-US" altLang="zh-CN" sz="2000" b="1" dirty="0">
              <a:latin typeface="Times New Roman" panose="02020603050405020304" pitchFamily="18" charset="0"/>
              <a:ea typeface="黑体" panose="02010609060101010101" pitchFamily="49" charset="-122"/>
            </a:endParaRPr>
          </a:p>
        </p:txBody>
      </p:sp>
      <p:sp>
        <p:nvSpPr>
          <p:cNvPr id="69645" name="Text Box 12"/>
          <p:cNvSpPr txBox="1"/>
          <p:nvPr/>
        </p:nvSpPr>
        <p:spPr>
          <a:xfrm>
            <a:off x="1152525" y="2347913"/>
            <a:ext cx="3505200" cy="523875"/>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C00000"/>
                </a:solidFill>
                <a:latin typeface="宋体" panose="02010600030101010101" pitchFamily="2" charset="-122"/>
                <a:ea typeface="黑体" panose="02010609060101010101" pitchFamily="49" charset="-122"/>
              </a:rPr>
              <a:t>OP   </a:t>
            </a:r>
            <a:r>
              <a:rPr lang="en-US" altLang="zh-CN" sz="2800" b="1" dirty="0">
                <a:solidFill>
                  <a:srgbClr val="C00000"/>
                </a:solidFill>
                <a:latin typeface="宋体" panose="02010600030101010101" pitchFamily="2" charset="-122"/>
                <a:ea typeface="黑体" panose="02010609060101010101" pitchFamily="49" charset="-122"/>
                <a:sym typeface="Symbol" panose="05050102010706020507" pitchFamily="18" charset="2"/>
              </a:rPr>
              <a:t></a:t>
            </a:r>
            <a:r>
              <a:rPr lang="en-US" altLang="zh-CN" sz="2800" b="1" dirty="0">
                <a:solidFill>
                  <a:srgbClr val="C00000"/>
                </a:solidFill>
                <a:latin typeface="宋体" panose="02010600030101010101" pitchFamily="2" charset="-122"/>
                <a:ea typeface="黑体" panose="02010609060101010101" pitchFamily="49" charset="-122"/>
              </a:rPr>
              <a:t>   Ri</a:t>
            </a:r>
            <a:r>
              <a:rPr lang="en-US" altLang="zh-CN" sz="2800" b="1" dirty="0">
                <a:solidFill>
                  <a:srgbClr val="C00000"/>
                </a:solidFill>
                <a:latin typeface="黑体" panose="02010609060101010101" pitchFamily="49" charset="-122"/>
                <a:ea typeface="黑体" panose="02010609060101010101" pitchFamily="49" charset="-122"/>
              </a:rPr>
              <a:t>   D</a:t>
            </a:r>
            <a:endParaRPr lang="en-US" altLang="zh-CN" sz="2800" b="1" dirty="0">
              <a:solidFill>
                <a:srgbClr val="C00000"/>
              </a:solidFill>
              <a:latin typeface="黑体" panose="02010609060101010101" pitchFamily="49" charset="-122"/>
              <a:ea typeface="黑体" panose="02010609060101010101" pitchFamily="49" charset="-122"/>
            </a:endParaRPr>
          </a:p>
        </p:txBody>
      </p:sp>
      <p:sp>
        <p:nvSpPr>
          <p:cNvPr id="69646" name="Line 13"/>
          <p:cNvSpPr/>
          <p:nvPr/>
        </p:nvSpPr>
        <p:spPr>
          <a:xfrm>
            <a:off x="1944688" y="2347913"/>
            <a:ext cx="0" cy="533400"/>
          </a:xfrm>
          <a:prstGeom prst="line">
            <a:avLst/>
          </a:prstGeom>
          <a:ln w="38100" cap="flat" cmpd="sng">
            <a:solidFill>
              <a:schemeClr val="tx1"/>
            </a:solidFill>
            <a:prstDash val="solid"/>
            <a:headEnd type="none" w="sm" len="sm"/>
            <a:tailEnd type="none" w="sm" len="sm"/>
          </a:ln>
        </p:spPr>
      </p:sp>
      <p:sp>
        <p:nvSpPr>
          <p:cNvPr id="69647" name="Line 14"/>
          <p:cNvSpPr/>
          <p:nvPr/>
        </p:nvSpPr>
        <p:spPr>
          <a:xfrm>
            <a:off x="2808288" y="2347913"/>
            <a:ext cx="0" cy="533400"/>
          </a:xfrm>
          <a:prstGeom prst="line">
            <a:avLst/>
          </a:prstGeom>
          <a:ln w="38100" cap="flat" cmpd="sng">
            <a:solidFill>
              <a:schemeClr val="tx1"/>
            </a:solidFill>
            <a:prstDash val="solid"/>
            <a:headEnd type="none" w="sm" len="sm"/>
            <a:tailEnd type="none" w="sm" len="sm"/>
          </a:ln>
        </p:spPr>
      </p:sp>
      <p:sp>
        <p:nvSpPr>
          <p:cNvPr id="69648" name="Text Box 15"/>
          <p:cNvSpPr txBox="1"/>
          <p:nvPr/>
        </p:nvSpPr>
        <p:spPr>
          <a:xfrm>
            <a:off x="7272338" y="1773238"/>
            <a:ext cx="1295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ea typeface="黑体" panose="02010609060101010101" pitchFamily="49" charset="-122"/>
              </a:rPr>
              <a:t>主存</a:t>
            </a:r>
            <a:endParaRPr lang="zh-CN" altLang="en-US" sz="2800" b="1" dirty="0">
              <a:ea typeface="黑体" panose="02010609060101010101" pitchFamily="49" charset="-122"/>
            </a:endParaRPr>
          </a:p>
        </p:txBody>
      </p:sp>
      <p:sp>
        <p:nvSpPr>
          <p:cNvPr id="69649" name="Line 16"/>
          <p:cNvSpPr/>
          <p:nvPr/>
        </p:nvSpPr>
        <p:spPr>
          <a:xfrm>
            <a:off x="4067175" y="2781300"/>
            <a:ext cx="0" cy="431800"/>
          </a:xfrm>
          <a:prstGeom prst="line">
            <a:avLst/>
          </a:prstGeom>
          <a:ln w="28575" cap="flat" cmpd="sng">
            <a:solidFill>
              <a:schemeClr val="tx1"/>
            </a:solidFill>
            <a:prstDash val="solid"/>
            <a:miter/>
            <a:headEnd type="none" w="med" len="med"/>
            <a:tailEnd type="none" w="med" len="med"/>
          </a:ln>
        </p:spPr>
      </p:sp>
      <p:sp>
        <p:nvSpPr>
          <p:cNvPr id="69650" name="Line 17"/>
          <p:cNvSpPr/>
          <p:nvPr/>
        </p:nvSpPr>
        <p:spPr>
          <a:xfrm>
            <a:off x="4608513" y="3643313"/>
            <a:ext cx="863600" cy="0"/>
          </a:xfrm>
          <a:prstGeom prst="line">
            <a:avLst/>
          </a:prstGeom>
          <a:ln w="28575" cap="flat" cmpd="sng">
            <a:solidFill>
              <a:schemeClr val="tx1"/>
            </a:solidFill>
            <a:prstDash val="solid"/>
            <a:miter/>
            <a:headEnd type="none" w="med" len="med"/>
            <a:tailEnd type="triangle" w="med" len="med"/>
          </a:ln>
        </p:spPr>
      </p:sp>
      <p:sp>
        <p:nvSpPr>
          <p:cNvPr id="69651" name="Line 18"/>
          <p:cNvSpPr/>
          <p:nvPr/>
        </p:nvSpPr>
        <p:spPr>
          <a:xfrm>
            <a:off x="6983413" y="3140075"/>
            <a:ext cx="1600200" cy="0"/>
          </a:xfrm>
          <a:prstGeom prst="line">
            <a:avLst/>
          </a:prstGeom>
          <a:ln w="38100" cap="flat" cmpd="sng">
            <a:solidFill>
              <a:srgbClr val="000000"/>
            </a:solidFill>
            <a:prstDash val="solid"/>
            <a:headEnd type="none" w="med" len="med"/>
            <a:tailEnd type="none" w="med" len="med"/>
          </a:ln>
        </p:spPr>
      </p:sp>
      <p:sp>
        <p:nvSpPr>
          <p:cNvPr id="69652" name="Text Box 19"/>
          <p:cNvSpPr txBox="1"/>
          <p:nvPr/>
        </p:nvSpPr>
        <p:spPr>
          <a:xfrm>
            <a:off x="7559675" y="2636838"/>
            <a:ext cx="611188"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69653" name="Rectangle 28"/>
          <p:cNvSpPr/>
          <p:nvPr/>
        </p:nvSpPr>
        <p:spPr>
          <a:xfrm>
            <a:off x="1187450" y="3357563"/>
            <a:ext cx="3529013" cy="576262"/>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9654" name="Line 29"/>
          <p:cNvSpPr/>
          <p:nvPr/>
        </p:nvSpPr>
        <p:spPr>
          <a:xfrm flipH="1">
            <a:off x="431800" y="3211513"/>
            <a:ext cx="2808288" cy="0"/>
          </a:xfrm>
          <a:prstGeom prst="line">
            <a:avLst/>
          </a:prstGeom>
          <a:ln w="28575" cap="flat" cmpd="sng">
            <a:solidFill>
              <a:schemeClr val="tx1"/>
            </a:solidFill>
            <a:prstDash val="solid"/>
            <a:miter/>
            <a:headEnd type="none" w="med" len="med"/>
            <a:tailEnd type="none" w="med" len="med"/>
          </a:ln>
        </p:spPr>
      </p:sp>
      <p:sp>
        <p:nvSpPr>
          <p:cNvPr id="69655" name="Line 30"/>
          <p:cNvSpPr/>
          <p:nvPr/>
        </p:nvSpPr>
        <p:spPr>
          <a:xfrm>
            <a:off x="431800" y="3211513"/>
            <a:ext cx="0" cy="431800"/>
          </a:xfrm>
          <a:prstGeom prst="line">
            <a:avLst/>
          </a:prstGeom>
          <a:ln w="28575" cap="flat" cmpd="sng">
            <a:solidFill>
              <a:schemeClr val="tx1"/>
            </a:solidFill>
            <a:prstDash val="solid"/>
            <a:miter/>
            <a:headEnd type="none" w="med" len="med"/>
            <a:tailEnd type="none" w="med" len="med"/>
          </a:ln>
        </p:spPr>
      </p:sp>
      <p:sp>
        <p:nvSpPr>
          <p:cNvPr id="69656" name="Line 31"/>
          <p:cNvSpPr/>
          <p:nvPr/>
        </p:nvSpPr>
        <p:spPr>
          <a:xfrm>
            <a:off x="431800" y="3643313"/>
            <a:ext cx="215900" cy="0"/>
          </a:xfrm>
          <a:prstGeom prst="line">
            <a:avLst/>
          </a:prstGeom>
          <a:ln w="28575" cap="flat" cmpd="sng">
            <a:solidFill>
              <a:schemeClr val="tx1"/>
            </a:solidFill>
            <a:prstDash val="solid"/>
            <a:miter/>
            <a:headEnd type="none" w="med" len="med"/>
            <a:tailEnd type="triangle" w="med" len="med"/>
          </a:ln>
        </p:spPr>
      </p:sp>
      <p:sp>
        <p:nvSpPr>
          <p:cNvPr id="69657" name="Text Box 32"/>
          <p:cNvSpPr txBox="1"/>
          <p:nvPr/>
        </p:nvSpPr>
        <p:spPr>
          <a:xfrm>
            <a:off x="2736850" y="3427413"/>
            <a:ext cx="7207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t>N</a:t>
            </a:r>
            <a:endParaRPr lang="en-US" altLang="zh-CN" sz="2400" b="1" dirty="0"/>
          </a:p>
        </p:txBody>
      </p:sp>
      <p:sp>
        <p:nvSpPr>
          <p:cNvPr id="69658" name="Text Box 33"/>
          <p:cNvSpPr txBox="1"/>
          <p:nvPr/>
        </p:nvSpPr>
        <p:spPr>
          <a:xfrm>
            <a:off x="2232025" y="3932238"/>
            <a:ext cx="19081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变址寄存器</a:t>
            </a:r>
            <a:endParaRPr lang="zh-CN" altLang="en-US" sz="2400" b="1" dirty="0">
              <a:ea typeface="黑体" panose="02010609060101010101" pitchFamily="49" charset="-122"/>
            </a:endParaRPr>
          </a:p>
        </p:txBody>
      </p:sp>
      <p:sp>
        <p:nvSpPr>
          <p:cNvPr id="69659" name="Line 37"/>
          <p:cNvSpPr/>
          <p:nvPr/>
        </p:nvSpPr>
        <p:spPr>
          <a:xfrm>
            <a:off x="3673475" y="2347913"/>
            <a:ext cx="0" cy="533400"/>
          </a:xfrm>
          <a:prstGeom prst="line">
            <a:avLst/>
          </a:prstGeom>
          <a:ln w="38100" cap="flat" cmpd="sng">
            <a:solidFill>
              <a:schemeClr val="tx1"/>
            </a:solidFill>
            <a:prstDash val="solid"/>
            <a:headEnd type="none" w="sm" len="sm"/>
            <a:tailEnd type="none" w="sm" len="sm"/>
          </a:ln>
        </p:spPr>
      </p:sp>
      <p:sp>
        <p:nvSpPr>
          <p:cNvPr id="69660" name="Line 39"/>
          <p:cNvSpPr/>
          <p:nvPr/>
        </p:nvSpPr>
        <p:spPr>
          <a:xfrm flipV="1">
            <a:off x="3240088" y="2851150"/>
            <a:ext cx="0" cy="360363"/>
          </a:xfrm>
          <a:prstGeom prst="line">
            <a:avLst/>
          </a:prstGeom>
          <a:ln w="28575" cap="flat" cmpd="sng">
            <a:solidFill>
              <a:schemeClr val="tx1"/>
            </a:solidFill>
            <a:prstDash val="solid"/>
            <a:miter/>
            <a:headEnd type="none" w="med" len="med"/>
            <a:tailEnd type="none" w="med" len="med"/>
          </a:ln>
        </p:spPr>
      </p:sp>
      <p:sp>
        <p:nvSpPr>
          <p:cNvPr id="69661" name="Text Box 40"/>
          <p:cNvSpPr txBox="1"/>
          <p:nvPr/>
        </p:nvSpPr>
        <p:spPr>
          <a:xfrm>
            <a:off x="5508625" y="2781300"/>
            <a:ext cx="577850" cy="1152525"/>
          </a:xfrm>
          <a:prstGeom prst="rect">
            <a:avLst/>
          </a:prstGeom>
          <a:noFill/>
          <a:ln w="28575" cap="flat" cmpd="sng">
            <a:solidFill>
              <a:schemeClr val="tx1"/>
            </a:solidFill>
            <a:prstDash val="solid"/>
            <a:miter/>
            <a:headEnd type="none" w="med" len="med"/>
            <a:tailEnd type="none" w="med" len="med"/>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 </a:t>
            </a:r>
            <a:r>
              <a:rPr lang="zh-CN" altLang="en-US" sz="2400" b="1" dirty="0">
                <a:ea typeface="黑体" panose="02010609060101010101" pitchFamily="49" charset="-122"/>
              </a:rPr>
              <a:t>加法器</a:t>
            </a:r>
            <a:endParaRPr lang="zh-CN" altLang="en-US" sz="2400" b="1" dirty="0">
              <a:ea typeface="黑体" panose="02010609060101010101" pitchFamily="49" charset="-122"/>
            </a:endParaRPr>
          </a:p>
        </p:txBody>
      </p:sp>
      <p:sp>
        <p:nvSpPr>
          <p:cNvPr id="69662" name="Line 42"/>
          <p:cNvSpPr/>
          <p:nvPr/>
        </p:nvSpPr>
        <p:spPr>
          <a:xfrm>
            <a:off x="4067175" y="3213100"/>
            <a:ext cx="1441450" cy="0"/>
          </a:xfrm>
          <a:prstGeom prst="line">
            <a:avLst/>
          </a:prstGeom>
          <a:ln w="28575" cap="flat" cmpd="sng">
            <a:solidFill>
              <a:schemeClr val="tx1"/>
            </a:solidFill>
            <a:prstDash val="solid"/>
            <a:miter/>
            <a:headEnd type="none" w="med" len="med"/>
            <a:tailEnd type="triangle" w="med" len="med"/>
          </a:ln>
        </p:spPr>
      </p:sp>
      <p:sp>
        <p:nvSpPr>
          <p:cNvPr id="69663" name="Line 43"/>
          <p:cNvSpPr/>
          <p:nvPr/>
        </p:nvSpPr>
        <p:spPr>
          <a:xfrm>
            <a:off x="6084888" y="3357563"/>
            <a:ext cx="574675" cy="0"/>
          </a:xfrm>
          <a:prstGeom prst="line">
            <a:avLst/>
          </a:prstGeom>
          <a:ln w="28575" cap="flat" cmpd="sng">
            <a:solidFill>
              <a:schemeClr val="tx1"/>
            </a:solidFill>
            <a:prstDash val="solid"/>
            <a:miter/>
            <a:headEnd type="none" w="med" len="med"/>
            <a:tailEnd type="triangle" w="med" len="med"/>
          </a:ln>
        </p:spPr>
      </p:sp>
      <p:grpSp>
        <p:nvGrpSpPr>
          <p:cNvPr id="69664" name="Group 53"/>
          <p:cNvGrpSpPr/>
          <p:nvPr/>
        </p:nvGrpSpPr>
        <p:grpSpPr>
          <a:xfrm>
            <a:off x="431800" y="5084763"/>
            <a:ext cx="8712200" cy="1393825"/>
            <a:chOff x="703" y="3022"/>
            <a:chExt cx="5488" cy="878"/>
          </a:xfrm>
        </p:grpSpPr>
        <p:sp>
          <p:nvSpPr>
            <p:cNvPr id="69665" name="Text Box 21"/>
            <p:cNvSpPr txBox="1"/>
            <p:nvPr/>
          </p:nvSpPr>
          <p:spPr>
            <a:xfrm>
              <a:off x="703" y="3612"/>
              <a:ext cx="145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 </a:t>
              </a:r>
              <a:r>
                <a:rPr lang="zh-CN" altLang="en-US" sz="2400" b="1" dirty="0">
                  <a:ea typeface="黑体" panose="02010609060101010101" pitchFamily="49" charset="-122"/>
                </a:rPr>
                <a:t>变址寄存器号</a:t>
              </a:r>
              <a:endParaRPr lang="zh-CN" altLang="en-US" sz="2400" b="1" dirty="0">
                <a:ea typeface="黑体" panose="02010609060101010101" pitchFamily="49" charset="-122"/>
              </a:endParaRPr>
            </a:p>
          </p:txBody>
        </p:sp>
        <p:sp>
          <p:nvSpPr>
            <p:cNvPr id="69666" name="Line 22"/>
            <p:cNvSpPr/>
            <p:nvPr/>
          </p:nvSpPr>
          <p:spPr>
            <a:xfrm>
              <a:off x="3198" y="3793"/>
              <a:ext cx="136" cy="0"/>
            </a:xfrm>
            <a:prstGeom prst="line">
              <a:avLst/>
            </a:prstGeom>
            <a:ln w="28575" cap="flat" cmpd="sng">
              <a:solidFill>
                <a:schemeClr val="tx1"/>
              </a:solidFill>
              <a:prstDash val="solid"/>
              <a:miter/>
              <a:headEnd type="none" w="med" len="med"/>
              <a:tailEnd type="triangle" w="med" len="med"/>
            </a:ln>
          </p:spPr>
        </p:sp>
        <p:sp>
          <p:nvSpPr>
            <p:cNvPr id="69667" name="Text Box 23"/>
            <p:cNvSpPr txBox="1"/>
            <p:nvPr/>
          </p:nvSpPr>
          <p:spPr>
            <a:xfrm>
              <a:off x="3515" y="3339"/>
              <a:ext cx="165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D+N=</a:t>
              </a:r>
              <a:r>
                <a:rPr lang="zh-CN" altLang="en-US" sz="2400" b="1" dirty="0">
                  <a:ea typeface="黑体" panose="02010609060101010101" pitchFamily="49" charset="-122"/>
                </a:rPr>
                <a:t>操作数地址</a:t>
              </a:r>
              <a:endParaRPr lang="zh-CN" altLang="en-US" sz="2400" b="1" dirty="0">
                <a:ea typeface="黑体" panose="02010609060101010101" pitchFamily="49" charset="-122"/>
              </a:endParaRPr>
            </a:p>
          </p:txBody>
        </p:sp>
        <p:sp>
          <p:nvSpPr>
            <p:cNvPr id="69668" name="Line 25"/>
            <p:cNvSpPr/>
            <p:nvPr/>
          </p:nvSpPr>
          <p:spPr>
            <a:xfrm>
              <a:off x="1973" y="3793"/>
              <a:ext cx="454" cy="0"/>
            </a:xfrm>
            <a:prstGeom prst="line">
              <a:avLst/>
            </a:prstGeom>
            <a:ln w="28575" cap="flat" cmpd="sng">
              <a:solidFill>
                <a:schemeClr val="tx1"/>
              </a:solidFill>
              <a:prstDash val="solid"/>
              <a:miter/>
              <a:headEnd type="none" w="med" len="med"/>
              <a:tailEnd type="triangle" w="med" len="med"/>
            </a:ln>
          </p:spPr>
        </p:sp>
        <p:sp>
          <p:nvSpPr>
            <p:cNvPr id="69669" name="Text Box 26"/>
            <p:cNvSpPr txBox="1"/>
            <p:nvPr/>
          </p:nvSpPr>
          <p:spPr>
            <a:xfrm>
              <a:off x="2381" y="3612"/>
              <a:ext cx="1089"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变址量</a:t>
              </a:r>
              <a:r>
                <a:rPr lang="en-US" altLang="zh-CN" sz="2400" b="1" dirty="0">
                  <a:ea typeface="黑体" panose="02010609060101010101" pitchFamily="49" charset="-122"/>
                </a:rPr>
                <a:t>N</a:t>
              </a:r>
              <a:endParaRPr lang="en-US" altLang="zh-CN" sz="2400" b="1" dirty="0">
                <a:ea typeface="黑体" panose="02010609060101010101" pitchFamily="49" charset="-122"/>
              </a:endParaRPr>
            </a:p>
          </p:txBody>
        </p:sp>
        <p:sp>
          <p:nvSpPr>
            <p:cNvPr id="69670" name="Text Box 27"/>
            <p:cNvSpPr txBox="1"/>
            <p:nvPr/>
          </p:nvSpPr>
          <p:spPr>
            <a:xfrm>
              <a:off x="2018" y="3521"/>
              <a:ext cx="363"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R</a:t>
              </a:r>
              <a:endParaRPr lang="en-US" altLang="zh-CN" sz="2400" b="1" dirty="0">
                <a:ea typeface="黑体" panose="02010609060101010101" pitchFamily="49" charset="-122"/>
              </a:endParaRPr>
            </a:p>
          </p:txBody>
        </p:sp>
        <p:sp>
          <p:nvSpPr>
            <p:cNvPr id="69671" name="Text Box 44"/>
            <p:cNvSpPr txBox="1"/>
            <p:nvPr/>
          </p:nvSpPr>
          <p:spPr>
            <a:xfrm>
              <a:off x="748" y="3022"/>
              <a:ext cx="117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 </a:t>
              </a:r>
              <a:r>
                <a:rPr lang="zh-CN" altLang="en-US" sz="2400" b="1" dirty="0">
                  <a:ea typeface="黑体" panose="02010609060101010101" pitchFamily="49" charset="-122"/>
                </a:rPr>
                <a:t>形式地址</a:t>
              </a:r>
              <a:r>
                <a:rPr lang="en-US" altLang="zh-CN" sz="2400" b="1" dirty="0">
                  <a:ea typeface="黑体" panose="02010609060101010101" pitchFamily="49" charset="-122"/>
                </a:rPr>
                <a:t>D</a:t>
              </a:r>
              <a:endParaRPr lang="en-US" altLang="zh-CN" sz="2400" b="1" dirty="0">
                <a:ea typeface="黑体" panose="02010609060101010101" pitchFamily="49" charset="-122"/>
              </a:endParaRPr>
            </a:p>
          </p:txBody>
        </p:sp>
        <p:sp>
          <p:nvSpPr>
            <p:cNvPr id="69672" name="Line 45"/>
            <p:cNvSpPr/>
            <p:nvPr/>
          </p:nvSpPr>
          <p:spPr>
            <a:xfrm>
              <a:off x="5057" y="3521"/>
              <a:ext cx="272" cy="0"/>
            </a:xfrm>
            <a:prstGeom prst="line">
              <a:avLst/>
            </a:prstGeom>
            <a:ln w="28575" cap="flat" cmpd="sng">
              <a:solidFill>
                <a:schemeClr val="tx1"/>
              </a:solidFill>
              <a:prstDash val="solid"/>
              <a:miter/>
              <a:headEnd type="none" w="med" len="med"/>
              <a:tailEnd type="triangle" w="med" len="med"/>
            </a:ln>
          </p:spPr>
        </p:sp>
        <p:sp>
          <p:nvSpPr>
            <p:cNvPr id="69673" name="Text Box 46"/>
            <p:cNvSpPr txBox="1"/>
            <p:nvPr/>
          </p:nvSpPr>
          <p:spPr>
            <a:xfrm>
              <a:off x="5329" y="3339"/>
              <a:ext cx="86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操作数</a:t>
              </a:r>
              <a:endParaRPr lang="zh-CN" altLang="en-US" sz="2400" b="1" dirty="0">
                <a:ea typeface="黑体" panose="02010609060101010101" pitchFamily="49" charset="-122"/>
              </a:endParaRPr>
            </a:p>
          </p:txBody>
        </p:sp>
        <p:sp>
          <p:nvSpPr>
            <p:cNvPr id="69674" name="Text Box 47"/>
            <p:cNvSpPr txBox="1"/>
            <p:nvPr/>
          </p:nvSpPr>
          <p:spPr>
            <a:xfrm>
              <a:off x="5012" y="3249"/>
              <a:ext cx="363"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M</a:t>
              </a:r>
              <a:endParaRPr lang="en-US" altLang="zh-CN" sz="2400" b="1" dirty="0">
                <a:ea typeface="黑体" panose="02010609060101010101" pitchFamily="49" charset="-122"/>
              </a:endParaRPr>
            </a:p>
          </p:txBody>
        </p:sp>
        <p:sp>
          <p:nvSpPr>
            <p:cNvPr id="69675" name="Line 48"/>
            <p:cNvSpPr/>
            <p:nvPr/>
          </p:nvSpPr>
          <p:spPr>
            <a:xfrm>
              <a:off x="1837" y="3158"/>
              <a:ext cx="1497" cy="0"/>
            </a:xfrm>
            <a:prstGeom prst="line">
              <a:avLst/>
            </a:prstGeom>
            <a:ln w="28575" cap="flat" cmpd="sng">
              <a:solidFill>
                <a:schemeClr val="tx1"/>
              </a:solidFill>
              <a:prstDash val="solid"/>
              <a:miter/>
              <a:headEnd type="none" w="med" len="med"/>
              <a:tailEnd type="triangle" w="med" len="med"/>
            </a:ln>
          </p:spPr>
        </p:sp>
        <p:sp>
          <p:nvSpPr>
            <p:cNvPr id="69676" name="Line 51"/>
            <p:cNvSpPr/>
            <p:nvPr/>
          </p:nvSpPr>
          <p:spPr>
            <a:xfrm>
              <a:off x="3334" y="3158"/>
              <a:ext cx="0" cy="635"/>
            </a:xfrm>
            <a:prstGeom prst="line">
              <a:avLst/>
            </a:prstGeom>
            <a:ln w="28575" cap="flat" cmpd="sng">
              <a:solidFill>
                <a:schemeClr val="tx1"/>
              </a:solidFill>
              <a:prstDash val="solid"/>
              <a:miter/>
              <a:headEnd type="none" w="med" len="med"/>
              <a:tailEnd type="none" w="med" len="med"/>
            </a:ln>
          </p:spPr>
        </p:sp>
        <p:sp>
          <p:nvSpPr>
            <p:cNvPr id="69677" name="Line 52"/>
            <p:cNvSpPr/>
            <p:nvPr/>
          </p:nvSpPr>
          <p:spPr>
            <a:xfrm>
              <a:off x="3334" y="3475"/>
              <a:ext cx="226" cy="0"/>
            </a:xfrm>
            <a:prstGeom prst="line">
              <a:avLst/>
            </a:prstGeom>
            <a:ln w="28575" cap="flat" cmpd="sng">
              <a:solidFill>
                <a:schemeClr val="tx1"/>
              </a:solidFill>
              <a:prstDash val="solid"/>
              <a:miter/>
              <a:headEnd type="none" w="med" len="med"/>
              <a:tailEnd type="triangle" w="med" len="med"/>
            </a:ln>
          </p:spPr>
        </p:sp>
      </p:gr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20514"/>
                                        </p:tgtEl>
                                        <p:attrNameLst>
                                          <p:attrName>style.visibility</p:attrName>
                                        </p:attrNameLst>
                                      </p:cBhvr>
                                      <p:to>
                                        <p:strVal val="visible"/>
                                      </p:to>
                                    </p:set>
                                    <p:animEffect transition="in" filter="slide(fromLeft)">
                                      <p:cBhvr>
                                        <p:cTn id="7" dur="500"/>
                                        <p:tgtEl>
                                          <p:spTgt spid="3205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20515"/>
                                        </p:tgtEl>
                                        <p:attrNameLst>
                                          <p:attrName>style.visibility</p:attrName>
                                        </p:attrNameLst>
                                      </p:cBhvr>
                                      <p:to>
                                        <p:strVal val="visible"/>
                                      </p:to>
                                    </p:set>
                                    <p:animEffect transition="in" filter="slide(fromLeft)">
                                      <p:cBhvr>
                                        <p:cTn id="12" dur="500"/>
                                        <p:tgtEl>
                                          <p:spTgt spid="320515"/>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320516"/>
                                        </p:tgtEl>
                                        <p:attrNameLst>
                                          <p:attrName>style.visibility</p:attrName>
                                        </p:attrNameLst>
                                      </p:cBhvr>
                                      <p:to>
                                        <p:strVal val="visible"/>
                                      </p:to>
                                    </p:set>
                                    <p:anim calcmode="lin" valueType="num">
                                      <p:cBhvr>
                                        <p:cTn id="17" dur="500" fill="hold"/>
                                        <p:tgtEl>
                                          <p:spTgt spid="320516"/>
                                        </p:tgtEl>
                                        <p:attrNameLst>
                                          <p:attrName>ppt_x</p:attrName>
                                        </p:attrNameLst>
                                      </p:cBhvr>
                                      <p:tavLst>
                                        <p:tav tm="0">
                                          <p:val>
                                            <p:strVal val="#ppt_x-#ppt_w/2"/>
                                          </p:val>
                                        </p:tav>
                                        <p:tav tm="100000">
                                          <p:val>
                                            <p:strVal val="#ppt_x"/>
                                          </p:val>
                                        </p:tav>
                                      </p:tavLst>
                                    </p:anim>
                                    <p:anim calcmode="lin" valueType="num">
                                      <p:cBhvr>
                                        <p:cTn id="18" dur="500" fill="hold"/>
                                        <p:tgtEl>
                                          <p:spTgt spid="320516"/>
                                        </p:tgtEl>
                                        <p:attrNameLst>
                                          <p:attrName>ppt_y</p:attrName>
                                        </p:attrNameLst>
                                      </p:cBhvr>
                                      <p:tavLst>
                                        <p:tav tm="0">
                                          <p:val>
                                            <p:strVal val="#ppt_y"/>
                                          </p:val>
                                        </p:tav>
                                        <p:tav tm="100000">
                                          <p:val>
                                            <p:strVal val="#ppt_y"/>
                                          </p:val>
                                        </p:tav>
                                      </p:tavLst>
                                    </p:anim>
                                    <p:anim calcmode="lin" valueType="num">
                                      <p:cBhvr>
                                        <p:cTn id="19" dur="500" fill="hold"/>
                                        <p:tgtEl>
                                          <p:spTgt spid="320516"/>
                                        </p:tgtEl>
                                        <p:attrNameLst>
                                          <p:attrName>ppt_w</p:attrName>
                                        </p:attrNameLst>
                                      </p:cBhvr>
                                      <p:tavLst>
                                        <p:tav tm="0">
                                          <p:val>
                                            <p:fltVal val="0.000000"/>
                                          </p:val>
                                        </p:tav>
                                        <p:tav tm="100000">
                                          <p:val>
                                            <p:strVal val="#ppt_w"/>
                                          </p:val>
                                        </p:tav>
                                      </p:tavLst>
                                    </p:anim>
                                    <p:anim calcmode="lin" valueType="num">
                                      <p:cBhvr>
                                        <p:cTn id="20" dur="500" fill="hold"/>
                                        <p:tgtEl>
                                          <p:spTgt spid="320516"/>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0517"/>
                                        </p:tgtEl>
                                        <p:attrNameLst>
                                          <p:attrName>style.visibility</p:attrName>
                                        </p:attrNameLst>
                                      </p:cBhvr>
                                      <p:to>
                                        <p:strVal val="visible"/>
                                      </p:to>
                                    </p:set>
                                    <p:anim calcmode="lin" valueType="num">
                                      <p:cBhvr additive="base">
                                        <p:cTn id="25" dur="500" fill="hold"/>
                                        <p:tgtEl>
                                          <p:spTgt spid="320517"/>
                                        </p:tgtEl>
                                        <p:attrNameLst>
                                          <p:attrName>ppt_x</p:attrName>
                                        </p:attrNameLst>
                                      </p:cBhvr>
                                      <p:tavLst>
                                        <p:tav tm="0">
                                          <p:val>
                                            <p:strVal val="0-#ppt_w/2"/>
                                          </p:val>
                                        </p:tav>
                                        <p:tav tm="100000">
                                          <p:val>
                                            <p:strVal val="#ppt_x"/>
                                          </p:val>
                                        </p:tav>
                                      </p:tavLst>
                                    </p:anim>
                                    <p:anim calcmode="lin" valueType="num">
                                      <p:cBhvr additive="base">
                                        <p:cTn id="26" dur="500" fill="hold"/>
                                        <p:tgtEl>
                                          <p:spTgt spid="3205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p:bldP spid="320515" grpId="0" animBg="1"/>
      <p:bldP spid="320516" grpId="0"/>
      <p:bldP spid="32051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 name="Text Box 37"/>
          <p:cNvSpPr txBox="1"/>
          <p:nvPr/>
        </p:nvSpPr>
        <p:spPr>
          <a:xfrm>
            <a:off x="323850" y="333375"/>
            <a:ext cx="8229600" cy="1303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zh-CN" altLang="en-US" sz="2800" b="1" dirty="0">
                <a:latin typeface="Times New Roman" panose="02020603050405020304" pitchFamily="18" charset="0"/>
                <a:ea typeface="黑体" panose="02010609060101010101" pitchFamily="49" charset="-122"/>
              </a:rPr>
              <a:t>变址方式的典型用法：将形式地址作为基准地址，将变址寄存器内容作变化量。</a:t>
            </a:r>
            <a:endParaRPr lang="zh-CN" altLang="en-US" sz="2800" b="1" dirty="0">
              <a:latin typeface="Times New Roman" panose="02020603050405020304" pitchFamily="18" charset="0"/>
              <a:ea typeface="黑体" panose="02010609060101010101" pitchFamily="49" charset="-122"/>
            </a:endParaRPr>
          </a:p>
        </p:txBody>
      </p:sp>
      <p:sp>
        <p:nvSpPr>
          <p:cNvPr id="70660" name="矩形 3"/>
          <p:cNvSpPr/>
          <p:nvPr/>
        </p:nvSpPr>
        <p:spPr>
          <a:xfrm>
            <a:off x="468313" y="1997075"/>
            <a:ext cx="8207375" cy="3416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【例】</a:t>
            </a:r>
            <a:r>
              <a:rPr lang="en-US" altLang="zh-CN" sz="2400" b="1" dirty="0"/>
              <a:t>  </a:t>
            </a:r>
            <a:r>
              <a:rPr lang="zh-CN" altLang="zh-CN" sz="2400" b="1" dirty="0"/>
              <a:t>某个数组存放在一段连续的主存区间中，首址为</a:t>
            </a:r>
            <a:r>
              <a:rPr lang="en-US" altLang="zh-CN" sz="2400" b="1" dirty="0"/>
              <a:t>B</a:t>
            </a:r>
            <a:r>
              <a:rPr lang="zh-CN" altLang="zh-CN" sz="2400" b="1" dirty="0"/>
              <a:t>。可让</a:t>
            </a:r>
            <a:r>
              <a:rPr lang="en-US" altLang="zh-CN" sz="2400" b="1" dirty="0"/>
              <a:t>B</a:t>
            </a:r>
            <a:r>
              <a:rPr lang="zh-CN" altLang="zh-CN" sz="2400" b="1" dirty="0"/>
              <a:t>作为指令中的形式地址，而变址寄存器中存放</a:t>
            </a:r>
            <a:r>
              <a:rPr lang="zh-CN" altLang="en-US" sz="2400" b="1" dirty="0"/>
              <a:t>变址</a:t>
            </a:r>
            <a:r>
              <a:rPr lang="zh-CN" altLang="zh-CN" sz="2400" b="1" dirty="0"/>
              <a:t>量，即所需访问单元与首址单元之间的距离。</a:t>
            </a:r>
            <a:endParaRPr lang="en-US" altLang="zh-CN" sz="2400" b="1" dirty="0"/>
          </a:p>
          <a:p>
            <a:pPr marL="0" lvl="0" indent="0" eaLnBrk="1" hangingPunct="1">
              <a:lnSpc>
                <a:spcPct val="150000"/>
              </a:lnSpc>
              <a:spcBef>
                <a:spcPct val="0"/>
              </a:spcBef>
              <a:buClrTx/>
              <a:buSzTx/>
              <a:buFontTx/>
              <a:buNone/>
            </a:pPr>
            <a:r>
              <a:rPr lang="en-US" altLang="zh-CN" sz="2400" b="1" dirty="0"/>
              <a:t>     </a:t>
            </a:r>
            <a:r>
              <a:rPr lang="zh-CN" altLang="en-US" sz="2400" b="1" dirty="0"/>
              <a:t>如果</a:t>
            </a:r>
            <a:r>
              <a:rPr lang="zh-CN" altLang="zh-CN" sz="2400" b="1" dirty="0"/>
              <a:t>变址寄存器内容</a:t>
            </a:r>
            <a:r>
              <a:rPr lang="zh-CN" altLang="en-US" sz="2400" b="1" dirty="0"/>
              <a:t>初始值为</a:t>
            </a:r>
            <a:r>
              <a:rPr lang="en-US" altLang="zh-CN" sz="2400" b="1" dirty="0"/>
              <a:t>0</a:t>
            </a:r>
            <a:r>
              <a:rPr lang="zh-CN" altLang="zh-CN" sz="2400" b="1" dirty="0"/>
              <a:t>，然后在每次读取操作数后让</a:t>
            </a:r>
            <a:r>
              <a:rPr lang="zh-CN" altLang="en-US" sz="2400" b="1" dirty="0"/>
              <a:t>变址</a:t>
            </a:r>
            <a:r>
              <a:rPr lang="zh-CN" altLang="zh-CN" sz="2400" b="1" dirty="0"/>
              <a:t>量递增</a:t>
            </a:r>
            <a:r>
              <a:rPr lang="zh-CN" altLang="en-US" sz="2400" b="1" dirty="0"/>
              <a:t>一个数组元素的单元数</a:t>
            </a:r>
            <a:r>
              <a:rPr lang="zh-CN" altLang="zh-CN" sz="2400" b="1" dirty="0"/>
              <a:t>，就可以用同一条指令依次读取整个数组。</a:t>
            </a:r>
            <a:endParaRPr lang="zh-CN" altLang="zh-CN" sz="24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ppt_w</p:attrName>
                                        </p:attrNameLst>
                                      </p:cBhvr>
                                      <p:tavLst>
                                        <p:tav tm="0">
                                          <p:val>
                                            <p:fltVal val="0.000000"/>
                                          </p:val>
                                        </p:tav>
                                        <p:tav tm="100000">
                                          <p:val>
                                            <p:strVal val="#ppt_w"/>
                                          </p:val>
                                        </p:tav>
                                      </p:tavLst>
                                    </p:anim>
                                    <p:anim calcmode="lin" valueType="num">
                                      <p:cBhvr>
                                        <p:cTn id="10"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4610" name="Text Box 2"/>
          <p:cNvSpPr txBox="1"/>
          <p:nvPr/>
        </p:nvSpPr>
        <p:spPr>
          <a:xfrm>
            <a:off x="250825" y="0"/>
            <a:ext cx="33813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7</a:t>
            </a:r>
            <a:r>
              <a:rPr lang="zh-CN" altLang="en-US" b="1" dirty="0">
                <a:latin typeface="黑体" panose="02010609060101010101" pitchFamily="49" charset="-122"/>
                <a:ea typeface="黑体" panose="02010609060101010101" pitchFamily="49" charset="-122"/>
              </a:rPr>
              <a:t>、</a:t>
            </a:r>
            <a:r>
              <a:rPr lang="zh-CN" altLang="en-US" b="1" dirty="0">
                <a:latin typeface="Times New Roman" panose="02020603050405020304" pitchFamily="18" charset="0"/>
                <a:ea typeface="黑体" panose="02010609060101010101" pitchFamily="49" charset="-122"/>
              </a:rPr>
              <a:t> 相对寻址</a:t>
            </a:r>
            <a:endParaRPr lang="zh-CN" altLang="en-US" b="1" dirty="0">
              <a:latin typeface="Times New Roman" panose="02020603050405020304" pitchFamily="18" charset="0"/>
              <a:ea typeface="黑体" panose="02010609060101010101" pitchFamily="49" charset="-122"/>
            </a:endParaRPr>
          </a:p>
        </p:txBody>
      </p:sp>
      <p:sp>
        <p:nvSpPr>
          <p:cNvPr id="324611" name="Text Box 3"/>
          <p:cNvSpPr txBox="1"/>
          <p:nvPr/>
        </p:nvSpPr>
        <p:spPr>
          <a:xfrm>
            <a:off x="215900" y="549275"/>
            <a:ext cx="8928100" cy="1420495"/>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20000"/>
              </a:lnSpc>
              <a:spcBef>
                <a:spcPts val="50"/>
              </a:spcBef>
              <a:spcAft>
                <a:spcPts val="0"/>
              </a:spcAft>
              <a:buClrTx/>
              <a:buSzTx/>
              <a:buFontTx/>
              <a:buNone/>
            </a:pPr>
            <a:r>
              <a:rPr lang="zh-CN" altLang="en-US" sz="2400" b="1" dirty="0">
                <a:solidFill>
                  <a:srgbClr val="4F20FA"/>
                </a:solidFill>
                <a:latin typeface="Times New Roman" panose="02020603050405020304" pitchFamily="18" charset="0"/>
                <a:ea typeface="黑体" panose="02010609060101010101" pitchFamily="49" charset="-122"/>
              </a:rPr>
              <a:t>用程序计数器</a:t>
            </a:r>
            <a:r>
              <a:rPr lang="en-US" altLang="zh-CN" sz="2400" b="1" dirty="0">
                <a:solidFill>
                  <a:srgbClr val="4F20FA"/>
                </a:solidFill>
                <a:latin typeface="Times New Roman" panose="02020603050405020304" pitchFamily="18" charset="0"/>
                <a:ea typeface="黑体" panose="02010609060101010101" pitchFamily="49" charset="-122"/>
              </a:rPr>
              <a:t>PC</a:t>
            </a:r>
            <a:r>
              <a:rPr lang="zh-CN" altLang="en-US" sz="2400" b="1" dirty="0">
                <a:solidFill>
                  <a:srgbClr val="4F20FA"/>
                </a:solidFill>
                <a:latin typeface="Times New Roman" panose="02020603050405020304" pitchFamily="18" charset="0"/>
                <a:ea typeface="黑体" panose="02010609060101010101" pitchFamily="49" charset="-122"/>
              </a:rPr>
              <a:t>的内容作为基准地址，指令中给出操作数地址相对</a:t>
            </a:r>
            <a:r>
              <a:rPr lang="en-US" altLang="zh-CN" sz="2400" b="1" dirty="0">
                <a:solidFill>
                  <a:srgbClr val="4F20FA"/>
                </a:solidFill>
                <a:latin typeface="Times New Roman" panose="02020603050405020304" pitchFamily="18" charset="0"/>
                <a:ea typeface="黑体" panose="02010609060101010101" pitchFamily="49" charset="-122"/>
              </a:rPr>
              <a:t>PC</a:t>
            </a:r>
            <a:r>
              <a:rPr lang="zh-CN" altLang="en-US" sz="2400" b="1" dirty="0">
                <a:solidFill>
                  <a:srgbClr val="4F20FA"/>
                </a:solidFill>
                <a:latin typeface="Times New Roman" panose="02020603050405020304" pitchFamily="18" charset="0"/>
                <a:ea typeface="黑体" panose="02010609060101010101" pitchFamily="49" charset="-122"/>
              </a:rPr>
              <a:t>的</a:t>
            </a:r>
            <a:r>
              <a:rPr lang="zh-CN" altLang="en-US" sz="2400" b="1" dirty="0">
                <a:solidFill>
                  <a:srgbClr val="4F20FA"/>
                </a:solidFill>
                <a:latin typeface="Times New Roman" panose="02020603050405020304" pitchFamily="18" charset="0"/>
                <a:ea typeface="黑体" panose="02010609060101010101" pitchFamily="49" charset="-122"/>
              </a:rPr>
              <a:t>的位移量（可正可负），二者相加后形成操作数的地址。寻址过程可描述为：</a:t>
            </a:r>
            <a:endParaRPr lang="zh-CN" altLang="en-US" sz="2400" b="1" dirty="0">
              <a:solidFill>
                <a:srgbClr val="4F20FA"/>
              </a:solidFill>
              <a:latin typeface="Times New Roman" panose="02020603050405020304" pitchFamily="18" charset="0"/>
              <a:ea typeface="黑体" panose="02010609060101010101" pitchFamily="49" charset="-122"/>
            </a:endParaRPr>
          </a:p>
        </p:txBody>
      </p:sp>
      <p:sp>
        <p:nvSpPr>
          <p:cNvPr id="324612" name="Text Box 4"/>
          <p:cNvSpPr txBox="1"/>
          <p:nvPr/>
        </p:nvSpPr>
        <p:spPr>
          <a:xfrm>
            <a:off x="0" y="2924175"/>
            <a:ext cx="10445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指令</a:t>
            </a:r>
            <a:endParaRPr lang="zh-CN" altLang="en-US" sz="2800" b="1" dirty="0">
              <a:latin typeface="Times New Roman" panose="02020603050405020304" pitchFamily="18" charset="0"/>
              <a:ea typeface="黑体" panose="02010609060101010101" pitchFamily="49" charset="-122"/>
            </a:endParaRPr>
          </a:p>
        </p:txBody>
      </p:sp>
      <p:sp>
        <p:nvSpPr>
          <p:cNvPr id="71686" name="Text Box 8"/>
          <p:cNvSpPr txBox="1"/>
          <p:nvPr/>
        </p:nvSpPr>
        <p:spPr>
          <a:xfrm>
            <a:off x="6408738" y="4149725"/>
            <a:ext cx="8286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黑体" panose="02010609060101010101" pitchFamily="49" charset="-122"/>
                <a:ea typeface="黑体" panose="02010609060101010101" pitchFamily="49" charset="-122"/>
              </a:rPr>
              <a:t>A+d</a:t>
            </a:r>
            <a:endParaRPr lang="en-US" altLang="zh-CN" sz="2800" b="1" dirty="0">
              <a:solidFill>
                <a:srgbClr val="4F20FA"/>
              </a:solidFill>
              <a:latin typeface="黑体" panose="02010609060101010101" pitchFamily="49" charset="-122"/>
              <a:ea typeface="黑体" panose="02010609060101010101" pitchFamily="49" charset="-122"/>
            </a:endParaRPr>
          </a:p>
        </p:txBody>
      </p:sp>
      <p:sp>
        <p:nvSpPr>
          <p:cNvPr id="71687" name="Text Box 11"/>
          <p:cNvSpPr txBox="1"/>
          <p:nvPr/>
        </p:nvSpPr>
        <p:spPr>
          <a:xfrm>
            <a:off x="358775" y="4005263"/>
            <a:ext cx="7207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latin typeface="Times New Roman" panose="02020603050405020304" pitchFamily="18" charset="0"/>
                <a:ea typeface="黑体" panose="02010609060101010101" pitchFamily="49" charset="-122"/>
              </a:rPr>
              <a:t>PC</a:t>
            </a:r>
            <a:endParaRPr lang="en-US" altLang="zh-CN" sz="2000" b="1" dirty="0">
              <a:latin typeface="Times New Roman" panose="02020603050405020304" pitchFamily="18" charset="0"/>
              <a:ea typeface="黑体" panose="02010609060101010101" pitchFamily="49" charset="-122"/>
            </a:endParaRPr>
          </a:p>
        </p:txBody>
      </p:sp>
      <p:sp>
        <p:nvSpPr>
          <p:cNvPr id="71688" name="Text Box 12"/>
          <p:cNvSpPr txBox="1"/>
          <p:nvPr/>
        </p:nvSpPr>
        <p:spPr>
          <a:xfrm>
            <a:off x="900113" y="2924175"/>
            <a:ext cx="3505200" cy="557213"/>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C00000"/>
                </a:solidFill>
                <a:latin typeface="宋体" panose="02010600030101010101" pitchFamily="2" charset="-122"/>
                <a:ea typeface="黑体" panose="02010609060101010101" pitchFamily="49" charset="-122"/>
              </a:rPr>
              <a:t>OP     </a:t>
            </a:r>
            <a:r>
              <a:rPr lang="en-US" altLang="zh-CN" sz="2800" b="1" dirty="0">
                <a:solidFill>
                  <a:srgbClr val="C00000"/>
                </a:solidFill>
                <a:latin typeface="宋体" panose="02010600030101010101" pitchFamily="2" charset="-122"/>
                <a:ea typeface="黑体" panose="02010609060101010101" pitchFamily="49" charset="-122"/>
                <a:sym typeface="Symbol" panose="05050102010706020507" pitchFamily="18" charset="2"/>
              </a:rPr>
              <a:t></a:t>
            </a:r>
            <a:r>
              <a:rPr lang="en-US" altLang="zh-CN" sz="2800" b="1" dirty="0">
                <a:solidFill>
                  <a:srgbClr val="C00000"/>
                </a:solidFill>
                <a:latin typeface="宋体" panose="02010600030101010101" pitchFamily="2" charset="-122"/>
                <a:ea typeface="黑体" panose="02010609060101010101" pitchFamily="49" charset="-122"/>
              </a:rPr>
              <a:t>      </a:t>
            </a:r>
            <a:r>
              <a:rPr lang="en-US" altLang="zh-CN" sz="2800" b="1" dirty="0">
                <a:solidFill>
                  <a:srgbClr val="C00000"/>
                </a:solidFill>
                <a:latin typeface="黑体" panose="02010609060101010101" pitchFamily="49" charset="-122"/>
                <a:ea typeface="黑体" panose="02010609060101010101" pitchFamily="49" charset="-122"/>
              </a:rPr>
              <a:t>d</a:t>
            </a:r>
            <a:endParaRPr lang="en-US" altLang="zh-CN" sz="2800" b="1" dirty="0">
              <a:solidFill>
                <a:srgbClr val="C00000"/>
              </a:solidFill>
              <a:latin typeface="黑体" panose="02010609060101010101" pitchFamily="49" charset="-122"/>
              <a:ea typeface="黑体" panose="02010609060101010101" pitchFamily="49" charset="-122"/>
            </a:endParaRPr>
          </a:p>
        </p:txBody>
      </p:sp>
      <p:sp>
        <p:nvSpPr>
          <p:cNvPr id="71689" name="Line 13"/>
          <p:cNvSpPr/>
          <p:nvPr/>
        </p:nvSpPr>
        <p:spPr>
          <a:xfrm>
            <a:off x="1692275" y="2924175"/>
            <a:ext cx="0" cy="533400"/>
          </a:xfrm>
          <a:prstGeom prst="line">
            <a:avLst/>
          </a:prstGeom>
          <a:ln w="38100" cap="flat" cmpd="sng">
            <a:solidFill>
              <a:schemeClr val="tx1"/>
            </a:solidFill>
            <a:prstDash val="solid"/>
            <a:headEnd type="none" w="sm" len="sm"/>
            <a:tailEnd type="none" w="sm" len="sm"/>
          </a:ln>
        </p:spPr>
      </p:sp>
      <p:sp>
        <p:nvSpPr>
          <p:cNvPr id="71690" name="Line 16"/>
          <p:cNvSpPr/>
          <p:nvPr/>
        </p:nvSpPr>
        <p:spPr>
          <a:xfrm>
            <a:off x="3814763" y="3357563"/>
            <a:ext cx="0" cy="431800"/>
          </a:xfrm>
          <a:prstGeom prst="line">
            <a:avLst/>
          </a:prstGeom>
          <a:ln w="28575" cap="flat" cmpd="sng">
            <a:solidFill>
              <a:schemeClr val="tx1"/>
            </a:solidFill>
            <a:prstDash val="solid"/>
            <a:miter/>
            <a:headEnd type="none" w="med" len="med"/>
            <a:tailEnd type="none" w="med" len="med"/>
          </a:ln>
        </p:spPr>
      </p:sp>
      <p:sp>
        <p:nvSpPr>
          <p:cNvPr id="71691" name="Line 17"/>
          <p:cNvSpPr/>
          <p:nvPr/>
        </p:nvSpPr>
        <p:spPr>
          <a:xfrm>
            <a:off x="4356100" y="4219575"/>
            <a:ext cx="863600" cy="0"/>
          </a:xfrm>
          <a:prstGeom prst="line">
            <a:avLst/>
          </a:prstGeom>
          <a:ln w="28575" cap="flat" cmpd="sng">
            <a:solidFill>
              <a:schemeClr val="tx1"/>
            </a:solidFill>
            <a:prstDash val="solid"/>
            <a:miter/>
            <a:headEnd type="none" w="med" len="med"/>
            <a:tailEnd type="triangle" w="med" len="med"/>
          </a:ln>
        </p:spPr>
      </p:sp>
      <p:sp>
        <p:nvSpPr>
          <p:cNvPr id="71692" name="Rectangle 20"/>
          <p:cNvSpPr/>
          <p:nvPr/>
        </p:nvSpPr>
        <p:spPr>
          <a:xfrm>
            <a:off x="935038" y="3933825"/>
            <a:ext cx="3492500" cy="576263"/>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1693" name="Line 21"/>
          <p:cNvSpPr/>
          <p:nvPr/>
        </p:nvSpPr>
        <p:spPr>
          <a:xfrm flipH="1">
            <a:off x="179388" y="3787775"/>
            <a:ext cx="2808287" cy="0"/>
          </a:xfrm>
          <a:prstGeom prst="line">
            <a:avLst/>
          </a:prstGeom>
          <a:ln w="28575" cap="flat" cmpd="sng">
            <a:solidFill>
              <a:schemeClr val="tx1"/>
            </a:solidFill>
            <a:prstDash val="solid"/>
            <a:miter/>
            <a:headEnd type="none" w="med" len="med"/>
            <a:tailEnd type="none" w="med" len="med"/>
          </a:ln>
        </p:spPr>
      </p:sp>
      <p:sp>
        <p:nvSpPr>
          <p:cNvPr id="71694" name="Line 22"/>
          <p:cNvSpPr/>
          <p:nvPr/>
        </p:nvSpPr>
        <p:spPr>
          <a:xfrm>
            <a:off x="179388" y="3787775"/>
            <a:ext cx="0" cy="431800"/>
          </a:xfrm>
          <a:prstGeom prst="line">
            <a:avLst/>
          </a:prstGeom>
          <a:ln w="28575" cap="flat" cmpd="sng">
            <a:solidFill>
              <a:schemeClr val="tx1"/>
            </a:solidFill>
            <a:prstDash val="solid"/>
            <a:miter/>
            <a:headEnd type="none" w="med" len="med"/>
            <a:tailEnd type="none" w="med" len="med"/>
          </a:ln>
        </p:spPr>
      </p:sp>
      <p:sp>
        <p:nvSpPr>
          <p:cNvPr id="71695" name="Line 23"/>
          <p:cNvSpPr/>
          <p:nvPr/>
        </p:nvSpPr>
        <p:spPr>
          <a:xfrm>
            <a:off x="179388" y="4219575"/>
            <a:ext cx="215900" cy="0"/>
          </a:xfrm>
          <a:prstGeom prst="line">
            <a:avLst/>
          </a:prstGeom>
          <a:ln w="28575" cap="flat" cmpd="sng">
            <a:solidFill>
              <a:schemeClr val="tx1"/>
            </a:solidFill>
            <a:prstDash val="solid"/>
            <a:miter/>
            <a:headEnd type="none" w="med" len="med"/>
            <a:tailEnd type="triangle" w="med" len="med"/>
          </a:ln>
        </p:spPr>
      </p:sp>
      <p:sp>
        <p:nvSpPr>
          <p:cNvPr id="71696" name="Text Box 24"/>
          <p:cNvSpPr txBox="1"/>
          <p:nvPr/>
        </p:nvSpPr>
        <p:spPr>
          <a:xfrm>
            <a:off x="2484438" y="4003675"/>
            <a:ext cx="7207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t>A</a:t>
            </a:r>
            <a:endParaRPr lang="en-US" altLang="zh-CN" sz="2400" b="1" dirty="0"/>
          </a:p>
        </p:txBody>
      </p:sp>
      <p:sp>
        <p:nvSpPr>
          <p:cNvPr id="71697" name="Text Box 25"/>
          <p:cNvSpPr txBox="1"/>
          <p:nvPr/>
        </p:nvSpPr>
        <p:spPr>
          <a:xfrm>
            <a:off x="1979613" y="4508500"/>
            <a:ext cx="19081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程序计数器</a:t>
            </a:r>
            <a:endParaRPr lang="zh-CN" altLang="en-US" sz="2400" b="1" dirty="0">
              <a:ea typeface="黑体" panose="02010609060101010101" pitchFamily="49" charset="-122"/>
            </a:endParaRPr>
          </a:p>
        </p:txBody>
      </p:sp>
      <p:sp>
        <p:nvSpPr>
          <p:cNvPr id="71698" name="Line 26"/>
          <p:cNvSpPr/>
          <p:nvPr/>
        </p:nvSpPr>
        <p:spPr>
          <a:xfrm>
            <a:off x="3421063" y="2924175"/>
            <a:ext cx="0" cy="533400"/>
          </a:xfrm>
          <a:prstGeom prst="line">
            <a:avLst/>
          </a:prstGeom>
          <a:ln w="38100" cap="flat" cmpd="sng">
            <a:solidFill>
              <a:schemeClr val="tx1"/>
            </a:solidFill>
            <a:prstDash val="solid"/>
            <a:headEnd type="none" w="sm" len="sm"/>
            <a:tailEnd type="none" w="sm" len="sm"/>
          </a:ln>
        </p:spPr>
      </p:sp>
      <p:sp>
        <p:nvSpPr>
          <p:cNvPr id="71699" name="Line 27"/>
          <p:cNvSpPr/>
          <p:nvPr/>
        </p:nvSpPr>
        <p:spPr>
          <a:xfrm flipV="1">
            <a:off x="2987675" y="3427413"/>
            <a:ext cx="0" cy="360362"/>
          </a:xfrm>
          <a:prstGeom prst="line">
            <a:avLst/>
          </a:prstGeom>
          <a:ln w="28575" cap="flat" cmpd="sng">
            <a:solidFill>
              <a:schemeClr val="tx1"/>
            </a:solidFill>
            <a:prstDash val="solid"/>
            <a:miter/>
            <a:headEnd type="none" w="med" len="med"/>
            <a:tailEnd type="none" w="med" len="med"/>
          </a:ln>
        </p:spPr>
      </p:sp>
      <p:sp>
        <p:nvSpPr>
          <p:cNvPr id="71700" name="Text Box 28"/>
          <p:cNvSpPr txBox="1"/>
          <p:nvPr/>
        </p:nvSpPr>
        <p:spPr>
          <a:xfrm>
            <a:off x="5256213" y="3357563"/>
            <a:ext cx="577850" cy="1152525"/>
          </a:xfrm>
          <a:prstGeom prst="rect">
            <a:avLst/>
          </a:prstGeom>
          <a:noFill/>
          <a:ln w="28575" cap="flat" cmpd="sng">
            <a:solidFill>
              <a:schemeClr val="tx1"/>
            </a:solidFill>
            <a:prstDash val="solid"/>
            <a:miter/>
            <a:headEnd type="none" w="med" len="med"/>
            <a:tailEnd type="none" w="med" len="med"/>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ea typeface="黑体" panose="02010609060101010101" pitchFamily="49" charset="-122"/>
              </a:rPr>
              <a:t> </a:t>
            </a:r>
            <a:r>
              <a:rPr lang="zh-CN" altLang="en-US" sz="2400" b="1" dirty="0">
                <a:ea typeface="黑体" panose="02010609060101010101" pitchFamily="49" charset="-122"/>
              </a:rPr>
              <a:t>加法器</a:t>
            </a:r>
            <a:endParaRPr lang="zh-CN" altLang="en-US" sz="2400" b="1" dirty="0">
              <a:ea typeface="黑体" panose="02010609060101010101" pitchFamily="49" charset="-122"/>
            </a:endParaRPr>
          </a:p>
        </p:txBody>
      </p:sp>
      <p:sp>
        <p:nvSpPr>
          <p:cNvPr id="71701" name="Line 29"/>
          <p:cNvSpPr/>
          <p:nvPr/>
        </p:nvSpPr>
        <p:spPr>
          <a:xfrm>
            <a:off x="3814763" y="3789363"/>
            <a:ext cx="1441450" cy="0"/>
          </a:xfrm>
          <a:prstGeom prst="line">
            <a:avLst/>
          </a:prstGeom>
          <a:ln w="28575" cap="flat" cmpd="sng">
            <a:solidFill>
              <a:schemeClr val="tx1"/>
            </a:solidFill>
            <a:prstDash val="solid"/>
            <a:miter/>
            <a:headEnd type="none" w="med" len="med"/>
            <a:tailEnd type="triangle" w="med" len="med"/>
          </a:ln>
        </p:spPr>
      </p:sp>
      <p:sp>
        <p:nvSpPr>
          <p:cNvPr id="71702" name="Line 30"/>
          <p:cNvSpPr/>
          <p:nvPr/>
        </p:nvSpPr>
        <p:spPr>
          <a:xfrm>
            <a:off x="6192838" y="4437063"/>
            <a:ext cx="287337" cy="0"/>
          </a:xfrm>
          <a:prstGeom prst="line">
            <a:avLst/>
          </a:prstGeom>
          <a:ln w="28575" cap="flat" cmpd="sng">
            <a:solidFill>
              <a:schemeClr val="tx1"/>
            </a:solidFill>
            <a:prstDash val="solid"/>
            <a:miter/>
            <a:headEnd type="none" w="med" len="med"/>
            <a:tailEnd type="triangle" w="med" len="med"/>
          </a:ln>
        </p:spPr>
      </p:sp>
      <p:sp>
        <p:nvSpPr>
          <p:cNvPr id="71703" name="Rectangle 45"/>
          <p:cNvSpPr/>
          <p:nvPr/>
        </p:nvSpPr>
        <p:spPr>
          <a:xfrm>
            <a:off x="7127875" y="2381250"/>
            <a:ext cx="1600200" cy="2776855"/>
          </a:xfrm>
          <a:prstGeom prst="rect">
            <a:avLst/>
          </a:prstGeom>
          <a:solidFill>
            <a:srgbClr val="FEFEF6"/>
          </a:solidFill>
          <a:ln w="381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1704" name="Line 46"/>
          <p:cNvSpPr/>
          <p:nvPr/>
        </p:nvSpPr>
        <p:spPr>
          <a:xfrm>
            <a:off x="7127875" y="4232275"/>
            <a:ext cx="1600200" cy="0"/>
          </a:xfrm>
          <a:prstGeom prst="line">
            <a:avLst/>
          </a:prstGeom>
          <a:ln w="38100" cap="flat" cmpd="sng">
            <a:solidFill>
              <a:srgbClr val="000000"/>
            </a:solidFill>
            <a:prstDash val="solid"/>
            <a:headEnd type="none" w="med" len="med"/>
            <a:tailEnd type="none" w="med" len="med"/>
          </a:ln>
        </p:spPr>
      </p:sp>
      <p:sp>
        <p:nvSpPr>
          <p:cNvPr id="71705" name="Line 47"/>
          <p:cNvSpPr/>
          <p:nvPr/>
        </p:nvSpPr>
        <p:spPr>
          <a:xfrm>
            <a:off x="7127875" y="4652963"/>
            <a:ext cx="1600200" cy="0"/>
          </a:xfrm>
          <a:prstGeom prst="line">
            <a:avLst/>
          </a:prstGeom>
          <a:ln w="38100" cap="flat" cmpd="sng">
            <a:solidFill>
              <a:srgbClr val="000000"/>
            </a:solidFill>
            <a:prstDash val="solid"/>
            <a:headEnd type="none" w="med" len="med"/>
            <a:tailEnd type="none" w="med" len="med"/>
          </a:ln>
        </p:spPr>
      </p:sp>
      <p:sp>
        <p:nvSpPr>
          <p:cNvPr id="71706" name="Line 48"/>
          <p:cNvSpPr/>
          <p:nvPr/>
        </p:nvSpPr>
        <p:spPr>
          <a:xfrm>
            <a:off x="7145973" y="3643948"/>
            <a:ext cx="1600200" cy="0"/>
          </a:xfrm>
          <a:prstGeom prst="line">
            <a:avLst/>
          </a:prstGeom>
          <a:ln w="38100" cap="flat" cmpd="sng">
            <a:solidFill>
              <a:srgbClr val="000000"/>
            </a:solidFill>
            <a:prstDash val="solid"/>
            <a:headEnd type="none" w="med" len="med"/>
            <a:tailEnd type="none" w="med" len="med"/>
          </a:ln>
        </p:spPr>
      </p:sp>
      <p:sp>
        <p:nvSpPr>
          <p:cNvPr id="71707" name="Text Box 49"/>
          <p:cNvSpPr txBox="1"/>
          <p:nvPr/>
        </p:nvSpPr>
        <p:spPr>
          <a:xfrm>
            <a:off x="6785610" y="3140710"/>
            <a:ext cx="6477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黑体" panose="02010609060101010101" pitchFamily="49" charset="-122"/>
                <a:ea typeface="黑体" panose="02010609060101010101" pitchFamily="49" charset="-122"/>
              </a:rPr>
              <a:t>A</a:t>
            </a:r>
            <a:endParaRPr lang="en-US" altLang="zh-CN" sz="2800" b="1" dirty="0">
              <a:solidFill>
                <a:srgbClr val="4F20FA"/>
              </a:solidFill>
              <a:latin typeface="黑体" panose="02010609060101010101" pitchFamily="49" charset="-122"/>
              <a:ea typeface="黑体" panose="02010609060101010101" pitchFamily="49" charset="-122"/>
            </a:endParaRPr>
          </a:p>
        </p:txBody>
      </p:sp>
      <p:sp>
        <p:nvSpPr>
          <p:cNvPr id="71708" name="Text Box 50"/>
          <p:cNvSpPr txBox="1"/>
          <p:nvPr/>
        </p:nvSpPr>
        <p:spPr>
          <a:xfrm>
            <a:off x="7145973" y="3140710"/>
            <a:ext cx="15843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黑体" panose="02010609060101010101" pitchFamily="49" charset="-122"/>
                <a:ea typeface="黑体" panose="02010609060101010101" pitchFamily="49" charset="-122"/>
              </a:rPr>
              <a:t>OP    d</a:t>
            </a:r>
            <a:endParaRPr lang="en-US" altLang="zh-CN" sz="2800" b="1" dirty="0">
              <a:solidFill>
                <a:srgbClr val="4F20FA"/>
              </a:solidFill>
              <a:latin typeface="黑体" panose="02010609060101010101" pitchFamily="49" charset="-122"/>
              <a:ea typeface="黑体" panose="02010609060101010101" pitchFamily="49" charset="-122"/>
            </a:endParaRPr>
          </a:p>
        </p:txBody>
      </p:sp>
      <p:sp>
        <p:nvSpPr>
          <p:cNvPr id="71709" name="Text Box 51"/>
          <p:cNvSpPr txBox="1"/>
          <p:nvPr/>
        </p:nvSpPr>
        <p:spPr>
          <a:xfrm>
            <a:off x="7669213" y="3860800"/>
            <a:ext cx="611187"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71710" name="Text Box 53"/>
          <p:cNvSpPr txBox="1"/>
          <p:nvPr/>
        </p:nvSpPr>
        <p:spPr>
          <a:xfrm>
            <a:off x="7056438" y="4149725"/>
            <a:ext cx="1668462"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FA350E"/>
                </a:solidFill>
                <a:latin typeface="黑体" panose="02010609060101010101" pitchFamily="49" charset="-122"/>
                <a:ea typeface="黑体" panose="02010609060101010101" pitchFamily="49" charset="-122"/>
              </a:rPr>
              <a:t> </a:t>
            </a:r>
            <a:r>
              <a:rPr lang="zh-CN" altLang="en-US" sz="2400" b="1" dirty="0">
                <a:solidFill>
                  <a:srgbClr val="FA350E"/>
                </a:solidFill>
                <a:latin typeface="黑体" panose="02010609060101010101" pitchFamily="49" charset="-122"/>
                <a:ea typeface="黑体" panose="02010609060101010101" pitchFamily="49" charset="-122"/>
              </a:rPr>
              <a:t>操作数</a:t>
            </a:r>
            <a:r>
              <a:rPr lang="en-US" altLang="zh-CN" sz="2400" b="1" dirty="0">
                <a:solidFill>
                  <a:srgbClr val="FA350E"/>
                </a:solidFill>
                <a:latin typeface="黑体" panose="02010609060101010101" pitchFamily="49" charset="-122"/>
                <a:ea typeface="黑体" panose="02010609060101010101" pitchFamily="49" charset="-122"/>
              </a:rPr>
              <a:t>S</a:t>
            </a:r>
            <a:endParaRPr lang="en-US" altLang="zh-CN" sz="2400" b="1" dirty="0">
              <a:solidFill>
                <a:srgbClr val="FA350E"/>
              </a:solidFill>
              <a:latin typeface="黑体" panose="02010609060101010101" pitchFamily="49" charset="-122"/>
              <a:ea typeface="黑体" panose="02010609060101010101" pitchFamily="49" charset="-122"/>
            </a:endParaRPr>
          </a:p>
        </p:txBody>
      </p:sp>
      <p:sp>
        <p:nvSpPr>
          <p:cNvPr id="71711" name="Text Box 54"/>
          <p:cNvSpPr txBox="1"/>
          <p:nvPr/>
        </p:nvSpPr>
        <p:spPr>
          <a:xfrm>
            <a:off x="7704138" y="4652963"/>
            <a:ext cx="611187"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71712" name="Text Box 55"/>
          <p:cNvSpPr txBox="1"/>
          <p:nvPr/>
        </p:nvSpPr>
        <p:spPr>
          <a:xfrm>
            <a:off x="7416800" y="1917700"/>
            <a:ext cx="129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ea typeface="黑体" panose="02010609060101010101" pitchFamily="49" charset="-122"/>
              </a:rPr>
              <a:t>主存</a:t>
            </a:r>
            <a:endParaRPr lang="zh-CN" altLang="en-US" sz="2800" b="1" dirty="0">
              <a:ea typeface="黑体" panose="02010609060101010101" pitchFamily="49" charset="-122"/>
            </a:endParaRPr>
          </a:p>
        </p:txBody>
      </p:sp>
      <p:sp>
        <p:nvSpPr>
          <p:cNvPr id="71713" name="Line 56"/>
          <p:cNvSpPr/>
          <p:nvPr/>
        </p:nvSpPr>
        <p:spPr>
          <a:xfrm>
            <a:off x="7144385" y="3212148"/>
            <a:ext cx="1600200" cy="0"/>
          </a:xfrm>
          <a:prstGeom prst="line">
            <a:avLst/>
          </a:prstGeom>
          <a:ln w="38100" cap="flat" cmpd="sng">
            <a:solidFill>
              <a:srgbClr val="000000"/>
            </a:solidFill>
            <a:prstDash val="solid"/>
            <a:headEnd type="none" w="med" len="med"/>
            <a:tailEnd type="none" w="med" len="med"/>
          </a:ln>
        </p:spPr>
      </p:sp>
      <p:sp>
        <p:nvSpPr>
          <p:cNvPr id="71714" name="Text Box 57"/>
          <p:cNvSpPr txBox="1"/>
          <p:nvPr/>
        </p:nvSpPr>
        <p:spPr>
          <a:xfrm>
            <a:off x="7704138" y="2751455"/>
            <a:ext cx="611187"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71715" name="Line 60"/>
          <p:cNvSpPr/>
          <p:nvPr/>
        </p:nvSpPr>
        <p:spPr>
          <a:xfrm>
            <a:off x="5832475" y="3933825"/>
            <a:ext cx="360363" cy="0"/>
          </a:xfrm>
          <a:prstGeom prst="line">
            <a:avLst/>
          </a:prstGeom>
          <a:ln w="28575" cap="flat" cmpd="sng">
            <a:solidFill>
              <a:schemeClr val="tx1"/>
            </a:solidFill>
            <a:prstDash val="solid"/>
            <a:miter/>
            <a:headEnd type="none" w="med" len="med"/>
            <a:tailEnd type="none" w="med" len="med"/>
          </a:ln>
        </p:spPr>
      </p:sp>
      <p:sp>
        <p:nvSpPr>
          <p:cNvPr id="71716" name="Line 61"/>
          <p:cNvSpPr/>
          <p:nvPr/>
        </p:nvSpPr>
        <p:spPr>
          <a:xfrm>
            <a:off x="6192838" y="3933825"/>
            <a:ext cx="0" cy="503238"/>
          </a:xfrm>
          <a:prstGeom prst="line">
            <a:avLst/>
          </a:prstGeom>
          <a:ln w="28575" cap="flat" cmpd="sng">
            <a:solidFill>
              <a:schemeClr val="tx1"/>
            </a:solidFill>
            <a:prstDash val="solid"/>
            <a:miter/>
            <a:headEnd type="none" w="med" len="med"/>
            <a:tailEnd type="none" w="med" len="med"/>
          </a:ln>
        </p:spPr>
      </p:sp>
      <p:sp>
        <p:nvSpPr>
          <p:cNvPr id="71717" name="Line 62"/>
          <p:cNvSpPr/>
          <p:nvPr/>
        </p:nvSpPr>
        <p:spPr>
          <a:xfrm>
            <a:off x="7649210" y="3212148"/>
            <a:ext cx="0" cy="431800"/>
          </a:xfrm>
          <a:prstGeom prst="line">
            <a:avLst/>
          </a:prstGeom>
          <a:ln w="28575" cap="flat" cmpd="sng">
            <a:solidFill>
              <a:schemeClr val="tx1"/>
            </a:solidFill>
            <a:prstDash val="solid"/>
            <a:miter/>
            <a:headEnd type="none" w="med" len="med"/>
            <a:tailEnd type="none" w="med" len="med"/>
          </a:ln>
        </p:spPr>
      </p:sp>
      <p:sp>
        <p:nvSpPr>
          <p:cNvPr id="71718" name="Line 63"/>
          <p:cNvSpPr/>
          <p:nvPr/>
        </p:nvSpPr>
        <p:spPr>
          <a:xfrm>
            <a:off x="8225473" y="3212148"/>
            <a:ext cx="0" cy="431800"/>
          </a:xfrm>
          <a:prstGeom prst="line">
            <a:avLst/>
          </a:prstGeom>
          <a:ln w="28575" cap="flat" cmpd="sng">
            <a:solidFill>
              <a:schemeClr val="tx1"/>
            </a:solidFill>
            <a:prstDash val="solid"/>
            <a:miter/>
            <a:headEnd type="none" w="med" len="med"/>
            <a:tailEnd type="none" w="med" len="med"/>
          </a:ln>
        </p:spPr>
      </p:sp>
      <p:sp>
        <p:nvSpPr>
          <p:cNvPr id="71719" name="Line 64"/>
          <p:cNvSpPr/>
          <p:nvPr/>
        </p:nvSpPr>
        <p:spPr>
          <a:xfrm>
            <a:off x="8749030" y="3212465"/>
            <a:ext cx="221615" cy="5715"/>
          </a:xfrm>
          <a:prstGeom prst="line">
            <a:avLst/>
          </a:prstGeom>
          <a:ln w="28575" cap="flat" cmpd="sng">
            <a:solidFill>
              <a:schemeClr val="tx1"/>
            </a:solidFill>
            <a:prstDash val="solid"/>
            <a:miter/>
            <a:headEnd type="none" w="med" len="med"/>
            <a:tailEnd type="none" w="med" len="med"/>
          </a:ln>
        </p:spPr>
      </p:sp>
      <p:sp>
        <p:nvSpPr>
          <p:cNvPr id="71720" name="Line 65"/>
          <p:cNvSpPr/>
          <p:nvPr/>
        </p:nvSpPr>
        <p:spPr>
          <a:xfrm>
            <a:off x="8748713" y="4221163"/>
            <a:ext cx="215900" cy="0"/>
          </a:xfrm>
          <a:prstGeom prst="line">
            <a:avLst/>
          </a:prstGeom>
          <a:ln w="28575" cap="flat" cmpd="sng">
            <a:solidFill>
              <a:schemeClr val="tx1"/>
            </a:solidFill>
            <a:prstDash val="solid"/>
            <a:miter/>
            <a:headEnd type="none" w="med" len="med"/>
            <a:tailEnd type="none" w="med" len="med"/>
          </a:ln>
        </p:spPr>
      </p:sp>
      <p:sp>
        <p:nvSpPr>
          <p:cNvPr id="71721" name="Line 66"/>
          <p:cNvSpPr/>
          <p:nvPr/>
        </p:nvSpPr>
        <p:spPr>
          <a:xfrm>
            <a:off x="8820150" y="3203575"/>
            <a:ext cx="3175" cy="1020445"/>
          </a:xfrm>
          <a:prstGeom prst="line">
            <a:avLst/>
          </a:prstGeom>
          <a:ln w="28575" cap="flat" cmpd="sng">
            <a:solidFill>
              <a:schemeClr val="tx1"/>
            </a:solidFill>
            <a:prstDash val="solid"/>
            <a:miter/>
            <a:headEnd type="triangle" w="med" len="med"/>
            <a:tailEnd type="triangle" w="med" len="med"/>
          </a:ln>
        </p:spPr>
      </p:sp>
      <p:sp>
        <p:nvSpPr>
          <p:cNvPr id="71722" name="Text Box 67"/>
          <p:cNvSpPr txBox="1"/>
          <p:nvPr/>
        </p:nvSpPr>
        <p:spPr>
          <a:xfrm>
            <a:off x="8783638" y="3457258"/>
            <a:ext cx="360362"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黑体" panose="02010609060101010101" pitchFamily="49" charset="-122"/>
                <a:ea typeface="黑体" panose="02010609060101010101" pitchFamily="49" charset="-122"/>
              </a:rPr>
              <a:t>d</a:t>
            </a:r>
            <a:endParaRPr lang="en-US" altLang="zh-CN" sz="2800" b="1" dirty="0">
              <a:solidFill>
                <a:srgbClr val="4F20FA"/>
              </a:solidFill>
              <a:latin typeface="黑体" panose="02010609060101010101" pitchFamily="49" charset="-122"/>
              <a:ea typeface="黑体" panose="02010609060101010101" pitchFamily="49" charset="-122"/>
            </a:endParaRPr>
          </a:p>
        </p:txBody>
      </p:sp>
      <p:sp>
        <p:nvSpPr>
          <p:cNvPr id="324678" name="Text Box 70"/>
          <p:cNvSpPr txBox="1"/>
          <p:nvPr/>
        </p:nvSpPr>
        <p:spPr>
          <a:xfrm>
            <a:off x="0" y="5229225"/>
            <a:ext cx="9144000" cy="169164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Times New Roman" panose="02020603050405020304" pitchFamily="18" charset="0"/>
                <a:ea typeface="黑体" panose="02010609060101010101" pitchFamily="49" charset="-122"/>
              </a:rPr>
              <a:t>特点：</a:t>
            </a:r>
            <a:r>
              <a:rPr lang="zh-CN" altLang="en-US" sz="2000" b="1" dirty="0">
                <a:latin typeface="Times New Roman" panose="02020603050405020304" pitchFamily="18" charset="0"/>
                <a:ea typeface="黑体" panose="02010609060101010101" pitchFamily="49" charset="-122"/>
                <a:sym typeface="Symbol" panose="05050102010706020507" pitchFamily="18" charset="2"/>
              </a:rPr>
              <a:t> 操作数地址随</a:t>
            </a:r>
            <a:r>
              <a:rPr lang="en-US" altLang="zh-CN" sz="2000" b="1" dirty="0">
                <a:latin typeface="Times New Roman" panose="02020603050405020304" pitchFamily="18" charset="0"/>
                <a:ea typeface="黑体" panose="02010609060101010101" pitchFamily="49" charset="-122"/>
                <a:sym typeface="Symbol" panose="05050102010706020507" pitchFamily="18" charset="2"/>
              </a:rPr>
              <a:t>PC</a:t>
            </a:r>
            <a:r>
              <a:rPr lang="zh-CN" altLang="en-US" sz="2000" b="1" dirty="0">
                <a:latin typeface="Times New Roman" panose="02020603050405020304" pitchFamily="18" charset="0"/>
                <a:ea typeface="黑体" panose="02010609060101010101" pitchFamily="49" charset="-122"/>
                <a:sym typeface="Symbol" panose="05050102010706020507" pitchFamily="18" charset="2"/>
              </a:rPr>
              <a:t>内容变化而改变，但二者之间的距离不变，可使操作数与指令在主存中一起移动；</a:t>
            </a:r>
            <a:endParaRPr lang="zh-CN" altLang="en-US" sz="2000" b="1" dirty="0">
              <a:latin typeface="Times New Roman" panose="02020603050405020304" pitchFamily="18" charset="0"/>
              <a:ea typeface="黑体" panose="02010609060101010101" pitchFamily="49" charset="-122"/>
              <a:sym typeface="Symbol" panose="05050102010706020507" pitchFamily="18" charset="2"/>
            </a:endParaRPr>
          </a:p>
          <a:p>
            <a:pPr marL="0" lvl="0" indent="0" eaLnBrk="1" hangingPunct="1">
              <a:spcBef>
                <a:spcPct val="50000"/>
              </a:spcBef>
              <a:buClrTx/>
              <a:buSzTx/>
              <a:buFontTx/>
              <a:buNone/>
            </a:pPr>
            <a:r>
              <a:rPr lang="zh-CN" altLang="en-US" sz="2000" b="1" dirty="0">
                <a:latin typeface="Times New Roman" panose="02020603050405020304" pitchFamily="18" charset="0"/>
                <a:ea typeface="黑体" panose="02010609060101010101" pitchFamily="49" charset="-122"/>
                <a:sym typeface="Symbol" panose="05050102010706020507" pitchFamily="18" charset="2"/>
              </a:rPr>
              <a:t>   位移量可正可负，表示操作数地址可以在指令地址之后或之前。</a:t>
            </a:r>
            <a:endParaRPr lang="zh-CN" altLang="en-US" sz="2000" b="1" dirty="0">
              <a:latin typeface="Times New Roman" panose="02020603050405020304" pitchFamily="18" charset="0"/>
              <a:ea typeface="黑体" panose="02010609060101010101" pitchFamily="49" charset="-122"/>
              <a:sym typeface="Symbol" panose="05050102010706020507" pitchFamily="18" charset="2"/>
            </a:endParaRPr>
          </a:p>
          <a:p>
            <a:pPr marL="0" lvl="0" indent="0" eaLnBrk="1" hangingPunct="1">
              <a:spcBef>
                <a:spcPct val="50000"/>
              </a:spcBef>
              <a:buClrTx/>
              <a:buSzTx/>
              <a:buFontTx/>
              <a:buNone/>
            </a:pPr>
            <a:endParaRPr lang="zh-CN" altLang="en-US" sz="20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2" name="文本框 1"/>
          <p:cNvSpPr txBox="1"/>
          <p:nvPr/>
        </p:nvSpPr>
        <p:spPr>
          <a:xfrm>
            <a:off x="107950" y="6522085"/>
            <a:ext cx="9331325" cy="398780"/>
          </a:xfrm>
          <a:prstGeom prst="rect">
            <a:avLst/>
          </a:prstGeom>
          <a:noFill/>
        </p:spPr>
        <p:txBody>
          <a:bodyPr wrap="square" rtlCol="0">
            <a:spAutoFit/>
          </a:bodyPr>
          <a:p>
            <a:r>
              <a:rPr lang="zh-CN" altLang="en-US" sz="2000" b="1">
                <a:solidFill>
                  <a:srgbClr val="FF0000"/>
                </a:solidFill>
              </a:rPr>
              <a:t>需要指出</a:t>
            </a:r>
            <a:r>
              <a:rPr lang="zh-CN" altLang="en-US" sz="2000" b="1">
                <a:solidFill>
                  <a:srgbClr val="C00000"/>
                </a:solidFill>
              </a:rPr>
              <a:t>，在不少机器中，相对位移量</a:t>
            </a:r>
            <a:r>
              <a:rPr lang="en-US" altLang="zh-CN" sz="2000" b="1">
                <a:solidFill>
                  <a:srgbClr val="C00000"/>
                </a:solidFill>
              </a:rPr>
              <a:t>d</a:t>
            </a:r>
            <a:r>
              <a:rPr lang="zh-CN" altLang="en-US" sz="2000" b="1">
                <a:solidFill>
                  <a:srgbClr val="C00000"/>
                </a:solidFill>
              </a:rPr>
              <a:t>的基准是用下一条指令地址作为基准的。</a:t>
            </a:r>
            <a:endParaRPr lang="zh-CN" altLang="en-US" sz="2000" b="1">
              <a:solidFill>
                <a:srgbClr val="C00000"/>
              </a:solidFill>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24610"/>
                                        </p:tgtEl>
                                        <p:attrNameLst>
                                          <p:attrName>style.visibility</p:attrName>
                                        </p:attrNameLst>
                                      </p:cBhvr>
                                      <p:to>
                                        <p:strVal val="visible"/>
                                      </p:to>
                                    </p:set>
                                    <p:animEffect transition="in" filter="slide(fromLeft)">
                                      <p:cBhvr>
                                        <p:cTn id="7" dur="500"/>
                                        <p:tgtEl>
                                          <p:spTgt spid="3246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24611"/>
                                        </p:tgtEl>
                                        <p:attrNameLst>
                                          <p:attrName>style.visibility</p:attrName>
                                        </p:attrNameLst>
                                      </p:cBhvr>
                                      <p:to>
                                        <p:strVal val="visible"/>
                                      </p:to>
                                    </p:set>
                                    <p:animEffect transition="in" filter="slide(fromLeft)">
                                      <p:cBhvr>
                                        <p:cTn id="12" dur="500"/>
                                        <p:tgtEl>
                                          <p:spTgt spid="324611"/>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324612"/>
                                        </p:tgtEl>
                                        <p:attrNameLst>
                                          <p:attrName>style.visibility</p:attrName>
                                        </p:attrNameLst>
                                      </p:cBhvr>
                                      <p:to>
                                        <p:strVal val="visible"/>
                                      </p:to>
                                    </p:set>
                                    <p:anim calcmode="lin" valueType="num">
                                      <p:cBhvr>
                                        <p:cTn id="17" dur="500" fill="hold"/>
                                        <p:tgtEl>
                                          <p:spTgt spid="324612"/>
                                        </p:tgtEl>
                                        <p:attrNameLst>
                                          <p:attrName>ppt_x</p:attrName>
                                        </p:attrNameLst>
                                      </p:cBhvr>
                                      <p:tavLst>
                                        <p:tav tm="0">
                                          <p:val>
                                            <p:strVal val="#ppt_x-#ppt_w/2"/>
                                          </p:val>
                                        </p:tav>
                                        <p:tav tm="100000">
                                          <p:val>
                                            <p:strVal val="#ppt_x"/>
                                          </p:val>
                                        </p:tav>
                                      </p:tavLst>
                                    </p:anim>
                                    <p:anim calcmode="lin" valueType="num">
                                      <p:cBhvr>
                                        <p:cTn id="18" dur="500" fill="hold"/>
                                        <p:tgtEl>
                                          <p:spTgt spid="324612"/>
                                        </p:tgtEl>
                                        <p:attrNameLst>
                                          <p:attrName>ppt_y</p:attrName>
                                        </p:attrNameLst>
                                      </p:cBhvr>
                                      <p:tavLst>
                                        <p:tav tm="0">
                                          <p:val>
                                            <p:strVal val="#ppt_y"/>
                                          </p:val>
                                        </p:tav>
                                        <p:tav tm="100000">
                                          <p:val>
                                            <p:strVal val="#ppt_y"/>
                                          </p:val>
                                        </p:tav>
                                      </p:tavLst>
                                    </p:anim>
                                    <p:anim calcmode="lin" valueType="num">
                                      <p:cBhvr>
                                        <p:cTn id="19" dur="500" fill="hold"/>
                                        <p:tgtEl>
                                          <p:spTgt spid="324612"/>
                                        </p:tgtEl>
                                        <p:attrNameLst>
                                          <p:attrName>ppt_w</p:attrName>
                                        </p:attrNameLst>
                                      </p:cBhvr>
                                      <p:tavLst>
                                        <p:tav tm="0">
                                          <p:val>
                                            <p:fltVal val="0.000000"/>
                                          </p:val>
                                        </p:tav>
                                        <p:tav tm="100000">
                                          <p:val>
                                            <p:strVal val="#ppt_w"/>
                                          </p:val>
                                        </p:tav>
                                      </p:tavLst>
                                    </p:anim>
                                    <p:anim calcmode="lin" valueType="num">
                                      <p:cBhvr>
                                        <p:cTn id="20" dur="500" fill="hold"/>
                                        <p:tgtEl>
                                          <p:spTgt spid="32461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324678"/>
                                        </p:tgtEl>
                                        <p:attrNameLst>
                                          <p:attrName>style.visibility</p:attrName>
                                        </p:attrNameLst>
                                      </p:cBhvr>
                                      <p:to>
                                        <p:strVal val="visible"/>
                                      </p:to>
                                    </p:set>
                                    <p:anim calcmode="lin" valueType="num">
                                      <p:cBhvr>
                                        <p:cTn id="25" dur="500" fill="hold"/>
                                        <p:tgtEl>
                                          <p:spTgt spid="324678"/>
                                        </p:tgtEl>
                                        <p:attrNameLst>
                                          <p:attrName>ppt_x</p:attrName>
                                        </p:attrNameLst>
                                      </p:cBhvr>
                                      <p:tavLst>
                                        <p:tav tm="0">
                                          <p:val>
                                            <p:strVal val="#ppt_x-#ppt_w/2"/>
                                          </p:val>
                                        </p:tav>
                                        <p:tav tm="100000">
                                          <p:val>
                                            <p:strVal val="#ppt_x"/>
                                          </p:val>
                                        </p:tav>
                                      </p:tavLst>
                                    </p:anim>
                                    <p:anim calcmode="lin" valueType="num">
                                      <p:cBhvr>
                                        <p:cTn id="26" dur="500" fill="hold"/>
                                        <p:tgtEl>
                                          <p:spTgt spid="324678"/>
                                        </p:tgtEl>
                                        <p:attrNameLst>
                                          <p:attrName>ppt_y</p:attrName>
                                        </p:attrNameLst>
                                      </p:cBhvr>
                                      <p:tavLst>
                                        <p:tav tm="0">
                                          <p:val>
                                            <p:strVal val="#ppt_y"/>
                                          </p:val>
                                        </p:tav>
                                        <p:tav tm="100000">
                                          <p:val>
                                            <p:strVal val="#ppt_y"/>
                                          </p:val>
                                        </p:tav>
                                      </p:tavLst>
                                    </p:anim>
                                    <p:anim calcmode="lin" valueType="num">
                                      <p:cBhvr>
                                        <p:cTn id="27" dur="500" fill="hold"/>
                                        <p:tgtEl>
                                          <p:spTgt spid="324678"/>
                                        </p:tgtEl>
                                        <p:attrNameLst>
                                          <p:attrName>ppt_w</p:attrName>
                                        </p:attrNameLst>
                                      </p:cBhvr>
                                      <p:tavLst>
                                        <p:tav tm="0">
                                          <p:val>
                                            <p:fltVal val="0.000000"/>
                                          </p:val>
                                        </p:tav>
                                        <p:tav tm="100000">
                                          <p:val>
                                            <p:strVal val="#ppt_w"/>
                                          </p:val>
                                        </p:tav>
                                      </p:tavLst>
                                    </p:anim>
                                    <p:anim calcmode="lin" valueType="num">
                                      <p:cBhvr>
                                        <p:cTn id="28" dur="500" fill="hold"/>
                                        <p:tgtEl>
                                          <p:spTgt spid="3246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0" grpId="0"/>
      <p:bldP spid="324611" grpId="0" bldLvl="0" animBg="1"/>
      <p:bldP spid="324612" grpId="0"/>
      <p:bldP spid="32467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6658" name="Text Box 2"/>
          <p:cNvSpPr txBox="1"/>
          <p:nvPr/>
        </p:nvSpPr>
        <p:spPr>
          <a:xfrm>
            <a:off x="250825" y="0"/>
            <a:ext cx="33813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8</a:t>
            </a:r>
            <a:r>
              <a:rPr lang="zh-CN" altLang="en-US" b="1" dirty="0">
                <a:latin typeface="黑体" panose="02010609060101010101" pitchFamily="49" charset="-122"/>
                <a:ea typeface="黑体" panose="02010609060101010101" pitchFamily="49" charset="-122"/>
              </a:rPr>
              <a:t>、</a:t>
            </a:r>
            <a:r>
              <a:rPr lang="zh-CN" altLang="en-US" b="1" dirty="0">
                <a:latin typeface="Times New Roman" panose="02020603050405020304" pitchFamily="18" charset="0"/>
                <a:ea typeface="黑体" panose="02010609060101010101" pitchFamily="49" charset="-122"/>
              </a:rPr>
              <a:t> 堆栈寻址</a:t>
            </a:r>
            <a:endParaRPr lang="zh-CN" altLang="en-US" b="1" dirty="0">
              <a:latin typeface="Times New Roman" panose="02020603050405020304" pitchFamily="18" charset="0"/>
              <a:ea typeface="黑体" panose="02010609060101010101" pitchFamily="49" charset="-122"/>
            </a:endParaRPr>
          </a:p>
        </p:txBody>
      </p:sp>
      <p:sp>
        <p:nvSpPr>
          <p:cNvPr id="326659" name="Text Box 3"/>
          <p:cNvSpPr txBox="1"/>
          <p:nvPr/>
        </p:nvSpPr>
        <p:spPr>
          <a:xfrm>
            <a:off x="215900" y="549275"/>
            <a:ext cx="8928100" cy="1200150"/>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zh-CN" altLang="en-US" sz="2400" b="1" dirty="0">
                <a:solidFill>
                  <a:srgbClr val="4F20FA"/>
                </a:solidFill>
                <a:latin typeface="Times New Roman" panose="02020603050405020304" pitchFamily="18" charset="0"/>
                <a:ea typeface="黑体" panose="02010609060101010101" pitchFamily="49" charset="-122"/>
              </a:rPr>
              <a:t>操作数存放在主存堆栈中，指令</a:t>
            </a:r>
            <a:r>
              <a:rPr lang="zh-CN" altLang="en-US" sz="2400" b="1" dirty="0">
                <a:solidFill>
                  <a:srgbClr val="FF0000"/>
                </a:solidFill>
                <a:latin typeface="Times New Roman" panose="02020603050405020304" pitchFamily="18" charset="0"/>
                <a:ea typeface="黑体" panose="02010609060101010101" pitchFamily="49" charset="-122"/>
              </a:rPr>
              <a:t>隐含约定</a:t>
            </a:r>
            <a:r>
              <a:rPr lang="zh-CN" altLang="en-US" sz="2400" b="1" dirty="0">
                <a:solidFill>
                  <a:srgbClr val="4F20FA"/>
                </a:solidFill>
                <a:latin typeface="Times New Roman" panose="02020603050405020304" pitchFamily="18" charset="0"/>
                <a:ea typeface="黑体" panose="02010609060101010101" pitchFamily="49" charset="-122"/>
              </a:rPr>
              <a:t>由堆栈指针</a:t>
            </a:r>
            <a:r>
              <a:rPr lang="en-US" altLang="zh-CN" sz="2400" b="1" dirty="0">
                <a:solidFill>
                  <a:srgbClr val="C00000"/>
                </a:solidFill>
                <a:latin typeface="Times New Roman" panose="02020603050405020304" pitchFamily="18" charset="0"/>
                <a:ea typeface="黑体" panose="02010609060101010101" pitchFamily="49" charset="-122"/>
              </a:rPr>
              <a:t>SP</a:t>
            </a:r>
            <a:r>
              <a:rPr lang="zh-CN" altLang="en-US" sz="2400" b="1" dirty="0">
                <a:solidFill>
                  <a:srgbClr val="4F20FA"/>
                </a:solidFill>
                <a:latin typeface="Times New Roman" panose="02020603050405020304" pitchFamily="18" charset="0"/>
                <a:ea typeface="黑体" panose="02010609060101010101" pitchFamily="49" charset="-122"/>
              </a:rPr>
              <a:t>寄存器提供堆栈栈顶单元地址，进行读出或写入。寻址过程可描述为：</a:t>
            </a:r>
            <a:endParaRPr lang="zh-CN" altLang="en-US" sz="2400" b="1" dirty="0">
              <a:solidFill>
                <a:srgbClr val="4F20FA"/>
              </a:solidFill>
              <a:latin typeface="Times New Roman" panose="02020603050405020304" pitchFamily="18" charset="0"/>
              <a:ea typeface="黑体" panose="02010609060101010101" pitchFamily="49" charset="-122"/>
            </a:endParaRPr>
          </a:p>
        </p:txBody>
      </p:sp>
      <p:sp>
        <p:nvSpPr>
          <p:cNvPr id="326660" name="Text Box 4"/>
          <p:cNvSpPr txBox="1"/>
          <p:nvPr/>
        </p:nvSpPr>
        <p:spPr>
          <a:xfrm>
            <a:off x="0" y="2924175"/>
            <a:ext cx="10445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指令</a:t>
            </a:r>
            <a:endParaRPr lang="zh-CN" altLang="en-US" sz="2800" b="1" dirty="0">
              <a:latin typeface="Times New Roman" panose="02020603050405020304" pitchFamily="18" charset="0"/>
              <a:ea typeface="黑体" panose="02010609060101010101" pitchFamily="49" charset="-122"/>
            </a:endParaRPr>
          </a:p>
        </p:txBody>
      </p:sp>
      <p:sp>
        <p:nvSpPr>
          <p:cNvPr id="72710" name="Text Box 5"/>
          <p:cNvSpPr txBox="1"/>
          <p:nvPr/>
        </p:nvSpPr>
        <p:spPr>
          <a:xfrm>
            <a:off x="5219700" y="4149725"/>
            <a:ext cx="8651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4F20FA"/>
                </a:solidFill>
                <a:latin typeface="黑体" panose="02010609060101010101" pitchFamily="49" charset="-122"/>
                <a:ea typeface="黑体" panose="02010609060101010101" pitchFamily="49" charset="-122"/>
              </a:rPr>
              <a:t>栈底</a:t>
            </a:r>
            <a:endParaRPr lang="zh-CN" altLang="en-US" sz="2400" b="1" dirty="0">
              <a:solidFill>
                <a:srgbClr val="4F20FA"/>
              </a:solidFill>
              <a:latin typeface="黑体" panose="02010609060101010101" pitchFamily="49" charset="-122"/>
              <a:ea typeface="黑体" panose="02010609060101010101" pitchFamily="49" charset="-122"/>
            </a:endParaRPr>
          </a:p>
        </p:txBody>
      </p:sp>
      <p:sp>
        <p:nvSpPr>
          <p:cNvPr id="72711" name="Text Box 6"/>
          <p:cNvSpPr txBox="1"/>
          <p:nvPr/>
        </p:nvSpPr>
        <p:spPr>
          <a:xfrm>
            <a:off x="358775" y="4005263"/>
            <a:ext cx="7207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latin typeface="Times New Roman" panose="02020603050405020304" pitchFamily="18" charset="0"/>
                <a:ea typeface="黑体" panose="02010609060101010101" pitchFamily="49" charset="-122"/>
              </a:rPr>
              <a:t>SP</a:t>
            </a:r>
            <a:endParaRPr lang="en-US" altLang="zh-CN" sz="2000" b="1" dirty="0">
              <a:latin typeface="Times New Roman" panose="02020603050405020304" pitchFamily="18" charset="0"/>
              <a:ea typeface="黑体" panose="02010609060101010101" pitchFamily="49" charset="-122"/>
            </a:endParaRPr>
          </a:p>
        </p:txBody>
      </p:sp>
      <p:sp>
        <p:nvSpPr>
          <p:cNvPr id="72712" name="Text Box 7"/>
          <p:cNvSpPr txBox="1"/>
          <p:nvPr/>
        </p:nvSpPr>
        <p:spPr>
          <a:xfrm>
            <a:off x="900113" y="2924175"/>
            <a:ext cx="3505200" cy="557213"/>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C00000"/>
                </a:solidFill>
                <a:latin typeface="宋体" panose="02010600030101010101" pitchFamily="2" charset="-122"/>
                <a:ea typeface="黑体" panose="02010609060101010101" pitchFamily="49" charset="-122"/>
              </a:rPr>
              <a:t>OP</a:t>
            </a:r>
            <a:endParaRPr lang="en-US" altLang="zh-CN" sz="2800" b="1" dirty="0">
              <a:solidFill>
                <a:srgbClr val="C00000"/>
              </a:solidFill>
              <a:latin typeface="宋体" panose="02010600030101010101" pitchFamily="2" charset="-122"/>
              <a:ea typeface="黑体" panose="02010609060101010101" pitchFamily="49" charset="-122"/>
            </a:endParaRPr>
          </a:p>
        </p:txBody>
      </p:sp>
      <p:sp>
        <p:nvSpPr>
          <p:cNvPr id="72713" name="Line 8"/>
          <p:cNvSpPr/>
          <p:nvPr/>
        </p:nvSpPr>
        <p:spPr>
          <a:xfrm>
            <a:off x="1692275" y="2924175"/>
            <a:ext cx="0" cy="533400"/>
          </a:xfrm>
          <a:prstGeom prst="line">
            <a:avLst/>
          </a:prstGeom>
          <a:ln w="38100" cap="flat" cmpd="sng">
            <a:solidFill>
              <a:schemeClr val="tx1"/>
            </a:solidFill>
            <a:prstDash val="solid"/>
            <a:headEnd type="none" w="sm" len="sm"/>
            <a:tailEnd type="none" w="sm" len="sm"/>
          </a:ln>
        </p:spPr>
      </p:sp>
      <p:sp>
        <p:nvSpPr>
          <p:cNvPr id="72714" name="Rectangle 11"/>
          <p:cNvSpPr/>
          <p:nvPr/>
        </p:nvSpPr>
        <p:spPr>
          <a:xfrm>
            <a:off x="935038" y="3933825"/>
            <a:ext cx="3492500" cy="576263"/>
          </a:xfrm>
          <a:prstGeom prst="rect">
            <a:avLst/>
          </a:prstGeom>
          <a:solidFill>
            <a:schemeClr val="bg1"/>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2715" name="Text Box 15"/>
          <p:cNvSpPr txBox="1"/>
          <p:nvPr/>
        </p:nvSpPr>
        <p:spPr>
          <a:xfrm>
            <a:off x="2484438" y="4003675"/>
            <a:ext cx="7207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t>A</a:t>
            </a:r>
            <a:endParaRPr lang="en-US" altLang="zh-CN" sz="2400" b="1" dirty="0"/>
          </a:p>
        </p:txBody>
      </p:sp>
      <p:sp>
        <p:nvSpPr>
          <p:cNvPr id="72716" name="Text Box 16"/>
          <p:cNvSpPr txBox="1"/>
          <p:nvPr/>
        </p:nvSpPr>
        <p:spPr>
          <a:xfrm>
            <a:off x="1476375" y="4581525"/>
            <a:ext cx="26638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ea typeface="黑体" panose="02010609060101010101" pitchFamily="49" charset="-122"/>
              </a:rPr>
              <a:t>堆栈指针寄存器</a:t>
            </a:r>
            <a:endParaRPr lang="zh-CN" altLang="en-US" sz="2400" b="1" dirty="0">
              <a:ea typeface="黑体" panose="02010609060101010101" pitchFamily="49" charset="-122"/>
            </a:endParaRPr>
          </a:p>
        </p:txBody>
      </p:sp>
      <p:sp>
        <p:nvSpPr>
          <p:cNvPr id="72717" name="Line 21"/>
          <p:cNvSpPr/>
          <p:nvPr/>
        </p:nvSpPr>
        <p:spPr>
          <a:xfrm>
            <a:off x="4859338" y="3429000"/>
            <a:ext cx="288925" cy="0"/>
          </a:xfrm>
          <a:prstGeom prst="line">
            <a:avLst/>
          </a:prstGeom>
          <a:ln w="28575" cap="flat" cmpd="sng">
            <a:solidFill>
              <a:schemeClr val="tx1"/>
            </a:solidFill>
            <a:prstDash val="solid"/>
            <a:miter/>
            <a:headEnd type="none" w="med" len="med"/>
            <a:tailEnd type="triangle" w="med" len="med"/>
          </a:ln>
        </p:spPr>
      </p:sp>
      <p:sp>
        <p:nvSpPr>
          <p:cNvPr id="72718" name="Rectangle 22"/>
          <p:cNvSpPr/>
          <p:nvPr/>
        </p:nvSpPr>
        <p:spPr>
          <a:xfrm>
            <a:off x="6011863" y="2492375"/>
            <a:ext cx="1600200" cy="2592388"/>
          </a:xfrm>
          <a:prstGeom prst="rect">
            <a:avLst/>
          </a:prstGeom>
          <a:solidFill>
            <a:srgbClr val="FEFEF6"/>
          </a:solidFill>
          <a:ln w="381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2719" name="Line 23"/>
          <p:cNvSpPr/>
          <p:nvPr/>
        </p:nvSpPr>
        <p:spPr>
          <a:xfrm>
            <a:off x="6011863" y="4159250"/>
            <a:ext cx="1600200" cy="0"/>
          </a:xfrm>
          <a:prstGeom prst="line">
            <a:avLst/>
          </a:prstGeom>
          <a:ln w="38100" cap="flat" cmpd="sng">
            <a:solidFill>
              <a:srgbClr val="000000"/>
            </a:solidFill>
            <a:prstDash val="solid"/>
            <a:headEnd type="none" w="med" len="med"/>
            <a:tailEnd type="none" w="med" len="med"/>
          </a:ln>
        </p:spPr>
      </p:sp>
      <p:sp>
        <p:nvSpPr>
          <p:cNvPr id="72720" name="Line 24"/>
          <p:cNvSpPr/>
          <p:nvPr/>
        </p:nvSpPr>
        <p:spPr>
          <a:xfrm>
            <a:off x="6011863" y="4579938"/>
            <a:ext cx="1600200" cy="0"/>
          </a:xfrm>
          <a:prstGeom prst="line">
            <a:avLst/>
          </a:prstGeom>
          <a:ln w="38100" cap="flat" cmpd="sng">
            <a:solidFill>
              <a:srgbClr val="000000"/>
            </a:solidFill>
            <a:prstDash val="solid"/>
            <a:headEnd type="none" w="med" len="med"/>
            <a:tailEnd type="none" w="med" len="med"/>
          </a:ln>
        </p:spPr>
      </p:sp>
      <p:sp>
        <p:nvSpPr>
          <p:cNvPr id="72721" name="Line 25"/>
          <p:cNvSpPr/>
          <p:nvPr/>
        </p:nvSpPr>
        <p:spPr>
          <a:xfrm>
            <a:off x="6013450" y="3643313"/>
            <a:ext cx="1600200" cy="0"/>
          </a:xfrm>
          <a:prstGeom prst="line">
            <a:avLst/>
          </a:prstGeom>
          <a:ln w="38100" cap="flat" cmpd="sng">
            <a:solidFill>
              <a:srgbClr val="000000"/>
            </a:solidFill>
            <a:prstDash val="solid"/>
            <a:headEnd type="none" w="med" len="med"/>
            <a:tailEnd type="none" w="med" len="med"/>
          </a:ln>
        </p:spPr>
      </p:sp>
      <p:sp>
        <p:nvSpPr>
          <p:cNvPr id="72722" name="Text Box 28"/>
          <p:cNvSpPr txBox="1"/>
          <p:nvPr/>
        </p:nvSpPr>
        <p:spPr>
          <a:xfrm>
            <a:off x="6553200" y="3787775"/>
            <a:ext cx="611188"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72723" name="Text Box 29"/>
          <p:cNvSpPr txBox="1"/>
          <p:nvPr/>
        </p:nvSpPr>
        <p:spPr>
          <a:xfrm>
            <a:off x="5940425" y="3141663"/>
            <a:ext cx="1668463"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FA350E"/>
                </a:solidFill>
                <a:latin typeface="黑体" panose="02010609060101010101" pitchFamily="49" charset="-122"/>
                <a:ea typeface="黑体" panose="02010609060101010101" pitchFamily="49" charset="-122"/>
              </a:rPr>
              <a:t> </a:t>
            </a:r>
            <a:r>
              <a:rPr lang="zh-CN" altLang="en-US" sz="2400" b="1" dirty="0">
                <a:solidFill>
                  <a:srgbClr val="FA350E"/>
                </a:solidFill>
                <a:latin typeface="黑体" panose="02010609060101010101" pitchFamily="49" charset="-122"/>
                <a:ea typeface="黑体" panose="02010609060101010101" pitchFamily="49" charset="-122"/>
              </a:rPr>
              <a:t>操作数</a:t>
            </a:r>
            <a:r>
              <a:rPr lang="en-US" altLang="zh-CN" sz="2400" b="1" dirty="0">
                <a:solidFill>
                  <a:srgbClr val="FA350E"/>
                </a:solidFill>
                <a:latin typeface="黑体" panose="02010609060101010101" pitchFamily="49" charset="-122"/>
                <a:ea typeface="黑体" panose="02010609060101010101" pitchFamily="49" charset="-122"/>
              </a:rPr>
              <a:t>S</a:t>
            </a:r>
            <a:endParaRPr lang="en-US" altLang="zh-CN" sz="2400" b="1" dirty="0">
              <a:solidFill>
                <a:srgbClr val="FA350E"/>
              </a:solidFill>
              <a:latin typeface="黑体" panose="02010609060101010101" pitchFamily="49" charset="-122"/>
              <a:ea typeface="黑体" panose="02010609060101010101" pitchFamily="49" charset="-122"/>
            </a:endParaRPr>
          </a:p>
        </p:txBody>
      </p:sp>
      <p:sp>
        <p:nvSpPr>
          <p:cNvPr id="72724" name="Text Box 30"/>
          <p:cNvSpPr txBox="1"/>
          <p:nvPr/>
        </p:nvSpPr>
        <p:spPr>
          <a:xfrm>
            <a:off x="6588125" y="4579938"/>
            <a:ext cx="611188"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72725" name="Text Box 31"/>
          <p:cNvSpPr txBox="1"/>
          <p:nvPr/>
        </p:nvSpPr>
        <p:spPr>
          <a:xfrm>
            <a:off x="6300788" y="1844675"/>
            <a:ext cx="129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ea typeface="黑体" panose="02010609060101010101" pitchFamily="49" charset="-122"/>
              </a:rPr>
              <a:t>主存</a:t>
            </a:r>
            <a:endParaRPr lang="zh-CN" altLang="en-US" sz="2800" b="1" dirty="0">
              <a:ea typeface="黑体" panose="02010609060101010101" pitchFamily="49" charset="-122"/>
            </a:endParaRPr>
          </a:p>
        </p:txBody>
      </p:sp>
      <p:sp>
        <p:nvSpPr>
          <p:cNvPr id="72726" name="Line 32"/>
          <p:cNvSpPr/>
          <p:nvPr/>
        </p:nvSpPr>
        <p:spPr>
          <a:xfrm>
            <a:off x="6011863" y="3211513"/>
            <a:ext cx="1600200" cy="0"/>
          </a:xfrm>
          <a:prstGeom prst="line">
            <a:avLst/>
          </a:prstGeom>
          <a:ln w="38100" cap="flat" cmpd="sng">
            <a:solidFill>
              <a:srgbClr val="000000"/>
            </a:solidFill>
            <a:prstDash val="solid"/>
            <a:headEnd type="none" w="med" len="med"/>
            <a:tailEnd type="none" w="med" len="med"/>
          </a:ln>
        </p:spPr>
      </p:sp>
      <p:sp>
        <p:nvSpPr>
          <p:cNvPr id="72727" name="Text Box 33"/>
          <p:cNvSpPr txBox="1"/>
          <p:nvPr/>
        </p:nvSpPr>
        <p:spPr>
          <a:xfrm>
            <a:off x="6588125" y="2708275"/>
            <a:ext cx="611188"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326698" name="Text Box 42"/>
          <p:cNvSpPr txBox="1">
            <a:spLocks noChangeArrowheads="1"/>
          </p:cNvSpPr>
          <p:nvPr/>
        </p:nvSpPr>
        <p:spPr bwMode="auto">
          <a:xfrm>
            <a:off x="0" y="5229225"/>
            <a:ext cx="9144000" cy="156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ts val="50"/>
              </a:spcBef>
              <a:spcAft>
                <a:spcPts val="0"/>
              </a:spcAft>
              <a:buClrTx/>
              <a:buSzTx/>
              <a:buFontTx/>
              <a:buNone/>
              <a:defRPr/>
            </a:pPr>
            <a:r>
              <a:rPr kumimoji="1" lang="en-US" altLang="zh-CN" sz="20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   </a:t>
            </a:r>
            <a:r>
              <a:rPr kumimoji="1" lang="zh-CN" altLang="en-US" sz="2000" b="1" i="0" u="none" strike="noStrike" kern="1200" cap="none" spc="0" normalizeH="0" baseline="0" noProof="0" dirty="0" smtClean="0">
                <a:ln>
                  <a:noFill/>
                </a:ln>
                <a:solidFill>
                  <a:srgbClr val="C00000"/>
                </a:solidFill>
                <a:effectLst/>
                <a:uLnTx/>
                <a:uFillTx/>
                <a:latin typeface="+mn-ea"/>
                <a:ea typeface="+mn-ea"/>
                <a:cs typeface="+mn-cs"/>
                <a:sym typeface="Symbol" panose="05050102010706020507" pitchFamily="18" charset="2"/>
              </a:rPr>
              <a:t>堆栈</a:t>
            </a:r>
            <a:r>
              <a:rPr kumimoji="1" lang="zh-CN" altLang="en-US" sz="20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是一种按“</a:t>
            </a:r>
            <a:r>
              <a:rPr kumimoji="1" lang="zh-CN" altLang="en-US" sz="2000" b="1" i="0" u="none" strike="noStrike" kern="1200" cap="none" spc="0" normalizeH="0" baseline="0" noProof="0" dirty="0" smtClean="0">
                <a:ln>
                  <a:noFill/>
                </a:ln>
                <a:solidFill>
                  <a:srgbClr val="C00000"/>
                </a:solidFill>
                <a:effectLst/>
                <a:uLnTx/>
                <a:uFillTx/>
                <a:latin typeface="+mn-ea"/>
                <a:ea typeface="+mn-ea"/>
                <a:cs typeface="+mn-cs"/>
                <a:sym typeface="Symbol" panose="05050102010706020507" pitchFamily="18" charset="2"/>
              </a:rPr>
              <a:t>后进先出</a:t>
            </a:r>
            <a:r>
              <a:rPr kumimoji="1" lang="zh-CN" altLang="en-US" sz="20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”存取顺序进行存取的存储结构。在主存中设置的堆栈区有二端，作为起点的一端固定称为</a:t>
            </a:r>
            <a:r>
              <a:rPr kumimoji="1" lang="zh-CN" altLang="en-US" sz="2000" b="1" i="0" u="none" strike="noStrike" kern="1200" cap="none" spc="0" normalizeH="0" baseline="0" noProof="0" dirty="0" smtClean="0">
                <a:ln>
                  <a:noFill/>
                </a:ln>
                <a:solidFill>
                  <a:srgbClr val="C00000"/>
                </a:solidFill>
                <a:effectLst/>
                <a:uLnTx/>
                <a:uFillTx/>
                <a:latin typeface="+mn-ea"/>
                <a:ea typeface="+mn-ea"/>
                <a:cs typeface="+mn-cs"/>
                <a:sym typeface="Symbol" panose="05050102010706020507" pitchFamily="18" charset="2"/>
              </a:rPr>
              <a:t>栈底</a:t>
            </a:r>
            <a:r>
              <a:rPr kumimoji="1" lang="zh-CN" altLang="en-US" sz="20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；另一端称为</a:t>
            </a:r>
            <a:r>
              <a:rPr kumimoji="1" lang="zh-CN" altLang="en-US" sz="2000" b="1" i="0" u="none" strike="noStrike" kern="1200" cap="none" spc="0" normalizeH="0" baseline="0" noProof="0" dirty="0" smtClean="0">
                <a:ln>
                  <a:noFill/>
                </a:ln>
                <a:solidFill>
                  <a:srgbClr val="C00000"/>
                </a:solidFill>
                <a:effectLst/>
                <a:uLnTx/>
                <a:uFillTx/>
                <a:latin typeface="+mn-ea"/>
                <a:ea typeface="+mn-ea"/>
                <a:cs typeface="+mn-cs"/>
                <a:sym typeface="Symbol" panose="05050102010706020507" pitchFamily="18" charset="2"/>
              </a:rPr>
              <a:t>栈顶</a:t>
            </a:r>
            <a:r>
              <a:rPr kumimoji="1" lang="zh-CN" altLang="en-US" sz="20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。对堆栈的读出（弹出）或写入（压入）都是对栈顶单元进行，因此</a:t>
            </a:r>
            <a:r>
              <a:rPr kumimoji="1" lang="en-US" altLang="zh-CN" sz="20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CPU</a:t>
            </a:r>
            <a:r>
              <a:rPr kumimoji="1" lang="zh-CN" altLang="en-US" sz="20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中设具有加减计数功能的</a:t>
            </a:r>
            <a:r>
              <a:rPr kumimoji="1" lang="en-US" altLang="zh-CN" sz="20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SP</a:t>
            </a:r>
            <a:r>
              <a:rPr kumimoji="1" lang="zh-CN" altLang="en-US" sz="20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rPr>
              <a:t>指示栈顶的位置。</a:t>
            </a:r>
            <a:endParaRPr kumimoji="1" lang="zh-CN" altLang="en-US" sz="2000" b="1" i="0" u="none" strike="noStrike" kern="1200" cap="none" spc="0" normalizeH="0" baseline="0" noProof="0" dirty="0" smtClean="0">
              <a:ln>
                <a:noFill/>
              </a:ln>
              <a:solidFill>
                <a:schemeClr val="tx1"/>
              </a:solidFill>
              <a:effectLst/>
              <a:uLnTx/>
              <a:uFillTx/>
              <a:latin typeface="+mn-ea"/>
              <a:ea typeface="+mn-ea"/>
              <a:cs typeface="+mn-cs"/>
              <a:sym typeface="Symbol" panose="05050102010706020507" pitchFamily="18" charset="2"/>
            </a:endParaRPr>
          </a:p>
        </p:txBody>
      </p:sp>
      <p:sp>
        <p:nvSpPr>
          <p:cNvPr id="72729" name="Line 43"/>
          <p:cNvSpPr/>
          <p:nvPr/>
        </p:nvSpPr>
        <p:spPr>
          <a:xfrm>
            <a:off x="4859338" y="3429000"/>
            <a:ext cx="0" cy="792163"/>
          </a:xfrm>
          <a:prstGeom prst="line">
            <a:avLst/>
          </a:prstGeom>
          <a:ln w="28575" cap="flat" cmpd="sng">
            <a:solidFill>
              <a:schemeClr val="tx1"/>
            </a:solidFill>
            <a:prstDash val="solid"/>
            <a:miter/>
            <a:headEnd type="none" w="med" len="med"/>
            <a:tailEnd type="none" w="med" len="med"/>
          </a:ln>
        </p:spPr>
      </p:sp>
      <p:sp>
        <p:nvSpPr>
          <p:cNvPr id="72730" name="Line 44"/>
          <p:cNvSpPr/>
          <p:nvPr/>
        </p:nvSpPr>
        <p:spPr>
          <a:xfrm flipH="1">
            <a:off x="4427538" y="4221163"/>
            <a:ext cx="431800" cy="0"/>
          </a:xfrm>
          <a:prstGeom prst="line">
            <a:avLst/>
          </a:prstGeom>
          <a:ln w="28575" cap="flat" cmpd="sng">
            <a:solidFill>
              <a:schemeClr val="tx1"/>
            </a:solidFill>
            <a:prstDash val="solid"/>
            <a:miter/>
            <a:headEnd type="none" w="med" len="med"/>
            <a:tailEnd type="none" w="med" len="med"/>
          </a:ln>
        </p:spPr>
      </p:sp>
      <p:sp>
        <p:nvSpPr>
          <p:cNvPr id="72731" name="Text Box 45"/>
          <p:cNvSpPr txBox="1"/>
          <p:nvPr/>
        </p:nvSpPr>
        <p:spPr>
          <a:xfrm>
            <a:off x="5219700" y="3213100"/>
            <a:ext cx="8651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4F20FA"/>
                </a:solidFill>
                <a:latin typeface="黑体" panose="02010609060101010101" pitchFamily="49" charset="-122"/>
                <a:ea typeface="黑体" panose="02010609060101010101" pitchFamily="49" charset="-122"/>
              </a:rPr>
              <a:t>栈顶</a:t>
            </a:r>
            <a:endParaRPr lang="zh-CN" altLang="en-US" sz="2400" b="1" dirty="0">
              <a:solidFill>
                <a:srgbClr val="4F20FA"/>
              </a:solidFill>
              <a:latin typeface="黑体" panose="02010609060101010101" pitchFamily="49" charset="-122"/>
              <a:ea typeface="黑体" panose="02010609060101010101" pitchFamily="49" charset="-122"/>
            </a:endParaRPr>
          </a:p>
        </p:txBody>
      </p:sp>
      <p:sp>
        <p:nvSpPr>
          <p:cNvPr id="72732" name="AutoShape 46"/>
          <p:cNvSpPr/>
          <p:nvPr/>
        </p:nvSpPr>
        <p:spPr>
          <a:xfrm>
            <a:off x="7667625" y="2852738"/>
            <a:ext cx="288925" cy="1728787"/>
          </a:xfrm>
          <a:prstGeom prst="rightBrace">
            <a:avLst>
              <a:gd name="adj1" fmla="val 49862"/>
              <a:gd name="adj2" fmla="val 50000"/>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2733" name="Text Box 47"/>
          <p:cNvSpPr txBox="1"/>
          <p:nvPr/>
        </p:nvSpPr>
        <p:spPr>
          <a:xfrm>
            <a:off x="8027988" y="3500438"/>
            <a:ext cx="8651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4F20FA"/>
                </a:solidFill>
                <a:latin typeface="黑体" panose="02010609060101010101" pitchFamily="49" charset="-122"/>
                <a:ea typeface="黑体" panose="02010609060101010101" pitchFamily="49" charset="-122"/>
              </a:rPr>
              <a:t>堆栈</a:t>
            </a:r>
            <a:endParaRPr lang="zh-CN" altLang="en-US" sz="2400" b="1" dirty="0">
              <a:solidFill>
                <a:srgbClr val="4F20FA"/>
              </a:solidFill>
              <a:latin typeface="黑体" panose="02010609060101010101" pitchFamily="49" charset="-122"/>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26658"/>
                                        </p:tgtEl>
                                        <p:attrNameLst>
                                          <p:attrName>style.visibility</p:attrName>
                                        </p:attrNameLst>
                                      </p:cBhvr>
                                      <p:to>
                                        <p:strVal val="visible"/>
                                      </p:to>
                                    </p:set>
                                    <p:animEffect transition="in" filter="slide(fromLeft)">
                                      <p:cBhvr>
                                        <p:cTn id="7" dur="500"/>
                                        <p:tgtEl>
                                          <p:spTgt spid="32665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26659"/>
                                        </p:tgtEl>
                                        <p:attrNameLst>
                                          <p:attrName>style.visibility</p:attrName>
                                        </p:attrNameLst>
                                      </p:cBhvr>
                                      <p:to>
                                        <p:strVal val="visible"/>
                                      </p:to>
                                    </p:set>
                                    <p:animEffect transition="in" filter="slide(fromLeft)">
                                      <p:cBhvr>
                                        <p:cTn id="12" dur="500"/>
                                        <p:tgtEl>
                                          <p:spTgt spid="32665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326660"/>
                                        </p:tgtEl>
                                        <p:attrNameLst>
                                          <p:attrName>style.visibility</p:attrName>
                                        </p:attrNameLst>
                                      </p:cBhvr>
                                      <p:to>
                                        <p:strVal val="visible"/>
                                      </p:to>
                                    </p:set>
                                    <p:anim calcmode="lin" valueType="num">
                                      <p:cBhvr>
                                        <p:cTn id="17" dur="500" fill="hold"/>
                                        <p:tgtEl>
                                          <p:spTgt spid="326660"/>
                                        </p:tgtEl>
                                        <p:attrNameLst>
                                          <p:attrName>ppt_x</p:attrName>
                                        </p:attrNameLst>
                                      </p:cBhvr>
                                      <p:tavLst>
                                        <p:tav tm="0">
                                          <p:val>
                                            <p:strVal val="#ppt_x-#ppt_w/2"/>
                                          </p:val>
                                        </p:tav>
                                        <p:tav tm="100000">
                                          <p:val>
                                            <p:strVal val="#ppt_x"/>
                                          </p:val>
                                        </p:tav>
                                      </p:tavLst>
                                    </p:anim>
                                    <p:anim calcmode="lin" valueType="num">
                                      <p:cBhvr>
                                        <p:cTn id="18" dur="500" fill="hold"/>
                                        <p:tgtEl>
                                          <p:spTgt spid="326660"/>
                                        </p:tgtEl>
                                        <p:attrNameLst>
                                          <p:attrName>ppt_y</p:attrName>
                                        </p:attrNameLst>
                                      </p:cBhvr>
                                      <p:tavLst>
                                        <p:tav tm="0">
                                          <p:val>
                                            <p:strVal val="#ppt_y"/>
                                          </p:val>
                                        </p:tav>
                                        <p:tav tm="100000">
                                          <p:val>
                                            <p:strVal val="#ppt_y"/>
                                          </p:val>
                                        </p:tav>
                                      </p:tavLst>
                                    </p:anim>
                                    <p:anim calcmode="lin" valueType="num">
                                      <p:cBhvr>
                                        <p:cTn id="19" dur="500" fill="hold"/>
                                        <p:tgtEl>
                                          <p:spTgt spid="326660"/>
                                        </p:tgtEl>
                                        <p:attrNameLst>
                                          <p:attrName>ppt_w</p:attrName>
                                        </p:attrNameLst>
                                      </p:cBhvr>
                                      <p:tavLst>
                                        <p:tav tm="0">
                                          <p:val>
                                            <p:fltVal val="0.000000"/>
                                          </p:val>
                                        </p:tav>
                                        <p:tav tm="100000">
                                          <p:val>
                                            <p:strVal val="#ppt_w"/>
                                          </p:val>
                                        </p:tav>
                                      </p:tavLst>
                                    </p:anim>
                                    <p:anim calcmode="lin" valueType="num">
                                      <p:cBhvr>
                                        <p:cTn id="20" dur="500" fill="hold"/>
                                        <p:tgtEl>
                                          <p:spTgt spid="326660"/>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326698"/>
                                        </p:tgtEl>
                                        <p:attrNameLst>
                                          <p:attrName>style.visibility</p:attrName>
                                        </p:attrNameLst>
                                      </p:cBhvr>
                                      <p:to>
                                        <p:strVal val="visible"/>
                                      </p:to>
                                    </p:set>
                                    <p:anim calcmode="lin" valueType="num">
                                      <p:cBhvr>
                                        <p:cTn id="25" dur="500" fill="hold"/>
                                        <p:tgtEl>
                                          <p:spTgt spid="326698"/>
                                        </p:tgtEl>
                                        <p:attrNameLst>
                                          <p:attrName>ppt_x</p:attrName>
                                        </p:attrNameLst>
                                      </p:cBhvr>
                                      <p:tavLst>
                                        <p:tav tm="0">
                                          <p:val>
                                            <p:strVal val="#ppt_x-#ppt_w/2"/>
                                          </p:val>
                                        </p:tav>
                                        <p:tav tm="100000">
                                          <p:val>
                                            <p:strVal val="#ppt_x"/>
                                          </p:val>
                                        </p:tav>
                                      </p:tavLst>
                                    </p:anim>
                                    <p:anim calcmode="lin" valueType="num">
                                      <p:cBhvr>
                                        <p:cTn id="26" dur="500" fill="hold"/>
                                        <p:tgtEl>
                                          <p:spTgt spid="326698"/>
                                        </p:tgtEl>
                                        <p:attrNameLst>
                                          <p:attrName>ppt_y</p:attrName>
                                        </p:attrNameLst>
                                      </p:cBhvr>
                                      <p:tavLst>
                                        <p:tav tm="0">
                                          <p:val>
                                            <p:strVal val="#ppt_y"/>
                                          </p:val>
                                        </p:tav>
                                        <p:tav tm="100000">
                                          <p:val>
                                            <p:strVal val="#ppt_y"/>
                                          </p:val>
                                        </p:tav>
                                      </p:tavLst>
                                    </p:anim>
                                    <p:anim calcmode="lin" valueType="num">
                                      <p:cBhvr>
                                        <p:cTn id="27" dur="500" fill="hold"/>
                                        <p:tgtEl>
                                          <p:spTgt spid="326698"/>
                                        </p:tgtEl>
                                        <p:attrNameLst>
                                          <p:attrName>ppt_w</p:attrName>
                                        </p:attrNameLst>
                                      </p:cBhvr>
                                      <p:tavLst>
                                        <p:tav tm="0">
                                          <p:val>
                                            <p:fltVal val="0.000000"/>
                                          </p:val>
                                        </p:tav>
                                        <p:tav tm="100000">
                                          <p:val>
                                            <p:strVal val="#ppt_w"/>
                                          </p:val>
                                        </p:tav>
                                      </p:tavLst>
                                    </p:anim>
                                    <p:anim calcmode="lin" valueType="num">
                                      <p:cBhvr>
                                        <p:cTn id="28" dur="500" fill="hold"/>
                                        <p:tgtEl>
                                          <p:spTgt spid="3266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p:bldP spid="326659" grpId="0" bldLvl="0" animBg="1"/>
      <p:bldP spid="326660" grpId="0"/>
      <p:bldP spid="326698"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5"/>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19516" name="AutoShape 28"/>
          <p:cNvSpPr/>
          <p:nvPr/>
        </p:nvSpPr>
        <p:spPr>
          <a:xfrm>
            <a:off x="179388" y="1536065"/>
            <a:ext cx="76200" cy="990600"/>
          </a:xfrm>
          <a:prstGeom prst="leftBrace">
            <a:avLst>
              <a:gd name="adj1" fmla="val 108333"/>
              <a:gd name="adj2" fmla="val 50000"/>
            </a:avLst>
          </a:prstGeom>
          <a:noFill/>
          <a:ln w="381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319517" name="Text Box 29"/>
          <p:cNvSpPr txBox="1"/>
          <p:nvPr/>
        </p:nvSpPr>
        <p:spPr>
          <a:xfrm>
            <a:off x="0" y="477203"/>
            <a:ext cx="723582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堆栈自底向上（按地址码减少的方向）生成</a:t>
            </a:r>
            <a:endParaRPr lang="zh-CN" altLang="en-US" sz="2800" b="1" dirty="0">
              <a:latin typeface="Times New Roman" panose="02020603050405020304" pitchFamily="18" charset="0"/>
              <a:ea typeface="黑体" panose="02010609060101010101" pitchFamily="49" charset="-122"/>
            </a:endParaRPr>
          </a:p>
        </p:txBody>
      </p:sp>
      <p:sp>
        <p:nvSpPr>
          <p:cNvPr id="319518" name="Text Box 30"/>
          <p:cNvSpPr txBox="1"/>
          <p:nvPr/>
        </p:nvSpPr>
        <p:spPr>
          <a:xfrm>
            <a:off x="255588" y="1321753"/>
            <a:ext cx="1295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压栈：</a:t>
            </a:r>
            <a:endParaRPr lang="zh-CN" altLang="en-US" sz="2800" b="1" dirty="0">
              <a:latin typeface="Times New Roman" panose="02020603050405020304" pitchFamily="18" charset="0"/>
              <a:ea typeface="黑体" panose="02010609060101010101" pitchFamily="49" charset="-122"/>
            </a:endParaRPr>
          </a:p>
        </p:txBody>
      </p:sp>
      <p:sp>
        <p:nvSpPr>
          <p:cNvPr id="319519" name="Text Box 31"/>
          <p:cNvSpPr txBox="1"/>
          <p:nvPr/>
        </p:nvSpPr>
        <p:spPr>
          <a:xfrm>
            <a:off x="1331913" y="1485265"/>
            <a:ext cx="5054600" cy="3063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50000"/>
              </a:lnSpc>
              <a:spcBef>
                <a:spcPct val="50000"/>
              </a:spcBef>
              <a:buClrTx/>
              <a:buSzTx/>
              <a:buFontTx/>
              <a:buNone/>
            </a:pPr>
            <a:r>
              <a:rPr lang="en-US" altLang="zh-CN" sz="2800" b="1" dirty="0">
                <a:latin typeface="黑体" panose="02010609060101010101" pitchFamily="49" charset="-122"/>
                <a:ea typeface="黑体" panose="02010609060101010101" pitchFamily="49" charset="-122"/>
              </a:rPr>
              <a:t>SP</a:t>
            </a:r>
            <a:r>
              <a:rPr lang="zh-CN" altLang="en-US" sz="2800" b="1" dirty="0">
                <a:latin typeface="黑体" panose="02010609060101010101" pitchFamily="49" charset="-122"/>
                <a:ea typeface="黑体" panose="02010609060101010101" pitchFamily="49" charset="-122"/>
              </a:rPr>
              <a:t>内容减</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，再压（存）入数。</a:t>
            </a:r>
            <a:endParaRPr lang="zh-CN" altLang="en-US" sz="2800" b="1" dirty="0">
              <a:latin typeface="黑体" panose="02010609060101010101" pitchFamily="49" charset="-122"/>
              <a:ea typeface="黑体" panose="02010609060101010101" pitchFamily="49" charset="-122"/>
            </a:endParaRPr>
          </a:p>
        </p:txBody>
      </p:sp>
      <p:sp>
        <p:nvSpPr>
          <p:cNvPr id="319520" name="Text Box 32"/>
          <p:cNvSpPr txBox="1"/>
          <p:nvPr/>
        </p:nvSpPr>
        <p:spPr>
          <a:xfrm>
            <a:off x="1169988" y="2401253"/>
            <a:ext cx="3546475" cy="3063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50000"/>
              </a:lnSpc>
              <a:spcBef>
                <a:spcPct val="50000"/>
              </a:spcBef>
              <a:buClrTx/>
              <a:buSzTx/>
              <a:buFontTx/>
              <a:buNone/>
            </a:pPr>
            <a:r>
              <a:rPr lang="zh-CN" altLang="en-US" sz="2800" b="1" dirty="0">
                <a:latin typeface="Times New Roman" panose="02020603050405020304" pitchFamily="18" charset="0"/>
                <a:ea typeface="黑体" panose="02010609060101010101" pitchFamily="49" charset="-122"/>
              </a:rPr>
              <a:t>先取数，</a:t>
            </a:r>
            <a:r>
              <a:rPr lang="en-US" altLang="zh-CN" sz="2800" b="1" dirty="0">
                <a:latin typeface="黑体" panose="02010609060101010101" pitchFamily="49" charset="-122"/>
                <a:ea typeface="黑体" panose="02010609060101010101" pitchFamily="49" charset="-122"/>
              </a:rPr>
              <a:t>SP</a:t>
            </a:r>
            <a:r>
              <a:rPr lang="zh-CN" altLang="en-US" sz="2800" b="1" dirty="0">
                <a:latin typeface="黑体" panose="02010609060101010101" pitchFamily="49" charset="-122"/>
                <a:ea typeface="黑体" panose="02010609060101010101" pitchFamily="49" charset="-122"/>
              </a:rPr>
              <a:t>内容加</a:t>
            </a:r>
            <a:r>
              <a:rPr lang="en-US" altLang="zh-CN" sz="2800" b="1" dirty="0">
                <a:latin typeface="黑体" panose="02010609060101010101" pitchFamily="49" charset="-122"/>
                <a:ea typeface="黑体" panose="02010609060101010101" pitchFamily="49" charset="-122"/>
              </a:rPr>
              <a:t>1</a:t>
            </a:r>
            <a:endParaRPr lang="en-US" altLang="zh-CN" sz="2800" b="1" dirty="0">
              <a:latin typeface="Times New Roman" panose="02020603050405020304" pitchFamily="18" charset="0"/>
              <a:ea typeface="黑体" panose="02010609060101010101" pitchFamily="49" charset="-122"/>
            </a:endParaRPr>
          </a:p>
        </p:txBody>
      </p:sp>
      <p:sp>
        <p:nvSpPr>
          <p:cNvPr id="319521" name="Text Box 33"/>
          <p:cNvSpPr txBox="1"/>
          <p:nvPr/>
        </p:nvSpPr>
        <p:spPr>
          <a:xfrm>
            <a:off x="255588" y="2221865"/>
            <a:ext cx="129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出栈：</a:t>
            </a:r>
            <a:endParaRPr lang="zh-CN" altLang="en-US" sz="2800" b="1" dirty="0">
              <a:latin typeface="Times New Roman" panose="02020603050405020304" pitchFamily="18" charset="0"/>
              <a:ea typeface="黑体" panose="02010609060101010101" pitchFamily="49" charset="-122"/>
            </a:endParaRPr>
          </a:p>
        </p:txBody>
      </p:sp>
      <p:grpSp>
        <p:nvGrpSpPr>
          <p:cNvPr id="73737" name="Group 40"/>
          <p:cNvGrpSpPr/>
          <p:nvPr/>
        </p:nvGrpSpPr>
        <p:grpSpPr>
          <a:xfrm>
            <a:off x="7380288" y="909003"/>
            <a:ext cx="1295400" cy="1600200"/>
            <a:chOff x="4464" y="3072"/>
            <a:chExt cx="1008" cy="1008"/>
          </a:xfrm>
        </p:grpSpPr>
        <p:sp>
          <p:nvSpPr>
            <p:cNvPr id="73774" name="Rectangle 41"/>
            <p:cNvSpPr/>
            <p:nvPr/>
          </p:nvSpPr>
          <p:spPr>
            <a:xfrm>
              <a:off x="4464" y="3072"/>
              <a:ext cx="1008" cy="1008"/>
            </a:xfrm>
            <a:prstGeom prst="rect">
              <a:avLst/>
            </a:prstGeom>
            <a:solidFill>
              <a:srgbClr val="EDE435"/>
            </a:solidFill>
            <a:ln w="381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3775" name="Line 42"/>
            <p:cNvSpPr/>
            <p:nvPr/>
          </p:nvSpPr>
          <p:spPr>
            <a:xfrm>
              <a:off x="4464" y="3648"/>
              <a:ext cx="1008" cy="0"/>
            </a:xfrm>
            <a:prstGeom prst="line">
              <a:avLst/>
            </a:prstGeom>
            <a:ln w="38100" cap="flat" cmpd="sng">
              <a:solidFill>
                <a:srgbClr val="000000"/>
              </a:solidFill>
              <a:prstDash val="solid"/>
              <a:headEnd type="none" w="med" len="med"/>
              <a:tailEnd type="none" w="med" len="med"/>
            </a:ln>
          </p:spPr>
        </p:sp>
        <p:sp>
          <p:nvSpPr>
            <p:cNvPr id="73776" name="Line 43"/>
            <p:cNvSpPr/>
            <p:nvPr/>
          </p:nvSpPr>
          <p:spPr>
            <a:xfrm>
              <a:off x="4464" y="3888"/>
              <a:ext cx="1008" cy="0"/>
            </a:xfrm>
            <a:prstGeom prst="line">
              <a:avLst/>
            </a:prstGeom>
            <a:ln w="38100" cap="flat" cmpd="sng">
              <a:solidFill>
                <a:srgbClr val="000000"/>
              </a:solidFill>
              <a:prstDash val="solid"/>
              <a:headEnd type="none" w="med" len="med"/>
              <a:tailEnd type="none" w="med" len="med"/>
            </a:ln>
          </p:spPr>
        </p:sp>
        <p:sp>
          <p:nvSpPr>
            <p:cNvPr id="73777" name="Line 44"/>
            <p:cNvSpPr/>
            <p:nvPr/>
          </p:nvSpPr>
          <p:spPr>
            <a:xfrm>
              <a:off x="4464" y="3360"/>
              <a:ext cx="1008" cy="0"/>
            </a:xfrm>
            <a:prstGeom prst="line">
              <a:avLst/>
            </a:prstGeom>
            <a:ln w="38100" cap="flat" cmpd="sng">
              <a:solidFill>
                <a:srgbClr val="000000"/>
              </a:solidFill>
              <a:prstDash val="solid"/>
              <a:headEnd type="none" w="med" len="med"/>
              <a:tailEnd type="none" w="med" len="med"/>
            </a:ln>
          </p:spPr>
        </p:sp>
      </p:grpSp>
      <p:sp>
        <p:nvSpPr>
          <p:cNvPr id="73738" name="Text Box 45"/>
          <p:cNvSpPr txBox="1"/>
          <p:nvPr/>
        </p:nvSpPr>
        <p:spPr>
          <a:xfrm>
            <a:off x="7524750" y="477203"/>
            <a:ext cx="99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主存</a:t>
            </a:r>
            <a:endParaRPr lang="zh-CN" altLang="en-US" sz="2400" b="1" dirty="0">
              <a:latin typeface="Times New Roman" panose="02020603050405020304" pitchFamily="18" charset="0"/>
            </a:endParaRPr>
          </a:p>
        </p:txBody>
      </p:sp>
      <p:sp>
        <p:nvSpPr>
          <p:cNvPr id="73739" name="Text Box 47"/>
          <p:cNvSpPr txBox="1"/>
          <p:nvPr/>
        </p:nvSpPr>
        <p:spPr>
          <a:xfrm>
            <a:off x="7812088" y="980440"/>
            <a:ext cx="611187"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73740" name="Text Box 53"/>
          <p:cNvSpPr txBox="1"/>
          <p:nvPr/>
        </p:nvSpPr>
        <p:spPr>
          <a:xfrm>
            <a:off x="6046788" y="2205990"/>
            <a:ext cx="14033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a:t>
            </a:r>
            <a:r>
              <a:rPr lang="en-US" altLang="zh-CN" sz="1800" b="1" dirty="0"/>
              <a:t>SP</a:t>
            </a:r>
            <a:r>
              <a:rPr lang="zh-CN" altLang="en-US" sz="1800" b="1" dirty="0"/>
              <a:t>）</a:t>
            </a:r>
            <a:r>
              <a:rPr lang="en-US" altLang="zh-CN" sz="1800" dirty="0"/>
              <a:t>=FF</a:t>
            </a:r>
            <a:endParaRPr lang="en-US" altLang="zh-CN" sz="1800" dirty="0"/>
          </a:p>
        </p:txBody>
      </p:sp>
      <p:sp>
        <p:nvSpPr>
          <p:cNvPr id="73741" name="Text Box 54"/>
          <p:cNvSpPr txBox="1"/>
          <p:nvPr/>
        </p:nvSpPr>
        <p:spPr>
          <a:xfrm>
            <a:off x="7524750" y="2564765"/>
            <a:ext cx="100965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t>初始化</a:t>
            </a:r>
            <a:endParaRPr lang="zh-CN" altLang="en-US" sz="2000" b="1" dirty="0"/>
          </a:p>
        </p:txBody>
      </p:sp>
      <p:sp>
        <p:nvSpPr>
          <p:cNvPr id="73742" name="Text Box 69"/>
          <p:cNvSpPr txBox="1"/>
          <p:nvPr/>
        </p:nvSpPr>
        <p:spPr>
          <a:xfrm>
            <a:off x="2266950" y="4869815"/>
            <a:ext cx="13684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C00000"/>
                </a:solidFill>
                <a:latin typeface="黑体" panose="02010609060101010101" pitchFamily="49" charset="-122"/>
                <a:ea typeface="黑体" panose="02010609060101010101" pitchFamily="49" charset="-122"/>
              </a:rPr>
              <a:t>栈顶</a:t>
            </a:r>
            <a:r>
              <a:rPr lang="en-US" altLang="zh-CN" sz="1800" b="1" dirty="0">
                <a:solidFill>
                  <a:srgbClr val="4F20FA"/>
                </a:solidFill>
                <a:latin typeface="黑体" panose="02010609060101010101" pitchFamily="49" charset="-122"/>
                <a:ea typeface="黑体" panose="02010609060101010101" pitchFamily="49" charset="-122"/>
              </a:rPr>
              <a:t>=</a:t>
            </a:r>
            <a:r>
              <a:rPr lang="zh-CN" altLang="en-US" sz="1800" b="1" dirty="0">
                <a:solidFill>
                  <a:srgbClr val="4F20FA"/>
                </a:solidFill>
                <a:latin typeface="黑体" panose="02010609060101010101" pitchFamily="49" charset="-122"/>
                <a:ea typeface="黑体" panose="02010609060101010101" pitchFamily="49" charset="-122"/>
              </a:rPr>
              <a:t>栈底</a:t>
            </a:r>
            <a:endParaRPr lang="zh-CN" altLang="en-US" sz="1800" b="1" dirty="0">
              <a:solidFill>
                <a:srgbClr val="4F20FA"/>
              </a:solidFill>
              <a:latin typeface="黑体" panose="02010609060101010101" pitchFamily="49" charset="-122"/>
              <a:ea typeface="黑体" panose="02010609060101010101" pitchFamily="49" charset="-122"/>
            </a:endParaRPr>
          </a:p>
        </p:txBody>
      </p:sp>
      <p:sp>
        <p:nvSpPr>
          <p:cNvPr id="73743" name="Rectangle 71"/>
          <p:cNvSpPr/>
          <p:nvPr/>
        </p:nvSpPr>
        <p:spPr>
          <a:xfrm>
            <a:off x="1042988" y="3933190"/>
            <a:ext cx="1295400" cy="1600200"/>
          </a:xfrm>
          <a:prstGeom prst="rect">
            <a:avLst/>
          </a:prstGeom>
          <a:solidFill>
            <a:srgbClr val="EDE435"/>
          </a:solidFill>
          <a:ln w="381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3744" name="Line 72"/>
          <p:cNvSpPr/>
          <p:nvPr/>
        </p:nvSpPr>
        <p:spPr>
          <a:xfrm>
            <a:off x="1042988" y="4847590"/>
            <a:ext cx="1295400" cy="0"/>
          </a:xfrm>
          <a:prstGeom prst="line">
            <a:avLst/>
          </a:prstGeom>
          <a:ln w="38100" cap="flat" cmpd="sng">
            <a:solidFill>
              <a:srgbClr val="000000"/>
            </a:solidFill>
            <a:prstDash val="solid"/>
            <a:headEnd type="none" w="med" len="med"/>
            <a:tailEnd type="none" w="med" len="med"/>
          </a:ln>
        </p:spPr>
      </p:sp>
      <p:sp>
        <p:nvSpPr>
          <p:cNvPr id="73745" name="Line 73"/>
          <p:cNvSpPr/>
          <p:nvPr/>
        </p:nvSpPr>
        <p:spPr>
          <a:xfrm>
            <a:off x="1042988" y="5228590"/>
            <a:ext cx="1295400" cy="0"/>
          </a:xfrm>
          <a:prstGeom prst="line">
            <a:avLst/>
          </a:prstGeom>
          <a:ln w="38100" cap="flat" cmpd="sng">
            <a:solidFill>
              <a:srgbClr val="000000"/>
            </a:solidFill>
            <a:prstDash val="solid"/>
            <a:headEnd type="none" w="med" len="med"/>
            <a:tailEnd type="none" w="med" len="med"/>
          </a:ln>
        </p:spPr>
      </p:sp>
      <p:sp>
        <p:nvSpPr>
          <p:cNvPr id="73746" name="Line 74"/>
          <p:cNvSpPr/>
          <p:nvPr/>
        </p:nvSpPr>
        <p:spPr>
          <a:xfrm>
            <a:off x="1042988" y="4509453"/>
            <a:ext cx="1295400" cy="0"/>
          </a:xfrm>
          <a:prstGeom prst="line">
            <a:avLst/>
          </a:prstGeom>
          <a:ln w="38100" cap="flat" cmpd="sng">
            <a:solidFill>
              <a:srgbClr val="000000"/>
            </a:solidFill>
            <a:prstDash val="solid"/>
            <a:headEnd type="none" w="med" len="med"/>
            <a:tailEnd type="none" w="med" len="med"/>
          </a:ln>
        </p:spPr>
      </p:sp>
      <p:sp>
        <p:nvSpPr>
          <p:cNvPr id="73747" name="Text Box 75"/>
          <p:cNvSpPr txBox="1"/>
          <p:nvPr/>
        </p:nvSpPr>
        <p:spPr>
          <a:xfrm>
            <a:off x="1187450" y="3501390"/>
            <a:ext cx="99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主存</a:t>
            </a:r>
            <a:endParaRPr lang="zh-CN" altLang="en-US" sz="2400" b="1" dirty="0">
              <a:latin typeface="Times New Roman" panose="02020603050405020304" pitchFamily="18" charset="0"/>
            </a:endParaRPr>
          </a:p>
        </p:txBody>
      </p:sp>
      <p:sp>
        <p:nvSpPr>
          <p:cNvPr id="73748" name="Text Box 76"/>
          <p:cNvSpPr txBox="1"/>
          <p:nvPr/>
        </p:nvSpPr>
        <p:spPr>
          <a:xfrm>
            <a:off x="1403350" y="4004628"/>
            <a:ext cx="611188"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73749" name="Text Box 77"/>
          <p:cNvSpPr txBox="1"/>
          <p:nvPr/>
        </p:nvSpPr>
        <p:spPr>
          <a:xfrm>
            <a:off x="-144462" y="4869815"/>
            <a:ext cx="140335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600" b="1" dirty="0"/>
              <a:t>（</a:t>
            </a:r>
            <a:r>
              <a:rPr lang="en-US" altLang="zh-CN" sz="1600" b="1" dirty="0"/>
              <a:t>SP</a:t>
            </a:r>
            <a:r>
              <a:rPr lang="zh-CN" altLang="en-US" sz="1600" b="1" dirty="0"/>
              <a:t>）</a:t>
            </a:r>
            <a:r>
              <a:rPr lang="en-US" altLang="zh-CN" sz="1600" b="1" dirty="0"/>
              <a:t>=FE</a:t>
            </a:r>
            <a:endParaRPr lang="en-US" altLang="zh-CN" sz="1600" b="1" dirty="0"/>
          </a:p>
        </p:txBody>
      </p:sp>
      <p:sp>
        <p:nvSpPr>
          <p:cNvPr id="73750" name="Text Box 78"/>
          <p:cNvSpPr txBox="1"/>
          <p:nvPr/>
        </p:nvSpPr>
        <p:spPr>
          <a:xfrm>
            <a:off x="1187450" y="5588953"/>
            <a:ext cx="100965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t>压入</a:t>
            </a:r>
            <a:r>
              <a:rPr lang="en-US" altLang="zh-CN" sz="2000" b="1" dirty="0"/>
              <a:t>a</a:t>
            </a:r>
            <a:endParaRPr lang="en-US" altLang="zh-CN" sz="2000" b="1" dirty="0"/>
          </a:p>
        </p:txBody>
      </p:sp>
      <p:sp>
        <p:nvSpPr>
          <p:cNvPr id="73751" name="Text Box 79"/>
          <p:cNvSpPr txBox="1"/>
          <p:nvPr/>
        </p:nvSpPr>
        <p:spPr>
          <a:xfrm>
            <a:off x="1474788" y="4869815"/>
            <a:ext cx="431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t>a</a:t>
            </a:r>
            <a:endParaRPr lang="en-US" altLang="zh-CN" sz="2000" b="1" dirty="0"/>
          </a:p>
        </p:txBody>
      </p:sp>
      <p:sp>
        <p:nvSpPr>
          <p:cNvPr id="73752" name="Text Box 80"/>
          <p:cNvSpPr txBox="1"/>
          <p:nvPr/>
        </p:nvSpPr>
        <p:spPr>
          <a:xfrm>
            <a:off x="5364163" y="4438015"/>
            <a:ext cx="87471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C00000"/>
                </a:solidFill>
                <a:latin typeface="黑体" panose="02010609060101010101" pitchFamily="49" charset="-122"/>
                <a:ea typeface="黑体" panose="02010609060101010101" pitchFamily="49" charset="-122"/>
              </a:rPr>
              <a:t>栈顶</a:t>
            </a:r>
            <a:endParaRPr lang="zh-CN" altLang="en-US" sz="1800" b="1" dirty="0">
              <a:solidFill>
                <a:srgbClr val="C00000"/>
              </a:solidFill>
              <a:latin typeface="黑体" panose="02010609060101010101" pitchFamily="49" charset="-122"/>
              <a:ea typeface="黑体" panose="02010609060101010101" pitchFamily="49" charset="-122"/>
            </a:endParaRPr>
          </a:p>
        </p:txBody>
      </p:sp>
      <p:sp>
        <p:nvSpPr>
          <p:cNvPr id="73753" name="Rectangle 81"/>
          <p:cNvSpPr/>
          <p:nvPr/>
        </p:nvSpPr>
        <p:spPr>
          <a:xfrm>
            <a:off x="4140200" y="3933190"/>
            <a:ext cx="1295400" cy="1600200"/>
          </a:xfrm>
          <a:prstGeom prst="rect">
            <a:avLst/>
          </a:prstGeom>
          <a:solidFill>
            <a:srgbClr val="EDE435"/>
          </a:solidFill>
          <a:ln w="381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3754" name="Line 82"/>
          <p:cNvSpPr/>
          <p:nvPr/>
        </p:nvSpPr>
        <p:spPr>
          <a:xfrm>
            <a:off x="4140200" y="4847590"/>
            <a:ext cx="1295400" cy="0"/>
          </a:xfrm>
          <a:prstGeom prst="line">
            <a:avLst/>
          </a:prstGeom>
          <a:ln w="38100" cap="flat" cmpd="sng">
            <a:solidFill>
              <a:srgbClr val="000000"/>
            </a:solidFill>
            <a:prstDash val="solid"/>
            <a:headEnd type="none" w="med" len="med"/>
            <a:tailEnd type="none" w="med" len="med"/>
          </a:ln>
        </p:spPr>
      </p:sp>
      <p:sp>
        <p:nvSpPr>
          <p:cNvPr id="73755" name="Line 83"/>
          <p:cNvSpPr/>
          <p:nvPr/>
        </p:nvSpPr>
        <p:spPr>
          <a:xfrm>
            <a:off x="4140200" y="5228590"/>
            <a:ext cx="1295400" cy="0"/>
          </a:xfrm>
          <a:prstGeom prst="line">
            <a:avLst/>
          </a:prstGeom>
          <a:ln w="38100" cap="flat" cmpd="sng">
            <a:solidFill>
              <a:srgbClr val="000000"/>
            </a:solidFill>
            <a:prstDash val="solid"/>
            <a:headEnd type="none" w="med" len="med"/>
            <a:tailEnd type="none" w="med" len="med"/>
          </a:ln>
        </p:spPr>
      </p:sp>
      <p:sp>
        <p:nvSpPr>
          <p:cNvPr id="73756" name="Line 84"/>
          <p:cNvSpPr/>
          <p:nvPr/>
        </p:nvSpPr>
        <p:spPr>
          <a:xfrm>
            <a:off x="4140200" y="4509453"/>
            <a:ext cx="1295400" cy="0"/>
          </a:xfrm>
          <a:prstGeom prst="line">
            <a:avLst/>
          </a:prstGeom>
          <a:ln w="38100" cap="flat" cmpd="sng">
            <a:solidFill>
              <a:srgbClr val="000000"/>
            </a:solidFill>
            <a:prstDash val="solid"/>
            <a:headEnd type="none" w="med" len="med"/>
            <a:tailEnd type="none" w="med" len="med"/>
          </a:ln>
        </p:spPr>
      </p:sp>
      <p:sp>
        <p:nvSpPr>
          <p:cNvPr id="73757" name="Text Box 85"/>
          <p:cNvSpPr txBox="1"/>
          <p:nvPr/>
        </p:nvSpPr>
        <p:spPr>
          <a:xfrm>
            <a:off x="4284663" y="3501390"/>
            <a:ext cx="99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主存</a:t>
            </a:r>
            <a:endParaRPr lang="zh-CN" altLang="en-US" sz="2400" b="1" dirty="0">
              <a:latin typeface="Times New Roman" panose="02020603050405020304" pitchFamily="18" charset="0"/>
            </a:endParaRPr>
          </a:p>
        </p:txBody>
      </p:sp>
      <p:sp>
        <p:nvSpPr>
          <p:cNvPr id="73758" name="Text Box 86"/>
          <p:cNvSpPr txBox="1"/>
          <p:nvPr/>
        </p:nvSpPr>
        <p:spPr>
          <a:xfrm>
            <a:off x="4500563" y="4004628"/>
            <a:ext cx="611187"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73759" name="Text Box 87"/>
          <p:cNvSpPr txBox="1"/>
          <p:nvPr/>
        </p:nvSpPr>
        <p:spPr>
          <a:xfrm>
            <a:off x="2916238" y="4509453"/>
            <a:ext cx="140335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600" b="1" dirty="0"/>
              <a:t>（</a:t>
            </a:r>
            <a:r>
              <a:rPr lang="en-US" altLang="zh-CN" sz="1600" b="1" dirty="0"/>
              <a:t>SP</a:t>
            </a:r>
            <a:r>
              <a:rPr lang="zh-CN" altLang="en-US" sz="1600" b="1" dirty="0"/>
              <a:t>）</a:t>
            </a:r>
            <a:r>
              <a:rPr lang="en-US" altLang="zh-CN" sz="1600" b="1" dirty="0"/>
              <a:t>=FE</a:t>
            </a:r>
            <a:endParaRPr lang="en-US" altLang="zh-CN" sz="1600" b="1" dirty="0"/>
          </a:p>
        </p:txBody>
      </p:sp>
      <p:sp>
        <p:nvSpPr>
          <p:cNvPr id="73760" name="Text Box 88"/>
          <p:cNvSpPr txBox="1"/>
          <p:nvPr/>
        </p:nvSpPr>
        <p:spPr>
          <a:xfrm>
            <a:off x="4284663" y="5588953"/>
            <a:ext cx="100965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t>压入</a:t>
            </a:r>
            <a:r>
              <a:rPr lang="en-US" altLang="zh-CN" sz="2000" b="1" dirty="0"/>
              <a:t>b</a:t>
            </a:r>
            <a:endParaRPr lang="en-US" altLang="zh-CN" sz="2000" b="1" dirty="0"/>
          </a:p>
        </p:txBody>
      </p:sp>
      <p:sp>
        <p:nvSpPr>
          <p:cNvPr id="73761" name="Text Box 89"/>
          <p:cNvSpPr txBox="1"/>
          <p:nvPr/>
        </p:nvSpPr>
        <p:spPr>
          <a:xfrm>
            <a:off x="4572000" y="4869815"/>
            <a:ext cx="431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t>a</a:t>
            </a:r>
            <a:endParaRPr lang="en-US" altLang="zh-CN" sz="2000" b="1" dirty="0"/>
          </a:p>
        </p:txBody>
      </p:sp>
      <p:sp>
        <p:nvSpPr>
          <p:cNvPr id="73762" name="Text Box 91"/>
          <p:cNvSpPr txBox="1"/>
          <p:nvPr/>
        </p:nvSpPr>
        <p:spPr>
          <a:xfrm>
            <a:off x="4572000" y="4509453"/>
            <a:ext cx="431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t>b</a:t>
            </a:r>
            <a:endParaRPr lang="en-US" altLang="zh-CN" sz="2000" b="1" dirty="0"/>
          </a:p>
        </p:txBody>
      </p:sp>
      <p:sp>
        <p:nvSpPr>
          <p:cNvPr id="73763" name="Text Box 92"/>
          <p:cNvSpPr txBox="1"/>
          <p:nvPr/>
        </p:nvSpPr>
        <p:spPr>
          <a:xfrm>
            <a:off x="5364163" y="4869815"/>
            <a:ext cx="87471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4F20FA"/>
                </a:solidFill>
                <a:latin typeface="黑体" panose="02010609060101010101" pitchFamily="49" charset="-122"/>
                <a:ea typeface="黑体" panose="02010609060101010101" pitchFamily="49" charset="-122"/>
              </a:rPr>
              <a:t>栈底</a:t>
            </a:r>
            <a:endParaRPr lang="zh-CN" altLang="en-US" sz="1800" b="1" dirty="0">
              <a:solidFill>
                <a:srgbClr val="4F20FA"/>
              </a:solidFill>
              <a:latin typeface="黑体" panose="02010609060101010101" pitchFamily="49" charset="-122"/>
              <a:ea typeface="黑体" panose="02010609060101010101" pitchFamily="49" charset="-122"/>
            </a:endParaRPr>
          </a:p>
        </p:txBody>
      </p:sp>
      <p:sp>
        <p:nvSpPr>
          <p:cNvPr id="73764" name="Text Box 95"/>
          <p:cNvSpPr txBox="1"/>
          <p:nvPr/>
        </p:nvSpPr>
        <p:spPr>
          <a:xfrm>
            <a:off x="8459788" y="4869815"/>
            <a:ext cx="874712"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C00000"/>
                </a:solidFill>
                <a:latin typeface="黑体" panose="02010609060101010101" pitchFamily="49" charset="-122"/>
                <a:ea typeface="黑体" panose="02010609060101010101" pitchFamily="49" charset="-122"/>
              </a:rPr>
              <a:t>栈顶</a:t>
            </a:r>
            <a:r>
              <a:rPr lang="en-US" altLang="zh-CN" sz="1800" b="1" dirty="0">
                <a:solidFill>
                  <a:srgbClr val="4F20FA"/>
                </a:solidFill>
                <a:latin typeface="黑体" panose="02010609060101010101" pitchFamily="49" charset="-122"/>
                <a:ea typeface="黑体" panose="02010609060101010101" pitchFamily="49" charset="-122"/>
              </a:rPr>
              <a:t>=</a:t>
            </a:r>
            <a:r>
              <a:rPr lang="zh-CN" altLang="en-US" sz="1800" b="1" dirty="0">
                <a:solidFill>
                  <a:srgbClr val="4F20FA"/>
                </a:solidFill>
                <a:latin typeface="黑体" panose="02010609060101010101" pitchFamily="49" charset="-122"/>
                <a:ea typeface="黑体" panose="02010609060101010101" pitchFamily="49" charset="-122"/>
              </a:rPr>
              <a:t>栈底</a:t>
            </a:r>
            <a:endParaRPr lang="zh-CN" altLang="en-US" sz="1800" b="1" dirty="0">
              <a:solidFill>
                <a:srgbClr val="4F20FA"/>
              </a:solidFill>
              <a:latin typeface="黑体" panose="02010609060101010101" pitchFamily="49" charset="-122"/>
              <a:ea typeface="黑体" panose="02010609060101010101" pitchFamily="49" charset="-122"/>
            </a:endParaRPr>
          </a:p>
        </p:txBody>
      </p:sp>
      <p:sp>
        <p:nvSpPr>
          <p:cNvPr id="73765" name="Rectangle 96"/>
          <p:cNvSpPr/>
          <p:nvPr/>
        </p:nvSpPr>
        <p:spPr>
          <a:xfrm>
            <a:off x="7235825" y="3933190"/>
            <a:ext cx="1295400" cy="1600200"/>
          </a:xfrm>
          <a:prstGeom prst="rect">
            <a:avLst/>
          </a:prstGeom>
          <a:solidFill>
            <a:srgbClr val="EDE435"/>
          </a:solidFill>
          <a:ln w="381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3766" name="Line 97"/>
          <p:cNvSpPr/>
          <p:nvPr/>
        </p:nvSpPr>
        <p:spPr>
          <a:xfrm>
            <a:off x="7235825" y="4847590"/>
            <a:ext cx="1295400" cy="0"/>
          </a:xfrm>
          <a:prstGeom prst="line">
            <a:avLst/>
          </a:prstGeom>
          <a:ln w="38100" cap="flat" cmpd="sng">
            <a:solidFill>
              <a:srgbClr val="000000"/>
            </a:solidFill>
            <a:prstDash val="solid"/>
            <a:headEnd type="none" w="med" len="med"/>
            <a:tailEnd type="none" w="med" len="med"/>
          </a:ln>
        </p:spPr>
      </p:sp>
      <p:sp>
        <p:nvSpPr>
          <p:cNvPr id="73767" name="Line 98"/>
          <p:cNvSpPr/>
          <p:nvPr/>
        </p:nvSpPr>
        <p:spPr>
          <a:xfrm>
            <a:off x="7235825" y="5228590"/>
            <a:ext cx="1295400" cy="0"/>
          </a:xfrm>
          <a:prstGeom prst="line">
            <a:avLst/>
          </a:prstGeom>
          <a:ln w="38100" cap="flat" cmpd="sng">
            <a:solidFill>
              <a:srgbClr val="000000"/>
            </a:solidFill>
            <a:prstDash val="solid"/>
            <a:headEnd type="none" w="med" len="med"/>
            <a:tailEnd type="none" w="med" len="med"/>
          </a:ln>
        </p:spPr>
      </p:sp>
      <p:sp>
        <p:nvSpPr>
          <p:cNvPr id="73768" name="Line 99"/>
          <p:cNvSpPr/>
          <p:nvPr/>
        </p:nvSpPr>
        <p:spPr>
          <a:xfrm>
            <a:off x="7235825" y="4509453"/>
            <a:ext cx="1295400" cy="0"/>
          </a:xfrm>
          <a:prstGeom prst="line">
            <a:avLst/>
          </a:prstGeom>
          <a:ln w="38100" cap="flat" cmpd="sng">
            <a:solidFill>
              <a:srgbClr val="000000"/>
            </a:solidFill>
            <a:prstDash val="solid"/>
            <a:headEnd type="none" w="med" len="med"/>
            <a:tailEnd type="none" w="med" len="med"/>
          </a:ln>
        </p:spPr>
      </p:sp>
      <p:sp>
        <p:nvSpPr>
          <p:cNvPr id="73769" name="Text Box 100"/>
          <p:cNvSpPr txBox="1"/>
          <p:nvPr/>
        </p:nvSpPr>
        <p:spPr>
          <a:xfrm>
            <a:off x="7380288" y="3501390"/>
            <a:ext cx="99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主存</a:t>
            </a:r>
            <a:endParaRPr lang="zh-CN" altLang="en-US" sz="2400" b="1" dirty="0">
              <a:latin typeface="Times New Roman" panose="02020603050405020304" pitchFamily="18" charset="0"/>
            </a:endParaRPr>
          </a:p>
        </p:txBody>
      </p:sp>
      <p:sp>
        <p:nvSpPr>
          <p:cNvPr id="73770" name="Text Box 101"/>
          <p:cNvSpPr txBox="1"/>
          <p:nvPr/>
        </p:nvSpPr>
        <p:spPr>
          <a:xfrm>
            <a:off x="7596188" y="4004628"/>
            <a:ext cx="611187" cy="5334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4F20FA"/>
                </a:solidFill>
                <a:latin typeface="Times New Roman" panose="02020603050405020304" pitchFamily="18" charset="0"/>
              </a:rPr>
              <a:t>...</a:t>
            </a:r>
            <a:endParaRPr lang="en-US" altLang="zh-CN" sz="2800" b="1" dirty="0">
              <a:solidFill>
                <a:srgbClr val="4F20FA"/>
              </a:solidFill>
              <a:latin typeface="Times New Roman" panose="02020603050405020304" pitchFamily="18" charset="0"/>
            </a:endParaRPr>
          </a:p>
        </p:txBody>
      </p:sp>
      <p:sp>
        <p:nvSpPr>
          <p:cNvPr id="73771" name="Text Box 102"/>
          <p:cNvSpPr txBox="1"/>
          <p:nvPr/>
        </p:nvSpPr>
        <p:spPr>
          <a:xfrm>
            <a:off x="6013450" y="4869815"/>
            <a:ext cx="140335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600" b="1" dirty="0"/>
              <a:t>（</a:t>
            </a:r>
            <a:r>
              <a:rPr lang="en-US" altLang="zh-CN" sz="1600" b="1" dirty="0"/>
              <a:t>SP</a:t>
            </a:r>
            <a:r>
              <a:rPr lang="zh-CN" altLang="en-US" sz="1600" b="1" dirty="0"/>
              <a:t>）</a:t>
            </a:r>
            <a:r>
              <a:rPr lang="en-US" altLang="zh-CN" sz="1600" b="1" dirty="0"/>
              <a:t>=FE</a:t>
            </a:r>
            <a:endParaRPr lang="en-US" altLang="zh-CN" sz="1600" b="1" dirty="0"/>
          </a:p>
        </p:txBody>
      </p:sp>
      <p:sp>
        <p:nvSpPr>
          <p:cNvPr id="73772" name="Text Box 103"/>
          <p:cNvSpPr txBox="1"/>
          <p:nvPr/>
        </p:nvSpPr>
        <p:spPr>
          <a:xfrm>
            <a:off x="7380288" y="5588953"/>
            <a:ext cx="100965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t>弹出</a:t>
            </a:r>
            <a:r>
              <a:rPr lang="en-US" altLang="zh-CN" sz="2000" b="1" dirty="0"/>
              <a:t>b</a:t>
            </a:r>
            <a:endParaRPr lang="en-US" altLang="zh-CN" sz="2000" b="1" dirty="0"/>
          </a:p>
        </p:txBody>
      </p:sp>
      <p:sp>
        <p:nvSpPr>
          <p:cNvPr id="73773" name="Text Box 104"/>
          <p:cNvSpPr txBox="1"/>
          <p:nvPr/>
        </p:nvSpPr>
        <p:spPr>
          <a:xfrm>
            <a:off x="7667625" y="4869815"/>
            <a:ext cx="431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t>a</a:t>
            </a:r>
            <a:endParaRPr lang="en-US" altLang="zh-CN" sz="20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9517"/>
                                        </p:tgtEl>
                                        <p:attrNameLst>
                                          <p:attrName>style.visibility</p:attrName>
                                        </p:attrNameLst>
                                      </p:cBhvr>
                                      <p:to>
                                        <p:strVal val="visible"/>
                                      </p:to>
                                    </p:set>
                                    <p:animEffect transition="in" filter="wipe(down)">
                                      <p:cBhvr>
                                        <p:cTn id="7" dur="500"/>
                                        <p:tgtEl>
                                          <p:spTgt spid="3195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9516"/>
                                        </p:tgtEl>
                                        <p:attrNameLst>
                                          <p:attrName>style.visibility</p:attrName>
                                        </p:attrNameLst>
                                      </p:cBhvr>
                                      <p:to>
                                        <p:strVal val="visible"/>
                                      </p:to>
                                    </p:set>
                                    <p:animEffect transition="in" filter="wipe(left)">
                                      <p:cBhvr>
                                        <p:cTn id="12" dur="500"/>
                                        <p:tgtEl>
                                          <p:spTgt spid="319516"/>
                                        </p:tgtEl>
                                      </p:cBhvr>
                                    </p:animEffect>
                                  </p:childTnLst>
                                </p:cTn>
                              </p:par>
                            </p:childTnLst>
                          </p:cTn>
                        </p:par>
                        <p:par>
                          <p:cTn id="13" fill="hold">
                            <p:stCondLst>
                              <p:cond delay="500"/>
                            </p:stCondLst>
                            <p:childTnLst>
                              <p:par>
                                <p:cTn id="14" presetID="17" presetClass="entr" presetSubtype="8" fill="hold" grpId="0" nodeType="afterEffect">
                                  <p:stCondLst>
                                    <p:cond delay="0"/>
                                  </p:stCondLst>
                                  <p:childTnLst>
                                    <p:set>
                                      <p:cBhvr>
                                        <p:cTn id="15" dur="1" fill="hold">
                                          <p:stCondLst>
                                            <p:cond delay="0"/>
                                          </p:stCondLst>
                                        </p:cTn>
                                        <p:tgtEl>
                                          <p:spTgt spid="319518"/>
                                        </p:tgtEl>
                                        <p:attrNameLst>
                                          <p:attrName>style.visibility</p:attrName>
                                        </p:attrNameLst>
                                      </p:cBhvr>
                                      <p:to>
                                        <p:strVal val="visible"/>
                                      </p:to>
                                    </p:set>
                                    <p:anim calcmode="lin" valueType="num">
                                      <p:cBhvr>
                                        <p:cTn id="16" dur="500" fill="hold"/>
                                        <p:tgtEl>
                                          <p:spTgt spid="319518"/>
                                        </p:tgtEl>
                                        <p:attrNameLst>
                                          <p:attrName>ppt_x</p:attrName>
                                        </p:attrNameLst>
                                      </p:cBhvr>
                                      <p:tavLst>
                                        <p:tav tm="0">
                                          <p:val>
                                            <p:strVal val="#ppt_x-#ppt_w/2"/>
                                          </p:val>
                                        </p:tav>
                                        <p:tav tm="100000">
                                          <p:val>
                                            <p:strVal val="#ppt_x"/>
                                          </p:val>
                                        </p:tav>
                                      </p:tavLst>
                                    </p:anim>
                                    <p:anim calcmode="lin" valueType="num">
                                      <p:cBhvr>
                                        <p:cTn id="17" dur="500" fill="hold"/>
                                        <p:tgtEl>
                                          <p:spTgt spid="319518"/>
                                        </p:tgtEl>
                                        <p:attrNameLst>
                                          <p:attrName>ppt_y</p:attrName>
                                        </p:attrNameLst>
                                      </p:cBhvr>
                                      <p:tavLst>
                                        <p:tav tm="0">
                                          <p:val>
                                            <p:strVal val="#ppt_y"/>
                                          </p:val>
                                        </p:tav>
                                        <p:tav tm="100000">
                                          <p:val>
                                            <p:strVal val="#ppt_y"/>
                                          </p:val>
                                        </p:tav>
                                      </p:tavLst>
                                    </p:anim>
                                    <p:anim calcmode="lin" valueType="num">
                                      <p:cBhvr>
                                        <p:cTn id="18" dur="500" fill="hold"/>
                                        <p:tgtEl>
                                          <p:spTgt spid="319518"/>
                                        </p:tgtEl>
                                        <p:attrNameLst>
                                          <p:attrName>ppt_w</p:attrName>
                                        </p:attrNameLst>
                                      </p:cBhvr>
                                      <p:tavLst>
                                        <p:tav tm="0">
                                          <p:val>
                                            <p:fltVal val="0.000000"/>
                                          </p:val>
                                        </p:tav>
                                        <p:tav tm="100000">
                                          <p:val>
                                            <p:strVal val="#ppt_w"/>
                                          </p:val>
                                        </p:tav>
                                      </p:tavLst>
                                    </p:anim>
                                    <p:anim calcmode="lin" valueType="num">
                                      <p:cBhvr>
                                        <p:cTn id="19" dur="500" fill="hold"/>
                                        <p:tgtEl>
                                          <p:spTgt spid="319518"/>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19519">
                                            <p:txEl>
                                              <p:charRg st="0" end="16"/>
                                            </p:txEl>
                                          </p:spTgt>
                                        </p:tgtEl>
                                        <p:attrNameLst>
                                          <p:attrName>style.visibility</p:attrName>
                                        </p:attrNameLst>
                                      </p:cBhvr>
                                      <p:to>
                                        <p:strVal val="visible"/>
                                      </p:to>
                                    </p:set>
                                    <p:animEffect transition="in" filter="wipe(left)">
                                      <p:cBhvr>
                                        <p:cTn id="24" dur="500"/>
                                        <p:tgtEl>
                                          <p:spTgt spid="319519">
                                            <p:txEl>
                                              <p:charRg st="0" end="1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319521"/>
                                        </p:tgtEl>
                                        <p:attrNameLst>
                                          <p:attrName>style.visibility</p:attrName>
                                        </p:attrNameLst>
                                      </p:cBhvr>
                                      <p:to>
                                        <p:strVal val="visible"/>
                                      </p:to>
                                    </p:set>
                                    <p:anim calcmode="lin" valueType="num">
                                      <p:cBhvr>
                                        <p:cTn id="29" dur="500" fill="hold"/>
                                        <p:tgtEl>
                                          <p:spTgt spid="319521"/>
                                        </p:tgtEl>
                                        <p:attrNameLst>
                                          <p:attrName>ppt_x</p:attrName>
                                        </p:attrNameLst>
                                      </p:cBhvr>
                                      <p:tavLst>
                                        <p:tav tm="0">
                                          <p:val>
                                            <p:strVal val="#ppt_x-#ppt_w/2"/>
                                          </p:val>
                                        </p:tav>
                                        <p:tav tm="100000">
                                          <p:val>
                                            <p:strVal val="#ppt_x"/>
                                          </p:val>
                                        </p:tav>
                                      </p:tavLst>
                                    </p:anim>
                                    <p:anim calcmode="lin" valueType="num">
                                      <p:cBhvr>
                                        <p:cTn id="30" dur="500" fill="hold"/>
                                        <p:tgtEl>
                                          <p:spTgt spid="319521"/>
                                        </p:tgtEl>
                                        <p:attrNameLst>
                                          <p:attrName>ppt_y</p:attrName>
                                        </p:attrNameLst>
                                      </p:cBhvr>
                                      <p:tavLst>
                                        <p:tav tm="0">
                                          <p:val>
                                            <p:strVal val="#ppt_y"/>
                                          </p:val>
                                        </p:tav>
                                        <p:tav tm="100000">
                                          <p:val>
                                            <p:strVal val="#ppt_y"/>
                                          </p:val>
                                        </p:tav>
                                      </p:tavLst>
                                    </p:anim>
                                    <p:anim calcmode="lin" valueType="num">
                                      <p:cBhvr>
                                        <p:cTn id="31" dur="500" fill="hold"/>
                                        <p:tgtEl>
                                          <p:spTgt spid="319521"/>
                                        </p:tgtEl>
                                        <p:attrNameLst>
                                          <p:attrName>ppt_w</p:attrName>
                                        </p:attrNameLst>
                                      </p:cBhvr>
                                      <p:tavLst>
                                        <p:tav tm="0">
                                          <p:val>
                                            <p:fltVal val="0.000000"/>
                                          </p:val>
                                        </p:tav>
                                        <p:tav tm="100000">
                                          <p:val>
                                            <p:strVal val="#ppt_w"/>
                                          </p:val>
                                        </p:tav>
                                      </p:tavLst>
                                    </p:anim>
                                    <p:anim calcmode="lin" valueType="num">
                                      <p:cBhvr>
                                        <p:cTn id="32" dur="500" fill="hold"/>
                                        <p:tgtEl>
                                          <p:spTgt spid="319521"/>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9520">
                                            <p:txEl>
                                              <p:charRg st="0" end="11"/>
                                            </p:txEl>
                                          </p:spTgt>
                                        </p:tgtEl>
                                        <p:attrNameLst>
                                          <p:attrName>style.visibility</p:attrName>
                                        </p:attrNameLst>
                                      </p:cBhvr>
                                      <p:to>
                                        <p:strVal val="visible"/>
                                      </p:to>
                                    </p:set>
                                    <p:animEffect transition="in" filter="wipe(left)">
                                      <p:cBhvr>
                                        <p:cTn id="37" dur="500"/>
                                        <p:tgtEl>
                                          <p:spTgt spid="319520">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16" grpId="0" bldLvl="0" animBg="1"/>
      <p:bldP spid="319517" grpId="0"/>
      <p:bldP spid="319518" grpId="0"/>
      <p:bldP spid="319519" grpId="0" build="p"/>
      <p:bldP spid="319520" grpId="0" build="p"/>
      <p:bldP spid="31952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5" name="矩形 4"/>
          <p:cNvSpPr/>
          <p:nvPr/>
        </p:nvSpPr>
        <p:spPr>
          <a:xfrm>
            <a:off x="395288" y="1557338"/>
            <a:ext cx="8208963" cy="3324225"/>
          </a:xfrm>
          <a:prstGeom prst="rect">
            <a:avLst/>
          </a:prstGeom>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至此，已介绍了一些常用的寻址方式，对一台具体的机器而言，它可能只采用其中的一些寻址方式，也可能增加一些稍加变化的类型。</a:t>
            </a:r>
            <a:endParaRPr kumimoji="0" lang="zh-CN"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一台机器的指令系统可以采用多种寻址方式，那么在指令中如何</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表示寻址方式</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呢？</a:t>
            </a:r>
            <a:endParaRPr kumimoji="0" lang="zh-CN" altLang="zh-CN" sz="28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cover dir="l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83" name="Text Box 63"/>
          <p:cNvSpPr txBox="1"/>
          <p:nvPr/>
        </p:nvSpPr>
        <p:spPr>
          <a:xfrm>
            <a:off x="323850" y="404813"/>
            <a:ext cx="6019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3600" b="1" dirty="0">
                <a:latin typeface="Times New Roman" panose="02020603050405020304" pitchFamily="18" charset="0"/>
                <a:ea typeface="黑体" panose="02010609060101010101" pitchFamily="49" charset="-122"/>
              </a:rPr>
              <a:t>指令中怎样表达寻址方式：</a:t>
            </a:r>
            <a:r>
              <a:rPr lang="zh-CN" altLang="en-US" sz="3600" b="1" dirty="0">
                <a:latin typeface="Times New Roman" panose="02020603050405020304" pitchFamily="18" charset="0"/>
              </a:rPr>
              <a:t> </a:t>
            </a:r>
            <a:endParaRPr lang="zh-CN" altLang="en-US" sz="3600" b="1" dirty="0">
              <a:latin typeface="Times New Roman" panose="02020603050405020304" pitchFamily="18" charset="0"/>
            </a:endParaRPr>
          </a:p>
        </p:txBody>
      </p:sp>
      <p:sp>
        <p:nvSpPr>
          <p:cNvPr id="235584" name="Text Box 64"/>
          <p:cNvSpPr txBox="1"/>
          <p:nvPr/>
        </p:nvSpPr>
        <p:spPr>
          <a:xfrm>
            <a:off x="395288" y="1196975"/>
            <a:ext cx="75438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）操作码隐含说明不同寻址方式</a:t>
            </a:r>
            <a:endParaRPr lang="zh-CN" altLang="en-US" b="1" dirty="0">
              <a:latin typeface="黑体" panose="02010609060101010101" pitchFamily="49" charset="-122"/>
              <a:ea typeface="黑体" panose="02010609060101010101" pitchFamily="49" charset="-122"/>
            </a:endParaRPr>
          </a:p>
        </p:txBody>
      </p:sp>
      <p:sp>
        <p:nvSpPr>
          <p:cNvPr id="235585" name="AutoShape 65"/>
          <p:cNvSpPr/>
          <p:nvPr/>
        </p:nvSpPr>
        <p:spPr>
          <a:xfrm>
            <a:off x="742950" y="4246245"/>
            <a:ext cx="228600" cy="2095500"/>
          </a:xfrm>
          <a:prstGeom prst="leftBrace">
            <a:avLst>
              <a:gd name="adj1" fmla="val 69444"/>
              <a:gd name="adj2" fmla="val 50000"/>
            </a:avLst>
          </a:prstGeom>
          <a:noFill/>
          <a:ln w="381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35586" name="Text Box 66"/>
          <p:cNvSpPr txBox="1"/>
          <p:nvPr/>
        </p:nvSpPr>
        <p:spPr>
          <a:xfrm>
            <a:off x="179705" y="1772920"/>
            <a:ext cx="8943975" cy="16414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20000"/>
              </a:lnSpc>
              <a:spcBef>
                <a:spcPts val="50"/>
              </a:spcBef>
              <a:spcAft>
                <a:spcPts val="0"/>
              </a:spcAft>
              <a:buClrTx/>
              <a:buSzTx/>
              <a:buFontTx/>
              <a:buNone/>
            </a:pPr>
            <a:r>
              <a:rPr lang="zh-CN" altLang="en-US" sz="2800" b="1" dirty="0">
                <a:solidFill>
                  <a:srgbClr val="0000FF"/>
                </a:solidFill>
                <a:latin typeface="黑体" panose="02010609060101010101" pitchFamily="49" charset="-122"/>
                <a:ea typeface="黑体" panose="02010609060101010101" pitchFamily="49" charset="-122"/>
              </a:rPr>
              <a:t>例：</a:t>
            </a:r>
            <a:r>
              <a:rPr lang="en-US" altLang="zh-CN" sz="2800" b="1" dirty="0">
                <a:solidFill>
                  <a:srgbClr val="C00000"/>
                </a:solidFill>
                <a:latin typeface="黑体" panose="02010609060101010101" pitchFamily="49" charset="-122"/>
                <a:ea typeface="黑体" panose="02010609060101010101" pitchFamily="49" charset="-122"/>
              </a:rPr>
              <a:t>MIPS</a:t>
            </a:r>
            <a:r>
              <a:rPr lang="zh-CN" altLang="en-US" sz="2800" b="1" dirty="0">
                <a:solidFill>
                  <a:srgbClr val="0000FF"/>
                </a:solidFill>
                <a:latin typeface="黑体" panose="02010609060101010101" pitchFamily="49" charset="-122"/>
                <a:ea typeface="黑体" panose="02010609060101010101" pitchFamily="49" charset="-122"/>
              </a:rPr>
              <a:t>指令基本操作码</a:t>
            </a:r>
            <a:r>
              <a:rPr lang="en-US" altLang="zh-CN" sz="2800" b="1" dirty="0">
                <a:solidFill>
                  <a:srgbClr val="C00000"/>
                </a:solidFill>
                <a:latin typeface="黑体" panose="02010609060101010101" pitchFamily="49" charset="-122"/>
                <a:ea typeface="黑体" panose="02010609060101010101" pitchFamily="49" charset="-122"/>
              </a:rPr>
              <a:t>6</a:t>
            </a:r>
            <a:r>
              <a:rPr lang="zh-CN" altLang="en-US" sz="2800" b="1" dirty="0">
                <a:solidFill>
                  <a:srgbClr val="3333FF"/>
                </a:solidFill>
                <a:latin typeface="黑体" panose="02010609060101010101" pitchFamily="49" charset="-122"/>
                <a:ea typeface="黑体" panose="02010609060101010101" pitchFamily="49" charset="-122"/>
              </a:rPr>
              <a:t>位，没有专门的寻址字段。</a:t>
            </a:r>
            <a:r>
              <a:rPr lang="zh-CN" altLang="en-US" sz="2800" b="1" dirty="0">
                <a:solidFill>
                  <a:srgbClr val="C00000"/>
                </a:solidFill>
                <a:latin typeface="黑体" panose="02010609060101010101" pitchFamily="49" charset="-122"/>
                <a:ea typeface="黑体" panose="02010609060101010101" pitchFamily="49" charset="-122"/>
              </a:rPr>
              <a:t>不同类型</a:t>
            </a:r>
            <a:r>
              <a:rPr lang="zh-CN" altLang="en-US" sz="2800" b="1" dirty="0">
                <a:solidFill>
                  <a:srgbClr val="3333FF"/>
                </a:solidFill>
                <a:latin typeface="黑体" panose="02010609060101010101" pitchFamily="49" charset="-122"/>
                <a:ea typeface="黑体" panose="02010609060101010101" pitchFamily="49" charset="-122"/>
              </a:rPr>
              <a:t>的指令</a:t>
            </a:r>
            <a:r>
              <a:rPr lang="zh-CN" altLang="en-US" sz="2800" b="1" dirty="0">
                <a:solidFill>
                  <a:srgbClr val="C00000"/>
                </a:solidFill>
                <a:latin typeface="黑体" panose="02010609060101010101" pitchFamily="49" charset="-122"/>
                <a:ea typeface="黑体" panose="02010609060101010101" pitchFamily="49" charset="-122"/>
              </a:rPr>
              <a:t>操作码编码</a:t>
            </a:r>
            <a:r>
              <a:rPr lang="zh-CN" altLang="en-US" sz="2800" b="1" dirty="0">
                <a:solidFill>
                  <a:srgbClr val="3333FF"/>
                </a:solidFill>
                <a:latin typeface="黑体" panose="02010609060101010101" pitchFamily="49" charset="-122"/>
                <a:ea typeface="黑体" panose="02010609060101010101" pitchFamily="49" charset="-122"/>
              </a:rPr>
              <a:t>不同，同时也</a:t>
            </a:r>
            <a:r>
              <a:rPr lang="zh-CN" altLang="en-US" sz="2800" b="1" dirty="0">
                <a:solidFill>
                  <a:srgbClr val="C00000"/>
                </a:solidFill>
                <a:latin typeface="黑体" panose="02010609060101010101" pitchFamily="49" charset="-122"/>
                <a:ea typeface="黑体" panose="02010609060101010101" pitchFamily="49" charset="-122"/>
              </a:rPr>
              <a:t>隐含</a:t>
            </a:r>
            <a:r>
              <a:rPr lang="zh-CN" altLang="en-US" sz="2800" b="1" dirty="0">
                <a:solidFill>
                  <a:srgbClr val="3333FF"/>
                </a:solidFill>
                <a:latin typeface="黑体" panose="02010609060101010101" pitchFamily="49" charset="-122"/>
                <a:ea typeface="黑体" panose="02010609060101010101" pitchFamily="49" charset="-122"/>
              </a:rPr>
              <a:t>指定了操作数采用的寻址方式，</a:t>
            </a:r>
            <a:r>
              <a:rPr lang="zh-CN" altLang="en-US" sz="2800" b="1" dirty="0">
                <a:solidFill>
                  <a:srgbClr val="3333FF"/>
                </a:solidFill>
                <a:latin typeface="黑体" panose="02010609060101010101" pitchFamily="49" charset="-122"/>
                <a:ea typeface="黑体" panose="02010609060101010101" pitchFamily="49" charset="-122"/>
              </a:rPr>
              <a:t>如：</a:t>
            </a:r>
            <a:endParaRPr lang="zh-CN" altLang="en-US" sz="2800" b="1" dirty="0">
              <a:solidFill>
                <a:srgbClr val="3333FF"/>
              </a:solidFill>
              <a:latin typeface="黑体" panose="02010609060101010101" pitchFamily="49" charset="-122"/>
              <a:ea typeface="黑体" panose="02010609060101010101" pitchFamily="49" charset="-122"/>
            </a:endParaRPr>
          </a:p>
        </p:txBody>
      </p:sp>
      <p:sp>
        <p:nvSpPr>
          <p:cNvPr id="235587" name="Text Box 67"/>
          <p:cNvSpPr txBox="1"/>
          <p:nvPr/>
        </p:nvSpPr>
        <p:spPr>
          <a:xfrm>
            <a:off x="971550" y="3789045"/>
            <a:ext cx="7836535" cy="27997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en-US" altLang="zh-CN" b="1" dirty="0">
                <a:solidFill>
                  <a:srgbClr val="FB491F"/>
                </a:solidFill>
                <a:latin typeface="黑体" panose="02010609060101010101" pitchFamily="49" charset="-122"/>
                <a:ea typeface="黑体" panose="02010609060101010101" pitchFamily="49" charset="-122"/>
              </a:rPr>
              <a:t>000000</a:t>
            </a:r>
            <a:r>
              <a:rPr lang="zh-CN" altLang="en-US" b="1" dirty="0">
                <a:solidFill>
                  <a:srgbClr val="4F20FA"/>
                </a:solidFill>
                <a:latin typeface="黑体" panose="02010609060101010101" pitchFamily="49" charset="-122"/>
                <a:ea typeface="黑体" panose="02010609060101010101" pitchFamily="49" charset="-122"/>
              </a:rPr>
              <a:t>：</a:t>
            </a:r>
            <a:r>
              <a:rPr lang="en-US" altLang="zh-CN" b="1" dirty="0">
                <a:solidFill>
                  <a:srgbClr val="EE1ABC"/>
                </a:solidFill>
                <a:latin typeface="黑体" panose="02010609060101010101" pitchFamily="49" charset="-122"/>
                <a:ea typeface="黑体" panose="02010609060101010101" pitchFamily="49" charset="-122"/>
              </a:rPr>
              <a:t>RR</a:t>
            </a:r>
            <a:r>
              <a:rPr lang="zh-CN" altLang="en-US" b="1" dirty="0">
                <a:solidFill>
                  <a:srgbClr val="4F20FA"/>
                </a:solidFill>
                <a:latin typeface="黑体" panose="02010609060101010101" pitchFamily="49" charset="-122"/>
                <a:ea typeface="黑体" panose="02010609060101010101" pitchFamily="49" charset="-122"/>
              </a:rPr>
              <a:t>型指令，如</a:t>
            </a:r>
            <a:r>
              <a:rPr lang="en-US" altLang="zh-CN" b="1" dirty="0">
                <a:solidFill>
                  <a:srgbClr val="4F20FA"/>
                </a:solidFill>
                <a:latin typeface="黑体" panose="02010609060101010101" pitchFamily="49" charset="-122"/>
                <a:ea typeface="黑体" panose="02010609060101010101" pitchFamily="49" charset="-122"/>
              </a:rPr>
              <a:t>“ADD r1,r2,r3”</a:t>
            </a:r>
            <a:endParaRPr lang="en-US" altLang="zh-CN" b="1" dirty="0">
              <a:solidFill>
                <a:srgbClr val="4F20FA"/>
              </a:solidFill>
              <a:latin typeface="黑体" panose="02010609060101010101" pitchFamily="49" charset="-122"/>
              <a:ea typeface="黑体" panose="02010609060101010101" pitchFamily="49" charset="-122"/>
            </a:endParaRPr>
          </a:p>
          <a:p>
            <a:pPr marL="0" lvl="0" indent="0" eaLnBrk="1" hangingPunct="1">
              <a:lnSpc>
                <a:spcPct val="150000"/>
              </a:lnSpc>
              <a:spcBef>
                <a:spcPct val="50000"/>
              </a:spcBef>
              <a:buClrTx/>
              <a:buSzTx/>
              <a:buFontTx/>
              <a:buNone/>
            </a:pPr>
            <a:r>
              <a:rPr lang="en-US" altLang="zh-CN" b="1" dirty="0">
                <a:solidFill>
                  <a:srgbClr val="FB491F"/>
                </a:solidFill>
                <a:latin typeface="黑体" panose="02010609060101010101" pitchFamily="49" charset="-122"/>
                <a:ea typeface="黑体" panose="02010609060101010101" pitchFamily="49" charset="-122"/>
              </a:rPr>
              <a:t>001000</a:t>
            </a:r>
            <a:r>
              <a:rPr lang="zh-CN" altLang="en-US" b="1" dirty="0">
                <a:solidFill>
                  <a:srgbClr val="4F20FA"/>
                </a:solidFill>
                <a:latin typeface="黑体" panose="02010609060101010101" pitchFamily="49" charset="-122"/>
                <a:ea typeface="黑体" panose="02010609060101010101" pitchFamily="49" charset="-122"/>
              </a:rPr>
              <a:t>：</a:t>
            </a:r>
            <a:r>
              <a:rPr lang="en-US" b="1" dirty="0">
                <a:solidFill>
                  <a:srgbClr val="EE1ABC"/>
                </a:solidFill>
                <a:latin typeface="黑体" panose="02010609060101010101" pitchFamily="49" charset="-122"/>
                <a:ea typeface="黑体" panose="02010609060101010101" pitchFamily="49" charset="-122"/>
              </a:rPr>
              <a:t>ADDI</a:t>
            </a:r>
            <a:r>
              <a:rPr lang="zh-CN" altLang="en-US" b="1" dirty="0">
                <a:solidFill>
                  <a:srgbClr val="4F20FA"/>
                </a:solidFill>
                <a:latin typeface="黑体" panose="02010609060101010101" pitchFamily="49" charset="-122"/>
                <a:ea typeface="黑体" panose="02010609060101010101" pitchFamily="49" charset="-122"/>
              </a:rPr>
              <a:t>指令，</a:t>
            </a:r>
            <a:r>
              <a:rPr lang="en-US" altLang="zh-CN" b="1" dirty="0">
                <a:solidFill>
                  <a:srgbClr val="4F20FA"/>
                </a:solidFill>
                <a:latin typeface="黑体" panose="02010609060101010101" pitchFamily="49" charset="-122"/>
                <a:ea typeface="黑体" panose="02010609060101010101" pitchFamily="49" charset="-122"/>
              </a:rPr>
              <a:t>“ADDI r4,r5,0FH”</a:t>
            </a:r>
            <a:endParaRPr lang="zh-CN" altLang="en-US" b="1" dirty="0">
              <a:solidFill>
                <a:srgbClr val="4F20FA"/>
              </a:solidFill>
              <a:latin typeface="黑体" panose="02010609060101010101" pitchFamily="49" charset="-122"/>
              <a:ea typeface="黑体" panose="02010609060101010101" pitchFamily="49" charset="-122"/>
            </a:endParaRPr>
          </a:p>
          <a:p>
            <a:pPr marL="0" lvl="0" indent="0" eaLnBrk="1" hangingPunct="1">
              <a:lnSpc>
                <a:spcPct val="150000"/>
              </a:lnSpc>
              <a:spcBef>
                <a:spcPct val="50000"/>
              </a:spcBef>
              <a:buClrTx/>
              <a:buSzTx/>
              <a:buFontTx/>
              <a:buNone/>
            </a:pPr>
            <a:r>
              <a:rPr lang="en-US" altLang="zh-CN" b="1" dirty="0">
                <a:solidFill>
                  <a:srgbClr val="FB491F"/>
                </a:solidFill>
                <a:latin typeface="黑体" panose="02010609060101010101" pitchFamily="49" charset="-122"/>
                <a:ea typeface="黑体" panose="02010609060101010101" pitchFamily="49" charset="-122"/>
              </a:rPr>
              <a:t>100011</a:t>
            </a:r>
            <a:r>
              <a:rPr lang="zh-CN" altLang="en-US" b="1" dirty="0">
                <a:solidFill>
                  <a:srgbClr val="4F20FA"/>
                </a:solidFill>
                <a:latin typeface="黑体" panose="02010609060101010101" pitchFamily="49" charset="-122"/>
                <a:ea typeface="黑体" panose="02010609060101010101" pitchFamily="49" charset="-122"/>
              </a:rPr>
              <a:t>：</a:t>
            </a:r>
            <a:r>
              <a:rPr lang="en-US" b="1" dirty="0">
                <a:solidFill>
                  <a:srgbClr val="EE1ABC"/>
                </a:solidFill>
                <a:latin typeface="黑体" panose="02010609060101010101" pitchFamily="49" charset="-122"/>
                <a:ea typeface="黑体" panose="02010609060101010101" pitchFamily="49" charset="-122"/>
              </a:rPr>
              <a:t>LW</a:t>
            </a:r>
            <a:r>
              <a:rPr lang="zh-CN" altLang="en-US" b="1" dirty="0">
                <a:solidFill>
                  <a:srgbClr val="4F20FA"/>
                </a:solidFill>
                <a:latin typeface="黑体" panose="02010609060101010101" pitchFamily="49" charset="-122"/>
                <a:ea typeface="黑体" panose="02010609060101010101" pitchFamily="49" charset="-122"/>
              </a:rPr>
              <a:t>指令，</a:t>
            </a:r>
            <a:r>
              <a:rPr lang="en-US" altLang="zh-CN" b="1" dirty="0">
                <a:solidFill>
                  <a:srgbClr val="4F20FA"/>
                </a:solidFill>
                <a:latin typeface="黑体" panose="02010609060101010101" pitchFamily="49" charset="-122"/>
                <a:ea typeface="黑体" panose="02010609060101010101" pitchFamily="49" charset="-122"/>
              </a:rPr>
              <a:t>“LW r6,10H(r7)”</a:t>
            </a:r>
            <a:endParaRPr lang="zh-CN" altLang="en-US" b="1" dirty="0">
              <a:solidFill>
                <a:srgbClr val="4F20FA"/>
              </a:solidFill>
              <a:latin typeface="黑体" panose="02010609060101010101" pitchFamily="49" charset="-122"/>
              <a:ea typeface="黑体" panose="02010609060101010101" pitchFamily="49" charset="-122"/>
            </a:endParaRPr>
          </a:p>
        </p:txBody>
      </p:sp>
      <p:sp>
        <p:nvSpPr>
          <p:cNvPr id="2" name="文本框 1"/>
          <p:cNvSpPr txBox="1"/>
          <p:nvPr/>
        </p:nvSpPr>
        <p:spPr>
          <a:xfrm>
            <a:off x="1115695" y="3486150"/>
            <a:ext cx="1447800" cy="521970"/>
          </a:xfrm>
          <a:prstGeom prst="rect">
            <a:avLst/>
          </a:prstGeom>
          <a:noFill/>
        </p:spPr>
        <p:txBody>
          <a:bodyPr wrap="square" rtlCol="0">
            <a:spAutoFit/>
          </a:bodyPr>
          <a:p>
            <a:r>
              <a:rPr lang="zh-CN" altLang="en-US" sz="2800" b="1">
                <a:solidFill>
                  <a:srgbClr val="FF0000"/>
                </a:solidFill>
              </a:rPr>
              <a:t>操作码</a:t>
            </a:r>
            <a:endParaRPr lang="zh-CN" altLang="en-US" sz="2800" b="1">
              <a:solidFill>
                <a:srgbClr val="FF0000"/>
              </a:solidFill>
            </a:endParaRPr>
          </a:p>
        </p:txBody>
      </p:sp>
      <p:sp>
        <p:nvSpPr>
          <p:cNvPr id="3" name="文本框 2"/>
          <p:cNvSpPr txBox="1"/>
          <p:nvPr/>
        </p:nvSpPr>
        <p:spPr>
          <a:xfrm>
            <a:off x="6155690" y="3229610"/>
            <a:ext cx="1507490" cy="39878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zh-CN" altLang="en-US" sz="2000" b="1">
                <a:solidFill>
                  <a:srgbClr val="3333FF"/>
                </a:solidFill>
              </a:rPr>
              <a:t>寄存器寻址</a:t>
            </a:r>
            <a:endParaRPr lang="zh-CN" altLang="en-US" sz="2000" b="1">
              <a:solidFill>
                <a:srgbClr val="3333FF"/>
              </a:solidFill>
            </a:endParaRPr>
          </a:p>
        </p:txBody>
      </p:sp>
      <p:cxnSp>
        <p:nvCxnSpPr>
          <p:cNvPr id="4" name="直接箭头连接符 3"/>
          <p:cNvCxnSpPr>
            <a:stCxn id="3" idx="2"/>
          </p:cNvCxnSpPr>
          <p:nvPr/>
        </p:nvCxnSpPr>
        <p:spPr>
          <a:xfrm flipH="1">
            <a:off x="6533515" y="3628390"/>
            <a:ext cx="375920" cy="448310"/>
          </a:xfrm>
          <a:prstGeom prst="straightConnector1">
            <a:avLst/>
          </a:prstGeom>
          <a:solidFill>
            <a:schemeClr val="accent1"/>
          </a:solidFill>
          <a:ln w="9525" cap="flat" cmpd="sng" algn="ctr">
            <a:solidFill>
              <a:srgbClr val="3333FF"/>
            </a:solidFill>
            <a:prstDash val="solid"/>
            <a:miter lim="800000"/>
            <a:headEnd type="none" w="med" len="med"/>
            <a:tailEnd type="arrow" w="med" len="med"/>
          </a:ln>
        </p:spPr>
      </p:cxnSp>
      <p:cxnSp>
        <p:nvCxnSpPr>
          <p:cNvPr id="5" name="直接箭头连接符 4"/>
          <p:cNvCxnSpPr/>
          <p:nvPr/>
        </p:nvCxnSpPr>
        <p:spPr>
          <a:xfrm>
            <a:off x="7019925" y="3644900"/>
            <a:ext cx="144145" cy="431800"/>
          </a:xfrm>
          <a:prstGeom prst="straightConnector1">
            <a:avLst/>
          </a:prstGeom>
          <a:solidFill>
            <a:schemeClr val="accent1"/>
          </a:solidFill>
          <a:ln w="9525" cap="flat" cmpd="sng" algn="ctr">
            <a:solidFill>
              <a:srgbClr val="3333FF"/>
            </a:solidFill>
            <a:prstDash val="solid"/>
            <a:miter lim="800000"/>
            <a:headEnd type="none" w="med" len="med"/>
            <a:tailEnd type="arrow" w="med" len="med"/>
          </a:ln>
        </p:spPr>
      </p:cxnSp>
      <p:cxnSp>
        <p:nvCxnSpPr>
          <p:cNvPr id="6" name="直接箭头连接符 5"/>
          <p:cNvCxnSpPr/>
          <p:nvPr/>
        </p:nvCxnSpPr>
        <p:spPr>
          <a:xfrm>
            <a:off x="7235825" y="3644900"/>
            <a:ext cx="504190" cy="448310"/>
          </a:xfrm>
          <a:prstGeom prst="straightConnector1">
            <a:avLst/>
          </a:prstGeom>
          <a:solidFill>
            <a:schemeClr val="accent1"/>
          </a:solidFill>
          <a:ln w="9525" cap="flat" cmpd="sng" algn="ctr">
            <a:solidFill>
              <a:srgbClr val="3333FF"/>
            </a:solidFill>
            <a:prstDash val="solid"/>
            <a:miter lim="800000"/>
            <a:headEnd type="none" w="med" len="med"/>
            <a:tailEnd type="arrow" w="med" len="med"/>
          </a:ln>
        </p:spPr>
      </p:cxnSp>
      <p:sp>
        <p:nvSpPr>
          <p:cNvPr id="7" name="文本框 6"/>
          <p:cNvSpPr txBox="1"/>
          <p:nvPr/>
        </p:nvSpPr>
        <p:spPr>
          <a:xfrm>
            <a:off x="7308215" y="4509135"/>
            <a:ext cx="1499870" cy="39878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zh-CN" altLang="en-US" sz="2000" b="1">
                <a:solidFill>
                  <a:srgbClr val="3333FF"/>
                </a:solidFill>
              </a:rPr>
              <a:t>立即数寻址</a:t>
            </a:r>
            <a:endParaRPr lang="zh-CN" altLang="en-US" sz="2000" b="1">
              <a:solidFill>
                <a:srgbClr val="3333FF"/>
              </a:solidFill>
            </a:endParaRPr>
          </a:p>
        </p:txBody>
      </p:sp>
      <p:cxnSp>
        <p:nvCxnSpPr>
          <p:cNvPr id="8" name="直接箭头连接符 7"/>
          <p:cNvCxnSpPr>
            <a:stCxn id="7" idx="2"/>
          </p:cNvCxnSpPr>
          <p:nvPr/>
        </p:nvCxnSpPr>
        <p:spPr>
          <a:xfrm flipH="1">
            <a:off x="7538085" y="4907915"/>
            <a:ext cx="520065" cy="177165"/>
          </a:xfrm>
          <a:prstGeom prst="straightConnector1">
            <a:avLst/>
          </a:prstGeom>
          <a:solidFill>
            <a:schemeClr val="accent1"/>
          </a:solidFill>
          <a:ln w="9525" cap="flat" cmpd="sng" algn="ctr">
            <a:solidFill>
              <a:srgbClr val="3333FF"/>
            </a:solidFill>
            <a:prstDash val="solid"/>
            <a:miter lim="800000"/>
            <a:headEnd type="none" w="med" len="med"/>
            <a:tailEnd type="arrow" w="med" len="med"/>
          </a:ln>
        </p:spPr>
      </p:cxnSp>
      <p:sp>
        <p:nvSpPr>
          <p:cNvPr id="11" name="文本框 10"/>
          <p:cNvSpPr txBox="1"/>
          <p:nvPr/>
        </p:nvSpPr>
        <p:spPr>
          <a:xfrm>
            <a:off x="6343650" y="5516880"/>
            <a:ext cx="1223645" cy="39878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zh-CN" altLang="en-US" sz="2000" b="1">
                <a:solidFill>
                  <a:srgbClr val="3333FF"/>
                </a:solidFill>
              </a:rPr>
              <a:t>基址寻址</a:t>
            </a:r>
            <a:endParaRPr lang="zh-CN" altLang="en-US" sz="2000" b="1">
              <a:solidFill>
                <a:srgbClr val="3333FF"/>
              </a:solidFill>
            </a:endParaRPr>
          </a:p>
        </p:txBody>
      </p:sp>
      <p:cxnSp>
        <p:nvCxnSpPr>
          <p:cNvPr id="12" name="直接箭头连接符 11"/>
          <p:cNvCxnSpPr>
            <a:stCxn id="11" idx="2"/>
          </p:cNvCxnSpPr>
          <p:nvPr/>
        </p:nvCxnSpPr>
        <p:spPr>
          <a:xfrm flipH="1">
            <a:off x="6732270" y="5915660"/>
            <a:ext cx="223520" cy="105410"/>
          </a:xfrm>
          <a:prstGeom prst="straightConnector1">
            <a:avLst/>
          </a:prstGeom>
          <a:solidFill>
            <a:schemeClr val="accent1"/>
          </a:solidFill>
          <a:ln w="9525" cap="flat" cmpd="sng" algn="ctr">
            <a:solidFill>
              <a:srgbClr val="3333FF"/>
            </a:solidFill>
            <a:prstDash val="solid"/>
            <a:miter lim="800000"/>
            <a:headEnd type="none" w="med" len="med"/>
            <a:tailEnd type="arrow" w="med" len="med"/>
          </a:ln>
        </p:spPr>
      </p:cxn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35583"/>
                                        </p:tgtEl>
                                        <p:attrNameLst>
                                          <p:attrName>style.visibility</p:attrName>
                                        </p:attrNameLst>
                                      </p:cBhvr>
                                      <p:to>
                                        <p:strVal val="visible"/>
                                      </p:to>
                                    </p:set>
                                    <p:animEffect transition="in" filter="blinds(vertical)">
                                      <p:cBhvr>
                                        <p:cTn id="7" dur="500"/>
                                        <p:tgtEl>
                                          <p:spTgt spid="23558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235584"/>
                                        </p:tgtEl>
                                        <p:attrNameLst>
                                          <p:attrName>style.visibility</p:attrName>
                                        </p:attrNameLst>
                                      </p:cBhvr>
                                      <p:to>
                                        <p:strVal val="visible"/>
                                      </p:to>
                                    </p:set>
                                    <p:anim calcmode="lin" valueType="num">
                                      <p:cBhvr>
                                        <p:cTn id="12" dur="500" fill="hold"/>
                                        <p:tgtEl>
                                          <p:spTgt spid="235584"/>
                                        </p:tgtEl>
                                        <p:attrNameLst>
                                          <p:attrName>ppt_x</p:attrName>
                                        </p:attrNameLst>
                                      </p:cBhvr>
                                      <p:tavLst>
                                        <p:tav tm="0">
                                          <p:val>
                                            <p:strVal val="#ppt_x"/>
                                          </p:val>
                                        </p:tav>
                                        <p:tav tm="100000">
                                          <p:val>
                                            <p:strVal val="#ppt_x"/>
                                          </p:val>
                                        </p:tav>
                                      </p:tavLst>
                                    </p:anim>
                                    <p:anim calcmode="lin" valueType="num">
                                      <p:cBhvr>
                                        <p:cTn id="13" dur="500" fill="hold"/>
                                        <p:tgtEl>
                                          <p:spTgt spid="235584"/>
                                        </p:tgtEl>
                                        <p:attrNameLst>
                                          <p:attrName>ppt_y</p:attrName>
                                        </p:attrNameLst>
                                      </p:cBhvr>
                                      <p:tavLst>
                                        <p:tav tm="0">
                                          <p:val>
                                            <p:strVal val="#ppt_y+#ppt_h/2"/>
                                          </p:val>
                                        </p:tav>
                                        <p:tav tm="100000">
                                          <p:val>
                                            <p:strVal val="#ppt_y"/>
                                          </p:val>
                                        </p:tav>
                                      </p:tavLst>
                                    </p:anim>
                                    <p:anim calcmode="lin" valueType="num">
                                      <p:cBhvr>
                                        <p:cTn id="14" dur="500" fill="hold"/>
                                        <p:tgtEl>
                                          <p:spTgt spid="235584"/>
                                        </p:tgtEl>
                                        <p:attrNameLst>
                                          <p:attrName>ppt_w</p:attrName>
                                        </p:attrNameLst>
                                      </p:cBhvr>
                                      <p:tavLst>
                                        <p:tav tm="0">
                                          <p:val>
                                            <p:strVal val="#ppt_w"/>
                                          </p:val>
                                        </p:tav>
                                        <p:tav tm="100000">
                                          <p:val>
                                            <p:strVal val="#ppt_w"/>
                                          </p:val>
                                        </p:tav>
                                      </p:tavLst>
                                    </p:anim>
                                    <p:anim calcmode="lin" valueType="num">
                                      <p:cBhvr>
                                        <p:cTn id="15" dur="500" fill="hold"/>
                                        <p:tgtEl>
                                          <p:spTgt spid="235584"/>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235586"/>
                                        </p:tgtEl>
                                        <p:attrNameLst>
                                          <p:attrName>style.visibility</p:attrName>
                                        </p:attrNameLst>
                                      </p:cBhvr>
                                      <p:to>
                                        <p:strVal val="visible"/>
                                      </p:to>
                                    </p:set>
                                    <p:animEffect transition="in" filter="slide(fromLeft)">
                                      <p:cBhvr>
                                        <p:cTn id="20" dur="500"/>
                                        <p:tgtEl>
                                          <p:spTgt spid="23558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5585"/>
                                        </p:tgtEl>
                                        <p:attrNameLst>
                                          <p:attrName>style.visibility</p:attrName>
                                        </p:attrNameLst>
                                      </p:cBhvr>
                                      <p:to>
                                        <p:strVal val="visible"/>
                                      </p:to>
                                    </p:set>
                                    <p:animEffect transition="in" filter="wipe(left)">
                                      <p:cBhvr>
                                        <p:cTn id="25" dur="500"/>
                                        <p:tgtEl>
                                          <p:spTgt spid="23558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235587">
                                            <p:txEl>
                                              <p:charRg st="0" end="19"/>
                                            </p:txEl>
                                          </p:spTgt>
                                        </p:tgtEl>
                                        <p:attrNameLst>
                                          <p:attrName>style.visibility</p:attrName>
                                        </p:attrNameLst>
                                      </p:cBhvr>
                                      <p:to>
                                        <p:strVal val="visible"/>
                                      </p:to>
                                    </p:set>
                                    <p:animEffect transition="in" filter="slide(fromRight)">
                                      <p:cBhvr>
                                        <p:cTn id="30" dur="500"/>
                                        <p:tgtEl>
                                          <p:spTgt spid="235587">
                                            <p:txEl>
                                              <p:charRg st="0" end="1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235587">
                                            <p:txEl>
                                              <p:charRg st="19" end="37"/>
                                            </p:txEl>
                                          </p:spTgt>
                                        </p:tgtEl>
                                        <p:attrNameLst>
                                          <p:attrName>style.visibility</p:attrName>
                                        </p:attrNameLst>
                                      </p:cBhvr>
                                      <p:to>
                                        <p:strVal val="visible"/>
                                      </p:to>
                                    </p:set>
                                    <p:animEffect transition="in" filter="slide(fromRight)">
                                      <p:cBhvr>
                                        <p:cTn id="35" dur="500"/>
                                        <p:tgtEl>
                                          <p:spTgt spid="235587">
                                            <p:txEl>
                                              <p:charRg st="19" end="3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2" fill="hold" grpId="0" nodeType="clickEffect">
                                  <p:stCondLst>
                                    <p:cond delay="0"/>
                                  </p:stCondLst>
                                  <p:childTnLst>
                                    <p:set>
                                      <p:cBhvr>
                                        <p:cTn id="39" dur="1" fill="hold">
                                          <p:stCondLst>
                                            <p:cond delay="0"/>
                                          </p:stCondLst>
                                        </p:cTn>
                                        <p:tgtEl>
                                          <p:spTgt spid="235587">
                                            <p:txEl>
                                              <p:charRg st="37" end="54"/>
                                            </p:txEl>
                                          </p:spTgt>
                                        </p:tgtEl>
                                        <p:attrNameLst>
                                          <p:attrName>style.visibility</p:attrName>
                                        </p:attrNameLst>
                                      </p:cBhvr>
                                      <p:to>
                                        <p:strVal val="visible"/>
                                      </p:to>
                                    </p:set>
                                    <p:animEffect transition="in" filter="slide(fromRight)">
                                      <p:cBhvr>
                                        <p:cTn id="40" dur="500"/>
                                        <p:tgtEl>
                                          <p:spTgt spid="235587">
                                            <p:txEl>
                                              <p:charRg st="37" end="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3" grpId="0"/>
      <p:bldP spid="235584" grpId="0"/>
      <p:bldP spid="235585" grpId="0" bldLvl="0" animBg="1"/>
      <p:bldP spid="235586" grpId="0"/>
      <p:bldP spid="2355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0243" name="灯片编号占位符 1"/>
          <p:cNvSpPr txBox="1"/>
          <p:nvPr/>
        </p:nvSpPr>
        <p:spPr>
          <a:xfrm>
            <a:off x="6400800" y="286067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0244" name="矩形 3"/>
          <p:cNvSpPr/>
          <p:nvPr/>
        </p:nvSpPr>
        <p:spPr>
          <a:xfrm>
            <a:off x="458788" y="692150"/>
            <a:ext cx="8064500" cy="57238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800" b="1" dirty="0">
                <a:solidFill>
                  <a:srgbClr val="C00000"/>
                </a:solidFill>
              </a:rPr>
              <a:t>原码表示</a:t>
            </a:r>
            <a:r>
              <a:rPr lang="zh-CN" altLang="en-US" sz="2800" b="1" dirty="0">
                <a:solidFill>
                  <a:srgbClr val="C00000"/>
                </a:solidFill>
              </a:rPr>
              <a:t>特点</a:t>
            </a:r>
            <a:endParaRPr lang="en-US" altLang="zh-CN" sz="2400" b="1" dirty="0"/>
          </a:p>
          <a:p>
            <a:pPr marL="0" lvl="0" indent="0" eaLnBrk="1" hangingPunct="1">
              <a:lnSpc>
                <a:spcPct val="150000"/>
              </a:lnSpc>
              <a:spcBef>
                <a:spcPct val="0"/>
              </a:spcBef>
              <a:buClrTx/>
              <a:buSzTx/>
              <a:buFontTx/>
              <a:buNone/>
            </a:pPr>
            <a:r>
              <a:rPr lang="zh-CN" altLang="en-US" sz="2400" b="1" dirty="0">
                <a:solidFill>
                  <a:srgbClr val="C00000"/>
                </a:solidFill>
              </a:rPr>
              <a:t>优点：</a:t>
            </a:r>
            <a:r>
              <a:rPr lang="zh-CN" altLang="zh-CN" sz="2400" b="1" dirty="0"/>
              <a:t>很直观。原码乘除运算较方便，可取其绝对值（即尾数）直接运算，并按同号相乘除取正、异号相乘除取负的原则，单独处理符号位。</a:t>
            </a:r>
            <a:endParaRPr lang="en-US" altLang="zh-CN" sz="2400" b="1" dirty="0"/>
          </a:p>
          <a:p>
            <a:pPr marL="0" lvl="0" indent="0" eaLnBrk="1" hangingPunct="1">
              <a:lnSpc>
                <a:spcPct val="150000"/>
              </a:lnSpc>
              <a:spcBef>
                <a:spcPct val="0"/>
              </a:spcBef>
              <a:buClrTx/>
              <a:buSzTx/>
              <a:buFontTx/>
              <a:buNone/>
            </a:pPr>
            <a:r>
              <a:rPr lang="zh-CN" altLang="en-US" sz="2400" b="1" dirty="0">
                <a:solidFill>
                  <a:srgbClr val="C00000"/>
                </a:solidFill>
              </a:rPr>
              <a:t>缺点：</a:t>
            </a:r>
            <a:r>
              <a:rPr lang="zh-CN" altLang="zh-CN" sz="2400" b="1" dirty="0"/>
              <a:t>原码加减运算规则较复杂。例如用原码表示的数作加运算：</a:t>
            </a:r>
            <a:r>
              <a:rPr lang="en-US" altLang="zh-CN" sz="2400" b="1" u="sng" dirty="0"/>
              <a:t>1</a:t>
            </a:r>
            <a:r>
              <a:rPr lang="en-US" altLang="zh-CN" sz="2400" b="1" dirty="0"/>
              <a:t>1101+</a:t>
            </a:r>
            <a:r>
              <a:rPr lang="en-US" altLang="zh-CN" sz="2400" b="1" u="sng" dirty="0"/>
              <a:t>0</a:t>
            </a:r>
            <a:r>
              <a:rPr lang="en-US" altLang="zh-CN" sz="2400" b="1" dirty="0"/>
              <a:t>1011</a:t>
            </a:r>
            <a:r>
              <a:rPr lang="zh-CN" altLang="zh-CN" sz="2400" b="1" dirty="0"/>
              <a:t>，即（</a:t>
            </a:r>
            <a:r>
              <a:rPr lang="en-US" altLang="zh-CN" sz="2400" b="1" dirty="0"/>
              <a:t>-13+11</a:t>
            </a:r>
            <a:r>
              <a:rPr lang="zh-CN" altLang="zh-CN" sz="2400" b="1" dirty="0"/>
              <a:t>），</a:t>
            </a:r>
            <a:r>
              <a:rPr lang="zh-CN" altLang="en-US" sz="2400" b="1" dirty="0"/>
              <a:t>看起来</a:t>
            </a:r>
            <a:r>
              <a:rPr lang="zh-CN" altLang="zh-CN" sz="2400" b="1" dirty="0"/>
              <a:t>是加</a:t>
            </a:r>
            <a:r>
              <a:rPr lang="zh-CN" altLang="en-US" sz="2400" b="1" dirty="0"/>
              <a:t>运算；</a:t>
            </a:r>
            <a:r>
              <a:rPr lang="zh-CN" altLang="zh-CN" sz="2400" b="1" dirty="0"/>
              <a:t>由于两数异号，实际上</a:t>
            </a:r>
            <a:r>
              <a:rPr lang="zh-CN" altLang="en-US" sz="2400" b="1" dirty="0"/>
              <a:t>进行</a:t>
            </a:r>
            <a:r>
              <a:rPr lang="en-US" altLang="zh-CN" sz="2400" b="1" dirty="0"/>
              <a:t>1011-1101</a:t>
            </a:r>
            <a:r>
              <a:rPr lang="zh-CN" altLang="zh-CN" sz="2400" b="1" dirty="0"/>
              <a:t>的操作</a:t>
            </a:r>
            <a:r>
              <a:rPr lang="zh-CN" altLang="en-US" sz="2400" b="1" dirty="0"/>
              <a:t>。</a:t>
            </a:r>
            <a:endParaRPr lang="en-US" altLang="zh-CN" sz="2400" b="1" dirty="0"/>
          </a:p>
          <a:p>
            <a:pPr marL="0" lvl="0" indent="0" eaLnBrk="1" hangingPunct="1">
              <a:lnSpc>
                <a:spcPct val="150000"/>
              </a:lnSpc>
              <a:spcBef>
                <a:spcPct val="0"/>
              </a:spcBef>
              <a:buClrTx/>
              <a:buSzTx/>
              <a:buFontTx/>
              <a:buNone/>
            </a:pPr>
            <a:r>
              <a:rPr lang="en-US" altLang="zh-CN" sz="2400" b="1" dirty="0"/>
              <a:t>   </a:t>
            </a:r>
            <a:r>
              <a:rPr lang="zh-CN" altLang="zh-CN" sz="2400" b="1" dirty="0"/>
              <a:t>原码加减运算时，不仅要根据指令规定的操作性质（加或减），还要根据两数的符号，才能决定实际操作是加还是减。</a:t>
            </a:r>
            <a:endParaRPr lang="zh-CN" altLang="en-US" sz="2400" b="1" dirty="0"/>
          </a:p>
        </p:txBody>
      </p:sp>
    </p:spTree>
  </p:cSld>
  <p:clrMapOvr>
    <a:masterClrMapping/>
  </p:clrMapOvr>
  <p:transition spd="slow">
    <p:cover dir="l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08624" name="Text Box 80"/>
          <p:cNvSpPr txBox="1"/>
          <p:nvPr/>
        </p:nvSpPr>
        <p:spPr>
          <a:xfrm>
            <a:off x="179388" y="404813"/>
            <a:ext cx="83058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）指令中设置专门字段说明寻址方式</a:t>
            </a:r>
            <a:endParaRPr lang="zh-CN" altLang="en-US" b="1" dirty="0">
              <a:latin typeface="黑体" panose="02010609060101010101" pitchFamily="49" charset="-122"/>
              <a:ea typeface="黑体" panose="02010609060101010101" pitchFamily="49" charset="-122"/>
            </a:endParaRPr>
          </a:p>
        </p:txBody>
      </p:sp>
      <p:sp>
        <p:nvSpPr>
          <p:cNvPr id="108625" name="AutoShape 81"/>
          <p:cNvSpPr/>
          <p:nvPr/>
        </p:nvSpPr>
        <p:spPr>
          <a:xfrm rot="-5400000">
            <a:off x="4114800" y="2590800"/>
            <a:ext cx="152400" cy="2590800"/>
          </a:xfrm>
          <a:prstGeom prst="leftBrace">
            <a:avLst>
              <a:gd name="adj1" fmla="val 141666"/>
              <a:gd name="adj2" fmla="val 50000"/>
            </a:avLst>
          </a:prstGeom>
          <a:noFill/>
          <a:ln w="381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8626" name="Text Box 82"/>
          <p:cNvSpPr txBox="1"/>
          <p:nvPr/>
        </p:nvSpPr>
        <p:spPr>
          <a:xfrm>
            <a:off x="457200" y="1371600"/>
            <a:ext cx="8229600" cy="920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zh-CN" altLang="en-US" b="1" dirty="0">
                <a:solidFill>
                  <a:srgbClr val="0000FF"/>
                </a:solidFill>
                <a:latin typeface="黑体" panose="02010609060101010101" pitchFamily="49" charset="-122"/>
                <a:ea typeface="黑体" panose="02010609060101010101" pitchFamily="49" charset="-122"/>
              </a:rPr>
              <a:t>例：某机指令的每个地址字段中各设置一个</a:t>
            </a:r>
            <a:endParaRPr lang="zh-CN" altLang="en-US" b="1" dirty="0">
              <a:solidFill>
                <a:srgbClr val="0000FF"/>
              </a:solidFill>
              <a:latin typeface="黑体" panose="02010609060101010101" pitchFamily="49" charset="-122"/>
              <a:ea typeface="黑体" panose="02010609060101010101" pitchFamily="49" charset="-122"/>
            </a:endParaRPr>
          </a:p>
          <a:p>
            <a:pPr marL="0" lvl="0" indent="0" eaLnBrk="1" hangingPunct="1">
              <a:lnSpc>
                <a:spcPct val="60000"/>
              </a:lnSpc>
              <a:spcBef>
                <a:spcPct val="50000"/>
              </a:spcBef>
              <a:buClrTx/>
              <a:buSzTx/>
              <a:buFontTx/>
              <a:buNone/>
            </a:pPr>
            <a:r>
              <a:rPr lang="en-US" altLang="zh-CN" b="1" dirty="0">
                <a:solidFill>
                  <a:srgbClr val="0000FF"/>
                </a:solidFill>
                <a:latin typeface="黑体" panose="02010609060101010101" pitchFamily="49" charset="-122"/>
                <a:ea typeface="黑体" panose="02010609060101010101" pitchFamily="49" charset="-122"/>
              </a:rPr>
              <a:t>3</a:t>
            </a:r>
            <a:r>
              <a:rPr lang="zh-CN" altLang="en-US" b="1" dirty="0">
                <a:solidFill>
                  <a:srgbClr val="0000FF"/>
                </a:solidFill>
                <a:latin typeface="黑体" panose="02010609060101010101" pitchFamily="49" charset="-122"/>
                <a:ea typeface="黑体" panose="02010609060101010101" pitchFamily="49" charset="-122"/>
              </a:rPr>
              <a:t>位的寻址方式字段。</a:t>
            </a:r>
            <a:endParaRPr lang="zh-CN" altLang="en-US" b="1" dirty="0">
              <a:solidFill>
                <a:srgbClr val="0000FF"/>
              </a:solidFill>
              <a:latin typeface="黑体" panose="02010609060101010101" pitchFamily="49" charset="-122"/>
              <a:ea typeface="黑体" panose="02010609060101010101" pitchFamily="49" charset="-122"/>
            </a:endParaRPr>
          </a:p>
        </p:txBody>
      </p:sp>
      <p:grpSp>
        <p:nvGrpSpPr>
          <p:cNvPr id="108627" name="Group 83"/>
          <p:cNvGrpSpPr/>
          <p:nvPr/>
        </p:nvGrpSpPr>
        <p:grpSpPr>
          <a:xfrm>
            <a:off x="1295400" y="3200400"/>
            <a:ext cx="7010400" cy="557213"/>
            <a:chOff x="816" y="1488"/>
            <a:chExt cx="4416" cy="351"/>
          </a:xfrm>
        </p:grpSpPr>
        <p:sp>
          <p:nvSpPr>
            <p:cNvPr id="76816" name="Text Box 84"/>
            <p:cNvSpPr txBox="1"/>
            <p:nvPr/>
          </p:nvSpPr>
          <p:spPr>
            <a:xfrm>
              <a:off x="816" y="1488"/>
              <a:ext cx="4416" cy="351"/>
            </a:xfrm>
            <a:prstGeom prst="rect">
              <a:avLst/>
            </a:prstGeom>
            <a:solidFill>
              <a:srgbClr val="FEFEF6"/>
            </a:solid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C00000"/>
                  </a:solidFill>
                  <a:latin typeface="Times New Roman" panose="02020603050405020304" pitchFamily="18" charset="0"/>
                  <a:ea typeface="黑体" panose="02010609060101010101" pitchFamily="49" charset="-122"/>
                </a:rPr>
                <a:t>操作码</a:t>
              </a:r>
              <a:r>
                <a:rPr lang="en-US" altLang="zh-CN" sz="2800" b="1" dirty="0">
                  <a:solidFill>
                    <a:srgbClr val="C00000"/>
                  </a:solidFill>
                  <a:latin typeface="宋体" panose="02010600030101010101" pitchFamily="2" charset="-122"/>
                  <a:ea typeface="黑体" panose="02010609060101010101" pitchFamily="49" charset="-122"/>
                </a:rPr>
                <a:t>OP </a:t>
              </a:r>
              <a:r>
                <a:rPr lang="zh-CN" altLang="en-US" sz="2800" b="1" dirty="0">
                  <a:solidFill>
                    <a:srgbClr val="C00000"/>
                  </a:solidFill>
                  <a:latin typeface="宋体" panose="02010600030101010101" pitchFamily="2" charset="-122"/>
                  <a:ea typeface="黑体" panose="02010609060101010101" pitchFamily="49" charset="-122"/>
                </a:rPr>
                <a:t>寻址方式   </a:t>
              </a:r>
              <a:r>
                <a:rPr lang="en-US" altLang="zh-CN" sz="2800" b="1" dirty="0">
                  <a:solidFill>
                    <a:srgbClr val="C00000"/>
                  </a:solidFill>
                  <a:latin typeface="黑体" panose="02010609060101010101" pitchFamily="49" charset="-122"/>
                  <a:ea typeface="黑体" panose="02010609060101010101" pitchFamily="49" charset="-122"/>
                </a:rPr>
                <a:t>R   </a:t>
              </a:r>
              <a:r>
                <a:rPr lang="zh-CN" altLang="en-US" sz="2800" b="1" dirty="0">
                  <a:solidFill>
                    <a:srgbClr val="C00000"/>
                  </a:solidFill>
                  <a:latin typeface="宋体" panose="02010600030101010101" pitchFamily="2" charset="-122"/>
                  <a:ea typeface="黑体" panose="02010609060101010101" pitchFamily="49" charset="-122"/>
                </a:rPr>
                <a:t>寻址方式   </a:t>
              </a:r>
              <a:r>
                <a:rPr lang="en-US" altLang="zh-CN" sz="2800" b="1" dirty="0">
                  <a:solidFill>
                    <a:srgbClr val="C00000"/>
                  </a:solidFill>
                  <a:latin typeface="黑体" panose="02010609060101010101" pitchFamily="49" charset="-122"/>
                  <a:ea typeface="黑体" panose="02010609060101010101" pitchFamily="49" charset="-122"/>
                </a:rPr>
                <a:t>R </a:t>
              </a:r>
              <a:endParaRPr lang="en-US" altLang="zh-CN" sz="2800" b="1" dirty="0">
                <a:solidFill>
                  <a:srgbClr val="C00000"/>
                </a:solidFill>
                <a:latin typeface="黑体" panose="02010609060101010101" pitchFamily="49" charset="-122"/>
                <a:ea typeface="黑体" panose="02010609060101010101" pitchFamily="49" charset="-122"/>
              </a:endParaRPr>
            </a:p>
          </p:txBody>
        </p:sp>
        <p:sp>
          <p:nvSpPr>
            <p:cNvPr id="76817" name="Line 85"/>
            <p:cNvSpPr/>
            <p:nvPr/>
          </p:nvSpPr>
          <p:spPr>
            <a:xfrm>
              <a:off x="1824" y="1488"/>
              <a:ext cx="0" cy="336"/>
            </a:xfrm>
            <a:prstGeom prst="line">
              <a:avLst/>
            </a:prstGeom>
            <a:ln w="38100" cap="flat" cmpd="sng">
              <a:solidFill>
                <a:schemeClr val="tx1"/>
              </a:solidFill>
              <a:prstDash val="solid"/>
              <a:headEnd type="none" w="sm" len="sm"/>
              <a:tailEnd type="none" w="sm" len="sm"/>
            </a:ln>
          </p:spPr>
        </p:sp>
        <p:sp>
          <p:nvSpPr>
            <p:cNvPr id="76818" name="Line 86"/>
            <p:cNvSpPr/>
            <p:nvPr/>
          </p:nvSpPr>
          <p:spPr>
            <a:xfrm>
              <a:off x="2880" y="1488"/>
              <a:ext cx="0" cy="336"/>
            </a:xfrm>
            <a:prstGeom prst="line">
              <a:avLst/>
            </a:prstGeom>
            <a:ln w="38100" cap="flat" cmpd="sng">
              <a:solidFill>
                <a:srgbClr val="000000"/>
              </a:solidFill>
              <a:prstDash val="solid"/>
              <a:headEnd type="none" w="med" len="med"/>
              <a:tailEnd type="none" w="med" len="med"/>
            </a:ln>
          </p:spPr>
        </p:sp>
        <p:sp>
          <p:nvSpPr>
            <p:cNvPr id="76819" name="Line 87"/>
            <p:cNvSpPr/>
            <p:nvPr/>
          </p:nvSpPr>
          <p:spPr>
            <a:xfrm>
              <a:off x="3504" y="1488"/>
              <a:ext cx="0" cy="336"/>
            </a:xfrm>
            <a:prstGeom prst="line">
              <a:avLst/>
            </a:prstGeom>
            <a:ln w="38100" cap="flat" cmpd="sng">
              <a:solidFill>
                <a:srgbClr val="000000"/>
              </a:solidFill>
              <a:prstDash val="solid"/>
              <a:headEnd type="none" w="med" len="med"/>
              <a:tailEnd type="none" w="med" len="med"/>
            </a:ln>
          </p:spPr>
        </p:sp>
        <p:sp>
          <p:nvSpPr>
            <p:cNvPr id="76820" name="Line 88"/>
            <p:cNvSpPr/>
            <p:nvPr/>
          </p:nvSpPr>
          <p:spPr>
            <a:xfrm>
              <a:off x="4608" y="1488"/>
              <a:ext cx="0" cy="336"/>
            </a:xfrm>
            <a:prstGeom prst="line">
              <a:avLst/>
            </a:prstGeom>
            <a:ln w="38100" cap="flat" cmpd="sng">
              <a:solidFill>
                <a:srgbClr val="000000"/>
              </a:solidFill>
              <a:prstDash val="solid"/>
              <a:headEnd type="none" w="med" len="med"/>
              <a:tailEnd type="none" w="med" len="med"/>
            </a:ln>
          </p:spPr>
        </p:sp>
      </p:grpSp>
      <p:sp>
        <p:nvSpPr>
          <p:cNvPr id="108633" name="AutoShape 89"/>
          <p:cNvSpPr/>
          <p:nvPr/>
        </p:nvSpPr>
        <p:spPr>
          <a:xfrm rot="-5400000">
            <a:off x="6858000" y="2590800"/>
            <a:ext cx="152400" cy="2590800"/>
          </a:xfrm>
          <a:prstGeom prst="leftBrace">
            <a:avLst>
              <a:gd name="adj1" fmla="val 141666"/>
              <a:gd name="adj2" fmla="val 50000"/>
            </a:avLst>
          </a:prstGeom>
          <a:noFill/>
          <a:ln w="381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8634" name="AutoShape 90"/>
          <p:cNvSpPr/>
          <p:nvPr/>
        </p:nvSpPr>
        <p:spPr>
          <a:xfrm rot="5400000" flipV="1">
            <a:off x="3619500" y="2247900"/>
            <a:ext cx="152400" cy="1600200"/>
          </a:xfrm>
          <a:prstGeom prst="leftBrace">
            <a:avLst>
              <a:gd name="adj1" fmla="val 87500"/>
              <a:gd name="adj2" fmla="val 50000"/>
            </a:avLst>
          </a:prstGeom>
          <a:noFill/>
          <a:ln w="381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8635" name="AutoShape 91"/>
          <p:cNvSpPr/>
          <p:nvPr/>
        </p:nvSpPr>
        <p:spPr>
          <a:xfrm rot="5400000" flipV="1">
            <a:off x="6362700" y="2247900"/>
            <a:ext cx="152400" cy="1600200"/>
          </a:xfrm>
          <a:prstGeom prst="leftBrace">
            <a:avLst>
              <a:gd name="adj1" fmla="val 87500"/>
              <a:gd name="adj2" fmla="val 50000"/>
            </a:avLst>
          </a:prstGeom>
          <a:noFill/>
          <a:ln w="381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8636" name="Text Box 92"/>
          <p:cNvSpPr txBox="1"/>
          <p:nvPr/>
        </p:nvSpPr>
        <p:spPr>
          <a:xfrm>
            <a:off x="3124200" y="4038600"/>
            <a:ext cx="2057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源地址字段</a:t>
            </a:r>
            <a:endParaRPr lang="zh-CN" altLang="en-US" sz="2800" b="1" dirty="0">
              <a:latin typeface="Times New Roman" panose="02020603050405020304" pitchFamily="18" charset="0"/>
              <a:ea typeface="黑体" panose="02010609060101010101" pitchFamily="49" charset="-122"/>
            </a:endParaRPr>
          </a:p>
        </p:txBody>
      </p:sp>
      <p:sp>
        <p:nvSpPr>
          <p:cNvPr id="108637" name="Text Box 93"/>
          <p:cNvSpPr txBox="1"/>
          <p:nvPr/>
        </p:nvSpPr>
        <p:spPr>
          <a:xfrm>
            <a:off x="5867400" y="4038600"/>
            <a:ext cx="2667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目的地址字段</a:t>
            </a:r>
            <a:endParaRPr lang="zh-CN" altLang="en-US" sz="2800" b="1" dirty="0">
              <a:latin typeface="Times New Roman" panose="02020603050405020304" pitchFamily="18" charset="0"/>
              <a:ea typeface="黑体" panose="02010609060101010101" pitchFamily="49" charset="-122"/>
            </a:endParaRPr>
          </a:p>
        </p:txBody>
      </p:sp>
      <p:sp>
        <p:nvSpPr>
          <p:cNvPr id="108638" name="Text Box 94"/>
          <p:cNvSpPr txBox="1"/>
          <p:nvPr/>
        </p:nvSpPr>
        <p:spPr>
          <a:xfrm>
            <a:off x="6096000" y="2514600"/>
            <a:ext cx="914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黑体" panose="02010609060101010101" pitchFamily="49" charset="-122"/>
              </a:rPr>
              <a:t>3</a:t>
            </a:r>
            <a:r>
              <a:rPr lang="zh-CN" altLang="en-US" sz="2800" b="1" dirty="0">
                <a:latin typeface="Times New Roman" panose="02020603050405020304" pitchFamily="18" charset="0"/>
                <a:ea typeface="黑体" panose="02010609060101010101" pitchFamily="49" charset="-122"/>
              </a:rPr>
              <a:t>位</a:t>
            </a:r>
            <a:endParaRPr lang="zh-CN" altLang="en-US" sz="2800" b="1" dirty="0">
              <a:latin typeface="Times New Roman" panose="02020603050405020304" pitchFamily="18" charset="0"/>
              <a:ea typeface="黑体" panose="02010609060101010101" pitchFamily="49" charset="-122"/>
            </a:endParaRPr>
          </a:p>
        </p:txBody>
      </p:sp>
      <p:sp>
        <p:nvSpPr>
          <p:cNvPr id="108639" name="Text Box 95"/>
          <p:cNvSpPr txBox="1"/>
          <p:nvPr/>
        </p:nvSpPr>
        <p:spPr>
          <a:xfrm>
            <a:off x="3352800" y="2514600"/>
            <a:ext cx="1066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ea typeface="黑体" panose="02010609060101010101" pitchFamily="49" charset="-122"/>
              </a:rPr>
              <a:t>3</a:t>
            </a:r>
            <a:r>
              <a:rPr lang="zh-CN" altLang="en-US" sz="2800" b="1" dirty="0">
                <a:latin typeface="Times New Roman" panose="02020603050405020304" pitchFamily="18" charset="0"/>
                <a:ea typeface="黑体" panose="02010609060101010101" pitchFamily="49" charset="-122"/>
              </a:rPr>
              <a:t>位</a:t>
            </a:r>
            <a:endParaRPr lang="zh-CN" altLang="en-US" sz="2800" b="1" dirty="0">
              <a:latin typeface="Times New Roman" panose="02020603050405020304" pitchFamily="18" charset="0"/>
              <a:ea typeface="黑体" panose="02010609060101010101" pitchFamily="49" charset="-122"/>
            </a:endParaRPr>
          </a:p>
        </p:txBody>
      </p:sp>
      <p:cxnSp>
        <p:nvCxnSpPr>
          <p:cNvPr id="76814" name="直接箭头连接符 4"/>
          <p:cNvCxnSpPr/>
          <p:nvPr/>
        </p:nvCxnSpPr>
        <p:spPr>
          <a:xfrm flipH="1">
            <a:off x="4932363" y="2514600"/>
            <a:ext cx="249237" cy="609600"/>
          </a:xfrm>
          <a:prstGeom prst="straightConnector1">
            <a:avLst/>
          </a:prstGeom>
          <a:ln w="28575" cap="flat" cmpd="sng">
            <a:solidFill>
              <a:schemeClr val="tx1"/>
            </a:solidFill>
            <a:prstDash val="solid"/>
            <a:miter/>
            <a:headEnd type="none" w="med" len="med"/>
            <a:tailEnd type="arrow" w="med" len="med"/>
          </a:ln>
        </p:spPr>
      </p:cxnSp>
      <p:sp>
        <p:nvSpPr>
          <p:cNvPr id="76815" name="TextBox 5"/>
          <p:cNvSpPr txBox="1"/>
          <p:nvPr/>
        </p:nvSpPr>
        <p:spPr>
          <a:xfrm>
            <a:off x="4827588" y="2052638"/>
            <a:ext cx="162242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t>寄存器号</a:t>
            </a:r>
            <a:endParaRPr lang="zh-CN" altLang="en-US" sz="24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08624"/>
                                        </p:tgtEl>
                                        <p:attrNameLst>
                                          <p:attrName>style.visibility</p:attrName>
                                        </p:attrNameLst>
                                      </p:cBhvr>
                                      <p:to>
                                        <p:strVal val="visible"/>
                                      </p:to>
                                    </p:set>
                                    <p:anim calcmode="lin" valueType="num">
                                      <p:cBhvr>
                                        <p:cTn id="7" dur="500" fill="hold"/>
                                        <p:tgtEl>
                                          <p:spTgt spid="108624"/>
                                        </p:tgtEl>
                                        <p:attrNameLst>
                                          <p:attrName>ppt_x</p:attrName>
                                        </p:attrNameLst>
                                      </p:cBhvr>
                                      <p:tavLst>
                                        <p:tav tm="0">
                                          <p:val>
                                            <p:strVal val="#ppt_x"/>
                                          </p:val>
                                        </p:tav>
                                        <p:tav tm="100000">
                                          <p:val>
                                            <p:strVal val="#ppt_x"/>
                                          </p:val>
                                        </p:tav>
                                      </p:tavLst>
                                    </p:anim>
                                    <p:anim calcmode="lin" valueType="num">
                                      <p:cBhvr>
                                        <p:cTn id="8" dur="500" fill="hold"/>
                                        <p:tgtEl>
                                          <p:spTgt spid="108624"/>
                                        </p:tgtEl>
                                        <p:attrNameLst>
                                          <p:attrName>ppt_y</p:attrName>
                                        </p:attrNameLst>
                                      </p:cBhvr>
                                      <p:tavLst>
                                        <p:tav tm="0">
                                          <p:val>
                                            <p:strVal val="#ppt_y+#ppt_h/2"/>
                                          </p:val>
                                        </p:tav>
                                        <p:tav tm="100000">
                                          <p:val>
                                            <p:strVal val="#ppt_y"/>
                                          </p:val>
                                        </p:tav>
                                      </p:tavLst>
                                    </p:anim>
                                    <p:anim calcmode="lin" valueType="num">
                                      <p:cBhvr>
                                        <p:cTn id="9" dur="500" fill="hold"/>
                                        <p:tgtEl>
                                          <p:spTgt spid="108624"/>
                                        </p:tgtEl>
                                        <p:attrNameLst>
                                          <p:attrName>ppt_w</p:attrName>
                                        </p:attrNameLst>
                                      </p:cBhvr>
                                      <p:tavLst>
                                        <p:tav tm="0">
                                          <p:val>
                                            <p:strVal val="#ppt_w"/>
                                          </p:val>
                                        </p:tav>
                                        <p:tav tm="100000">
                                          <p:val>
                                            <p:strVal val="#ppt_w"/>
                                          </p:val>
                                        </p:tav>
                                      </p:tavLst>
                                    </p:anim>
                                    <p:anim calcmode="lin" valueType="num">
                                      <p:cBhvr>
                                        <p:cTn id="10" dur="500" fill="hold"/>
                                        <p:tgtEl>
                                          <p:spTgt spid="108624"/>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108626">
                                            <p:txEl>
                                              <p:charRg st="0" end="20"/>
                                            </p:txEl>
                                          </p:spTgt>
                                        </p:tgtEl>
                                        <p:attrNameLst>
                                          <p:attrName>style.visibility</p:attrName>
                                        </p:attrNameLst>
                                      </p:cBhvr>
                                      <p:to>
                                        <p:strVal val="visible"/>
                                      </p:to>
                                    </p:set>
                                    <p:animEffect transition="in" filter="slide(fromLeft)">
                                      <p:cBhvr>
                                        <p:cTn id="15" dur="500"/>
                                        <p:tgtEl>
                                          <p:spTgt spid="108626">
                                            <p:txEl>
                                              <p:charRg st="0" end="2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08626">
                                            <p:txEl>
                                              <p:charRg st="20" end="31"/>
                                            </p:txEl>
                                          </p:spTgt>
                                        </p:tgtEl>
                                        <p:attrNameLst>
                                          <p:attrName>style.visibility</p:attrName>
                                        </p:attrNameLst>
                                      </p:cBhvr>
                                      <p:to>
                                        <p:strVal val="visible"/>
                                      </p:to>
                                    </p:set>
                                    <p:animEffect transition="in" filter="slide(fromLeft)">
                                      <p:cBhvr>
                                        <p:cTn id="20" dur="500"/>
                                        <p:tgtEl>
                                          <p:spTgt spid="108626">
                                            <p:txEl>
                                              <p:charRg st="20" end="3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8627"/>
                                        </p:tgtEl>
                                        <p:attrNameLst>
                                          <p:attrName>style.visibility</p:attrName>
                                        </p:attrNameLst>
                                      </p:cBhvr>
                                      <p:to>
                                        <p:strVal val="visible"/>
                                      </p:to>
                                    </p:set>
                                    <p:anim calcmode="lin" valueType="num">
                                      <p:cBhvr additive="base">
                                        <p:cTn id="25" dur="500" fill="hold"/>
                                        <p:tgtEl>
                                          <p:spTgt spid="108627"/>
                                        </p:tgtEl>
                                        <p:attrNameLst>
                                          <p:attrName>ppt_x</p:attrName>
                                        </p:attrNameLst>
                                      </p:cBhvr>
                                      <p:tavLst>
                                        <p:tav tm="0">
                                          <p:val>
                                            <p:strVal val="1+#ppt_w/2"/>
                                          </p:val>
                                        </p:tav>
                                        <p:tav tm="100000">
                                          <p:val>
                                            <p:strVal val="#ppt_x"/>
                                          </p:val>
                                        </p:tav>
                                      </p:tavLst>
                                    </p:anim>
                                    <p:anim calcmode="lin" valueType="num">
                                      <p:cBhvr additive="base">
                                        <p:cTn id="26" dur="500" fill="hold"/>
                                        <p:tgtEl>
                                          <p:spTgt spid="10862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8625"/>
                                        </p:tgtEl>
                                        <p:attrNameLst>
                                          <p:attrName>style.visibility</p:attrName>
                                        </p:attrNameLst>
                                      </p:cBhvr>
                                      <p:to>
                                        <p:strVal val="visible"/>
                                      </p:to>
                                    </p:set>
                                    <p:animEffect transition="in" filter="wipe(left)">
                                      <p:cBhvr>
                                        <p:cTn id="31" dur="500"/>
                                        <p:tgtEl>
                                          <p:spTgt spid="108625"/>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08636"/>
                                        </p:tgtEl>
                                        <p:attrNameLst>
                                          <p:attrName>style.visibility</p:attrName>
                                        </p:attrNameLst>
                                      </p:cBhvr>
                                      <p:to>
                                        <p:strVal val="visible"/>
                                      </p:to>
                                    </p:set>
                                    <p:animEffect transition="in" filter="wipe(up)">
                                      <p:cBhvr>
                                        <p:cTn id="35" dur="500"/>
                                        <p:tgtEl>
                                          <p:spTgt spid="10863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8633"/>
                                        </p:tgtEl>
                                        <p:attrNameLst>
                                          <p:attrName>style.visibility</p:attrName>
                                        </p:attrNameLst>
                                      </p:cBhvr>
                                      <p:to>
                                        <p:strVal val="visible"/>
                                      </p:to>
                                    </p:set>
                                    <p:animEffect transition="in" filter="wipe(left)">
                                      <p:cBhvr>
                                        <p:cTn id="40" dur="500"/>
                                        <p:tgtEl>
                                          <p:spTgt spid="108633"/>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08637"/>
                                        </p:tgtEl>
                                        <p:attrNameLst>
                                          <p:attrName>style.visibility</p:attrName>
                                        </p:attrNameLst>
                                      </p:cBhvr>
                                      <p:to>
                                        <p:strVal val="visible"/>
                                      </p:to>
                                    </p:set>
                                    <p:animEffect transition="in" filter="wipe(up)">
                                      <p:cBhvr>
                                        <p:cTn id="44" dur="500"/>
                                        <p:tgtEl>
                                          <p:spTgt spid="10863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8634"/>
                                        </p:tgtEl>
                                        <p:attrNameLst>
                                          <p:attrName>style.visibility</p:attrName>
                                        </p:attrNameLst>
                                      </p:cBhvr>
                                      <p:to>
                                        <p:strVal val="visible"/>
                                      </p:to>
                                    </p:set>
                                    <p:animEffect transition="in" filter="wipe(left)">
                                      <p:cBhvr>
                                        <p:cTn id="49" dur="500"/>
                                        <p:tgtEl>
                                          <p:spTgt spid="108634"/>
                                        </p:tgtEl>
                                      </p:cBhvr>
                                    </p:animEffec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108639"/>
                                        </p:tgtEl>
                                        <p:attrNameLst>
                                          <p:attrName>style.visibility</p:attrName>
                                        </p:attrNameLst>
                                      </p:cBhvr>
                                      <p:to>
                                        <p:strVal val="visible"/>
                                      </p:to>
                                    </p:set>
                                    <p:animEffect transition="in" filter="wipe(down)">
                                      <p:cBhvr>
                                        <p:cTn id="53" dur="500"/>
                                        <p:tgtEl>
                                          <p:spTgt spid="10863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08635"/>
                                        </p:tgtEl>
                                        <p:attrNameLst>
                                          <p:attrName>style.visibility</p:attrName>
                                        </p:attrNameLst>
                                      </p:cBhvr>
                                      <p:to>
                                        <p:strVal val="visible"/>
                                      </p:to>
                                    </p:set>
                                    <p:animEffect transition="in" filter="wipe(left)">
                                      <p:cBhvr>
                                        <p:cTn id="58" dur="500"/>
                                        <p:tgtEl>
                                          <p:spTgt spid="108635"/>
                                        </p:tgtEl>
                                      </p:cBhvr>
                                    </p:animEffect>
                                  </p:childTnLst>
                                </p:cTn>
                              </p:par>
                            </p:childTnLst>
                          </p:cTn>
                        </p:par>
                        <p:par>
                          <p:cTn id="59" fill="hold">
                            <p:stCondLst>
                              <p:cond delay="500"/>
                            </p:stCondLst>
                            <p:childTnLst>
                              <p:par>
                                <p:cTn id="60" presetID="22" presetClass="entr" presetSubtype="4" fill="hold" grpId="0" nodeType="afterEffect">
                                  <p:stCondLst>
                                    <p:cond delay="0"/>
                                  </p:stCondLst>
                                  <p:childTnLst>
                                    <p:set>
                                      <p:cBhvr>
                                        <p:cTn id="61" dur="1" fill="hold">
                                          <p:stCondLst>
                                            <p:cond delay="0"/>
                                          </p:stCondLst>
                                        </p:cTn>
                                        <p:tgtEl>
                                          <p:spTgt spid="108638"/>
                                        </p:tgtEl>
                                        <p:attrNameLst>
                                          <p:attrName>style.visibility</p:attrName>
                                        </p:attrNameLst>
                                      </p:cBhvr>
                                      <p:to>
                                        <p:strVal val="visible"/>
                                      </p:to>
                                    </p:set>
                                    <p:animEffect transition="in" filter="wipe(down)">
                                      <p:cBhvr>
                                        <p:cTn id="62" dur="500"/>
                                        <p:tgtEl>
                                          <p:spTgt spid="108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24" grpId="0"/>
      <p:bldP spid="108625" grpId="0" animBg="1"/>
      <p:bldP spid="108626" grpId="0" build="p"/>
      <p:bldP spid="108633" grpId="0" animBg="1"/>
      <p:bldP spid="108634" grpId="0" animBg="1"/>
      <p:bldP spid="108635" grpId="0" animBg="1"/>
      <p:bldP spid="108636" grpId="0"/>
      <p:bldP spid="108637" grpId="0"/>
      <p:bldP spid="108638" grpId="0"/>
      <p:bldP spid="10863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7315" y="260350"/>
            <a:ext cx="9116695" cy="1394460"/>
          </a:xfrm>
          <a:prstGeom prst="rect">
            <a:avLst/>
          </a:prstGeom>
          <a:noFill/>
        </p:spPr>
        <p:txBody>
          <a:bodyPr wrap="none" rtlCol="0" anchor="t">
            <a:spAutoFit/>
          </a:bodyPr>
          <a:p>
            <a:pPr marL="0" lvl="0" indent="0" algn="l" eaLnBrk="1" hangingPunct="1">
              <a:lnSpc>
                <a:spcPct val="80000"/>
              </a:lnSpc>
              <a:spcBef>
                <a:spcPct val="50000"/>
              </a:spcBef>
              <a:buClrTx/>
              <a:buSzTx/>
              <a:buFontTx/>
              <a:buNone/>
            </a:pPr>
            <a:r>
              <a:rPr lang="zh-CN" altLang="en-US" sz="2800" b="1" dirty="0">
                <a:latin typeface="宋体" panose="02010600030101010101" pitchFamily="2" charset="-122"/>
                <a:ea typeface="黑体" panose="02010609060101010101" pitchFamily="49" charset="-122"/>
                <a:sym typeface="+mn-ea"/>
              </a:rPr>
              <a:t>例：</a:t>
            </a:r>
            <a:r>
              <a:rPr lang="en-US" altLang="zh-CN" sz="2800" b="1" dirty="0">
                <a:latin typeface="Times New Roman" panose="02020603050405020304" pitchFamily="18" charset="0"/>
                <a:cs typeface="Times New Roman" panose="02020603050405020304" pitchFamily="18" charset="0"/>
                <a:sym typeface="+mn-ea"/>
              </a:rPr>
              <a:t>8086</a:t>
            </a:r>
            <a:r>
              <a:rPr lang="zh-CN" altLang="en-US" sz="2800" b="1" dirty="0">
                <a:latin typeface="Times New Roman" panose="02020603050405020304" pitchFamily="18" charset="0"/>
                <a:cs typeface="Times New Roman" panose="02020603050405020304" pitchFamily="18" charset="0"/>
                <a:sym typeface="+mn-ea"/>
              </a:rPr>
              <a:t>的双操作数指令格式中的有</a:t>
            </a:r>
            <a:r>
              <a:rPr lang="zh-CN" altLang="en-US" sz="2800" b="1" dirty="0">
                <a:solidFill>
                  <a:srgbClr val="C00000"/>
                </a:solidFill>
                <a:latin typeface="Times New Roman" panose="02020603050405020304" pitchFamily="18" charset="0"/>
                <a:cs typeface="Times New Roman" panose="02020603050405020304" pitchFamily="18" charset="0"/>
                <a:sym typeface="+mn-ea"/>
              </a:rPr>
              <a:t>两个寻址方式</a:t>
            </a:r>
            <a:r>
              <a:rPr lang="zh-CN" altLang="en-US" sz="2800" b="1" dirty="0">
                <a:latin typeface="Times New Roman" panose="02020603050405020304" pitchFamily="18" charset="0"/>
                <a:cs typeface="Times New Roman" panose="02020603050405020304" pitchFamily="18" charset="0"/>
                <a:sym typeface="+mn-ea"/>
              </a:rPr>
              <a:t>字段：</a:t>
            </a:r>
            <a:endParaRPr lang="zh-CN" altLang="en-US" sz="2800" b="1" dirty="0">
              <a:latin typeface="Times New Roman" panose="02020603050405020304" pitchFamily="18" charset="0"/>
              <a:cs typeface="Times New Roman" panose="02020603050405020304" pitchFamily="18" charset="0"/>
              <a:sym typeface="+mn-ea"/>
            </a:endParaRPr>
          </a:p>
          <a:p>
            <a:pPr marL="457200" lvl="0" indent="-457200" algn="l" eaLnBrk="1" hangingPunct="1">
              <a:lnSpc>
                <a:spcPct val="80000"/>
              </a:lnSpc>
              <a:spcBef>
                <a:spcPct val="50000"/>
              </a:spcBef>
              <a:buClrTx/>
              <a:buSzTx/>
              <a:buFont typeface="Arial" panose="020B0604020202020204" pitchFamily="34" charset="0"/>
              <a:buChar char="•"/>
            </a:pPr>
            <a:r>
              <a:rPr lang="en-US" altLang="zh-CN" sz="2400" b="1" dirty="0">
                <a:solidFill>
                  <a:srgbClr val="C00000"/>
                </a:solidFill>
                <a:latin typeface="Times New Roman" panose="02020603050405020304" pitchFamily="18" charset="0"/>
                <a:cs typeface="Times New Roman" panose="02020603050405020304" pitchFamily="18" charset="0"/>
                <a:sym typeface="+mn-ea"/>
              </a:rPr>
              <a:t>MOD</a:t>
            </a:r>
            <a:r>
              <a:rPr lang="zh-CN" altLang="en-US" sz="2400" b="1" dirty="0">
                <a:solidFill>
                  <a:srgbClr val="C00000"/>
                </a:solidFill>
                <a:latin typeface="Times New Roman" panose="02020603050405020304" pitchFamily="18" charset="0"/>
                <a:cs typeface="Times New Roman" panose="02020603050405020304" pitchFamily="18" charset="0"/>
                <a:sym typeface="+mn-ea"/>
              </a:rPr>
              <a:t>和</a:t>
            </a:r>
            <a:r>
              <a:rPr lang="en-US" altLang="zh-CN" sz="2400" b="1" dirty="0">
                <a:solidFill>
                  <a:srgbClr val="C00000"/>
                </a:solidFill>
                <a:latin typeface="Times New Roman" panose="02020603050405020304" pitchFamily="18" charset="0"/>
                <a:cs typeface="Times New Roman" panose="02020603050405020304" pitchFamily="18" charset="0"/>
                <a:sym typeface="+mn-ea"/>
              </a:rPr>
              <a:t>R/M</a:t>
            </a:r>
            <a:r>
              <a:rPr lang="zh-CN" altLang="en-US" sz="2400" b="1" dirty="0">
                <a:solidFill>
                  <a:srgbClr val="C00000"/>
                </a:solidFill>
                <a:latin typeface="Times New Roman" panose="02020603050405020304" pitchFamily="18" charset="0"/>
                <a:cs typeface="Times New Roman" panose="02020603050405020304" pitchFamily="18" charset="0"/>
                <a:sym typeface="+mn-ea"/>
              </a:rPr>
              <a:t>字段</a:t>
            </a:r>
            <a:r>
              <a:rPr lang="en-US" altLang="zh-CN" sz="2400" b="1" dirty="0">
                <a:latin typeface="Times New Roman" panose="02020603050405020304" pitchFamily="18" charset="0"/>
                <a:cs typeface="Times New Roman" panose="02020603050405020304" pitchFamily="18" charset="0"/>
                <a:sym typeface="+mn-ea"/>
              </a:rPr>
              <a:t> </a:t>
            </a:r>
            <a:r>
              <a:rPr lang="zh-CN" altLang="en-US" sz="2400" b="1" dirty="0">
                <a:latin typeface="Times New Roman" panose="02020603050405020304" pitchFamily="18" charset="0"/>
                <a:cs typeface="Times New Roman" panose="02020603050405020304" pitchFamily="18" charset="0"/>
                <a:sym typeface="+mn-ea"/>
              </a:rPr>
              <a:t>：指出一个</a:t>
            </a:r>
            <a:r>
              <a:rPr lang="zh-CN" altLang="en-US" sz="2400" b="1" dirty="0">
                <a:solidFill>
                  <a:srgbClr val="C00000"/>
                </a:solidFill>
                <a:latin typeface="Times New Roman" panose="02020603050405020304" pitchFamily="18" charset="0"/>
                <a:cs typeface="Times New Roman" panose="02020603050405020304" pitchFamily="18" charset="0"/>
                <a:sym typeface="+mn-ea"/>
              </a:rPr>
              <a:t>操作数的寻址</a:t>
            </a:r>
            <a:r>
              <a:rPr lang="zh-CN" altLang="en-US" sz="2400" b="1" dirty="0">
                <a:solidFill>
                  <a:srgbClr val="C00000"/>
                </a:solidFill>
                <a:latin typeface="Times New Roman" panose="02020603050405020304" pitchFamily="18" charset="0"/>
                <a:cs typeface="Times New Roman" panose="02020603050405020304" pitchFamily="18" charset="0"/>
                <a:sym typeface="+mn-ea"/>
              </a:rPr>
              <a:t>方式</a:t>
            </a:r>
            <a:endParaRPr lang="zh-CN" altLang="en-US" sz="2400" b="1" dirty="0">
              <a:latin typeface="Times New Roman" panose="02020603050405020304" pitchFamily="18" charset="0"/>
              <a:cs typeface="Times New Roman" panose="02020603050405020304" pitchFamily="18" charset="0"/>
              <a:sym typeface="+mn-ea"/>
            </a:endParaRPr>
          </a:p>
          <a:p>
            <a:pPr marL="457200" lvl="0" indent="-457200" algn="l" eaLnBrk="1" hangingPunct="1">
              <a:lnSpc>
                <a:spcPct val="80000"/>
              </a:lnSpc>
              <a:spcBef>
                <a:spcPct val="50000"/>
              </a:spcBef>
              <a:buClrTx/>
              <a:buSzTx/>
              <a:buFont typeface="Arial" panose="020B0604020202020204" pitchFamily="34" charset="0"/>
              <a:buChar char="•"/>
            </a:pPr>
            <a:r>
              <a:rPr lang="en-US" altLang="zh-CN" sz="2400" b="1" dirty="0">
                <a:solidFill>
                  <a:srgbClr val="3333FF"/>
                </a:solidFill>
                <a:latin typeface="Times New Roman" panose="02020603050405020304" pitchFamily="18" charset="0"/>
                <a:cs typeface="Times New Roman" panose="02020603050405020304" pitchFamily="18" charset="0"/>
                <a:sym typeface="+mn-ea"/>
              </a:rPr>
              <a:t>REG</a:t>
            </a:r>
            <a:r>
              <a:rPr lang="zh-CN" altLang="en-US" sz="2400" b="1" dirty="0">
                <a:solidFill>
                  <a:srgbClr val="3333FF"/>
                </a:solidFill>
                <a:latin typeface="Times New Roman" panose="02020603050405020304" pitchFamily="18" charset="0"/>
                <a:cs typeface="Times New Roman" panose="02020603050405020304" pitchFamily="18" charset="0"/>
                <a:sym typeface="+mn-ea"/>
              </a:rPr>
              <a:t>字段</a:t>
            </a:r>
            <a:r>
              <a:rPr lang="zh-CN" altLang="en-US" sz="2400" b="1" dirty="0">
                <a:latin typeface="Times New Roman" panose="02020603050405020304" pitchFamily="18" charset="0"/>
                <a:cs typeface="Times New Roman" panose="02020603050405020304" pitchFamily="18" charset="0"/>
                <a:sym typeface="+mn-ea"/>
              </a:rPr>
              <a:t>：指出另一个</a:t>
            </a:r>
            <a:r>
              <a:rPr lang="zh-CN" altLang="en-US" sz="2400" b="1" dirty="0">
                <a:solidFill>
                  <a:srgbClr val="3333FF"/>
                </a:solidFill>
                <a:latin typeface="Times New Roman" panose="02020603050405020304" pitchFamily="18" charset="0"/>
                <a:cs typeface="Times New Roman" panose="02020603050405020304" pitchFamily="18" charset="0"/>
                <a:sym typeface="+mn-ea"/>
              </a:rPr>
              <a:t>操作数寻址</a:t>
            </a:r>
            <a:r>
              <a:rPr lang="zh-CN" altLang="en-US" sz="2400" b="1" dirty="0">
                <a:solidFill>
                  <a:srgbClr val="3333FF"/>
                </a:solidFill>
                <a:latin typeface="Times New Roman" panose="02020603050405020304" pitchFamily="18" charset="0"/>
                <a:cs typeface="Times New Roman" panose="02020603050405020304" pitchFamily="18" charset="0"/>
                <a:sym typeface="+mn-ea"/>
              </a:rPr>
              <a:t>方式</a:t>
            </a:r>
            <a:endParaRPr lang="zh-CN" altLang="en-US" sz="2400" b="1" dirty="0">
              <a:solidFill>
                <a:schemeClr val="tx1"/>
              </a:solidFill>
              <a:latin typeface="Times New Roman" panose="02020603050405020304" pitchFamily="18" charset="0"/>
              <a:cs typeface="Times New Roman" panose="02020603050405020304" pitchFamily="18" charset="0"/>
              <a:sym typeface="+mn-ea"/>
            </a:endParaRPr>
          </a:p>
        </p:txBody>
      </p:sp>
      <p:cxnSp>
        <p:nvCxnSpPr>
          <p:cNvPr id="20" name="直接箭头连接符 19"/>
          <p:cNvCxnSpPr/>
          <p:nvPr/>
        </p:nvCxnSpPr>
        <p:spPr>
          <a:xfrm>
            <a:off x="2355215" y="3788410"/>
            <a:ext cx="0" cy="92075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22" name="文本框 21"/>
          <p:cNvSpPr txBox="1"/>
          <p:nvPr/>
        </p:nvSpPr>
        <p:spPr>
          <a:xfrm>
            <a:off x="1475740" y="4653280"/>
            <a:ext cx="2251710" cy="368300"/>
          </a:xfrm>
          <a:prstGeom prst="rect">
            <a:avLst/>
          </a:prstGeom>
          <a:noFill/>
        </p:spPr>
        <p:txBody>
          <a:bodyPr wrap="none" rtlCol="0" anchor="t">
            <a:spAutoFit/>
          </a:bodyPr>
          <a:p>
            <a:r>
              <a:rPr lang="zh-CN" altLang="en-US" b="1">
                <a:solidFill>
                  <a:srgbClr val="C00000"/>
                </a:solidFill>
                <a:latin typeface="宋体" panose="02010600030101010101" pitchFamily="2" charset="-122"/>
                <a:ea typeface="宋体" panose="02010600030101010101" pitchFamily="2" charset="-122"/>
                <a:sym typeface="+mn-ea"/>
              </a:rPr>
              <a:t>一个操作数寻址</a:t>
            </a:r>
            <a:r>
              <a:rPr lang="zh-CN" altLang="en-US" b="1">
                <a:solidFill>
                  <a:srgbClr val="C00000"/>
                </a:solidFill>
                <a:latin typeface="宋体" panose="02010600030101010101" pitchFamily="2" charset="-122"/>
                <a:ea typeface="宋体" panose="02010600030101010101" pitchFamily="2" charset="-122"/>
                <a:sym typeface="+mn-ea"/>
              </a:rPr>
              <a:t>方式</a:t>
            </a:r>
            <a:endParaRPr lang="zh-CN" altLang="en-US" b="1">
              <a:solidFill>
                <a:srgbClr val="C00000"/>
              </a:solidFill>
              <a:latin typeface="宋体" panose="02010600030101010101" pitchFamily="2" charset="-122"/>
              <a:ea typeface="宋体" panose="02010600030101010101" pitchFamily="2" charset="-122"/>
              <a:sym typeface="+mn-ea"/>
            </a:endParaRPr>
          </a:p>
        </p:txBody>
      </p:sp>
      <p:sp>
        <p:nvSpPr>
          <p:cNvPr id="43069" name="Rectangle 21"/>
          <p:cNvSpPr>
            <a:spLocks noChangeArrowheads="1"/>
          </p:cNvSpPr>
          <p:nvPr/>
        </p:nvSpPr>
        <p:spPr bwMode="auto">
          <a:xfrm>
            <a:off x="196850" y="3355975"/>
            <a:ext cx="8606155" cy="5651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279400" y="3349625"/>
            <a:ext cx="1862455" cy="459105"/>
            <a:chOff x="1557" y="868"/>
            <a:chExt cx="1046" cy="289"/>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1557" y="927"/>
              <a:ext cx="5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操作</a:t>
              </a:r>
              <a:r>
                <a:rPr lang="zh-CN" altLang="en-US" sz="1800">
                  <a:solidFill>
                    <a:schemeClr val="tx1"/>
                  </a:solidFill>
                  <a:latin typeface="Times New Roman" panose="02020603050405020304" pitchFamily="18" charset="0"/>
                </a:rPr>
                <a:t>码</a:t>
              </a:r>
              <a:endParaRPr lang="zh-CN" altLang="en-US" sz="1800">
                <a:solidFill>
                  <a:schemeClr val="tx1"/>
                </a:solidFill>
                <a:latin typeface="Times New Roman" panose="02020603050405020304" pitchFamily="18" charset="0"/>
              </a:endParaRPr>
            </a:p>
          </p:txBody>
        </p:sp>
      </p:grpSp>
      <p:sp>
        <p:nvSpPr>
          <p:cNvPr id="43064" name="Rectangle 43"/>
          <p:cNvSpPr>
            <a:spLocks noChangeArrowheads="1"/>
          </p:cNvSpPr>
          <p:nvPr/>
        </p:nvSpPr>
        <p:spPr bwMode="auto">
          <a:xfrm>
            <a:off x="2617470" y="3051810"/>
            <a:ext cx="80899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5  4  3</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3390265" y="3064510"/>
            <a:ext cx="7518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2  1  0</a:t>
            </a:r>
            <a:endParaRPr lang="en-US"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2026920" y="3057525"/>
            <a:ext cx="69469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7    6</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107315" y="3071495"/>
            <a:ext cx="2946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7</a:t>
            </a:r>
            <a:endParaRPr lang="en-US" altLang="zh-CN" sz="1800">
              <a:solidFill>
                <a:schemeClr val="tx1"/>
              </a:solidFill>
              <a:latin typeface="Times New Roman" panose="02020603050405020304" pitchFamily="18" charset="0"/>
            </a:endParaRPr>
          </a:p>
        </p:txBody>
      </p:sp>
      <p:cxnSp>
        <p:nvCxnSpPr>
          <p:cNvPr id="4" name="直接连接符 3"/>
          <p:cNvCxnSpPr/>
          <p:nvPr/>
        </p:nvCxnSpPr>
        <p:spPr>
          <a:xfrm flipH="1">
            <a:off x="2043430" y="336994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 name="直接连接符 4"/>
          <p:cNvCxnSpPr/>
          <p:nvPr/>
        </p:nvCxnSpPr>
        <p:spPr>
          <a:xfrm flipH="1">
            <a:off x="2665095" y="336296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flipH="1">
            <a:off x="3408680" y="337947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 name="直接连接符 6"/>
          <p:cNvCxnSpPr/>
          <p:nvPr/>
        </p:nvCxnSpPr>
        <p:spPr>
          <a:xfrm flipH="1">
            <a:off x="4081780" y="336994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 name="Rectangle 43"/>
          <p:cNvSpPr>
            <a:spLocks noChangeArrowheads="1"/>
          </p:cNvSpPr>
          <p:nvPr/>
        </p:nvSpPr>
        <p:spPr bwMode="auto">
          <a:xfrm>
            <a:off x="1085850" y="3038475"/>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a:t>
            </a:r>
            <a:endParaRPr lang="en-US" altLang="zh-CN" sz="1800">
              <a:solidFill>
                <a:schemeClr val="tx1"/>
              </a:solidFill>
              <a:latin typeface="Times New Roman" panose="02020603050405020304" pitchFamily="18" charset="0"/>
            </a:endParaRPr>
          </a:p>
        </p:txBody>
      </p:sp>
      <p:sp>
        <p:nvSpPr>
          <p:cNvPr id="10" name="Rectangle 43"/>
          <p:cNvSpPr>
            <a:spLocks noChangeArrowheads="1"/>
          </p:cNvSpPr>
          <p:nvPr/>
        </p:nvSpPr>
        <p:spPr bwMode="auto">
          <a:xfrm>
            <a:off x="4096385" y="3066415"/>
            <a:ext cx="126619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11" name="Rectangle 43"/>
          <p:cNvSpPr>
            <a:spLocks noChangeArrowheads="1"/>
          </p:cNvSpPr>
          <p:nvPr/>
        </p:nvSpPr>
        <p:spPr bwMode="auto">
          <a:xfrm>
            <a:off x="1589405" y="3039110"/>
            <a:ext cx="4343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12" name="Rectangle 34"/>
          <p:cNvSpPr>
            <a:spLocks noChangeArrowheads="1"/>
          </p:cNvSpPr>
          <p:nvPr/>
        </p:nvSpPr>
        <p:spPr bwMode="auto">
          <a:xfrm>
            <a:off x="1157605" y="3437255"/>
            <a:ext cx="3073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d</a:t>
            </a:r>
            <a:endParaRPr lang="en-US" altLang="zh-CN" sz="1800">
              <a:solidFill>
                <a:schemeClr val="tx1"/>
              </a:solidFill>
              <a:latin typeface="Times New Roman" panose="02020603050405020304" pitchFamily="18" charset="0"/>
            </a:endParaRPr>
          </a:p>
        </p:txBody>
      </p:sp>
      <p:sp>
        <p:nvSpPr>
          <p:cNvPr id="13" name="Rectangle 34"/>
          <p:cNvSpPr>
            <a:spLocks noChangeArrowheads="1"/>
          </p:cNvSpPr>
          <p:nvPr/>
        </p:nvSpPr>
        <p:spPr bwMode="auto">
          <a:xfrm>
            <a:off x="2000250" y="3430270"/>
            <a:ext cx="775335"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MOD</a:t>
            </a:r>
            <a:endParaRPr lang="en-US" altLang="zh-CN" sz="1800">
              <a:solidFill>
                <a:srgbClr val="C00000"/>
              </a:solidFill>
              <a:latin typeface="Times New Roman" panose="02020603050405020304" pitchFamily="18" charset="0"/>
            </a:endParaRPr>
          </a:p>
        </p:txBody>
      </p:sp>
      <p:sp>
        <p:nvSpPr>
          <p:cNvPr id="14" name="右大括号 13"/>
          <p:cNvSpPr/>
          <p:nvPr/>
        </p:nvSpPr>
        <p:spPr>
          <a:xfrm rot="16200000">
            <a:off x="862965" y="1950720"/>
            <a:ext cx="517525" cy="1756410"/>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Rectangle 34"/>
          <p:cNvSpPr>
            <a:spLocks noChangeArrowheads="1"/>
          </p:cNvSpPr>
          <p:nvPr/>
        </p:nvSpPr>
        <p:spPr bwMode="auto">
          <a:xfrm>
            <a:off x="586105" y="2275840"/>
            <a:ext cx="109982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第一</a:t>
            </a:r>
            <a:r>
              <a:rPr lang="zh-CN" altLang="en-US" sz="1800">
                <a:solidFill>
                  <a:schemeClr val="tx1"/>
                </a:solidFill>
                <a:latin typeface="Times New Roman" panose="02020603050405020304" pitchFamily="18" charset="0"/>
              </a:rPr>
              <a:t>字节</a:t>
            </a:r>
            <a:endParaRPr lang="zh-CN" altLang="en-US" sz="1800">
              <a:solidFill>
                <a:schemeClr val="tx1"/>
              </a:solidFill>
              <a:latin typeface="Times New Roman" panose="02020603050405020304" pitchFamily="18" charset="0"/>
            </a:endParaRPr>
          </a:p>
        </p:txBody>
      </p:sp>
      <p:cxnSp>
        <p:nvCxnSpPr>
          <p:cNvPr id="18" name="直接连接符 17"/>
          <p:cNvCxnSpPr/>
          <p:nvPr/>
        </p:nvCxnSpPr>
        <p:spPr>
          <a:xfrm flipH="1">
            <a:off x="1135380" y="334835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p:nvPr/>
        </p:nvCxnSpPr>
        <p:spPr>
          <a:xfrm flipH="1">
            <a:off x="1589405" y="336994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Rectangle 34"/>
          <p:cNvSpPr>
            <a:spLocks noChangeArrowheads="1"/>
          </p:cNvSpPr>
          <p:nvPr/>
        </p:nvSpPr>
        <p:spPr bwMode="auto">
          <a:xfrm>
            <a:off x="1652905" y="3437255"/>
            <a:ext cx="3454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w</a:t>
            </a:r>
            <a:endParaRPr lang="en-US" altLang="zh-CN" sz="1800">
              <a:solidFill>
                <a:schemeClr val="tx1"/>
              </a:solidFill>
              <a:latin typeface="Times New Roman" panose="02020603050405020304" pitchFamily="18" charset="0"/>
            </a:endParaRPr>
          </a:p>
        </p:txBody>
      </p:sp>
      <p:sp>
        <p:nvSpPr>
          <p:cNvPr id="26" name="Rectangle 34"/>
          <p:cNvSpPr>
            <a:spLocks noChangeArrowheads="1"/>
          </p:cNvSpPr>
          <p:nvPr/>
        </p:nvSpPr>
        <p:spPr bwMode="auto">
          <a:xfrm>
            <a:off x="2703195" y="3442335"/>
            <a:ext cx="6756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REG</a:t>
            </a:r>
            <a:endParaRPr lang="en-US" altLang="zh-CN" sz="1800">
              <a:solidFill>
                <a:srgbClr val="3333FF"/>
              </a:solidFill>
              <a:latin typeface="Times New Roman" panose="02020603050405020304" pitchFamily="18" charset="0"/>
            </a:endParaRPr>
          </a:p>
        </p:txBody>
      </p:sp>
      <p:cxnSp>
        <p:nvCxnSpPr>
          <p:cNvPr id="27" name="直接连接符 26"/>
          <p:cNvCxnSpPr/>
          <p:nvPr/>
        </p:nvCxnSpPr>
        <p:spPr>
          <a:xfrm flipH="1">
            <a:off x="5294630" y="3362960"/>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p:nvPr/>
        </p:nvCxnSpPr>
        <p:spPr>
          <a:xfrm flipH="1">
            <a:off x="6474460" y="335597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p:nvPr/>
        </p:nvCxnSpPr>
        <p:spPr>
          <a:xfrm flipH="1">
            <a:off x="7634605" y="3369945"/>
            <a:ext cx="635" cy="55118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Rectangle 34"/>
          <p:cNvSpPr>
            <a:spLocks noChangeArrowheads="1"/>
          </p:cNvSpPr>
          <p:nvPr/>
        </p:nvSpPr>
        <p:spPr bwMode="auto">
          <a:xfrm>
            <a:off x="3406775" y="3448685"/>
            <a:ext cx="6248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R/M</a:t>
            </a:r>
            <a:endParaRPr lang="en-US" altLang="zh-CN" sz="1800">
              <a:solidFill>
                <a:srgbClr val="C00000"/>
              </a:solidFill>
              <a:latin typeface="Times New Roman" panose="02020603050405020304" pitchFamily="18" charset="0"/>
            </a:endParaRPr>
          </a:p>
        </p:txBody>
      </p:sp>
      <p:sp>
        <p:nvSpPr>
          <p:cNvPr id="31" name="Rectangle 43"/>
          <p:cNvSpPr>
            <a:spLocks noChangeArrowheads="1"/>
          </p:cNvSpPr>
          <p:nvPr/>
        </p:nvSpPr>
        <p:spPr bwMode="auto">
          <a:xfrm>
            <a:off x="5255260" y="3064510"/>
            <a:ext cx="126619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32" name="Rectangle 43"/>
          <p:cNvSpPr>
            <a:spLocks noChangeArrowheads="1"/>
          </p:cNvSpPr>
          <p:nvPr/>
        </p:nvSpPr>
        <p:spPr bwMode="auto">
          <a:xfrm>
            <a:off x="6416040" y="3067050"/>
            <a:ext cx="126619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33" name="Rectangle 43"/>
          <p:cNvSpPr>
            <a:spLocks noChangeArrowheads="1"/>
          </p:cNvSpPr>
          <p:nvPr/>
        </p:nvSpPr>
        <p:spPr bwMode="auto">
          <a:xfrm>
            <a:off x="7562215" y="3071495"/>
            <a:ext cx="126619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34" name="Rectangle 34"/>
          <p:cNvSpPr>
            <a:spLocks noChangeArrowheads="1"/>
          </p:cNvSpPr>
          <p:nvPr/>
        </p:nvSpPr>
        <p:spPr bwMode="auto">
          <a:xfrm>
            <a:off x="4155440" y="3472180"/>
            <a:ext cx="10058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disp-</a:t>
            </a:r>
            <a:r>
              <a:rPr lang="en-US" altLang="zh-CN" sz="1800">
                <a:solidFill>
                  <a:schemeClr val="tx1"/>
                </a:solidFill>
                <a:latin typeface="Times New Roman" panose="02020603050405020304" pitchFamily="18" charset="0"/>
              </a:rPr>
              <a:t>low</a:t>
            </a:r>
            <a:endParaRPr lang="en-US" altLang="zh-CN" sz="1800">
              <a:solidFill>
                <a:schemeClr val="tx1"/>
              </a:solidFill>
              <a:latin typeface="Times New Roman" panose="02020603050405020304" pitchFamily="18" charset="0"/>
            </a:endParaRPr>
          </a:p>
        </p:txBody>
      </p:sp>
      <p:sp>
        <p:nvSpPr>
          <p:cNvPr id="35" name="Rectangle 34"/>
          <p:cNvSpPr>
            <a:spLocks noChangeArrowheads="1"/>
          </p:cNvSpPr>
          <p:nvPr/>
        </p:nvSpPr>
        <p:spPr bwMode="auto">
          <a:xfrm>
            <a:off x="5379720" y="3462655"/>
            <a:ext cx="10947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disp-</a:t>
            </a:r>
            <a:r>
              <a:rPr lang="en-US" altLang="zh-CN" sz="1800">
                <a:solidFill>
                  <a:schemeClr val="tx1"/>
                </a:solidFill>
                <a:latin typeface="Times New Roman" panose="02020603050405020304" pitchFamily="18" charset="0"/>
              </a:rPr>
              <a:t>high</a:t>
            </a:r>
            <a:endParaRPr lang="en-US" altLang="zh-CN" sz="1800">
              <a:solidFill>
                <a:schemeClr val="tx1"/>
              </a:solidFill>
              <a:latin typeface="Times New Roman" panose="02020603050405020304" pitchFamily="18" charset="0"/>
            </a:endParaRPr>
          </a:p>
        </p:txBody>
      </p:sp>
      <p:sp>
        <p:nvSpPr>
          <p:cNvPr id="36" name="Rectangle 34"/>
          <p:cNvSpPr>
            <a:spLocks noChangeArrowheads="1"/>
          </p:cNvSpPr>
          <p:nvPr/>
        </p:nvSpPr>
        <p:spPr bwMode="auto">
          <a:xfrm>
            <a:off x="6541135" y="3462655"/>
            <a:ext cx="1031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6">
                    <a:lumMod val="50000"/>
                  </a:schemeClr>
                </a:solidFill>
                <a:latin typeface="Times New Roman" panose="02020603050405020304" pitchFamily="18" charset="0"/>
              </a:rPr>
              <a:t>data-low</a:t>
            </a:r>
            <a:endParaRPr lang="en-US" altLang="zh-CN" sz="1800">
              <a:solidFill>
                <a:schemeClr val="accent6">
                  <a:lumMod val="50000"/>
                </a:schemeClr>
              </a:solidFill>
              <a:latin typeface="Times New Roman" panose="02020603050405020304" pitchFamily="18" charset="0"/>
            </a:endParaRPr>
          </a:p>
        </p:txBody>
      </p:sp>
      <p:sp>
        <p:nvSpPr>
          <p:cNvPr id="37" name="Rectangle 34"/>
          <p:cNvSpPr>
            <a:spLocks noChangeArrowheads="1"/>
          </p:cNvSpPr>
          <p:nvPr/>
        </p:nvSpPr>
        <p:spPr bwMode="auto">
          <a:xfrm>
            <a:off x="7697470" y="3441065"/>
            <a:ext cx="1031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accent6">
                    <a:lumMod val="50000"/>
                  </a:schemeClr>
                </a:solidFill>
                <a:latin typeface="Times New Roman" panose="02020603050405020304" pitchFamily="18" charset="0"/>
              </a:rPr>
              <a:t>data-low</a:t>
            </a:r>
            <a:endParaRPr lang="en-US" altLang="zh-CN" sz="1800">
              <a:solidFill>
                <a:schemeClr val="accent6">
                  <a:lumMod val="50000"/>
                </a:schemeClr>
              </a:solidFill>
              <a:latin typeface="Times New Roman" panose="02020603050405020304" pitchFamily="18" charset="0"/>
            </a:endParaRPr>
          </a:p>
        </p:txBody>
      </p:sp>
      <p:sp>
        <p:nvSpPr>
          <p:cNvPr id="38" name="右大括号 37"/>
          <p:cNvSpPr/>
          <p:nvPr/>
        </p:nvSpPr>
        <p:spPr>
          <a:xfrm rot="16200000">
            <a:off x="2830830" y="1927225"/>
            <a:ext cx="517525" cy="1756410"/>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9" name="右大括号 38"/>
          <p:cNvSpPr/>
          <p:nvPr/>
        </p:nvSpPr>
        <p:spPr>
          <a:xfrm rot="16200000">
            <a:off x="4998720" y="1727200"/>
            <a:ext cx="547370" cy="2233295"/>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0" name="Rectangle 34"/>
          <p:cNvSpPr>
            <a:spLocks noChangeArrowheads="1"/>
          </p:cNvSpPr>
          <p:nvPr/>
        </p:nvSpPr>
        <p:spPr bwMode="auto">
          <a:xfrm>
            <a:off x="2540000" y="2275840"/>
            <a:ext cx="109982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a:t>
            </a:r>
            <a:r>
              <a:rPr lang="zh-CN" altLang="en-US" sz="1800">
                <a:solidFill>
                  <a:schemeClr val="tx1"/>
                </a:solidFill>
                <a:latin typeface="Times New Roman" panose="02020603050405020304" pitchFamily="18" charset="0"/>
              </a:rPr>
              <a:t>二字节</a:t>
            </a:r>
            <a:endParaRPr lang="zh-CN" altLang="en-US" sz="1800">
              <a:solidFill>
                <a:schemeClr val="tx1"/>
              </a:solidFill>
              <a:latin typeface="Times New Roman" panose="02020603050405020304" pitchFamily="18" charset="0"/>
            </a:endParaRPr>
          </a:p>
        </p:txBody>
      </p:sp>
      <p:sp>
        <p:nvSpPr>
          <p:cNvPr id="41" name="Rectangle 34"/>
          <p:cNvSpPr>
            <a:spLocks noChangeArrowheads="1"/>
          </p:cNvSpPr>
          <p:nvPr/>
        </p:nvSpPr>
        <p:spPr bwMode="auto">
          <a:xfrm>
            <a:off x="4659630" y="2275840"/>
            <a:ext cx="15595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第三、</a:t>
            </a:r>
            <a:r>
              <a:rPr lang="zh-CN" altLang="en-US" sz="1800">
                <a:solidFill>
                  <a:schemeClr val="tx1"/>
                </a:solidFill>
                <a:latin typeface="Times New Roman" panose="02020603050405020304" pitchFamily="18" charset="0"/>
              </a:rPr>
              <a:t>四字节</a:t>
            </a:r>
            <a:endParaRPr lang="zh-CN" altLang="en-US" sz="1800">
              <a:solidFill>
                <a:schemeClr val="tx1"/>
              </a:solidFill>
              <a:latin typeface="Times New Roman" panose="02020603050405020304" pitchFamily="18" charset="0"/>
            </a:endParaRPr>
          </a:p>
        </p:txBody>
      </p:sp>
      <p:sp>
        <p:nvSpPr>
          <p:cNvPr id="42" name="右大括号 41"/>
          <p:cNvSpPr/>
          <p:nvPr/>
        </p:nvSpPr>
        <p:spPr>
          <a:xfrm rot="16200000">
            <a:off x="7334250" y="1762760"/>
            <a:ext cx="588010" cy="2123440"/>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3" name="Rectangle 34"/>
          <p:cNvSpPr>
            <a:spLocks noChangeArrowheads="1"/>
          </p:cNvSpPr>
          <p:nvPr/>
        </p:nvSpPr>
        <p:spPr bwMode="auto">
          <a:xfrm>
            <a:off x="6892290" y="2204720"/>
            <a:ext cx="15595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第五、</a:t>
            </a:r>
            <a:r>
              <a:rPr lang="zh-CN" altLang="en-US" sz="1800">
                <a:solidFill>
                  <a:schemeClr val="tx1"/>
                </a:solidFill>
                <a:latin typeface="Times New Roman" panose="02020603050405020304" pitchFamily="18" charset="0"/>
              </a:rPr>
              <a:t>六字节</a:t>
            </a:r>
            <a:endParaRPr lang="zh-CN" altLang="en-US" sz="1800">
              <a:solidFill>
                <a:schemeClr val="tx1"/>
              </a:solidFill>
              <a:latin typeface="Times New Roman" panose="02020603050405020304" pitchFamily="18" charset="0"/>
            </a:endParaRPr>
          </a:p>
        </p:txBody>
      </p:sp>
      <p:cxnSp>
        <p:nvCxnSpPr>
          <p:cNvPr id="44" name="肘形连接符 43"/>
          <p:cNvCxnSpPr>
            <a:stCxn id="30" idx="2"/>
          </p:cNvCxnSpPr>
          <p:nvPr/>
        </p:nvCxnSpPr>
        <p:spPr>
          <a:xfrm rot="5400000">
            <a:off x="2798445" y="3371215"/>
            <a:ext cx="478155" cy="1363980"/>
          </a:xfrm>
          <a:prstGeom prst="bentConnector2">
            <a:avLst/>
          </a:prstGeom>
          <a:solidFill>
            <a:schemeClr val="accent1"/>
          </a:solidFill>
          <a:ln w="12700" cap="flat" cmpd="sng" algn="ctr">
            <a:solidFill>
              <a:srgbClr val="C00000"/>
            </a:solidFill>
            <a:prstDash val="solid"/>
            <a:miter lim="800000"/>
            <a:headEnd type="none" w="med" len="med"/>
            <a:tailEnd type="none" w="med" len="med"/>
          </a:ln>
        </p:spPr>
      </p:cxnSp>
      <p:cxnSp>
        <p:nvCxnSpPr>
          <p:cNvPr id="45" name="肘形连接符 44"/>
          <p:cNvCxnSpPr/>
          <p:nvPr/>
        </p:nvCxnSpPr>
        <p:spPr>
          <a:xfrm rot="5400000" flipV="1">
            <a:off x="3248025" y="3600450"/>
            <a:ext cx="700405" cy="1114425"/>
          </a:xfrm>
          <a:prstGeom prst="bentConnector2">
            <a:avLst/>
          </a:prstGeom>
          <a:solidFill>
            <a:schemeClr val="accent1"/>
          </a:solidFill>
          <a:ln w="12700" cap="flat" cmpd="sng" algn="ctr">
            <a:solidFill>
              <a:srgbClr val="3333FF"/>
            </a:solidFill>
            <a:prstDash val="solid"/>
            <a:miter lim="800000"/>
            <a:headEnd type="none" w="med" len="med"/>
            <a:tailEnd type="arrow" w="med" len="med"/>
          </a:ln>
        </p:spPr>
      </p:cxnSp>
      <p:sp>
        <p:nvSpPr>
          <p:cNvPr id="46" name="文本框 45"/>
          <p:cNvSpPr txBox="1"/>
          <p:nvPr/>
        </p:nvSpPr>
        <p:spPr>
          <a:xfrm>
            <a:off x="4156075" y="4340860"/>
            <a:ext cx="2251710" cy="368300"/>
          </a:xfrm>
          <a:prstGeom prst="rect">
            <a:avLst/>
          </a:prstGeom>
          <a:noFill/>
        </p:spPr>
        <p:txBody>
          <a:bodyPr wrap="none" rtlCol="0" anchor="t">
            <a:spAutoFit/>
          </a:bodyPr>
          <a:p>
            <a:r>
              <a:rPr lang="zh-CN" altLang="en-US" b="1">
                <a:solidFill>
                  <a:srgbClr val="3333FF"/>
                </a:solidFill>
                <a:latin typeface="宋体" panose="02010600030101010101" pitchFamily="2" charset="-122"/>
                <a:ea typeface="宋体" panose="02010600030101010101" pitchFamily="2" charset="-122"/>
                <a:sym typeface="+mn-ea"/>
              </a:rPr>
              <a:t>一个操作数寻址</a:t>
            </a:r>
            <a:r>
              <a:rPr lang="zh-CN" altLang="en-US" b="1">
                <a:solidFill>
                  <a:srgbClr val="3333FF"/>
                </a:solidFill>
                <a:latin typeface="宋体" panose="02010600030101010101" pitchFamily="2" charset="-122"/>
                <a:ea typeface="宋体" panose="02010600030101010101" pitchFamily="2" charset="-122"/>
                <a:sym typeface="+mn-ea"/>
              </a:rPr>
              <a:t>方式</a:t>
            </a:r>
            <a:endParaRPr lang="zh-CN" altLang="en-US" b="1">
              <a:solidFill>
                <a:srgbClr val="3333FF"/>
              </a:solidFill>
              <a:latin typeface="宋体" panose="02010600030101010101" pitchFamily="2" charset="-122"/>
              <a:ea typeface="宋体" panose="02010600030101010101" pitchFamily="2" charset="-122"/>
              <a:sym typeface="+mn-ea"/>
            </a:endParaRPr>
          </a:p>
        </p:txBody>
      </p:sp>
      <p:sp>
        <p:nvSpPr>
          <p:cNvPr id="9" name="文本框 8"/>
          <p:cNvSpPr txBox="1"/>
          <p:nvPr/>
        </p:nvSpPr>
        <p:spPr>
          <a:xfrm>
            <a:off x="199390" y="5229225"/>
            <a:ext cx="6216650" cy="1537970"/>
          </a:xfrm>
          <a:prstGeom prst="rect">
            <a:avLst/>
          </a:prstGeom>
          <a:noFill/>
        </p:spPr>
        <p:txBody>
          <a:bodyPr wrap="square" rtlCol="0" anchor="t">
            <a:spAutoFit/>
          </a:bodyPr>
          <a:p>
            <a:pPr marL="457200" lvl="0" indent="-457200" algn="l" eaLnBrk="1" hangingPunct="1">
              <a:lnSpc>
                <a:spcPct val="80000"/>
              </a:lnSpc>
              <a:spcBef>
                <a:spcPct val="50000"/>
              </a:spcBef>
              <a:buClrTx/>
              <a:buSzTx/>
              <a:buFont typeface="Arial" panose="020B0604020202020204" pitchFamily="34" charset="0"/>
              <a:buChar char="•"/>
            </a:pPr>
            <a:r>
              <a:rPr lang="en-US" altLang="zh-CN" sz="2000" b="1" dirty="0">
                <a:solidFill>
                  <a:schemeClr val="accent2">
                    <a:lumMod val="50000"/>
                  </a:schemeClr>
                </a:solidFill>
                <a:latin typeface="Times New Roman" panose="02020603050405020304" pitchFamily="18" charset="0"/>
                <a:cs typeface="Times New Roman" panose="02020603050405020304" pitchFamily="18" charset="0"/>
                <a:sym typeface="+mn-ea"/>
              </a:rPr>
              <a:t>d</a:t>
            </a:r>
            <a:r>
              <a:rPr lang="zh-CN" altLang="en-US" sz="2000" b="1" dirty="0">
                <a:latin typeface="Times New Roman" panose="02020603050405020304" pitchFamily="18" charset="0"/>
                <a:cs typeface="Times New Roman" panose="02020603050405020304" pitchFamily="18" charset="0"/>
                <a:sym typeface="+mn-ea"/>
              </a:rPr>
              <a:t>：</a:t>
            </a:r>
            <a:r>
              <a:rPr lang="en-US" altLang="zh-CN" sz="2000" b="1" dirty="0">
                <a:solidFill>
                  <a:schemeClr val="tx2"/>
                </a:solidFill>
                <a:latin typeface="Times New Roman" panose="02020603050405020304" pitchFamily="18" charset="0"/>
                <a:cs typeface="Times New Roman" panose="02020603050405020304" pitchFamily="18" charset="0"/>
                <a:sym typeface="+mn-ea"/>
              </a:rPr>
              <a:t>d=1</a:t>
            </a:r>
            <a:r>
              <a:rPr lang="zh-CN" altLang="en-US" sz="2000" b="1" dirty="0">
                <a:latin typeface="Times New Roman" panose="02020603050405020304" pitchFamily="18" charset="0"/>
                <a:cs typeface="Times New Roman" panose="02020603050405020304" pitchFamily="18" charset="0"/>
                <a:sym typeface="+mn-ea"/>
              </a:rPr>
              <a:t>表示</a:t>
            </a:r>
            <a:r>
              <a:rPr lang="zh-CN" altLang="en-US" sz="2000" b="1" dirty="0">
                <a:solidFill>
                  <a:srgbClr val="3333FF"/>
                </a:solidFill>
                <a:latin typeface="Times New Roman" panose="02020603050405020304" pitchFamily="18" charset="0"/>
                <a:cs typeface="Times New Roman" panose="02020603050405020304" pitchFamily="18" charset="0"/>
                <a:sym typeface="+mn-ea"/>
              </a:rPr>
              <a:t>目的</a:t>
            </a:r>
            <a:r>
              <a:rPr lang="zh-CN" altLang="en-US" sz="2000" b="1" dirty="0">
                <a:latin typeface="Times New Roman" panose="02020603050405020304" pitchFamily="18" charset="0"/>
                <a:cs typeface="Times New Roman" panose="02020603050405020304" pitchFamily="18" charset="0"/>
                <a:sym typeface="+mn-ea"/>
              </a:rPr>
              <a:t>操作数由</a:t>
            </a:r>
            <a:r>
              <a:rPr lang="en-US" altLang="zh-CN" sz="2000" b="1" dirty="0">
                <a:solidFill>
                  <a:srgbClr val="3333FF"/>
                </a:solidFill>
                <a:latin typeface="Times New Roman" panose="02020603050405020304" pitchFamily="18" charset="0"/>
                <a:cs typeface="Times New Roman" panose="02020603050405020304" pitchFamily="18" charset="0"/>
                <a:sym typeface="+mn-ea"/>
              </a:rPr>
              <a:t>REG</a:t>
            </a:r>
            <a:r>
              <a:rPr lang="zh-CN" altLang="en-US" sz="2000" b="1" dirty="0">
                <a:latin typeface="Times New Roman" panose="02020603050405020304" pitchFamily="18" charset="0"/>
                <a:cs typeface="Times New Roman" panose="02020603050405020304" pitchFamily="18" charset="0"/>
                <a:sym typeface="+mn-ea"/>
              </a:rPr>
              <a:t>字段</a:t>
            </a:r>
            <a:r>
              <a:rPr lang="zh-CN" altLang="en-US" sz="2000" b="1" dirty="0">
                <a:latin typeface="Times New Roman" panose="02020603050405020304" pitchFamily="18" charset="0"/>
                <a:cs typeface="Times New Roman" panose="02020603050405020304" pitchFamily="18" charset="0"/>
                <a:sym typeface="+mn-ea"/>
              </a:rPr>
              <a:t>寻址</a:t>
            </a:r>
            <a:endParaRPr lang="zh-CN" altLang="en-US" sz="2000" b="1" dirty="0">
              <a:latin typeface="Times New Roman" panose="02020603050405020304" pitchFamily="18" charset="0"/>
              <a:cs typeface="Times New Roman" panose="02020603050405020304" pitchFamily="18" charset="0"/>
              <a:sym typeface="+mn-ea"/>
            </a:endParaRPr>
          </a:p>
          <a:p>
            <a:pPr lvl="0" algn="l" eaLnBrk="1" hangingPunct="1">
              <a:lnSpc>
                <a:spcPct val="80000"/>
              </a:lnSpc>
              <a:spcBef>
                <a:spcPct val="50000"/>
              </a:spcBef>
              <a:buClrTx/>
              <a:buSzTx/>
              <a:buFont typeface="Arial" panose="020B0604020202020204" pitchFamily="34" charset="0"/>
            </a:pPr>
            <a:r>
              <a:rPr lang="en-US" altLang="zh-CN" sz="2000" b="1" dirty="0">
                <a:latin typeface="Times New Roman" panose="02020603050405020304" pitchFamily="18" charset="0"/>
                <a:cs typeface="Times New Roman" panose="02020603050405020304" pitchFamily="18" charset="0"/>
                <a:sym typeface="+mn-ea"/>
              </a:rPr>
              <a:t>              </a:t>
            </a:r>
            <a:r>
              <a:rPr lang="en-US" altLang="zh-CN" sz="2000" b="1" dirty="0">
                <a:solidFill>
                  <a:srgbClr val="C00000"/>
                </a:solidFill>
                <a:latin typeface="Times New Roman" panose="02020603050405020304" pitchFamily="18" charset="0"/>
                <a:cs typeface="Times New Roman" panose="02020603050405020304" pitchFamily="18" charset="0"/>
                <a:sym typeface="+mn-ea"/>
              </a:rPr>
              <a:t>d=0</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表示</a:t>
            </a:r>
            <a:r>
              <a:rPr lang="zh-CN" altLang="en-US" sz="2000" b="1" dirty="0">
                <a:solidFill>
                  <a:srgbClr val="C00000"/>
                </a:solidFill>
                <a:latin typeface="Times New Roman" panose="02020603050405020304" pitchFamily="18" charset="0"/>
                <a:cs typeface="Times New Roman" panose="02020603050405020304" pitchFamily="18" charset="0"/>
                <a:sym typeface="+mn-ea"/>
              </a:rPr>
              <a:t>目的</a:t>
            </a:r>
            <a:r>
              <a:rPr lang="zh-CN" altLang="en-US" sz="2000" b="1" dirty="0">
                <a:latin typeface="Times New Roman" panose="02020603050405020304" pitchFamily="18" charset="0"/>
                <a:cs typeface="Times New Roman" panose="02020603050405020304" pitchFamily="18" charset="0"/>
                <a:sym typeface="+mn-ea"/>
              </a:rPr>
              <a:t>操作数由</a:t>
            </a:r>
            <a:r>
              <a:rPr lang="en-US" altLang="zh-CN" sz="2000" b="1" dirty="0">
                <a:solidFill>
                  <a:srgbClr val="C00000"/>
                </a:solidFill>
                <a:latin typeface="Times New Roman" panose="02020603050405020304" pitchFamily="18" charset="0"/>
                <a:cs typeface="Times New Roman" panose="02020603050405020304" pitchFamily="18" charset="0"/>
                <a:sym typeface="+mn-ea"/>
              </a:rPr>
              <a:t>MOD</a:t>
            </a:r>
            <a:r>
              <a:rPr lang="zh-CN" altLang="en-US" sz="2000" b="1" dirty="0">
                <a:solidFill>
                  <a:srgbClr val="C00000"/>
                </a:solidFill>
                <a:latin typeface="Times New Roman" panose="02020603050405020304" pitchFamily="18" charset="0"/>
                <a:cs typeface="Times New Roman" panose="02020603050405020304" pitchFamily="18" charset="0"/>
                <a:sym typeface="+mn-ea"/>
              </a:rPr>
              <a:t>和</a:t>
            </a:r>
            <a:r>
              <a:rPr lang="en-US" altLang="zh-CN" sz="2000" b="1" dirty="0">
                <a:solidFill>
                  <a:srgbClr val="C00000"/>
                </a:solidFill>
                <a:latin typeface="Times New Roman" panose="02020603050405020304" pitchFamily="18" charset="0"/>
                <a:cs typeface="Times New Roman" panose="02020603050405020304" pitchFamily="18" charset="0"/>
                <a:sym typeface="+mn-ea"/>
              </a:rPr>
              <a:t>R/M</a:t>
            </a:r>
            <a:r>
              <a:rPr lang="zh-CN" altLang="en-US" sz="2000" b="1" dirty="0">
                <a:latin typeface="Times New Roman" panose="02020603050405020304" pitchFamily="18" charset="0"/>
                <a:cs typeface="Times New Roman" panose="02020603050405020304" pitchFamily="18" charset="0"/>
                <a:sym typeface="+mn-ea"/>
              </a:rPr>
              <a:t>字段寻址</a:t>
            </a:r>
            <a:endParaRPr lang="zh-CN" altLang="en-US" sz="2000" b="1" dirty="0">
              <a:latin typeface="Times New Roman" panose="02020603050405020304" pitchFamily="18" charset="0"/>
              <a:cs typeface="Times New Roman" panose="02020603050405020304" pitchFamily="18" charset="0"/>
              <a:sym typeface="+mn-ea"/>
            </a:endParaRPr>
          </a:p>
          <a:p>
            <a:pPr marL="457200" lvl="0" indent="-457200" algn="l" eaLnBrk="1" hangingPunct="1">
              <a:lnSpc>
                <a:spcPct val="80000"/>
              </a:lnSpc>
              <a:spcBef>
                <a:spcPct val="50000"/>
              </a:spcBef>
              <a:buClrTx/>
              <a:buSzTx/>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sym typeface="+mn-ea"/>
              </a:rPr>
              <a:t>w</a:t>
            </a:r>
            <a:r>
              <a:rPr lang="zh-CN" altLang="en-US" sz="2000" b="1" dirty="0">
                <a:latin typeface="Times New Roman" panose="02020603050405020304" pitchFamily="18" charset="0"/>
                <a:cs typeface="Times New Roman" panose="02020603050405020304" pitchFamily="18" charset="0"/>
                <a:sym typeface="+mn-ea"/>
              </a:rPr>
              <a:t>：</a:t>
            </a:r>
            <a:r>
              <a:rPr lang="en-US" altLang="zh-CN" sz="2000" b="1" dirty="0">
                <a:latin typeface="Times New Roman" panose="02020603050405020304" pitchFamily="18" charset="0"/>
                <a:cs typeface="Times New Roman" panose="02020603050405020304" pitchFamily="18" charset="0"/>
                <a:sym typeface="+mn-ea"/>
              </a:rPr>
              <a:t>w=1</a:t>
            </a:r>
            <a:r>
              <a:rPr lang="zh-CN" altLang="en-US" sz="2000" b="1" dirty="0">
                <a:latin typeface="Times New Roman" panose="02020603050405020304" pitchFamily="18" charset="0"/>
                <a:cs typeface="Times New Roman" panose="02020603050405020304" pitchFamily="18" charset="0"/>
                <a:sym typeface="+mn-ea"/>
              </a:rPr>
              <a:t>表示两个操作数为</a:t>
            </a:r>
            <a:r>
              <a:rPr lang="en-US" altLang="zh-CN" sz="2000" b="1" dirty="0">
                <a:latin typeface="Times New Roman" panose="02020603050405020304" pitchFamily="18" charset="0"/>
                <a:cs typeface="Times New Roman" panose="02020603050405020304" pitchFamily="18" charset="0"/>
                <a:sym typeface="+mn-ea"/>
              </a:rPr>
              <a:t>16</a:t>
            </a:r>
            <a:r>
              <a:rPr lang="zh-CN" altLang="en-US" sz="2000" b="1" dirty="0">
                <a:latin typeface="Times New Roman" panose="02020603050405020304" pitchFamily="18" charset="0"/>
                <a:cs typeface="Times New Roman" panose="02020603050405020304" pitchFamily="18" charset="0"/>
                <a:sym typeface="+mn-ea"/>
              </a:rPr>
              <a:t>位字</a:t>
            </a:r>
            <a:endParaRPr lang="zh-CN" altLang="en-US" sz="2000" b="1" dirty="0">
              <a:solidFill>
                <a:schemeClr val="tx1"/>
              </a:solidFill>
              <a:latin typeface="Times New Roman" panose="02020603050405020304" pitchFamily="18" charset="0"/>
              <a:cs typeface="Times New Roman" panose="02020603050405020304" pitchFamily="18" charset="0"/>
              <a:sym typeface="+mn-ea"/>
            </a:endParaRPr>
          </a:p>
          <a:p>
            <a:pPr lvl="0" algn="l" eaLnBrk="1" hangingPunct="1">
              <a:lnSpc>
                <a:spcPct val="80000"/>
              </a:lnSpc>
              <a:spcBef>
                <a:spcPct val="50000"/>
              </a:spcBef>
              <a:buClrTx/>
              <a:buSzTx/>
              <a:buFont typeface="Arial" panose="020B0604020202020204" pitchFamily="34" charset="0"/>
            </a:pPr>
            <a:r>
              <a:rPr lang="en-US" altLang="zh-CN" sz="2000" b="1" dirty="0">
                <a:latin typeface="Times New Roman" panose="02020603050405020304" pitchFamily="18" charset="0"/>
                <a:cs typeface="Times New Roman" panose="02020603050405020304" pitchFamily="18" charset="0"/>
                <a:sym typeface="+mn-ea"/>
              </a:rPr>
              <a:t>               w=0</a:t>
            </a:r>
            <a:r>
              <a:rPr lang="zh-CN" altLang="en-US" sz="2000" b="1" dirty="0">
                <a:latin typeface="Times New Roman" panose="02020603050405020304" pitchFamily="18" charset="0"/>
                <a:cs typeface="Times New Roman" panose="02020603050405020304" pitchFamily="18" charset="0"/>
                <a:sym typeface="+mn-ea"/>
              </a:rPr>
              <a:t>表示两个操作数为</a:t>
            </a:r>
            <a:r>
              <a:rPr lang="en-US" altLang="zh-CN" sz="2000" b="1" dirty="0">
                <a:latin typeface="Times New Roman" panose="02020603050405020304" pitchFamily="18" charset="0"/>
                <a:cs typeface="Times New Roman" panose="02020603050405020304" pitchFamily="18" charset="0"/>
                <a:sym typeface="+mn-ea"/>
              </a:rPr>
              <a:t>8</a:t>
            </a:r>
            <a:r>
              <a:rPr lang="zh-CN" altLang="en-US" sz="2000" b="1" dirty="0">
                <a:latin typeface="Times New Roman" panose="02020603050405020304" pitchFamily="18" charset="0"/>
                <a:cs typeface="Times New Roman" panose="02020603050405020304" pitchFamily="18" charset="0"/>
                <a:sym typeface="+mn-ea"/>
              </a:rPr>
              <a:t>位字节</a:t>
            </a:r>
            <a:endParaRPr lang="zh-CN" altLang="en-US" sz="2000"/>
          </a:p>
        </p:txBody>
      </p:sp>
      <p:sp>
        <p:nvSpPr>
          <p:cNvPr id="16" name="文本框 15"/>
          <p:cNvSpPr txBox="1"/>
          <p:nvPr/>
        </p:nvSpPr>
        <p:spPr>
          <a:xfrm>
            <a:off x="235585" y="1661795"/>
            <a:ext cx="5416550" cy="39878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p>
            <a:r>
              <a:rPr lang="en-US" altLang="zh-CN" sz="2000" b="1">
                <a:solidFill>
                  <a:srgbClr val="C00000"/>
                </a:solidFill>
              </a:rPr>
              <a:t>MOD</a:t>
            </a:r>
            <a:r>
              <a:rPr lang="zh-CN" altLang="en-US" sz="2000" b="1">
                <a:solidFill>
                  <a:srgbClr val="C00000"/>
                </a:solidFill>
              </a:rPr>
              <a:t>和</a:t>
            </a:r>
            <a:r>
              <a:rPr lang="en-US" altLang="zh-CN" sz="2000" b="1">
                <a:solidFill>
                  <a:srgbClr val="C00000"/>
                </a:solidFill>
              </a:rPr>
              <a:t>R/M</a:t>
            </a:r>
            <a:r>
              <a:rPr lang="zh-CN" altLang="en-US" sz="2000" b="1"/>
              <a:t>、</a:t>
            </a:r>
            <a:r>
              <a:rPr lang="en-US" altLang="zh-CN" sz="2000" b="1">
                <a:solidFill>
                  <a:srgbClr val="3333FF"/>
                </a:solidFill>
              </a:rPr>
              <a:t>REG</a:t>
            </a:r>
            <a:r>
              <a:rPr lang="zh-CN" altLang="en-US" sz="2000" b="1"/>
              <a:t>字段的编码如后页所示。</a:t>
            </a:r>
            <a:endParaRPr lang="zh-CN" altLang="en-US" sz="2000" b="1"/>
          </a:p>
        </p:txBody>
      </p:sp>
    </p:spTree>
  </p:cSld>
  <p:clrMapOvr>
    <a:masterClrMapping/>
  </p:clrMapOvr>
  <p:transition spd="slow">
    <p:cover dir="l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a:graphicFrameLocks noGrp="1"/>
          </p:cNvGraphicFramePr>
          <p:nvPr>
            <p:custDataLst>
              <p:tags r:id="rId1"/>
            </p:custDataLst>
          </p:nvPr>
        </p:nvGraphicFramePr>
        <p:xfrm>
          <a:off x="5892455" y="1791702"/>
          <a:ext cx="2668270" cy="5529580"/>
        </p:xfrm>
        <a:graphic>
          <a:graphicData uri="http://schemas.openxmlformats.org/drawingml/2006/table">
            <a:tbl>
              <a:tblPr firstRow="1" bandRow="1">
                <a:tableStyleId>{5C22544A-7EE6-4342-B048-85BDC9FD1C3A}</a:tableStyleId>
              </a:tblPr>
              <a:tblGrid>
                <a:gridCol w="975995"/>
                <a:gridCol w="854075"/>
                <a:gridCol w="838200"/>
              </a:tblGrid>
              <a:tr h="459909">
                <a:tc>
                  <a:txBody>
                    <a:bodyPr/>
                    <a:p>
                      <a:pPr algn="ctr"/>
                      <a:r>
                        <a:rPr lang="en-US" altLang="zh-CN" sz="1600" dirty="0" smtClean="0">
                          <a:solidFill>
                            <a:schemeClr val="tx1"/>
                          </a:solidFill>
                        </a:rPr>
                        <a:t>REG</a:t>
                      </a:r>
                      <a:endParaRPr lang="en-US" altLang="zh-CN" sz="1600" dirty="0" smtClean="0">
                        <a:solidFill>
                          <a:schemeClr val="tx1"/>
                        </a:solidFill>
                      </a:endParaRPr>
                    </a:p>
                  </a:txBody>
                  <a:tcPr/>
                </a:tc>
                <a:tc>
                  <a:txBody>
                    <a:bodyPr/>
                    <a:p>
                      <a:pPr algn="ctr"/>
                      <a:r>
                        <a:rPr lang="en-US" sz="1600" dirty="0" smtClean="0">
                          <a:solidFill>
                            <a:srgbClr val="C00000"/>
                          </a:solidFill>
                        </a:rPr>
                        <a:t>w=0</a:t>
                      </a:r>
                      <a:endParaRPr lang="en-US" sz="1600" dirty="0" smtClean="0">
                        <a:solidFill>
                          <a:srgbClr val="C00000"/>
                        </a:solidFill>
                      </a:endParaRPr>
                    </a:p>
                  </a:txBody>
                  <a:tcPr/>
                </a:tc>
                <a:tc>
                  <a:txBody>
                    <a:bodyPr/>
                    <a:p>
                      <a:pPr algn="ctr"/>
                      <a:r>
                        <a:rPr lang="en-US" altLang="zh-CN" sz="1600" dirty="0" smtClean="0">
                          <a:solidFill>
                            <a:schemeClr val="tx1"/>
                          </a:solidFill>
                        </a:rPr>
                        <a:t>w=1</a:t>
                      </a:r>
                      <a:endParaRPr lang="en-US" altLang="zh-CN" sz="1600" dirty="0" smtClean="0">
                        <a:solidFill>
                          <a:schemeClr val="tx1"/>
                        </a:solidFill>
                      </a:endParaRPr>
                    </a:p>
                  </a:txBody>
                  <a:tcPr/>
                </a:tc>
              </a:tr>
              <a:tr h="459909">
                <a:tc>
                  <a:txBody>
                    <a:bodyPr/>
                    <a:p>
                      <a:pPr algn="ctr"/>
                      <a:r>
                        <a:rPr lang="en-US" altLang="zh-CN" sz="1600" dirty="0"/>
                        <a:t>000</a:t>
                      </a:r>
                      <a:endParaRPr lang="en-US" altLang="zh-CN" sz="1600" dirty="0"/>
                    </a:p>
                  </a:txBody>
                  <a:tcPr>
                    <a:solidFill>
                      <a:schemeClr val="accent6">
                        <a:lumMod val="20000"/>
                        <a:lumOff val="80000"/>
                      </a:schemeClr>
                    </a:solidFill>
                  </a:tcPr>
                </a:tc>
                <a:tc>
                  <a:txBody>
                    <a:bodyPr/>
                    <a:p>
                      <a:pPr algn="ctr"/>
                      <a:r>
                        <a:rPr lang="en-US" altLang="zh-CN" sz="1600" dirty="0">
                          <a:solidFill>
                            <a:srgbClr val="C00000"/>
                          </a:solidFill>
                        </a:rPr>
                        <a:t>AL</a:t>
                      </a:r>
                      <a:endParaRPr lang="en-US" altLang="zh-CN" sz="1600" dirty="0">
                        <a:solidFill>
                          <a:srgbClr val="C00000"/>
                        </a:solidFill>
                      </a:endParaRPr>
                    </a:p>
                  </a:txBody>
                  <a:tcPr>
                    <a:solidFill>
                      <a:schemeClr val="accent6">
                        <a:lumMod val="20000"/>
                        <a:lumOff val="80000"/>
                      </a:schemeClr>
                    </a:solidFill>
                  </a:tcPr>
                </a:tc>
                <a:tc>
                  <a:txBody>
                    <a:bodyPr/>
                    <a:p>
                      <a:pPr algn="ctr"/>
                      <a:r>
                        <a:rPr lang="en-US" altLang="zh-CN" sz="1600" dirty="0"/>
                        <a:t>AX</a:t>
                      </a:r>
                      <a:endParaRPr lang="en-US" altLang="zh-CN" sz="1600" dirty="0"/>
                    </a:p>
                  </a:txBody>
                  <a:tcPr>
                    <a:solidFill>
                      <a:schemeClr val="accent6">
                        <a:lumMod val="20000"/>
                        <a:lumOff val="80000"/>
                      </a:schemeClr>
                    </a:solidFill>
                  </a:tcPr>
                </a:tc>
              </a:tr>
              <a:tr h="459909">
                <a:tc>
                  <a:txBody>
                    <a:bodyPr/>
                    <a:p>
                      <a:pPr algn="ctr"/>
                      <a:r>
                        <a:rPr lang="en-US" altLang="zh-CN" sz="1600" dirty="0"/>
                        <a:t>001</a:t>
                      </a:r>
                      <a:endParaRPr lang="en-US" altLang="zh-CN" sz="1600" dirty="0"/>
                    </a:p>
                  </a:txBody>
                  <a:tcPr>
                    <a:solidFill>
                      <a:schemeClr val="accent6">
                        <a:lumMod val="20000"/>
                        <a:lumOff val="80000"/>
                      </a:schemeClr>
                    </a:solidFill>
                  </a:tcPr>
                </a:tc>
                <a:tc>
                  <a:txBody>
                    <a:bodyPr/>
                    <a:p>
                      <a:pPr algn="ctr"/>
                      <a:r>
                        <a:rPr lang="en-US" altLang="zh-CN" sz="1600" dirty="0">
                          <a:solidFill>
                            <a:srgbClr val="C00000"/>
                          </a:solidFill>
                        </a:rPr>
                        <a:t>CL</a:t>
                      </a:r>
                      <a:endParaRPr lang="en-US" altLang="zh-CN" sz="1600" dirty="0">
                        <a:solidFill>
                          <a:srgbClr val="C00000"/>
                        </a:solidFill>
                      </a:endParaRPr>
                    </a:p>
                  </a:txBody>
                  <a:tcPr>
                    <a:solidFill>
                      <a:schemeClr val="accent6">
                        <a:lumMod val="20000"/>
                        <a:lumOff val="80000"/>
                      </a:schemeClr>
                    </a:solidFill>
                  </a:tcPr>
                </a:tc>
                <a:tc>
                  <a:txBody>
                    <a:bodyPr/>
                    <a:p>
                      <a:pPr algn="ctr"/>
                      <a:r>
                        <a:rPr lang="en-US" altLang="zh-CN" sz="1600" dirty="0"/>
                        <a:t>CX</a:t>
                      </a:r>
                      <a:endParaRPr lang="en-US" altLang="zh-CN" sz="1600" dirty="0"/>
                    </a:p>
                  </a:txBody>
                  <a:tcPr>
                    <a:solidFill>
                      <a:schemeClr val="accent6">
                        <a:lumMod val="20000"/>
                        <a:lumOff val="80000"/>
                      </a:schemeClr>
                    </a:solidFill>
                  </a:tcPr>
                </a:tc>
              </a:tr>
              <a:tr h="459909">
                <a:tc>
                  <a:txBody>
                    <a:bodyPr/>
                    <a:p>
                      <a:pPr algn="ctr"/>
                      <a:r>
                        <a:rPr lang="en-US" altLang="zh-CN" sz="1600" dirty="0"/>
                        <a:t>010</a:t>
                      </a:r>
                      <a:endParaRPr lang="en-US" altLang="zh-CN" sz="1600" dirty="0"/>
                    </a:p>
                  </a:txBody>
                  <a:tcPr>
                    <a:solidFill>
                      <a:schemeClr val="accent6">
                        <a:lumMod val="20000"/>
                        <a:lumOff val="80000"/>
                      </a:schemeClr>
                    </a:solidFill>
                  </a:tcPr>
                </a:tc>
                <a:tc>
                  <a:txBody>
                    <a:bodyPr/>
                    <a:p>
                      <a:pPr algn="ctr"/>
                      <a:r>
                        <a:rPr lang="en-US" altLang="zh-CN" sz="1600" dirty="0">
                          <a:solidFill>
                            <a:srgbClr val="C00000"/>
                          </a:solidFill>
                        </a:rPr>
                        <a:t>DL</a:t>
                      </a:r>
                      <a:endParaRPr lang="en-US" altLang="zh-CN" sz="1600" dirty="0">
                        <a:solidFill>
                          <a:srgbClr val="C00000"/>
                        </a:solidFill>
                      </a:endParaRPr>
                    </a:p>
                  </a:txBody>
                  <a:tcPr>
                    <a:solidFill>
                      <a:schemeClr val="accent6">
                        <a:lumMod val="20000"/>
                        <a:lumOff val="80000"/>
                      </a:schemeClr>
                    </a:solidFill>
                  </a:tcPr>
                </a:tc>
                <a:tc>
                  <a:txBody>
                    <a:bodyPr/>
                    <a:p>
                      <a:pPr algn="ctr"/>
                      <a:r>
                        <a:rPr lang="en-US" altLang="zh-CN" sz="1600" dirty="0"/>
                        <a:t>DX</a:t>
                      </a:r>
                      <a:endParaRPr lang="en-US" altLang="zh-CN" sz="1600" dirty="0"/>
                    </a:p>
                  </a:txBody>
                  <a:tcPr>
                    <a:solidFill>
                      <a:schemeClr val="accent6">
                        <a:lumMod val="20000"/>
                        <a:lumOff val="80000"/>
                      </a:schemeClr>
                    </a:solidFill>
                  </a:tcPr>
                </a:tc>
              </a:tr>
              <a:tr h="459909">
                <a:tc>
                  <a:txBody>
                    <a:bodyPr/>
                    <a:p>
                      <a:pPr algn="ctr"/>
                      <a:r>
                        <a:rPr lang="en-US" altLang="zh-CN" sz="1600" dirty="0"/>
                        <a:t>011</a:t>
                      </a:r>
                      <a:endParaRPr lang="en-US" altLang="zh-CN" sz="1600" dirty="0"/>
                    </a:p>
                  </a:txBody>
                  <a:tcPr>
                    <a:solidFill>
                      <a:schemeClr val="accent6">
                        <a:lumMod val="20000"/>
                        <a:lumOff val="80000"/>
                      </a:schemeClr>
                    </a:solidFill>
                  </a:tcPr>
                </a:tc>
                <a:tc>
                  <a:txBody>
                    <a:bodyPr/>
                    <a:p>
                      <a:pPr algn="ctr"/>
                      <a:r>
                        <a:rPr lang="en-US" altLang="zh-CN" sz="1600" dirty="0">
                          <a:solidFill>
                            <a:srgbClr val="C00000"/>
                          </a:solidFill>
                        </a:rPr>
                        <a:t>BL</a:t>
                      </a:r>
                      <a:endParaRPr lang="en-US" altLang="zh-CN" sz="1600" dirty="0">
                        <a:solidFill>
                          <a:srgbClr val="C00000"/>
                        </a:solidFill>
                      </a:endParaRPr>
                    </a:p>
                  </a:txBody>
                  <a:tcPr>
                    <a:solidFill>
                      <a:schemeClr val="accent6">
                        <a:lumMod val="20000"/>
                        <a:lumOff val="80000"/>
                      </a:schemeClr>
                    </a:solidFill>
                  </a:tcPr>
                </a:tc>
                <a:tc>
                  <a:txBody>
                    <a:bodyPr/>
                    <a:p>
                      <a:pPr algn="ctr"/>
                      <a:r>
                        <a:rPr lang="en-US" altLang="zh-CN" sz="1600" dirty="0"/>
                        <a:t>BX</a:t>
                      </a:r>
                      <a:endParaRPr lang="en-US" altLang="zh-CN" sz="1600" dirty="0"/>
                    </a:p>
                  </a:txBody>
                  <a:tcPr>
                    <a:solidFill>
                      <a:schemeClr val="accent6">
                        <a:lumMod val="20000"/>
                        <a:lumOff val="80000"/>
                      </a:schemeClr>
                    </a:solidFill>
                  </a:tcPr>
                </a:tc>
              </a:tr>
              <a:tr h="470850">
                <a:tc>
                  <a:txBody>
                    <a:bodyPr/>
                    <a:p>
                      <a:pPr algn="ctr"/>
                      <a:r>
                        <a:rPr lang="en-US" altLang="zh-CN" sz="1600" dirty="0"/>
                        <a:t>100</a:t>
                      </a:r>
                      <a:endParaRPr lang="en-US" altLang="zh-CN" sz="1600" dirty="0"/>
                    </a:p>
                  </a:txBody>
                  <a:tcPr>
                    <a:solidFill>
                      <a:schemeClr val="accent6">
                        <a:lumMod val="20000"/>
                        <a:lumOff val="80000"/>
                      </a:schemeClr>
                    </a:solidFill>
                  </a:tcPr>
                </a:tc>
                <a:tc>
                  <a:txBody>
                    <a:bodyPr/>
                    <a:p>
                      <a:pPr algn="ctr"/>
                      <a:r>
                        <a:rPr lang="en-US" altLang="zh-CN" sz="1600" dirty="0">
                          <a:solidFill>
                            <a:srgbClr val="C00000"/>
                          </a:solidFill>
                        </a:rPr>
                        <a:t>AH</a:t>
                      </a:r>
                      <a:endParaRPr lang="en-US" altLang="zh-CN" sz="1600" dirty="0">
                        <a:solidFill>
                          <a:srgbClr val="C00000"/>
                        </a:solidFill>
                      </a:endParaRPr>
                    </a:p>
                  </a:txBody>
                  <a:tcPr>
                    <a:solidFill>
                      <a:schemeClr val="accent6">
                        <a:lumMod val="20000"/>
                        <a:lumOff val="80000"/>
                      </a:schemeClr>
                    </a:solidFill>
                  </a:tcPr>
                </a:tc>
                <a:tc>
                  <a:txBody>
                    <a:bodyPr/>
                    <a:p>
                      <a:pPr algn="ctr"/>
                      <a:r>
                        <a:rPr lang="en-US" altLang="zh-CN" sz="1600" dirty="0"/>
                        <a:t>SP</a:t>
                      </a:r>
                      <a:endParaRPr lang="en-US" altLang="zh-CN" sz="1600" dirty="0"/>
                    </a:p>
                  </a:txBody>
                  <a:tcPr>
                    <a:solidFill>
                      <a:schemeClr val="accent6">
                        <a:lumMod val="20000"/>
                        <a:lumOff val="80000"/>
                      </a:schemeClr>
                    </a:solidFill>
                  </a:tcPr>
                </a:tc>
              </a:tr>
              <a:tr h="459909">
                <a:tc>
                  <a:txBody>
                    <a:bodyPr/>
                    <a:p>
                      <a:pPr algn="ctr"/>
                      <a:r>
                        <a:rPr lang="en-US" altLang="zh-CN" sz="1600" dirty="0"/>
                        <a:t>101</a:t>
                      </a:r>
                      <a:endParaRPr lang="en-US" altLang="zh-CN" sz="1600" dirty="0"/>
                    </a:p>
                  </a:txBody>
                  <a:tcPr>
                    <a:solidFill>
                      <a:schemeClr val="accent6">
                        <a:lumMod val="20000"/>
                        <a:lumOff val="80000"/>
                      </a:schemeClr>
                    </a:solidFill>
                  </a:tcPr>
                </a:tc>
                <a:tc>
                  <a:txBody>
                    <a:bodyPr/>
                    <a:p>
                      <a:pPr algn="ctr"/>
                      <a:r>
                        <a:rPr lang="en-US" altLang="zh-CN" sz="1600" dirty="0">
                          <a:solidFill>
                            <a:srgbClr val="C00000"/>
                          </a:solidFill>
                        </a:rPr>
                        <a:t>CH</a:t>
                      </a:r>
                      <a:endParaRPr lang="en-US" altLang="zh-CN" sz="1600" dirty="0">
                        <a:solidFill>
                          <a:srgbClr val="C00000"/>
                        </a:solidFill>
                      </a:endParaRPr>
                    </a:p>
                  </a:txBody>
                  <a:tcPr>
                    <a:solidFill>
                      <a:schemeClr val="accent6">
                        <a:lumMod val="20000"/>
                        <a:lumOff val="80000"/>
                      </a:schemeClr>
                    </a:solidFill>
                  </a:tcPr>
                </a:tc>
                <a:tc>
                  <a:txBody>
                    <a:bodyPr/>
                    <a:p>
                      <a:pPr algn="ctr"/>
                      <a:r>
                        <a:rPr lang="en-US" altLang="zh-CN" sz="1600" dirty="0"/>
                        <a:t>BP</a:t>
                      </a:r>
                      <a:endParaRPr lang="en-US" altLang="zh-CN" sz="1600" dirty="0"/>
                    </a:p>
                  </a:txBody>
                  <a:tcPr>
                    <a:solidFill>
                      <a:schemeClr val="accent6">
                        <a:lumMod val="20000"/>
                        <a:lumOff val="80000"/>
                      </a:schemeClr>
                    </a:solidFill>
                  </a:tcPr>
                </a:tc>
              </a:tr>
              <a:tr h="459909">
                <a:tc>
                  <a:txBody>
                    <a:bodyPr/>
                    <a:p>
                      <a:pPr algn="ctr"/>
                      <a:r>
                        <a:rPr lang="en-US" altLang="zh-CN" sz="1600" dirty="0"/>
                        <a:t>110</a:t>
                      </a:r>
                      <a:endParaRPr lang="en-US" altLang="zh-CN" sz="1600" dirty="0"/>
                    </a:p>
                  </a:txBody>
                  <a:tcPr>
                    <a:solidFill>
                      <a:schemeClr val="accent6">
                        <a:lumMod val="20000"/>
                        <a:lumOff val="80000"/>
                      </a:schemeClr>
                    </a:solidFill>
                  </a:tcPr>
                </a:tc>
                <a:tc>
                  <a:txBody>
                    <a:bodyPr/>
                    <a:p>
                      <a:pPr algn="ctr"/>
                      <a:r>
                        <a:rPr lang="en-US" altLang="zh-CN" sz="1600" dirty="0">
                          <a:solidFill>
                            <a:srgbClr val="C00000"/>
                          </a:solidFill>
                        </a:rPr>
                        <a:t>DH</a:t>
                      </a:r>
                      <a:endParaRPr lang="en-US" altLang="zh-CN" sz="1600" dirty="0">
                        <a:solidFill>
                          <a:srgbClr val="C00000"/>
                        </a:solidFill>
                      </a:endParaRPr>
                    </a:p>
                  </a:txBody>
                  <a:tcPr>
                    <a:solidFill>
                      <a:schemeClr val="accent6">
                        <a:lumMod val="20000"/>
                        <a:lumOff val="80000"/>
                      </a:schemeClr>
                    </a:solidFill>
                  </a:tcPr>
                </a:tc>
                <a:tc>
                  <a:txBody>
                    <a:bodyPr/>
                    <a:p>
                      <a:pPr algn="ctr"/>
                      <a:r>
                        <a:rPr lang="en-US" altLang="zh-CN" sz="1600" dirty="0"/>
                        <a:t>SI</a:t>
                      </a:r>
                      <a:endParaRPr lang="en-US" altLang="zh-CN" sz="1600" dirty="0"/>
                    </a:p>
                  </a:txBody>
                  <a:tcPr>
                    <a:solidFill>
                      <a:schemeClr val="accent6">
                        <a:lumMod val="20000"/>
                        <a:lumOff val="80000"/>
                      </a:schemeClr>
                    </a:solidFill>
                  </a:tcPr>
                </a:tc>
              </a:tr>
              <a:tr h="459909">
                <a:tc>
                  <a:txBody>
                    <a:bodyPr/>
                    <a:p>
                      <a:pPr algn="ctr"/>
                      <a:r>
                        <a:rPr lang="en-US" altLang="zh-CN" sz="1600" dirty="0"/>
                        <a:t>111</a:t>
                      </a:r>
                      <a:endParaRPr lang="en-US" altLang="zh-CN" sz="1600" dirty="0"/>
                    </a:p>
                  </a:txBody>
                  <a:tcPr>
                    <a:solidFill>
                      <a:schemeClr val="accent6">
                        <a:lumMod val="20000"/>
                        <a:lumOff val="80000"/>
                      </a:schemeClr>
                    </a:solidFill>
                  </a:tcPr>
                </a:tc>
                <a:tc>
                  <a:txBody>
                    <a:bodyPr/>
                    <a:p>
                      <a:pPr algn="ctr"/>
                      <a:r>
                        <a:rPr lang="en-US" altLang="zh-CN" sz="1600" dirty="0">
                          <a:solidFill>
                            <a:srgbClr val="C00000"/>
                          </a:solidFill>
                        </a:rPr>
                        <a:t>BH</a:t>
                      </a:r>
                      <a:endParaRPr lang="en-US" altLang="zh-CN" sz="1600" dirty="0">
                        <a:solidFill>
                          <a:srgbClr val="C00000"/>
                        </a:solidFill>
                      </a:endParaRPr>
                    </a:p>
                  </a:txBody>
                  <a:tcPr>
                    <a:solidFill>
                      <a:schemeClr val="accent6">
                        <a:lumMod val="20000"/>
                        <a:lumOff val="80000"/>
                      </a:schemeClr>
                    </a:solidFill>
                  </a:tcPr>
                </a:tc>
                <a:tc>
                  <a:txBody>
                    <a:bodyPr/>
                    <a:p>
                      <a:pPr algn="ctr"/>
                      <a:r>
                        <a:rPr lang="en-US" altLang="zh-CN" sz="1600" dirty="0"/>
                        <a:t>DI</a:t>
                      </a:r>
                      <a:endParaRPr lang="en-US" altLang="zh-CN" sz="1600" dirty="0"/>
                    </a:p>
                  </a:txBody>
                  <a:tcPr>
                    <a:solidFill>
                      <a:schemeClr val="accent6">
                        <a:lumMod val="20000"/>
                        <a:lumOff val="80000"/>
                      </a:schemeClr>
                    </a:solidFill>
                  </a:tcPr>
                </a:tc>
              </a:tr>
            </a:tbl>
          </a:graphicData>
        </a:graphic>
      </p:graphicFrame>
      <p:sp>
        <p:nvSpPr>
          <p:cNvPr id="2" name="文本框 1"/>
          <p:cNvSpPr txBox="1"/>
          <p:nvPr/>
        </p:nvSpPr>
        <p:spPr>
          <a:xfrm>
            <a:off x="6372225" y="1340485"/>
            <a:ext cx="1817370" cy="368300"/>
          </a:xfrm>
          <a:prstGeom prst="rect">
            <a:avLst/>
          </a:prstGeom>
          <a:noFill/>
        </p:spPr>
        <p:txBody>
          <a:bodyPr wrap="square" rtlCol="0">
            <a:spAutoFit/>
          </a:bodyPr>
          <a:p>
            <a:r>
              <a:rPr lang="en-US" altLang="zh-CN" b="1"/>
              <a:t>REG</a:t>
            </a:r>
            <a:r>
              <a:rPr lang="zh-CN" altLang="en-US" b="1"/>
              <a:t>字段编码</a:t>
            </a:r>
            <a:endParaRPr lang="zh-CN" altLang="en-US" b="1"/>
          </a:p>
        </p:txBody>
      </p:sp>
      <p:sp>
        <p:nvSpPr>
          <p:cNvPr id="8" name="文本框 7"/>
          <p:cNvSpPr txBox="1"/>
          <p:nvPr/>
        </p:nvSpPr>
        <p:spPr>
          <a:xfrm>
            <a:off x="467360" y="1268730"/>
            <a:ext cx="4619625" cy="2306955"/>
          </a:xfrm>
          <a:prstGeom prst="rect">
            <a:avLst/>
          </a:prstGeom>
          <a:noFill/>
        </p:spPr>
        <p:txBody>
          <a:bodyPr wrap="square" rtlCol="0">
            <a:spAutoFit/>
          </a:bodyPr>
          <a:p>
            <a:pPr marL="342900" indent="-342900">
              <a:lnSpc>
                <a:spcPct val="150000"/>
              </a:lnSpc>
              <a:buFont typeface="Arial" panose="020B0604020202020204" pitchFamily="34" charset="0"/>
              <a:buChar char="•"/>
            </a:pPr>
            <a:r>
              <a:rPr lang="en-US" altLang="zh-CN" sz="2400" b="1">
                <a:solidFill>
                  <a:srgbClr val="C00000"/>
                </a:solidFill>
              </a:rPr>
              <a:t>w=0</a:t>
            </a:r>
            <a:r>
              <a:rPr lang="zh-CN" altLang="en-US" sz="2400" b="1"/>
              <a:t>说明是</a:t>
            </a:r>
            <a:r>
              <a:rPr lang="en-US" altLang="zh-CN" sz="2400" b="1"/>
              <a:t>REG</a:t>
            </a:r>
            <a:r>
              <a:rPr lang="zh-CN" altLang="en-US" sz="2400" b="1"/>
              <a:t>编码是</a:t>
            </a:r>
            <a:r>
              <a:rPr lang="en-US" altLang="zh-CN" sz="2400" b="1">
                <a:solidFill>
                  <a:srgbClr val="C00000"/>
                </a:solidFill>
              </a:rPr>
              <a:t>8</a:t>
            </a:r>
            <a:r>
              <a:rPr lang="zh-CN" altLang="en-US" sz="2400" b="1">
                <a:solidFill>
                  <a:srgbClr val="C00000"/>
                </a:solidFill>
              </a:rPr>
              <a:t>位</a:t>
            </a:r>
            <a:r>
              <a:rPr lang="zh-CN" altLang="en-US" sz="2400" b="1"/>
              <a:t>寄存器地址</a:t>
            </a:r>
            <a:endParaRPr lang="zh-CN" altLang="en-US" sz="2400" b="1"/>
          </a:p>
          <a:p>
            <a:pPr marL="342900" indent="-342900">
              <a:lnSpc>
                <a:spcPct val="150000"/>
              </a:lnSpc>
              <a:buFont typeface="Arial" panose="020B0604020202020204" pitchFamily="34" charset="0"/>
              <a:buChar char="•"/>
            </a:pPr>
            <a:r>
              <a:rPr lang="en-US" altLang="zh-CN" sz="2400" b="1"/>
              <a:t>w=1</a:t>
            </a:r>
            <a:r>
              <a:rPr lang="zh-CN" altLang="en-US" sz="2400" b="1"/>
              <a:t>说明</a:t>
            </a:r>
            <a:r>
              <a:rPr lang="en-US" altLang="zh-CN" sz="2400" b="1"/>
              <a:t>REG</a:t>
            </a:r>
            <a:r>
              <a:rPr lang="zh-CN" altLang="en-US" sz="2400" b="1"/>
              <a:t>编码</a:t>
            </a:r>
            <a:r>
              <a:rPr lang="zh-CN" altLang="en-US" sz="2400" b="1"/>
              <a:t>是</a:t>
            </a:r>
            <a:r>
              <a:rPr lang="en-US" altLang="zh-CN" sz="2400" b="1">
                <a:solidFill>
                  <a:srgbClr val="C00000"/>
                </a:solidFill>
              </a:rPr>
              <a:t>16</a:t>
            </a:r>
            <a:r>
              <a:rPr lang="zh-CN" altLang="en-US" sz="2400" b="1">
                <a:solidFill>
                  <a:srgbClr val="C00000"/>
                </a:solidFill>
              </a:rPr>
              <a:t>位</a:t>
            </a:r>
            <a:r>
              <a:rPr lang="zh-CN" altLang="en-US" sz="2400" b="1"/>
              <a:t>寄存器地址</a:t>
            </a:r>
            <a:endParaRPr lang="zh-CN" altLang="en-US" sz="2400" b="1"/>
          </a:p>
        </p:txBody>
      </p:sp>
      <p:sp>
        <p:nvSpPr>
          <p:cNvPr id="3" name="文本框 2"/>
          <p:cNvSpPr txBox="1"/>
          <p:nvPr/>
        </p:nvSpPr>
        <p:spPr>
          <a:xfrm>
            <a:off x="179705" y="332740"/>
            <a:ext cx="9141460" cy="737235"/>
          </a:xfrm>
          <a:prstGeom prst="rect">
            <a:avLst/>
          </a:prstGeom>
          <a:noFill/>
        </p:spPr>
        <p:txBody>
          <a:bodyPr wrap="none" rtlCol="0" anchor="t">
            <a:spAutoFit/>
          </a:bodyPr>
          <a:p>
            <a:pPr>
              <a:lnSpc>
                <a:spcPct val="150000"/>
              </a:lnSpc>
            </a:pPr>
            <a:r>
              <a:rPr lang="en-US" altLang="zh-CN" sz="2800" b="1">
                <a:solidFill>
                  <a:srgbClr val="C00000"/>
                </a:solidFill>
                <a:sym typeface="+mn-ea"/>
              </a:rPr>
              <a:t>REG</a:t>
            </a:r>
            <a:r>
              <a:rPr lang="zh-CN" altLang="en-US" sz="2400" b="1">
                <a:sym typeface="+mn-ea"/>
              </a:rPr>
              <a:t>寻址字段：指定一个操作数是寄存器寻址，字段编码如下表</a:t>
            </a:r>
            <a:r>
              <a:rPr lang="zh-CN" altLang="en-US" b="1">
                <a:sym typeface="+mn-ea"/>
              </a:rPr>
              <a:t>。</a:t>
            </a:r>
            <a:endParaRPr lang="zh-CN" altLang="en-US"/>
          </a:p>
        </p:txBody>
      </p:sp>
    </p:spTree>
  </p:cSld>
  <p:clrMapOvr>
    <a:masterClrMapping/>
  </p:clrMapOvr>
  <p:transition spd="slow">
    <p:cover dir="l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p:nvPr>
            <p:custDataLst>
              <p:tags r:id="rId1"/>
            </p:custDataLst>
          </p:nvPr>
        </p:nvGraphicFramePr>
        <p:xfrm>
          <a:off x="857885" y="2493010"/>
          <a:ext cx="7342505" cy="4428490"/>
        </p:xfrm>
        <a:graphic>
          <a:graphicData uri="http://schemas.openxmlformats.org/drawingml/2006/table">
            <a:tbl>
              <a:tblPr firstRow="1" bandRow="1">
                <a:tableStyleId>{5C22544A-7EE6-4342-B048-85BDC9FD1C3A}</a:tableStyleId>
              </a:tblPr>
              <a:tblGrid>
                <a:gridCol w="1066165"/>
                <a:gridCol w="1165860"/>
                <a:gridCol w="1712595"/>
                <a:gridCol w="1833245"/>
                <a:gridCol w="807085"/>
                <a:gridCol w="757555"/>
              </a:tblGrid>
              <a:tr h="381000">
                <a:tc rowSpan="3">
                  <a:txBody>
                    <a:bodyPr/>
                    <a:p>
                      <a:pPr>
                        <a:buNone/>
                      </a:pPr>
                      <a:endParaRPr lang="zh-CN" altLang="en-US"/>
                    </a:p>
                  </a:txBody>
                  <a:tcPr>
                    <a:solidFill>
                      <a:schemeClr val="accent2">
                        <a:lumMod val="20000"/>
                        <a:lumOff val="80000"/>
                      </a:schemeClr>
                    </a:solidFill>
                  </a:tcPr>
                </a:tc>
                <a:tc gridSpan="3">
                  <a:txBody>
                    <a:bodyPr/>
                    <a:p>
                      <a:pPr algn="ctr">
                        <a:buNone/>
                      </a:pPr>
                      <a:r>
                        <a:rPr lang="zh-CN" altLang="en-US" b="1">
                          <a:solidFill>
                            <a:schemeClr val="tx1"/>
                          </a:solidFill>
                        </a:rPr>
                        <a:t>存储器寻址方式</a:t>
                      </a:r>
                      <a:endParaRPr lang="zh-CN" altLang="en-US" b="1">
                        <a:solidFill>
                          <a:schemeClr val="tx1"/>
                        </a:solidFill>
                      </a:endParaRPr>
                    </a:p>
                  </a:txBody>
                  <a:tcPr/>
                </a:tc>
                <a:tc hMerge="1">
                  <a:tcPr/>
                </a:tc>
                <a:tc hMerge="1">
                  <a:tcPr/>
                </a:tc>
                <a:tc gridSpan="2">
                  <a:txBody>
                    <a:bodyPr/>
                    <a:p>
                      <a:pPr algn="ctr">
                        <a:buNone/>
                      </a:pPr>
                      <a:r>
                        <a:rPr lang="zh-CN" altLang="en-US" b="1">
                          <a:solidFill>
                            <a:schemeClr val="tx1"/>
                          </a:solidFill>
                        </a:rPr>
                        <a:t>寄存器</a:t>
                      </a:r>
                      <a:r>
                        <a:rPr lang="zh-CN" altLang="en-US" b="1">
                          <a:solidFill>
                            <a:schemeClr val="tx1"/>
                          </a:solidFill>
                        </a:rPr>
                        <a:t>寻址</a:t>
                      </a:r>
                      <a:endParaRPr lang="zh-CN" altLang="en-US" b="1">
                        <a:solidFill>
                          <a:schemeClr val="tx1"/>
                        </a:solidFill>
                      </a:endParaRPr>
                    </a:p>
                  </a:txBody>
                  <a:tcPr>
                    <a:solidFill>
                      <a:schemeClr val="bg2">
                        <a:lumMod val="40000"/>
                        <a:lumOff val="60000"/>
                      </a:schemeClr>
                    </a:solidFill>
                  </a:tcPr>
                </a:tc>
                <a:tc hMerge="1">
                  <a:tcPr/>
                </a:tc>
              </a:tr>
              <a:tr h="381000">
                <a:tc vMerge="1">
                  <a:tcPr/>
                </a:tc>
                <a:tc gridSpan="3">
                  <a:txBody>
                    <a:bodyPr/>
                    <a:p>
                      <a:pPr algn="ctr">
                        <a:buNone/>
                      </a:pPr>
                      <a:r>
                        <a:rPr lang="zh-CN" altLang="en-US" b="1"/>
                        <a:t>有效地址</a:t>
                      </a:r>
                      <a:r>
                        <a:rPr lang="en-US" altLang="zh-CN" b="1"/>
                        <a:t>EA</a:t>
                      </a:r>
                      <a:r>
                        <a:rPr lang="zh-CN" altLang="en-US" b="1"/>
                        <a:t>计算公式</a:t>
                      </a:r>
                      <a:endParaRPr lang="zh-CN" altLang="en-US" b="1"/>
                    </a:p>
                  </a:txBody>
                  <a:tcPr>
                    <a:solidFill>
                      <a:schemeClr val="accent4">
                        <a:lumMod val="10000"/>
                        <a:lumOff val="90000"/>
                      </a:schemeClr>
                    </a:solidFill>
                  </a:tcPr>
                </a:tc>
                <a:tc hMerge="1">
                  <a:tcPr>
                    <a:solidFill>
                      <a:schemeClr val="accent4">
                        <a:lumMod val="10000"/>
                        <a:lumOff val="90000"/>
                      </a:schemeClr>
                    </a:solidFill>
                  </a:tcPr>
                </a:tc>
                <a:tc hMerge="1">
                  <a:tcPr>
                    <a:solidFill>
                      <a:schemeClr val="accent4">
                        <a:lumMod val="10000"/>
                        <a:lumOff val="90000"/>
                      </a:schemeClr>
                    </a:solidFill>
                  </a:tcPr>
                </a:tc>
                <a:tc>
                  <a:txBody>
                    <a:bodyPr/>
                    <a:p>
                      <a:pPr>
                        <a:buNone/>
                      </a:pPr>
                      <a:r>
                        <a:rPr lang="en-US" altLang="zh-CN"/>
                        <a:t>w=0</a:t>
                      </a:r>
                      <a:endParaRPr lang="en-US" altLang="zh-CN"/>
                    </a:p>
                  </a:txBody>
                  <a:tcPr>
                    <a:solidFill>
                      <a:schemeClr val="tx2">
                        <a:lumMod val="20000"/>
                        <a:lumOff val="80000"/>
                      </a:schemeClr>
                    </a:solidFill>
                  </a:tcPr>
                </a:tc>
                <a:tc>
                  <a:txBody>
                    <a:bodyPr/>
                    <a:p>
                      <a:pPr>
                        <a:buNone/>
                      </a:pPr>
                      <a:r>
                        <a:rPr lang="en-US" altLang="zh-CN"/>
                        <a:t>w=1</a:t>
                      </a:r>
                      <a:endParaRPr lang="en-US" altLang="zh-CN"/>
                    </a:p>
                  </a:txBody>
                  <a:tcPr>
                    <a:solidFill>
                      <a:schemeClr val="tx2">
                        <a:lumMod val="20000"/>
                        <a:lumOff val="80000"/>
                      </a:schemeClr>
                    </a:solidFill>
                  </a:tcPr>
                </a:tc>
              </a:tr>
              <a:tr h="420370">
                <a:tc vMerge="1">
                  <a:tcPr/>
                </a:tc>
                <a:tc>
                  <a:txBody>
                    <a:bodyPr/>
                    <a:p>
                      <a:pPr algn="ctr">
                        <a:buNone/>
                      </a:pPr>
                      <a:r>
                        <a:rPr lang="en-US" altLang="zh-CN" b="1">
                          <a:solidFill>
                            <a:srgbClr val="C00000"/>
                          </a:solidFill>
                        </a:rPr>
                        <a:t>00</a:t>
                      </a:r>
                      <a:endParaRPr lang="en-US" altLang="zh-CN" b="1">
                        <a:solidFill>
                          <a:srgbClr val="C00000"/>
                        </a:solidFill>
                      </a:endParaRPr>
                    </a:p>
                  </a:txBody>
                  <a:tcPr/>
                </a:tc>
                <a:tc>
                  <a:txBody>
                    <a:bodyPr/>
                    <a:p>
                      <a:pPr algn="ctr">
                        <a:buNone/>
                      </a:pPr>
                      <a:r>
                        <a:rPr lang="en-US" altLang="zh-CN" b="1">
                          <a:solidFill>
                            <a:srgbClr val="C00000"/>
                          </a:solidFill>
                        </a:rPr>
                        <a:t>01</a:t>
                      </a:r>
                      <a:endParaRPr lang="en-US" altLang="zh-CN" b="1">
                        <a:solidFill>
                          <a:srgbClr val="C00000"/>
                        </a:solidFill>
                      </a:endParaRPr>
                    </a:p>
                  </a:txBody>
                  <a:tcPr>
                    <a:solidFill>
                      <a:schemeClr val="accent2">
                        <a:lumMod val="20000"/>
                        <a:lumOff val="80000"/>
                      </a:schemeClr>
                    </a:solidFill>
                  </a:tcPr>
                </a:tc>
                <a:tc>
                  <a:txBody>
                    <a:bodyPr/>
                    <a:p>
                      <a:pPr algn="ctr">
                        <a:buNone/>
                      </a:pPr>
                      <a:r>
                        <a:rPr lang="en-US" altLang="zh-CN" b="1">
                          <a:solidFill>
                            <a:srgbClr val="C00000"/>
                          </a:solidFill>
                        </a:rPr>
                        <a:t>10</a:t>
                      </a:r>
                      <a:endParaRPr lang="en-US" altLang="zh-CN" b="1">
                        <a:solidFill>
                          <a:srgbClr val="C00000"/>
                        </a:solidFill>
                      </a:endParaRPr>
                    </a:p>
                  </a:txBody>
                  <a:tcPr/>
                </a:tc>
                <a:tc gridSpan="2">
                  <a:txBody>
                    <a:bodyPr/>
                    <a:p>
                      <a:pPr algn="ctr">
                        <a:buNone/>
                      </a:pPr>
                      <a:r>
                        <a:rPr lang="en-US" altLang="zh-CN" b="1">
                          <a:solidFill>
                            <a:srgbClr val="C00000"/>
                          </a:solidFill>
                        </a:rPr>
                        <a:t>11</a:t>
                      </a:r>
                      <a:endParaRPr lang="en-US" altLang="zh-CN" b="1">
                        <a:solidFill>
                          <a:srgbClr val="C00000"/>
                        </a:solidFill>
                      </a:endParaRPr>
                    </a:p>
                  </a:txBody>
                  <a:tcPr>
                    <a:solidFill>
                      <a:schemeClr val="bg2">
                        <a:lumMod val="20000"/>
                        <a:lumOff val="80000"/>
                      </a:schemeClr>
                    </a:solidFill>
                  </a:tcPr>
                </a:tc>
                <a:tc hMerge="1">
                  <a:tcPr/>
                </a:tc>
              </a:tr>
              <a:tr h="449580">
                <a:tc>
                  <a:txBody>
                    <a:bodyPr/>
                    <a:p>
                      <a:pPr algn="ctr">
                        <a:buNone/>
                      </a:pPr>
                      <a:r>
                        <a:rPr lang="en-US" altLang="zh-CN" sz="1600"/>
                        <a:t>000</a:t>
                      </a:r>
                      <a:endParaRPr lang="en-US" altLang="zh-CN" sz="1600"/>
                    </a:p>
                  </a:txBody>
                  <a:tcPr>
                    <a:solidFill>
                      <a:schemeClr val="accent5"/>
                    </a:solidFill>
                  </a:tcPr>
                </a:tc>
                <a:tc>
                  <a:txBody>
                    <a:bodyPr/>
                    <a:p>
                      <a:pPr>
                        <a:buNone/>
                      </a:pPr>
                      <a:r>
                        <a:rPr lang="en-US" altLang="zh-CN" sz="1600"/>
                        <a:t>(BX)+(SI)</a:t>
                      </a:r>
                      <a:endParaRPr lang="en-US" altLang="zh-CN" sz="1600"/>
                    </a:p>
                  </a:txBody>
                  <a:tcPr/>
                </a:tc>
                <a:tc>
                  <a:txBody>
                    <a:bodyPr/>
                    <a:p>
                      <a:pPr>
                        <a:buNone/>
                      </a:pPr>
                      <a:r>
                        <a:rPr lang="en-US" altLang="zh-CN" sz="1600">
                          <a:sym typeface="+mn-ea"/>
                        </a:rPr>
                        <a:t>(BX)+(SI)+disp8</a:t>
                      </a:r>
                      <a:endParaRPr lang="en-US" altLang="zh-CN" sz="1600"/>
                    </a:p>
                  </a:txBody>
                  <a:tcPr>
                    <a:solidFill>
                      <a:schemeClr val="accent2">
                        <a:lumMod val="20000"/>
                        <a:lumOff val="80000"/>
                      </a:schemeClr>
                    </a:solidFill>
                  </a:tcPr>
                </a:tc>
                <a:tc>
                  <a:txBody>
                    <a:bodyPr/>
                    <a:p>
                      <a:pPr>
                        <a:buNone/>
                      </a:pPr>
                      <a:r>
                        <a:rPr lang="en-US" altLang="zh-CN" sz="1600">
                          <a:sym typeface="+mn-ea"/>
                        </a:rPr>
                        <a:t>(BX)+(SI)+disp16</a:t>
                      </a:r>
                      <a:endParaRPr lang="zh-CN" altLang="en-US" sz="1600"/>
                    </a:p>
                  </a:txBody>
                  <a:tcPr/>
                </a:tc>
                <a:tc>
                  <a:txBody>
                    <a:bodyPr/>
                    <a:p>
                      <a:pPr algn="ctr">
                        <a:buNone/>
                      </a:pPr>
                      <a:r>
                        <a:rPr lang="en-US" altLang="zh-CN" sz="1600"/>
                        <a:t>AL</a:t>
                      </a:r>
                      <a:endParaRPr lang="en-US" altLang="zh-CN" sz="1600"/>
                    </a:p>
                  </a:txBody>
                  <a:tcPr>
                    <a:solidFill>
                      <a:schemeClr val="tx1">
                        <a:lumMod val="10000"/>
                        <a:lumOff val="90000"/>
                      </a:schemeClr>
                    </a:solidFill>
                  </a:tcPr>
                </a:tc>
                <a:tc>
                  <a:txBody>
                    <a:bodyPr/>
                    <a:p>
                      <a:pPr algn="ctr">
                        <a:buNone/>
                      </a:pPr>
                      <a:r>
                        <a:rPr lang="en-US" altLang="zh-CN" sz="1600"/>
                        <a:t>AX</a:t>
                      </a:r>
                      <a:endParaRPr lang="en-US" altLang="zh-CN" sz="1600"/>
                    </a:p>
                  </a:txBody>
                  <a:tcPr>
                    <a:solidFill>
                      <a:schemeClr val="accent3">
                        <a:lumMod val="95000"/>
                      </a:schemeClr>
                    </a:solidFill>
                  </a:tcPr>
                </a:tc>
              </a:tr>
              <a:tr h="381000">
                <a:tc>
                  <a:txBody>
                    <a:bodyPr/>
                    <a:p>
                      <a:pPr algn="ctr">
                        <a:buNone/>
                      </a:pPr>
                      <a:r>
                        <a:rPr lang="en-US" altLang="zh-CN" sz="1600"/>
                        <a:t>001</a:t>
                      </a:r>
                      <a:endParaRPr lang="en-US" altLang="zh-CN" sz="1600"/>
                    </a:p>
                  </a:txBody>
                  <a:tcPr>
                    <a:solidFill>
                      <a:schemeClr val="accent5"/>
                    </a:solidFill>
                  </a:tcPr>
                </a:tc>
                <a:tc>
                  <a:txBody>
                    <a:bodyPr/>
                    <a:p>
                      <a:pPr>
                        <a:buNone/>
                      </a:pPr>
                      <a:r>
                        <a:rPr lang="en-US" altLang="zh-CN" sz="1600"/>
                        <a:t>(BX)+(DI)</a:t>
                      </a:r>
                      <a:endParaRPr lang="en-US" altLang="zh-CN" sz="1600"/>
                    </a:p>
                  </a:txBody>
                  <a:tcPr/>
                </a:tc>
                <a:tc>
                  <a:txBody>
                    <a:bodyPr/>
                    <a:p>
                      <a:pPr>
                        <a:buNone/>
                      </a:pPr>
                      <a:r>
                        <a:rPr lang="en-US" altLang="zh-CN" sz="1600">
                          <a:sym typeface="+mn-ea"/>
                        </a:rPr>
                        <a:t>(BX)+(DI)+disp8</a:t>
                      </a:r>
                      <a:endParaRPr lang="en-US" altLang="zh-CN" sz="1600"/>
                    </a:p>
                  </a:txBody>
                  <a:tcPr>
                    <a:solidFill>
                      <a:schemeClr val="accent2">
                        <a:lumMod val="20000"/>
                        <a:lumOff val="80000"/>
                      </a:schemeClr>
                    </a:solidFill>
                  </a:tcPr>
                </a:tc>
                <a:tc>
                  <a:txBody>
                    <a:bodyPr/>
                    <a:p>
                      <a:pPr>
                        <a:buNone/>
                      </a:pPr>
                      <a:r>
                        <a:rPr lang="en-US" altLang="zh-CN" sz="1600">
                          <a:sym typeface="+mn-ea"/>
                        </a:rPr>
                        <a:t>(BX)+(DI)+disp16</a:t>
                      </a:r>
                      <a:endParaRPr lang="zh-CN" altLang="en-US" sz="1600"/>
                    </a:p>
                  </a:txBody>
                  <a:tcPr/>
                </a:tc>
                <a:tc>
                  <a:txBody>
                    <a:bodyPr/>
                    <a:p>
                      <a:pPr algn="ctr">
                        <a:buNone/>
                      </a:pPr>
                      <a:r>
                        <a:rPr lang="en-US" altLang="zh-CN" sz="1600"/>
                        <a:t>CL</a:t>
                      </a:r>
                      <a:endParaRPr lang="en-US" altLang="zh-CN" sz="1600"/>
                    </a:p>
                  </a:txBody>
                  <a:tcPr>
                    <a:solidFill>
                      <a:schemeClr val="tx1">
                        <a:lumMod val="10000"/>
                        <a:lumOff val="90000"/>
                      </a:schemeClr>
                    </a:solidFill>
                  </a:tcPr>
                </a:tc>
                <a:tc>
                  <a:txBody>
                    <a:bodyPr/>
                    <a:p>
                      <a:pPr algn="ctr">
                        <a:buNone/>
                      </a:pPr>
                      <a:r>
                        <a:rPr lang="en-US" altLang="zh-CN" sz="1600"/>
                        <a:t>CX</a:t>
                      </a:r>
                      <a:endParaRPr lang="en-US" altLang="zh-CN" sz="1600"/>
                    </a:p>
                  </a:txBody>
                  <a:tcPr>
                    <a:solidFill>
                      <a:schemeClr val="accent3">
                        <a:lumMod val="95000"/>
                      </a:schemeClr>
                    </a:solidFill>
                  </a:tcPr>
                </a:tc>
              </a:tr>
              <a:tr h="381000">
                <a:tc>
                  <a:txBody>
                    <a:bodyPr/>
                    <a:p>
                      <a:pPr algn="ctr">
                        <a:buNone/>
                      </a:pPr>
                      <a:r>
                        <a:rPr lang="en-US" altLang="zh-CN" sz="1600"/>
                        <a:t>010</a:t>
                      </a:r>
                      <a:endParaRPr lang="en-US" altLang="zh-CN" sz="1600"/>
                    </a:p>
                  </a:txBody>
                  <a:tcPr>
                    <a:solidFill>
                      <a:schemeClr val="accent5"/>
                    </a:solidFill>
                  </a:tcPr>
                </a:tc>
                <a:tc>
                  <a:txBody>
                    <a:bodyPr/>
                    <a:p>
                      <a:pPr>
                        <a:buNone/>
                      </a:pPr>
                      <a:r>
                        <a:rPr lang="en-US" altLang="zh-CN" sz="1600"/>
                        <a:t>(BP)+(SI)</a:t>
                      </a:r>
                      <a:endParaRPr lang="en-US" altLang="zh-CN" sz="1600"/>
                    </a:p>
                  </a:txBody>
                  <a:tcPr/>
                </a:tc>
                <a:tc>
                  <a:txBody>
                    <a:bodyPr/>
                    <a:p>
                      <a:pPr>
                        <a:buNone/>
                      </a:pPr>
                      <a:r>
                        <a:rPr lang="en-US" altLang="zh-CN" sz="1600">
                          <a:sym typeface="+mn-ea"/>
                        </a:rPr>
                        <a:t>(BP)+(SI)+disp8</a:t>
                      </a:r>
                      <a:endParaRPr lang="en-US" altLang="zh-CN" sz="1600"/>
                    </a:p>
                  </a:txBody>
                  <a:tcPr>
                    <a:solidFill>
                      <a:schemeClr val="accent2">
                        <a:lumMod val="20000"/>
                        <a:lumOff val="80000"/>
                      </a:schemeClr>
                    </a:solidFill>
                  </a:tcPr>
                </a:tc>
                <a:tc>
                  <a:txBody>
                    <a:bodyPr/>
                    <a:p>
                      <a:pPr>
                        <a:buNone/>
                      </a:pPr>
                      <a:r>
                        <a:rPr lang="en-US" altLang="zh-CN" sz="1600">
                          <a:sym typeface="+mn-ea"/>
                        </a:rPr>
                        <a:t>(BP)+(SI)+disp16</a:t>
                      </a:r>
                      <a:endParaRPr lang="zh-CN" altLang="en-US" sz="1600"/>
                    </a:p>
                  </a:txBody>
                  <a:tcPr/>
                </a:tc>
                <a:tc>
                  <a:txBody>
                    <a:bodyPr/>
                    <a:p>
                      <a:pPr algn="ctr">
                        <a:buNone/>
                      </a:pPr>
                      <a:r>
                        <a:rPr lang="en-US" altLang="zh-CN" sz="1600"/>
                        <a:t>DL</a:t>
                      </a:r>
                      <a:endParaRPr lang="en-US" altLang="zh-CN" sz="1600"/>
                    </a:p>
                  </a:txBody>
                  <a:tcPr>
                    <a:solidFill>
                      <a:schemeClr val="tx1">
                        <a:lumMod val="10000"/>
                        <a:lumOff val="90000"/>
                      </a:schemeClr>
                    </a:solidFill>
                  </a:tcPr>
                </a:tc>
                <a:tc>
                  <a:txBody>
                    <a:bodyPr/>
                    <a:p>
                      <a:pPr algn="ctr">
                        <a:buNone/>
                      </a:pPr>
                      <a:r>
                        <a:rPr lang="en-US" altLang="zh-CN" sz="1600"/>
                        <a:t>DX</a:t>
                      </a:r>
                      <a:endParaRPr lang="en-US" altLang="zh-CN" sz="1600"/>
                    </a:p>
                  </a:txBody>
                  <a:tcPr>
                    <a:solidFill>
                      <a:schemeClr val="accent3">
                        <a:lumMod val="95000"/>
                      </a:schemeClr>
                    </a:solidFill>
                  </a:tcPr>
                </a:tc>
              </a:tr>
              <a:tr h="381000">
                <a:tc>
                  <a:txBody>
                    <a:bodyPr/>
                    <a:p>
                      <a:pPr algn="ctr">
                        <a:buNone/>
                      </a:pPr>
                      <a:r>
                        <a:rPr lang="en-US" altLang="zh-CN" sz="1600"/>
                        <a:t>011</a:t>
                      </a:r>
                      <a:endParaRPr lang="en-US" altLang="zh-CN" sz="1600"/>
                    </a:p>
                  </a:txBody>
                  <a:tcPr>
                    <a:solidFill>
                      <a:schemeClr val="accent5"/>
                    </a:solidFill>
                  </a:tcPr>
                </a:tc>
                <a:tc>
                  <a:txBody>
                    <a:bodyPr/>
                    <a:p>
                      <a:pPr>
                        <a:buNone/>
                      </a:pPr>
                      <a:r>
                        <a:rPr lang="en-US" altLang="zh-CN" sz="1600"/>
                        <a:t>(BP)+(DI)</a:t>
                      </a:r>
                      <a:endParaRPr lang="en-US" altLang="zh-CN" sz="1600"/>
                    </a:p>
                  </a:txBody>
                  <a:tcPr/>
                </a:tc>
                <a:tc>
                  <a:txBody>
                    <a:bodyPr/>
                    <a:p>
                      <a:pPr>
                        <a:buNone/>
                      </a:pPr>
                      <a:r>
                        <a:rPr lang="en-US" altLang="zh-CN" sz="1600">
                          <a:sym typeface="+mn-ea"/>
                        </a:rPr>
                        <a:t>(BP)+(DI)+disp8</a:t>
                      </a:r>
                      <a:endParaRPr lang="en-US" altLang="zh-CN" sz="1600"/>
                    </a:p>
                  </a:txBody>
                  <a:tcPr>
                    <a:solidFill>
                      <a:schemeClr val="accent2">
                        <a:lumMod val="20000"/>
                        <a:lumOff val="80000"/>
                      </a:schemeClr>
                    </a:solidFill>
                  </a:tcPr>
                </a:tc>
                <a:tc>
                  <a:txBody>
                    <a:bodyPr/>
                    <a:p>
                      <a:pPr>
                        <a:buNone/>
                      </a:pPr>
                      <a:r>
                        <a:rPr lang="en-US" altLang="zh-CN" sz="1600">
                          <a:sym typeface="+mn-ea"/>
                        </a:rPr>
                        <a:t>(BP)+(DI)+disp16</a:t>
                      </a:r>
                      <a:endParaRPr lang="zh-CN" altLang="en-US" sz="1600"/>
                    </a:p>
                  </a:txBody>
                  <a:tcPr/>
                </a:tc>
                <a:tc>
                  <a:txBody>
                    <a:bodyPr/>
                    <a:p>
                      <a:pPr algn="ctr">
                        <a:buNone/>
                      </a:pPr>
                      <a:r>
                        <a:rPr lang="en-US" altLang="zh-CN" sz="1600"/>
                        <a:t>BL</a:t>
                      </a:r>
                      <a:endParaRPr lang="en-US" altLang="zh-CN" sz="1600"/>
                    </a:p>
                  </a:txBody>
                  <a:tcPr>
                    <a:solidFill>
                      <a:schemeClr val="tx1">
                        <a:lumMod val="10000"/>
                        <a:lumOff val="90000"/>
                      </a:schemeClr>
                    </a:solidFill>
                  </a:tcPr>
                </a:tc>
                <a:tc>
                  <a:txBody>
                    <a:bodyPr/>
                    <a:p>
                      <a:pPr algn="ctr">
                        <a:buNone/>
                      </a:pPr>
                      <a:r>
                        <a:rPr lang="en-US" altLang="zh-CN" sz="1600"/>
                        <a:t>BX</a:t>
                      </a:r>
                      <a:endParaRPr lang="en-US" altLang="zh-CN" sz="1600"/>
                    </a:p>
                  </a:txBody>
                  <a:tcPr>
                    <a:solidFill>
                      <a:schemeClr val="accent3">
                        <a:lumMod val="95000"/>
                      </a:schemeClr>
                    </a:solidFill>
                  </a:tcPr>
                </a:tc>
              </a:tr>
              <a:tr h="381000">
                <a:tc>
                  <a:txBody>
                    <a:bodyPr/>
                    <a:p>
                      <a:pPr algn="ctr">
                        <a:buNone/>
                      </a:pPr>
                      <a:r>
                        <a:rPr lang="en-US" altLang="zh-CN" sz="1600"/>
                        <a:t>100</a:t>
                      </a:r>
                      <a:endParaRPr lang="en-US" altLang="zh-CN" sz="1600"/>
                    </a:p>
                  </a:txBody>
                  <a:tcPr>
                    <a:solidFill>
                      <a:schemeClr val="accent5"/>
                    </a:solidFill>
                  </a:tcPr>
                </a:tc>
                <a:tc>
                  <a:txBody>
                    <a:bodyPr/>
                    <a:p>
                      <a:pPr>
                        <a:buNone/>
                      </a:pPr>
                      <a:r>
                        <a:rPr lang="en-US" altLang="zh-CN" sz="1600">
                          <a:sym typeface="+mn-ea"/>
                        </a:rPr>
                        <a:t>(SI)</a:t>
                      </a:r>
                      <a:endParaRPr lang="zh-CN" altLang="en-US" sz="1600"/>
                    </a:p>
                  </a:txBody>
                  <a:tcPr/>
                </a:tc>
                <a:tc>
                  <a:txBody>
                    <a:bodyPr/>
                    <a:p>
                      <a:pPr>
                        <a:buNone/>
                      </a:pPr>
                      <a:r>
                        <a:rPr lang="en-US" altLang="zh-CN" sz="1600">
                          <a:sym typeface="+mn-ea"/>
                        </a:rPr>
                        <a:t>(SI)+disp8</a:t>
                      </a:r>
                      <a:endParaRPr lang="zh-CN" altLang="en-US" sz="1600"/>
                    </a:p>
                  </a:txBody>
                  <a:tcPr>
                    <a:solidFill>
                      <a:schemeClr val="accent2">
                        <a:lumMod val="20000"/>
                        <a:lumOff val="80000"/>
                      </a:schemeClr>
                    </a:solidFill>
                  </a:tcPr>
                </a:tc>
                <a:tc>
                  <a:txBody>
                    <a:bodyPr/>
                    <a:p>
                      <a:pPr>
                        <a:buNone/>
                      </a:pPr>
                      <a:r>
                        <a:rPr lang="en-US" altLang="zh-CN" sz="1600">
                          <a:sym typeface="+mn-ea"/>
                        </a:rPr>
                        <a:t>(SI)+disp16</a:t>
                      </a:r>
                      <a:endParaRPr lang="zh-CN" altLang="en-US" sz="1600"/>
                    </a:p>
                  </a:txBody>
                  <a:tcPr/>
                </a:tc>
                <a:tc>
                  <a:txBody>
                    <a:bodyPr/>
                    <a:p>
                      <a:pPr algn="ctr">
                        <a:buNone/>
                      </a:pPr>
                      <a:r>
                        <a:rPr lang="en-US" altLang="zh-CN" sz="1600"/>
                        <a:t>AH</a:t>
                      </a:r>
                      <a:endParaRPr lang="en-US" altLang="zh-CN" sz="1600"/>
                    </a:p>
                  </a:txBody>
                  <a:tcPr>
                    <a:solidFill>
                      <a:schemeClr val="tx1">
                        <a:lumMod val="10000"/>
                        <a:lumOff val="90000"/>
                      </a:schemeClr>
                    </a:solidFill>
                  </a:tcPr>
                </a:tc>
                <a:tc>
                  <a:txBody>
                    <a:bodyPr/>
                    <a:p>
                      <a:pPr algn="ctr">
                        <a:buNone/>
                      </a:pPr>
                      <a:r>
                        <a:rPr lang="en-US" altLang="zh-CN" sz="1600"/>
                        <a:t>SP</a:t>
                      </a:r>
                      <a:endParaRPr lang="en-US" altLang="zh-CN" sz="1600"/>
                    </a:p>
                  </a:txBody>
                  <a:tcPr>
                    <a:solidFill>
                      <a:schemeClr val="accent3">
                        <a:lumMod val="95000"/>
                      </a:schemeClr>
                    </a:solidFill>
                  </a:tcPr>
                </a:tc>
              </a:tr>
              <a:tr h="381000">
                <a:tc>
                  <a:txBody>
                    <a:bodyPr/>
                    <a:p>
                      <a:pPr algn="ctr">
                        <a:buNone/>
                      </a:pPr>
                      <a:r>
                        <a:rPr lang="en-US" altLang="zh-CN" sz="1600"/>
                        <a:t>101</a:t>
                      </a:r>
                      <a:endParaRPr lang="en-US" altLang="zh-CN" sz="1600"/>
                    </a:p>
                  </a:txBody>
                  <a:tcPr>
                    <a:solidFill>
                      <a:schemeClr val="accent5"/>
                    </a:solidFill>
                  </a:tcPr>
                </a:tc>
                <a:tc>
                  <a:txBody>
                    <a:bodyPr/>
                    <a:p>
                      <a:pPr>
                        <a:buNone/>
                      </a:pPr>
                      <a:r>
                        <a:rPr lang="en-US" altLang="zh-CN" sz="1600">
                          <a:sym typeface="+mn-ea"/>
                        </a:rPr>
                        <a:t>(DI)</a:t>
                      </a:r>
                      <a:endParaRPr lang="zh-CN" altLang="en-US" sz="1600"/>
                    </a:p>
                  </a:txBody>
                  <a:tcPr/>
                </a:tc>
                <a:tc>
                  <a:txBody>
                    <a:bodyPr/>
                    <a:p>
                      <a:pPr>
                        <a:buNone/>
                      </a:pPr>
                      <a:r>
                        <a:rPr lang="en-US" altLang="zh-CN" sz="1600">
                          <a:sym typeface="+mn-ea"/>
                        </a:rPr>
                        <a:t>(DI)+disp8</a:t>
                      </a:r>
                      <a:endParaRPr lang="zh-CN" altLang="en-US" sz="1600"/>
                    </a:p>
                  </a:txBody>
                  <a:tcPr>
                    <a:solidFill>
                      <a:schemeClr val="accent2">
                        <a:lumMod val="20000"/>
                        <a:lumOff val="80000"/>
                      </a:schemeClr>
                    </a:solidFill>
                  </a:tcPr>
                </a:tc>
                <a:tc>
                  <a:txBody>
                    <a:bodyPr/>
                    <a:p>
                      <a:pPr>
                        <a:buNone/>
                      </a:pPr>
                      <a:r>
                        <a:rPr lang="en-US" altLang="zh-CN" sz="1600">
                          <a:sym typeface="+mn-ea"/>
                        </a:rPr>
                        <a:t>(DI)+disp16</a:t>
                      </a:r>
                      <a:endParaRPr lang="zh-CN" altLang="en-US" sz="1600"/>
                    </a:p>
                  </a:txBody>
                  <a:tcPr/>
                </a:tc>
                <a:tc>
                  <a:txBody>
                    <a:bodyPr/>
                    <a:p>
                      <a:pPr algn="ctr">
                        <a:buNone/>
                      </a:pPr>
                      <a:r>
                        <a:rPr lang="en-US" altLang="zh-CN" sz="1600"/>
                        <a:t>CH</a:t>
                      </a:r>
                      <a:endParaRPr lang="en-US" altLang="zh-CN" sz="1600"/>
                    </a:p>
                  </a:txBody>
                  <a:tcPr>
                    <a:solidFill>
                      <a:schemeClr val="tx1">
                        <a:lumMod val="10000"/>
                        <a:lumOff val="90000"/>
                      </a:schemeClr>
                    </a:solidFill>
                  </a:tcPr>
                </a:tc>
                <a:tc>
                  <a:txBody>
                    <a:bodyPr/>
                    <a:p>
                      <a:pPr algn="ctr">
                        <a:buNone/>
                      </a:pPr>
                      <a:r>
                        <a:rPr lang="en-US" altLang="zh-CN" sz="1600"/>
                        <a:t>BP</a:t>
                      </a:r>
                      <a:endParaRPr lang="en-US" altLang="zh-CN" sz="1600"/>
                    </a:p>
                  </a:txBody>
                  <a:tcPr>
                    <a:solidFill>
                      <a:schemeClr val="accent3">
                        <a:lumMod val="95000"/>
                      </a:schemeClr>
                    </a:solidFill>
                  </a:tcPr>
                </a:tc>
              </a:tr>
              <a:tr h="381000">
                <a:tc>
                  <a:txBody>
                    <a:bodyPr/>
                    <a:p>
                      <a:pPr algn="ctr">
                        <a:buNone/>
                      </a:pPr>
                      <a:r>
                        <a:rPr lang="en-US" altLang="zh-CN" sz="1600"/>
                        <a:t>110</a:t>
                      </a:r>
                      <a:endParaRPr lang="en-US" altLang="zh-CN" sz="1600"/>
                    </a:p>
                  </a:txBody>
                  <a:tcPr>
                    <a:solidFill>
                      <a:schemeClr val="accent5"/>
                    </a:solidFill>
                  </a:tcPr>
                </a:tc>
                <a:tc>
                  <a:txBody>
                    <a:bodyPr/>
                    <a:p>
                      <a:pPr>
                        <a:buNone/>
                      </a:pPr>
                      <a:r>
                        <a:rPr lang="en-US" altLang="zh-CN" sz="1600"/>
                        <a:t>disp16</a:t>
                      </a:r>
                      <a:endParaRPr lang="en-US" altLang="zh-CN" sz="1600"/>
                    </a:p>
                  </a:txBody>
                  <a:tcPr/>
                </a:tc>
                <a:tc>
                  <a:txBody>
                    <a:bodyPr/>
                    <a:p>
                      <a:pPr>
                        <a:buNone/>
                      </a:pPr>
                      <a:r>
                        <a:rPr lang="en-US" altLang="zh-CN" sz="1600">
                          <a:sym typeface="+mn-ea"/>
                        </a:rPr>
                        <a:t>(BP)+disp8</a:t>
                      </a:r>
                      <a:endParaRPr lang="zh-CN" altLang="en-US" sz="1600"/>
                    </a:p>
                  </a:txBody>
                  <a:tcPr>
                    <a:solidFill>
                      <a:schemeClr val="accent2">
                        <a:lumMod val="20000"/>
                        <a:lumOff val="80000"/>
                      </a:schemeClr>
                    </a:solidFill>
                  </a:tcPr>
                </a:tc>
                <a:tc>
                  <a:txBody>
                    <a:bodyPr/>
                    <a:p>
                      <a:pPr>
                        <a:buNone/>
                      </a:pPr>
                      <a:r>
                        <a:rPr lang="en-US" altLang="zh-CN" sz="1600">
                          <a:sym typeface="+mn-ea"/>
                        </a:rPr>
                        <a:t>(BP)+disp16</a:t>
                      </a:r>
                      <a:endParaRPr lang="zh-CN" altLang="en-US" sz="1600"/>
                    </a:p>
                  </a:txBody>
                  <a:tcPr/>
                </a:tc>
                <a:tc>
                  <a:txBody>
                    <a:bodyPr/>
                    <a:p>
                      <a:pPr algn="ctr">
                        <a:buNone/>
                      </a:pPr>
                      <a:r>
                        <a:rPr lang="en-US" altLang="zh-CN" sz="1600"/>
                        <a:t>DH</a:t>
                      </a:r>
                      <a:endParaRPr lang="en-US" altLang="zh-CN" sz="1600"/>
                    </a:p>
                  </a:txBody>
                  <a:tcPr>
                    <a:solidFill>
                      <a:schemeClr val="tx1">
                        <a:lumMod val="10000"/>
                        <a:lumOff val="90000"/>
                      </a:schemeClr>
                    </a:solidFill>
                  </a:tcPr>
                </a:tc>
                <a:tc>
                  <a:txBody>
                    <a:bodyPr/>
                    <a:p>
                      <a:pPr algn="ctr">
                        <a:buNone/>
                      </a:pPr>
                      <a:r>
                        <a:rPr lang="en-US" altLang="zh-CN" sz="1600"/>
                        <a:t>SI</a:t>
                      </a:r>
                      <a:endParaRPr lang="en-US" altLang="zh-CN" sz="1600"/>
                    </a:p>
                  </a:txBody>
                  <a:tcPr>
                    <a:solidFill>
                      <a:schemeClr val="accent3">
                        <a:lumMod val="95000"/>
                      </a:schemeClr>
                    </a:solidFill>
                  </a:tcPr>
                </a:tc>
              </a:tr>
              <a:tr h="381000">
                <a:tc>
                  <a:txBody>
                    <a:bodyPr/>
                    <a:p>
                      <a:pPr algn="ctr">
                        <a:buNone/>
                      </a:pPr>
                      <a:r>
                        <a:rPr lang="en-US" altLang="zh-CN" sz="1600"/>
                        <a:t>111</a:t>
                      </a:r>
                      <a:endParaRPr lang="en-US" altLang="zh-CN" sz="1600"/>
                    </a:p>
                  </a:txBody>
                  <a:tcPr>
                    <a:solidFill>
                      <a:schemeClr val="accent5"/>
                    </a:solidFill>
                  </a:tcPr>
                </a:tc>
                <a:tc>
                  <a:txBody>
                    <a:bodyPr/>
                    <a:p>
                      <a:pPr>
                        <a:buNone/>
                      </a:pPr>
                      <a:r>
                        <a:rPr lang="en-US" altLang="zh-CN" sz="1600">
                          <a:sym typeface="+mn-ea"/>
                        </a:rPr>
                        <a:t>(BX)</a:t>
                      </a:r>
                      <a:endParaRPr lang="zh-CN" altLang="en-US" sz="1600"/>
                    </a:p>
                  </a:txBody>
                  <a:tcPr/>
                </a:tc>
                <a:tc>
                  <a:txBody>
                    <a:bodyPr/>
                    <a:p>
                      <a:pPr>
                        <a:buNone/>
                      </a:pPr>
                      <a:r>
                        <a:rPr lang="en-US" altLang="zh-CN" sz="1600">
                          <a:sym typeface="+mn-ea"/>
                        </a:rPr>
                        <a:t>(BX)+disp8</a:t>
                      </a:r>
                      <a:endParaRPr lang="zh-CN" altLang="en-US" sz="1600"/>
                    </a:p>
                  </a:txBody>
                  <a:tcPr>
                    <a:solidFill>
                      <a:schemeClr val="accent2">
                        <a:lumMod val="20000"/>
                        <a:lumOff val="80000"/>
                      </a:schemeClr>
                    </a:solidFill>
                  </a:tcPr>
                </a:tc>
                <a:tc>
                  <a:txBody>
                    <a:bodyPr/>
                    <a:p>
                      <a:pPr>
                        <a:buNone/>
                      </a:pPr>
                      <a:r>
                        <a:rPr lang="en-US" altLang="zh-CN" sz="1600">
                          <a:sym typeface="+mn-ea"/>
                        </a:rPr>
                        <a:t>(BX)+disp16</a:t>
                      </a:r>
                      <a:endParaRPr lang="zh-CN" altLang="en-US" sz="1600"/>
                    </a:p>
                  </a:txBody>
                  <a:tcPr/>
                </a:tc>
                <a:tc>
                  <a:txBody>
                    <a:bodyPr/>
                    <a:p>
                      <a:pPr algn="ctr">
                        <a:buNone/>
                      </a:pPr>
                      <a:r>
                        <a:rPr lang="en-US" altLang="zh-CN" sz="1600"/>
                        <a:t>BH</a:t>
                      </a:r>
                      <a:endParaRPr lang="en-US" altLang="zh-CN" sz="1600"/>
                    </a:p>
                  </a:txBody>
                  <a:tcPr>
                    <a:solidFill>
                      <a:schemeClr val="tx1">
                        <a:lumMod val="10000"/>
                        <a:lumOff val="90000"/>
                      </a:schemeClr>
                    </a:solidFill>
                  </a:tcPr>
                </a:tc>
                <a:tc>
                  <a:txBody>
                    <a:bodyPr/>
                    <a:p>
                      <a:pPr algn="ctr">
                        <a:buNone/>
                      </a:pPr>
                      <a:r>
                        <a:rPr lang="en-US" altLang="zh-CN" sz="1600"/>
                        <a:t>DI</a:t>
                      </a:r>
                      <a:endParaRPr lang="en-US" altLang="zh-CN" sz="1600"/>
                    </a:p>
                  </a:txBody>
                  <a:tcPr>
                    <a:solidFill>
                      <a:schemeClr val="accent3">
                        <a:lumMod val="95000"/>
                      </a:schemeClr>
                    </a:solidFill>
                  </a:tcPr>
                </a:tc>
              </a:tr>
            </a:tbl>
          </a:graphicData>
        </a:graphic>
      </p:graphicFrame>
      <p:sp>
        <p:nvSpPr>
          <p:cNvPr id="4" name="文本框 3"/>
          <p:cNvSpPr txBox="1"/>
          <p:nvPr/>
        </p:nvSpPr>
        <p:spPr>
          <a:xfrm>
            <a:off x="889635" y="3220085"/>
            <a:ext cx="811530" cy="368300"/>
          </a:xfrm>
          <a:prstGeom prst="rect">
            <a:avLst/>
          </a:prstGeom>
          <a:noFill/>
        </p:spPr>
        <p:txBody>
          <a:bodyPr wrap="square" rtlCol="0">
            <a:spAutoFit/>
          </a:bodyPr>
          <a:p>
            <a:r>
              <a:rPr lang="en-US" altLang="zh-CN" b="1"/>
              <a:t>R/M</a:t>
            </a:r>
            <a:endParaRPr lang="en-US" altLang="zh-CN" b="1"/>
          </a:p>
        </p:txBody>
      </p:sp>
      <p:sp>
        <p:nvSpPr>
          <p:cNvPr id="5" name="文本框 4"/>
          <p:cNvSpPr txBox="1"/>
          <p:nvPr/>
        </p:nvSpPr>
        <p:spPr>
          <a:xfrm>
            <a:off x="1177925" y="2499995"/>
            <a:ext cx="789940" cy="368300"/>
          </a:xfrm>
          <a:prstGeom prst="rect">
            <a:avLst/>
          </a:prstGeom>
          <a:noFill/>
        </p:spPr>
        <p:txBody>
          <a:bodyPr wrap="square" rtlCol="0">
            <a:spAutoFit/>
          </a:bodyPr>
          <a:p>
            <a:r>
              <a:rPr lang="en-US" altLang="zh-CN" b="1">
                <a:solidFill>
                  <a:srgbClr val="C00000"/>
                </a:solidFill>
              </a:rPr>
              <a:t>MOD</a:t>
            </a:r>
            <a:endParaRPr lang="en-US" altLang="zh-CN" b="1">
              <a:solidFill>
                <a:srgbClr val="C00000"/>
              </a:solidFill>
            </a:endParaRPr>
          </a:p>
        </p:txBody>
      </p:sp>
      <p:cxnSp>
        <p:nvCxnSpPr>
          <p:cNvPr id="6" name="直接连接符 5"/>
          <p:cNvCxnSpPr/>
          <p:nvPr/>
        </p:nvCxnSpPr>
        <p:spPr>
          <a:xfrm>
            <a:off x="868045" y="2493010"/>
            <a:ext cx="1029970" cy="1159510"/>
          </a:xfrm>
          <a:prstGeom prst="line">
            <a:avLst/>
          </a:prstGeom>
          <a:solidFill>
            <a:schemeClr val="accent1"/>
          </a:solidFill>
          <a:ln w="9525" cap="flat" cmpd="sng" algn="ctr">
            <a:solidFill>
              <a:schemeClr val="bg2"/>
            </a:solidFill>
            <a:prstDash val="solid"/>
            <a:miter lim="800000"/>
            <a:headEnd type="none" w="med" len="med"/>
            <a:tailEnd type="none" w="med" len="med"/>
          </a:ln>
        </p:spPr>
      </p:cxnSp>
      <p:sp>
        <p:nvSpPr>
          <p:cNvPr id="2" name="文本框 1"/>
          <p:cNvSpPr txBox="1"/>
          <p:nvPr/>
        </p:nvSpPr>
        <p:spPr>
          <a:xfrm>
            <a:off x="179705" y="-99695"/>
            <a:ext cx="8699500" cy="2528570"/>
          </a:xfrm>
          <a:prstGeom prst="rect">
            <a:avLst/>
          </a:prstGeom>
          <a:noFill/>
        </p:spPr>
        <p:txBody>
          <a:bodyPr wrap="square" rtlCol="0" anchor="t">
            <a:spAutoFit/>
          </a:bodyPr>
          <a:p>
            <a:pPr>
              <a:lnSpc>
                <a:spcPct val="120000"/>
              </a:lnSpc>
              <a:spcBef>
                <a:spcPts val="0"/>
              </a:spcBef>
              <a:spcAft>
                <a:spcPts val="0"/>
              </a:spcAft>
            </a:pPr>
            <a:r>
              <a:rPr lang="en-US" altLang="zh-CN" sz="2800" b="1">
                <a:solidFill>
                  <a:srgbClr val="C00000"/>
                </a:solidFill>
                <a:sym typeface="+mn-ea"/>
              </a:rPr>
              <a:t>MOD</a:t>
            </a:r>
            <a:r>
              <a:rPr lang="zh-CN" altLang="en-US" sz="2800" b="1">
                <a:solidFill>
                  <a:schemeClr val="tx1"/>
                </a:solidFill>
                <a:sym typeface="+mn-ea"/>
              </a:rPr>
              <a:t>和</a:t>
            </a:r>
            <a:r>
              <a:rPr lang="en-US" altLang="zh-CN" sz="2800" b="1">
                <a:solidFill>
                  <a:srgbClr val="C00000"/>
                </a:solidFill>
                <a:sym typeface="+mn-ea"/>
              </a:rPr>
              <a:t>R/M</a:t>
            </a:r>
            <a:r>
              <a:rPr lang="zh-CN" altLang="en-US" sz="2400" b="1">
                <a:sym typeface="+mn-ea"/>
              </a:rPr>
              <a:t>寻址字段：指定一个操作数的寻址方式，字段编码如下表：</a:t>
            </a:r>
            <a:endParaRPr lang="zh-CN" altLang="en-US" sz="2000" b="1">
              <a:sym typeface="+mn-ea"/>
            </a:endParaRPr>
          </a:p>
          <a:p>
            <a:pPr marL="342900" indent="-342900">
              <a:lnSpc>
                <a:spcPct val="120000"/>
              </a:lnSpc>
              <a:spcBef>
                <a:spcPts val="0"/>
              </a:spcBef>
              <a:spcAft>
                <a:spcPts val="0"/>
              </a:spcAft>
              <a:buFont typeface="Arial" panose="020B0604020202020204" pitchFamily="34" charset="0"/>
              <a:buChar char="•"/>
            </a:pPr>
            <a:r>
              <a:rPr lang="zh-CN" altLang="en-US" sz="2000" b="1">
                <a:sym typeface="+mn-ea"/>
              </a:rPr>
              <a:t> 当</a:t>
            </a:r>
            <a:r>
              <a:rPr lang="en-US" altLang="zh-CN" sz="2000" b="1">
                <a:solidFill>
                  <a:srgbClr val="C00000"/>
                </a:solidFill>
                <a:sym typeface="+mn-ea"/>
              </a:rPr>
              <a:t>MOD</a:t>
            </a:r>
            <a:r>
              <a:rPr lang="zh-CN" altLang="en-US" sz="2000" b="1">
                <a:sym typeface="+mn-ea"/>
              </a:rPr>
              <a:t>为</a:t>
            </a:r>
            <a:r>
              <a:rPr lang="en-US" altLang="zh-CN" sz="2000" b="1">
                <a:solidFill>
                  <a:srgbClr val="C00000"/>
                </a:solidFill>
                <a:sym typeface="+mn-ea"/>
              </a:rPr>
              <a:t>00</a:t>
            </a:r>
            <a:r>
              <a:rPr lang="zh-CN" altLang="en-US" sz="2000" b="1">
                <a:solidFill>
                  <a:srgbClr val="C00000"/>
                </a:solidFill>
                <a:sym typeface="+mn-ea"/>
              </a:rPr>
              <a:t>、</a:t>
            </a:r>
            <a:r>
              <a:rPr lang="en-US" altLang="zh-CN" sz="2000" b="1">
                <a:solidFill>
                  <a:srgbClr val="C00000"/>
                </a:solidFill>
                <a:sym typeface="+mn-ea"/>
              </a:rPr>
              <a:t>01</a:t>
            </a:r>
            <a:r>
              <a:rPr lang="zh-CN" altLang="en-US" sz="2000" b="1">
                <a:solidFill>
                  <a:srgbClr val="C00000"/>
                </a:solidFill>
                <a:sym typeface="+mn-ea"/>
              </a:rPr>
              <a:t>、</a:t>
            </a:r>
            <a:r>
              <a:rPr lang="en-US" altLang="zh-CN" sz="2000" b="1">
                <a:solidFill>
                  <a:srgbClr val="C00000"/>
                </a:solidFill>
                <a:sym typeface="+mn-ea"/>
              </a:rPr>
              <a:t>10</a:t>
            </a:r>
            <a:r>
              <a:rPr lang="zh-CN" altLang="en-US" sz="2000" b="1">
                <a:sym typeface="+mn-ea"/>
              </a:rPr>
              <a:t>时，表示是存储器寻址方式，此时由</a:t>
            </a:r>
            <a:r>
              <a:rPr lang="en-US" altLang="zh-CN" sz="2000" b="1">
                <a:solidFill>
                  <a:srgbClr val="C00000"/>
                </a:solidFill>
                <a:sym typeface="+mn-ea"/>
              </a:rPr>
              <a:t>R/M</a:t>
            </a:r>
            <a:r>
              <a:rPr lang="zh-CN" altLang="en-US" sz="2000" b="1">
                <a:sym typeface="+mn-ea"/>
              </a:rPr>
              <a:t>字段的编码指示某种存储</a:t>
            </a:r>
            <a:r>
              <a:rPr lang="zh-CN" altLang="en-US" sz="2000" b="1">
                <a:sym typeface="+mn-ea"/>
              </a:rPr>
              <a:t>器寻址方式。</a:t>
            </a:r>
            <a:endParaRPr lang="zh-CN" altLang="en-US" sz="2000" b="1">
              <a:sym typeface="+mn-ea"/>
            </a:endParaRPr>
          </a:p>
          <a:p>
            <a:pPr marL="342900" indent="-342900">
              <a:lnSpc>
                <a:spcPct val="120000"/>
              </a:lnSpc>
              <a:spcBef>
                <a:spcPts val="0"/>
              </a:spcBef>
              <a:spcAft>
                <a:spcPts val="0"/>
              </a:spcAft>
              <a:buFont typeface="Arial" panose="020B0604020202020204" pitchFamily="34" charset="0"/>
              <a:buChar char="•"/>
            </a:pPr>
            <a:r>
              <a:rPr lang="zh-CN" altLang="en-US" sz="2000" b="1"/>
              <a:t>当</a:t>
            </a:r>
            <a:r>
              <a:rPr lang="en-US" altLang="zh-CN" sz="2000" b="1">
                <a:solidFill>
                  <a:srgbClr val="3333FF"/>
                </a:solidFill>
              </a:rPr>
              <a:t>MOD</a:t>
            </a:r>
            <a:r>
              <a:rPr lang="zh-CN" altLang="en-US" sz="2000" b="1"/>
              <a:t>为</a:t>
            </a:r>
            <a:r>
              <a:rPr lang="en-US" altLang="zh-CN" sz="2000" b="1">
                <a:solidFill>
                  <a:srgbClr val="3333FF"/>
                </a:solidFill>
              </a:rPr>
              <a:t>11</a:t>
            </a:r>
            <a:r>
              <a:rPr lang="zh-CN" altLang="en-US" sz="2000" b="1"/>
              <a:t>时，表示是寄存器寻址方式，此时</a:t>
            </a:r>
            <a:r>
              <a:rPr lang="en-US" altLang="zh-CN" sz="2000" b="1">
                <a:solidFill>
                  <a:srgbClr val="3333FF"/>
                </a:solidFill>
              </a:rPr>
              <a:t>R/M</a:t>
            </a:r>
            <a:r>
              <a:rPr lang="zh-CN" altLang="en-US" sz="2000" b="1"/>
              <a:t>字段和</a:t>
            </a:r>
            <a:r>
              <a:rPr lang="en-US" altLang="zh-CN" sz="2000" b="1">
                <a:solidFill>
                  <a:srgbClr val="3333FF"/>
                </a:solidFill>
              </a:rPr>
              <a:t>w</a:t>
            </a:r>
            <a:r>
              <a:rPr lang="zh-CN" altLang="en-US" sz="2000" b="1"/>
              <a:t>字段的编码指示具体的寄存器。</a:t>
            </a:r>
            <a:endParaRPr lang="zh-CN" altLang="en-US" sz="2000" b="1"/>
          </a:p>
        </p:txBody>
      </p:sp>
    </p:spTree>
  </p:cSld>
  <p:clrMapOvr>
    <a:masterClrMapping/>
  </p:clrMapOvr>
  <p:transition spd="slow">
    <p:cover dir="l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9070" y="548640"/>
            <a:ext cx="8663940" cy="1420495"/>
          </a:xfrm>
          <a:prstGeom prst="rect">
            <a:avLst/>
          </a:prstGeom>
          <a:noFill/>
        </p:spPr>
        <p:txBody>
          <a:bodyPr wrap="square" rtlCol="0">
            <a:spAutoFit/>
          </a:bodyPr>
          <a:p>
            <a:pPr>
              <a:lnSpc>
                <a:spcPct val="120000"/>
              </a:lnSpc>
              <a:spcBef>
                <a:spcPts val="0"/>
              </a:spcBef>
              <a:spcAft>
                <a:spcPts val="0"/>
              </a:spcAft>
            </a:pPr>
            <a:r>
              <a:rPr lang="zh-CN" altLang="en-US" sz="2400" b="1"/>
              <a:t>例如，</a:t>
            </a:r>
            <a:r>
              <a:rPr lang="en-US" altLang="zh-CN" sz="2400" b="1"/>
              <a:t>8086/8088</a:t>
            </a:r>
            <a:r>
              <a:rPr lang="zh-CN" altLang="en-US" sz="2400" b="1"/>
              <a:t>的双操作数指令</a:t>
            </a:r>
            <a:r>
              <a:rPr lang="en-US" altLang="zh-CN" sz="2400" b="1"/>
              <a:t>“</a:t>
            </a:r>
            <a:r>
              <a:rPr lang="en-US" altLang="zh-CN" sz="2400" b="1">
                <a:solidFill>
                  <a:schemeClr val="tx1"/>
                </a:solidFill>
              </a:rPr>
              <a:t>ADD</a:t>
            </a:r>
            <a:r>
              <a:rPr lang="en-US" altLang="zh-CN" sz="2400" b="1">
                <a:solidFill>
                  <a:srgbClr val="C00000"/>
                </a:solidFill>
              </a:rPr>
              <a:t>  </a:t>
            </a:r>
            <a:r>
              <a:rPr lang="en-US" altLang="zh-CN" sz="2400" b="1">
                <a:solidFill>
                  <a:srgbClr val="3333FF"/>
                </a:solidFill>
              </a:rPr>
              <a:t>CX</a:t>
            </a:r>
            <a:r>
              <a:rPr lang="en-US" altLang="zh-CN" sz="2400" b="1">
                <a:solidFill>
                  <a:srgbClr val="C00000"/>
                </a:solidFill>
              </a:rPr>
              <a:t>, 10H[BX][SI]</a:t>
            </a:r>
            <a:r>
              <a:rPr lang="en-US" altLang="zh-CN" sz="2400" b="1"/>
              <a:t>”</a:t>
            </a:r>
            <a:r>
              <a:rPr lang="zh-CN" altLang="en-US" sz="2400" b="1"/>
              <a:t>的指令操作码、寻址方式编码为</a:t>
            </a:r>
            <a:r>
              <a:rPr lang="en-US" altLang="zh-CN" sz="2400" b="1">
                <a:solidFill>
                  <a:srgbClr val="C00000"/>
                </a:solidFill>
                <a:sym typeface="+mn-ea"/>
              </a:rPr>
              <a:t>034810H</a:t>
            </a:r>
            <a:r>
              <a:rPr lang="zh-CN" altLang="en-US" sz="2400" b="1">
                <a:solidFill>
                  <a:schemeClr val="tx1"/>
                </a:solidFill>
                <a:sym typeface="+mn-ea"/>
              </a:rPr>
              <a:t>，</a:t>
            </a:r>
            <a:r>
              <a:rPr lang="en-US" altLang="zh-CN" sz="2400" b="1">
                <a:solidFill>
                  <a:srgbClr val="C00000"/>
                </a:solidFill>
              </a:rPr>
              <a:t>3</a:t>
            </a:r>
            <a:r>
              <a:rPr lang="zh-CN" altLang="en-US" sz="2400" b="1"/>
              <a:t>个字节的二进制</a:t>
            </a:r>
            <a:r>
              <a:rPr lang="zh-CN" altLang="en-US" sz="2400" b="1"/>
              <a:t>编码如下：</a:t>
            </a:r>
            <a:endParaRPr lang="zh-CN" altLang="en-US" sz="2400" b="1"/>
          </a:p>
        </p:txBody>
      </p:sp>
      <p:sp>
        <p:nvSpPr>
          <p:cNvPr id="43069" name="Rectangle 21"/>
          <p:cNvSpPr>
            <a:spLocks noChangeArrowheads="1"/>
          </p:cNvSpPr>
          <p:nvPr/>
        </p:nvSpPr>
        <p:spPr bwMode="auto">
          <a:xfrm>
            <a:off x="1873250" y="3300095"/>
            <a:ext cx="5168900" cy="56515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1955800" y="3293745"/>
            <a:ext cx="1863090" cy="459105"/>
            <a:chOff x="1557" y="868"/>
            <a:chExt cx="1046" cy="289"/>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1557" y="927"/>
              <a:ext cx="53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操作</a:t>
              </a:r>
              <a:r>
                <a:rPr lang="zh-CN" altLang="en-US" sz="1800">
                  <a:solidFill>
                    <a:schemeClr val="tx1"/>
                  </a:solidFill>
                  <a:latin typeface="Times New Roman" panose="02020603050405020304" pitchFamily="18" charset="0"/>
                </a:rPr>
                <a:t>码</a:t>
              </a:r>
              <a:endParaRPr lang="zh-CN" altLang="en-US" sz="1800">
                <a:solidFill>
                  <a:schemeClr val="tx1"/>
                </a:solidFill>
                <a:latin typeface="Times New Roman" panose="02020603050405020304" pitchFamily="18" charset="0"/>
              </a:endParaRPr>
            </a:p>
          </p:txBody>
        </p:sp>
      </p:grpSp>
      <p:sp>
        <p:nvSpPr>
          <p:cNvPr id="43064" name="Rectangle 43"/>
          <p:cNvSpPr>
            <a:spLocks noChangeArrowheads="1"/>
          </p:cNvSpPr>
          <p:nvPr/>
        </p:nvSpPr>
        <p:spPr bwMode="auto">
          <a:xfrm>
            <a:off x="4293870" y="2995930"/>
            <a:ext cx="80899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5  4  3</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5066665" y="3008630"/>
            <a:ext cx="7518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2  1  0</a:t>
            </a:r>
            <a:endParaRPr lang="en-US"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3703320" y="3001645"/>
            <a:ext cx="69469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7    6</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1783715" y="3015615"/>
            <a:ext cx="2946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7</a:t>
            </a:r>
            <a:endParaRPr lang="en-US" altLang="zh-CN" sz="1800">
              <a:solidFill>
                <a:schemeClr val="tx1"/>
              </a:solidFill>
              <a:latin typeface="Times New Roman" panose="02020603050405020304" pitchFamily="18" charset="0"/>
            </a:endParaRPr>
          </a:p>
        </p:txBody>
      </p:sp>
      <p:cxnSp>
        <p:nvCxnSpPr>
          <p:cNvPr id="4" name="直接连接符 3"/>
          <p:cNvCxnSpPr/>
          <p:nvPr/>
        </p:nvCxnSpPr>
        <p:spPr>
          <a:xfrm>
            <a:off x="3719830" y="3314065"/>
            <a:ext cx="0" cy="5505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 name="直接连接符 4"/>
          <p:cNvCxnSpPr/>
          <p:nvPr/>
        </p:nvCxnSpPr>
        <p:spPr>
          <a:xfrm>
            <a:off x="4341495" y="3307080"/>
            <a:ext cx="0" cy="5505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 name="直接连接符 5"/>
          <p:cNvCxnSpPr/>
          <p:nvPr/>
        </p:nvCxnSpPr>
        <p:spPr>
          <a:xfrm>
            <a:off x="5085080" y="3323590"/>
            <a:ext cx="0" cy="5505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 name="直接连接符 6"/>
          <p:cNvCxnSpPr/>
          <p:nvPr/>
        </p:nvCxnSpPr>
        <p:spPr>
          <a:xfrm>
            <a:off x="5758180" y="3314065"/>
            <a:ext cx="0" cy="5505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 name="Rectangle 43"/>
          <p:cNvSpPr>
            <a:spLocks noChangeArrowheads="1"/>
          </p:cNvSpPr>
          <p:nvPr/>
        </p:nvSpPr>
        <p:spPr bwMode="auto">
          <a:xfrm>
            <a:off x="2762250" y="2982595"/>
            <a:ext cx="4089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a:t>
            </a:r>
            <a:endParaRPr lang="en-US" altLang="zh-CN" sz="1800">
              <a:solidFill>
                <a:schemeClr val="tx1"/>
              </a:solidFill>
              <a:latin typeface="Times New Roman" panose="02020603050405020304" pitchFamily="18" charset="0"/>
            </a:endParaRPr>
          </a:p>
        </p:txBody>
      </p:sp>
      <p:sp>
        <p:nvSpPr>
          <p:cNvPr id="10" name="Rectangle 43"/>
          <p:cNvSpPr>
            <a:spLocks noChangeArrowheads="1"/>
          </p:cNvSpPr>
          <p:nvPr/>
        </p:nvSpPr>
        <p:spPr bwMode="auto">
          <a:xfrm>
            <a:off x="5772785" y="3010535"/>
            <a:ext cx="1266825"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l"/>
            <a:r>
              <a:rPr lang="en-US" altLang="zh-CN" sz="1800">
                <a:solidFill>
                  <a:schemeClr val="tx1"/>
                </a:solidFill>
                <a:latin typeface="Times New Roman" panose="02020603050405020304" pitchFamily="18" charset="0"/>
              </a:rPr>
              <a:t>7               0</a:t>
            </a:r>
            <a:endParaRPr lang="en-US" altLang="zh-CN" sz="1800">
              <a:solidFill>
                <a:schemeClr val="tx1"/>
              </a:solidFill>
              <a:latin typeface="Times New Roman" panose="02020603050405020304" pitchFamily="18" charset="0"/>
            </a:endParaRPr>
          </a:p>
        </p:txBody>
      </p:sp>
      <p:sp>
        <p:nvSpPr>
          <p:cNvPr id="11" name="Rectangle 43"/>
          <p:cNvSpPr>
            <a:spLocks noChangeArrowheads="1"/>
          </p:cNvSpPr>
          <p:nvPr/>
        </p:nvSpPr>
        <p:spPr bwMode="auto">
          <a:xfrm>
            <a:off x="3265805" y="2983230"/>
            <a:ext cx="434340" cy="365760"/>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12" name="Rectangle 34"/>
          <p:cNvSpPr>
            <a:spLocks noChangeArrowheads="1"/>
          </p:cNvSpPr>
          <p:nvPr/>
        </p:nvSpPr>
        <p:spPr bwMode="auto">
          <a:xfrm>
            <a:off x="2834005" y="3381375"/>
            <a:ext cx="3073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d</a:t>
            </a:r>
            <a:endParaRPr lang="en-US" altLang="zh-CN" sz="1800">
              <a:solidFill>
                <a:schemeClr val="tx1"/>
              </a:solidFill>
              <a:latin typeface="Times New Roman" panose="02020603050405020304" pitchFamily="18" charset="0"/>
            </a:endParaRPr>
          </a:p>
        </p:txBody>
      </p:sp>
      <p:sp>
        <p:nvSpPr>
          <p:cNvPr id="13" name="Rectangle 34"/>
          <p:cNvSpPr>
            <a:spLocks noChangeArrowheads="1"/>
          </p:cNvSpPr>
          <p:nvPr/>
        </p:nvSpPr>
        <p:spPr bwMode="auto">
          <a:xfrm>
            <a:off x="3676650" y="3374390"/>
            <a:ext cx="775335"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MOD</a:t>
            </a:r>
            <a:endParaRPr lang="en-US" altLang="zh-CN" sz="1800">
              <a:solidFill>
                <a:srgbClr val="C00000"/>
              </a:solidFill>
              <a:latin typeface="Times New Roman" panose="02020603050405020304" pitchFamily="18" charset="0"/>
            </a:endParaRPr>
          </a:p>
        </p:txBody>
      </p:sp>
      <p:sp>
        <p:nvSpPr>
          <p:cNvPr id="14" name="右大括号 13"/>
          <p:cNvSpPr/>
          <p:nvPr/>
        </p:nvSpPr>
        <p:spPr>
          <a:xfrm rot="16200000">
            <a:off x="2540000" y="1894840"/>
            <a:ext cx="517525" cy="1757045"/>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Rectangle 34"/>
          <p:cNvSpPr>
            <a:spLocks noChangeArrowheads="1"/>
          </p:cNvSpPr>
          <p:nvPr/>
        </p:nvSpPr>
        <p:spPr bwMode="auto">
          <a:xfrm>
            <a:off x="2262505" y="2219960"/>
            <a:ext cx="109982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第一</a:t>
            </a:r>
            <a:r>
              <a:rPr lang="zh-CN" altLang="en-US" sz="1800">
                <a:solidFill>
                  <a:schemeClr val="tx1"/>
                </a:solidFill>
                <a:latin typeface="Times New Roman" panose="02020603050405020304" pitchFamily="18" charset="0"/>
              </a:rPr>
              <a:t>字节</a:t>
            </a:r>
            <a:endParaRPr lang="zh-CN" altLang="en-US" sz="1800">
              <a:solidFill>
                <a:schemeClr val="tx1"/>
              </a:solidFill>
              <a:latin typeface="Times New Roman" panose="02020603050405020304" pitchFamily="18" charset="0"/>
            </a:endParaRPr>
          </a:p>
        </p:txBody>
      </p:sp>
      <p:cxnSp>
        <p:nvCxnSpPr>
          <p:cNvPr id="18" name="直接连接符 17"/>
          <p:cNvCxnSpPr/>
          <p:nvPr/>
        </p:nvCxnSpPr>
        <p:spPr>
          <a:xfrm>
            <a:off x="2811780" y="3292475"/>
            <a:ext cx="0" cy="5505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p:nvPr/>
        </p:nvCxnSpPr>
        <p:spPr>
          <a:xfrm>
            <a:off x="3265805" y="3314065"/>
            <a:ext cx="0" cy="5505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Rectangle 34"/>
          <p:cNvSpPr>
            <a:spLocks noChangeArrowheads="1"/>
          </p:cNvSpPr>
          <p:nvPr/>
        </p:nvSpPr>
        <p:spPr bwMode="auto">
          <a:xfrm>
            <a:off x="3329305" y="3381375"/>
            <a:ext cx="3454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w</a:t>
            </a:r>
            <a:endParaRPr lang="en-US" altLang="zh-CN" sz="1800">
              <a:solidFill>
                <a:schemeClr val="tx1"/>
              </a:solidFill>
              <a:latin typeface="Times New Roman" panose="02020603050405020304" pitchFamily="18" charset="0"/>
            </a:endParaRPr>
          </a:p>
        </p:txBody>
      </p:sp>
      <p:sp>
        <p:nvSpPr>
          <p:cNvPr id="26" name="Rectangle 34"/>
          <p:cNvSpPr>
            <a:spLocks noChangeArrowheads="1"/>
          </p:cNvSpPr>
          <p:nvPr/>
        </p:nvSpPr>
        <p:spPr bwMode="auto">
          <a:xfrm>
            <a:off x="4379595" y="3386455"/>
            <a:ext cx="6756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3333FF"/>
                </a:solidFill>
                <a:latin typeface="Times New Roman" panose="02020603050405020304" pitchFamily="18" charset="0"/>
              </a:rPr>
              <a:t>REG</a:t>
            </a:r>
            <a:endParaRPr lang="en-US" altLang="zh-CN" sz="1800">
              <a:solidFill>
                <a:srgbClr val="3333FF"/>
              </a:solidFill>
              <a:latin typeface="Times New Roman" panose="02020603050405020304" pitchFamily="18" charset="0"/>
            </a:endParaRPr>
          </a:p>
        </p:txBody>
      </p:sp>
      <p:sp>
        <p:nvSpPr>
          <p:cNvPr id="30" name="Rectangle 34"/>
          <p:cNvSpPr>
            <a:spLocks noChangeArrowheads="1"/>
          </p:cNvSpPr>
          <p:nvPr/>
        </p:nvSpPr>
        <p:spPr bwMode="auto">
          <a:xfrm>
            <a:off x="5083175" y="3392805"/>
            <a:ext cx="6248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rgbClr val="C00000"/>
                </a:solidFill>
                <a:latin typeface="Times New Roman" panose="02020603050405020304" pitchFamily="18" charset="0"/>
              </a:rPr>
              <a:t>R/M</a:t>
            </a:r>
            <a:endParaRPr lang="en-US" altLang="zh-CN" sz="1800">
              <a:solidFill>
                <a:srgbClr val="C00000"/>
              </a:solidFill>
              <a:latin typeface="Times New Roman" panose="02020603050405020304" pitchFamily="18" charset="0"/>
            </a:endParaRPr>
          </a:p>
        </p:txBody>
      </p:sp>
      <p:sp>
        <p:nvSpPr>
          <p:cNvPr id="34" name="Rectangle 34"/>
          <p:cNvSpPr>
            <a:spLocks noChangeArrowheads="1"/>
          </p:cNvSpPr>
          <p:nvPr/>
        </p:nvSpPr>
        <p:spPr bwMode="auto">
          <a:xfrm>
            <a:off x="5831840" y="3416300"/>
            <a:ext cx="10058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pPr algn="ctr"/>
            <a:r>
              <a:rPr lang="en-US" altLang="zh-CN" sz="1800">
                <a:solidFill>
                  <a:srgbClr val="C00000"/>
                </a:solidFill>
                <a:latin typeface="Times New Roman" panose="02020603050405020304" pitchFamily="18" charset="0"/>
              </a:rPr>
              <a:t>disp8</a:t>
            </a:r>
            <a:endParaRPr lang="en-US" altLang="zh-CN" sz="1800">
              <a:solidFill>
                <a:srgbClr val="C00000"/>
              </a:solidFill>
              <a:latin typeface="Times New Roman" panose="02020603050405020304" pitchFamily="18" charset="0"/>
            </a:endParaRPr>
          </a:p>
        </p:txBody>
      </p:sp>
      <p:sp>
        <p:nvSpPr>
          <p:cNvPr id="38" name="右大括号 37"/>
          <p:cNvSpPr/>
          <p:nvPr/>
        </p:nvSpPr>
        <p:spPr>
          <a:xfrm rot="16200000">
            <a:off x="4507865" y="1871345"/>
            <a:ext cx="517525" cy="1757045"/>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9" name="右大括号 38"/>
          <p:cNvSpPr/>
          <p:nvPr/>
        </p:nvSpPr>
        <p:spPr>
          <a:xfrm rot="16200000">
            <a:off x="6064885" y="2282190"/>
            <a:ext cx="645160" cy="1109980"/>
          </a:xfrm>
          <a:prstGeom prst="rightBrace">
            <a:avLst/>
          </a:pr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0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40" name="Rectangle 34"/>
          <p:cNvSpPr>
            <a:spLocks noChangeArrowheads="1"/>
          </p:cNvSpPr>
          <p:nvPr/>
        </p:nvSpPr>
        <p:spPr bwMode="auto">
          <a:xfrm>
            <a:off x="4216400" y="2219960"/>
            <a:ext cx="109982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a:t>
            </a:r>
            <a:r>
              <a:rPr lang="zh-CN" altLang="en-US" sz="1800">
                <a:solidFill>
                  <a:schemeClr val="tx1"/>
                </a:solidFill>
                <a:latin typeface="Times New Roman" panose="02020603050405020304" pitchFamily="18" charset="0"/>
              </a:rPr>
              <a:t>二字节</a:t>
            </a:r>
            <a:endParaRPr lang="zh-CN" altLang="en-US" sz="1800">
              <a:solidFill>
                <a:schemeClr val="tx1"/>
              </a:solidFill>
              <a:latin typeface="Times New Roman" panose="02020603050405020304" pitchFamily="18" charset="0"/>
            </a:endParaRPr>
          </a:p>
        </p:txBody>
      </p:sp>
      <p:sp>
        <p:nvSpPr>
          <p:cNvPr id="41" name="Rectangle 34"/>
          <p:cNvSpPr>
            <a:spLocks noChangeArrowheads="1"/>
          </p:cNvSpPr>
          <p:nvPr/>
        </p:nvSpPr>
        <p:spPr bwMode="auto">
          <a:xfrm>
            <a:off x="5898515" y="2220595"/>
            <a:ext cx="109982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第三字节</a:t>
            </a:r>
            <a:endParaRPr lang="zh-CN" altLang="en-US" sz="1800">
              <a:solidFill>
                <a:schemeClr val="tx1"/>
              </a:solidFill>
              <a:latin typeface="Times New Roman" panose="02020603050405020304" pitchFamily="18" charset="0"/>
            </a:endParaRPr>
          </a:p>
        </p:txBody>
      </p:sp>
      <p:sp>
        <p:nvSpPr>
          <p:cNvPr id="3" name="文本框 2"/>
          <p:cNvSpPr txBox="1"/>
          <p:nvPr/>
        </p:nvSpPr>
        <p:spPr>
          <a:xfrm>
            <a:off x="1845310" y="3941445"/>
            <a:ext cx="5841365" cy="368300"/>
          </a:xfrm>
          <a:prstGeom prst="rect">
            <a:avLst/>
          </a:prstGeom>
          <a:noFill/>
        </p:spPr>
        <p:txBody>
          <a:bodyPr wrap="square" rtlCol="0">
            <a:spAutoFit/>
          </a:bodyPr>
          <a:p>
            <a:r>
              <a:rPr lang="en-US" altLang="zh-CN" b="1"/>
              <a:t>000000    </a:t>
            </a:r>
            <a:r>
              <a:rPr lang="en-US" altLang="zh-CN" b="1">
                <a:solidFill>
                  <a:srgbClr val="3333FF"/>
                </a:solidFill>
              </a:rPr>
              <a:t>1</a:t>
            </a:r>
            <a:r>
              <a:rPr lang="en-US" altLang="zh-CN" b="1"/>
              <a:t>      1     </a:t>
            </a:r>
            <a:r>
              <a:rPr lang="en-US" altLang="zh-CN" b="1">
                <a:solidFill>
                  <a:srgbClr val="C00000"/>
                </a:solidFill>
              </a:rPr>
              <a:t>01</a:t>
            </a:r>
            <a:r>
              <a:rPr lang="en-US" altLang="zh-CN" b="1"/>
              <a:t>     </a:t>
            </a:r>
            <a:r>
              <a:rPr lang="en-US" altLang="zh-CN" b="1">
                <a:solidFill>
                  <a:srgbClr val="3333FF"/>
                </a:solidFill>
              </a:rPr>
              <a:t> 001  </a:t>
            </a:r>
            <a:r>
              <a:rPr lang="en-US" altLang="zh-CN" b="1"/>
              <a:t>   </a:t>
            </a:r>
            <a:r>
              <a:rPr lang="en-US" altLang="zh-CN" b="1">
                <a:solidFill>
                  <a:srgbClr val="C00000"/>
                </a:solidFill>
              </a:rPr>
              <a:t>000</a:t>
            </a:r>
            <a:r>
              <a:rPr lang="en-US" altLang="zh-CN" b="1"/>
              <a:t>     </a:t>
            </a:r>
            <a:r>
              <a:rPr lang="en-US" altLang="zh-CN" b="1">
                <a:solidFill>
                  <a:srgbClr val="C00000"/>
                </a:solidFill>
              </a:rPr>
              <a:t>00010000</a:t>
            </a:r>
            <a:r>
              <a:rPr lang="en-US" altLang="zh-CN" b="1"/>
              <a:t>  </a:t>
            </a:r>
            <a:r>
              <a:rPr lang="en-US" altLang="zh-CN"/>
              <a:t>  </a:t>
            </a:r>
            <a:endParaRPr lang="en-US" altLang="zh-CN"/>
          </a:p>
        </p:txBody>
      </p:sp>
      <p:cxnSp>
        <p:nvCxnSpPr>
          <p:cNvPr id="20" name="直接箭头连接符 19"/>
          <p:cNvCxnSpPr/>
          <p:nvPr/>
        </p:nvCxnSpPr>
        <p:spPr>
          <a:xfrm>
            <a:off x="4018280" y="4274185"/>
            <a:ext cx="0" cy="920750"/>
          </a:xfrm>
          <a:prstGeom prst="straightConnector1">
            <a:avLst/>
          </a:prstGeom>
          <a:solidFill>
            <a:srgbClr val="FFFF00"/>
          </a:solidFill>
          <a:ln w="12700" cap="flat" cmpd="sng" algn="ctr">
            <a:solidFill>
              <a:srgbClr val="C00000"/>
            </a:solidFill>
            <a:prstDash val="solid"/>
            <a:round/>
            <a:headEnd type="none" w="med" len="med"/>
            <a:tailEnd type="arrow" w="med" len="med"/>
          </a:ln>
        </p:spPr>
      </p:cxnSp>
      <p:sp>
        <p:nvSpPr>
          <p:cNvPr id="22" name="文本框 21"/>
          <p:cNvSpPr txBox="1"/>
          <p:nvPr/>
        </p:nvSpPr>
        <p:spPr>
          <a:xfrm>
            <a:off x="3138805" y="5139055"/>
            <a:ext cx="1916430" cy="368300"/>
          </a:xfrm>
          <a:prstGeom prst="rect">
            <a:avLst/>
          </a:prstGeom>
          <a:noFill/>
        </p:spPr>
        <p:txBody>
          <a:bodyPr wrap="none" rtlCol="0" anchor="t">
            <a:spAutoFit/>
          </a:bodyPr>
          <a:p>
            <a:r>
              <a:rPr lang="en-US" altLang="zh-CN" b="1">
                <a:solidFill>
                  <a:srgbClr val="C00000"/>
                </a:solidFill>
                <a:latin typeface="宋体" panose="02010600030101010101" pitchFamily="2" charset="-122"/>
                <a:ea typeface="宋体" panose="02010600030101010101" pitchFamily="2" charset="-122"/>
                <a:sym typeface="+mn-ea"/>
              </a:rPr>
              <a:t>(BX)+(SI)+</a:t>
            </a:r>
            <a:r>
              <a:rPr lang="en-US" altLang="zh-CN" b="1">
                <a:solidFill>
                  <a:srgbClr val="C00000"/>
                </a:solidFill>
                <a:latin typeface="宋体" panose="02010600030101010101" pitchFamily="2" charset="-122"/>
                <a:ea typeface="宋体" panose="02010600030101010101" pitchFamily="2" charset="-122"/>
                <a:sym typeface="+mn-ea"/>
              </a:rPr>
              <a:t>disp8</a:t>
            </a:r>
            <a:endParaRPr lang="en-US" altLang="zh-CN" b="1">
              <a:solidFill>
                <a:srgbClr val="C00000"/>
              </a:solidFill>
              <a:latin typeface="宋体" panose="02010600030101010101" pitchFamily="2" charset="-122"/>
              <a:ea typeface="宋体" panose="02010600030101010101" pitchFamily="2" charset="-122"/>
              <a:sym typeface="+mn-ea"/>
            </a:endParaRPr>
          </a:p>
        </p:txBody>
      </p:sp>
      <p:cxnSp>
        <p:nvCxnSpPr>
          <p:cNvPr id="45" name="肘形连接符 44"/>
          <p:cNvCxnSpPr/>
          <p:nvPr/>
        </p:nvCxnSpPr>
        <p:spPr>
          <a:xfrm rot="5400000" flipV="1">
            <a:off x="4911090" y="4086225"/>
            <a:ext cx="700405" cy="1114425"/>
          </a:xfrm>
          <a:prstGeom prst="bentConnector2">
            <a:avLst/>
          </a:prstGeom>
          <a:solidFill>
            <a:schemeClr val="accent1"/>
          </a:solidFill>
          <a:ln w="12700" cap="flat" cmpd="sng" algn="ctr">
            <a:solidFill>
              <a:srgbClr val="3333FF"/>
            </a:solidFill>
            <a:prstDash val="solid"/>
            <a:miter lim="800000"/>
            <a:headEnd type="none" w="med" len="med"/>
            <a:tailEnd type="arrow" w="med" len="med"/>
          </a:ln>
        </p:spPr>
      </p:cxnSp>
      <p:sp>
        <p:nvSpPr>
          <p:cNvPr id="46" name="文本框 45"/>
          <p:cNvSpPr txBox="1"/>
          <p:nvPr/>
        </p:nvSpPr>
        <p:spPr>
          <a:xfrm>
            <a:off x="5819140" y="4826635"/>
            <a:ext cx="414020" cy="368300"/>
          </a:xfrm>
          <a:prstGeom prst="rect">
            <a:avLst/>
          </a:prstGeom>
          <a:noFill/>
        </p:spPr>
        <p:txBody>
          <a:bodyPr wrap="none" rtlCol="0" anchor="t">
            <a:spAutoFit/>
          </a:bodyPr>
          <a:p>
            <a:r>
              <a:rPr lang="en-US" altLang="zh-CN" b="1">
                <a:solidFill>
                  <a:srgbClr val="3333FF"/>
                </a:solidFill>
                <a:latin typeface="宋体" panose="02010600030101010101" pitchFamily="2" charset="-122"/>
                <a:ea typeface="宋体" panose="02010600030101010101" pitchFamily="2" charset="-122"/>
                <a:sym typeface="+mn-ea"/>
              </a:rPr>
              <a:t>CX</a:t>
            </a:r>
            <a:endParaRPr lang="en-US" altLang="zh-CN" b="1">
              <a:solidFill>
                <a:srgbClr val="3333FF"/>
              </a:solidFill>
              <a:latin typeface="宋体" panose="02010600030101010101" pitchFamily="2" charset="-122"/>
              <a:ea typeface="宋体" panose="02010600030101010101" pitchFamily="2" charset="-122"/>
              <a:sym typeface="+mn-ea"/>
            </a:endParaRPr>
          </a:p>
        </p:txBody>
      </p:sp>
      <p:cxnSp>
        <p:nvCxnSpPr>
          <p:cNvPr id="44" name="肘形连接符 43"/>
          <p:cNvCxnSpPr/>
          <p:nvPr/>
        </p:nvCxnSpPr>
        <p:spPr>
          <a:xfrm rot="5400000">
            <a:off x="4458970" y="3777615"/>
            <a:ext cx="478155" cy="1363980"/>
          </a:xfrm>
          <a:prstGeom prst="bentConnector2">
            <a:avLst/>
          </a:prstGeom>
          <a:solidFill>
            <a:schemeClr val="accent1"/>
          </a:solidFill>
          <a:ln w="12700" cap="flat" cmpd="sng" algn="ctr">
            <a:solidFill>
              <a:srgbClr val="C00000"/>
            </a:solidFill>
            <a:prstDash val="solid"/>
            <a:miter lim="800000"/>
            <a:headEnd type="none" w="med" len="med"/>
            <a:tailEnd type="none" w="med" len="med"/>
          </a:ln>
        </p:spPr>
      </p:cxnSp>
      <p:sp>
        <p:nvSpPr>
          <p:cNvPr id="19" name="文本框 18"/>
          <p:cNvSpPr txBox="1"/>
          <p:nvPr/>
        </p:nvSpPr>
        <p:spPr>
          <a:xfrm>
            <a:off x="107315" y="5186680"/>
            <a:ext cx="2976880" cy="368300"/>
          </a:xfrm>
          <a:prstGeom prst="rect">
            <a:avLst/>
          </a:prstGeom>
          <a:noFill/>
        </p:spPr>
        <p:txBody>
          <a:bodyPr wrap="none" rtlCol="0" anchor="t">
            <a:spAutoFit/>
          </a:bodyPr>
          <a:p>
            <a:r>
              <a:rPr lang="zh-CN" altLang="en-US" b="1" dirty="0">
                <a:solidFill>
                  <a:srgbClr val="3333FF"/>
                </a:solidFill>
                <a:latin typeface="Times New Roman" panose="02020603050405020304" pitchFamily="18" charset="0"/>
                <a:cs typeface="Times New Roman" panose="02020603050405020304" pitchFamily="18" charset="0"/>
                <a:sym typeface="+mn-ea"/>
              </a:rPr>
              <a:t>目的</a:t>
            </a:r>
            <a:r>
              <a:rPr lang="zh-CN" altLang="en-US" b="1" dirty="0">
                <a:latin typeface="Times New Roman" panose="02020603050405020304" pitchFamily="18" charset="0"/>
                <a:cs typeface="Times New Roman" panose="02020603050405020304" pitchFamily="18" charset="0"/>
                <a:sym typeface="+mn-ea"/>
              </a:rPr>
              <a:t>操作数由</a:t>
            </a:r>
            <a:r>
              <a:rPr lang="en-US" altLang="zh-CN" b="1" dirty="0">
                <a:solidFill>
                  <a:srgbClr val="3333FF"/>
                </a:solidFill>
                <a:latin typeface="Times New Roman" panose="02020603050405020304" pitchFamily="18" charset="0"/>
                <a:cs typeface="Times New Roman" panose="02020603050405020304" pitchFamily="18" charset="0"/>
                <a:sym typeface="+mn-ea"/>
              </a:rPr>
              <a:t>REG</a:t>
            </a:r>
            <a:r>
              <a:rPr lang="zh-CN" altLang="en-US" b="1" dirty="0">
                <a:latin typeface="Times New Roman" panose="02020603050405020304" pitchFamily="18" charset="0"/>
                <a:cs typeface="Times New Roman" panose="02020603050405020304" pitchFamily="18" charset="0"/>
                <a:sym typeface="+mn-ea"/>
              </a:rPr>
              <a:t>字段寻址</a:t>
            </a:r>
            <a:endParaRPr lang="zh-CN" altLang="en-US"/>
          </a:p>
        </p:txBody>
      </p:sp>
      <p:cxnSp>
        <p:nvCxnSpPr>
          <p:cNvPr id="24" name="直接箭头连接符 23"/>
          <p:cNvCxnSpPr/>
          <p:nvPr/>
        </p:nvCxnSpPr>
        <p:spPr>
          <a:xfrm flipH="1">
            <a:off x="1403985" y="4220210"/>
            <a:ext cx="1553210" cy="1009015"/>
          </a:xfrm>
          <a:prstGeom prst="straightConnector1">
            <a:avLst/>
          </a:prstGeom>
          <a:solidFill>
            <a:schemeClr val="accent1"/>
          </a:solidFill>
          <a:ln w="9525" cap="flat" cmpd="sng" algn="ctr">
            <a:solidFill>
              <a:schemeClr val="tx1"/>
            </a:solidFill>
            <a:prstDash val="solid"/>
            <a:miter lim="800000"/>
            <a:headEnd type="none" w="med" len="med"/>
            <a:tailEnd type="arrow" w="med" len="med"/>
          </a:ln>
        </p:spPr>
      </p:cxnSp>
      <p:cxnSp>
        <p:nvCxnSpPr>
          <p:cNvPr id="28" name="肘形连接符 27"/>
          <p:cNvCxnSpPr/>
          <p:nvPr/>
        </p:nvCxnSpPr>
        <p:spPr>
          <a:xfrm>
            <a:off x="3544570" y="4309745"/>
            <a:ext cx="1171575" cy="199390"/>
          </a:xfrm>
          <a:prstGeom prst="bentConnector3">
            <a:avLst>
              <a:gd name="adj1" fmla="val -108"/>
            </a:avLst>
          </a:prstGeom>
          <a:solidFill>
            <a:schemeClr val="accent1"/>
          </a:solidFill>
          <a:ln w="9525" cap="flat" cmpd="sng" algn="ctr">
            <a:solidFill>
              <a:srgbClr val="3333FF"/>
            </a:solidFill>
            <a:prstDash val="solid"/>
            <a:miter lim="800000"/>
            <a:headEnd type="none" w="med" len="med"/>
            <a:tailEnd type="none" w="med" len="med"/>
          </a:ln>
        </p:spPr>
      </p:cxnSp>
      <p:sp>
        <p:nvSpPr>
          <p:cNvPr id="29" name="文本框 28"/>
          <p:cNvSpPr txBox="1"/>
          <p:nvPr/>
        </p:nvSpPr>
        <p:spPr>
          <a:xfrm>
            <a:off x="6809740" y="4408805"/>
            <a:ext cx="858520" cy="368300"/>
          </a:xfrm>
          <a:prstGeom prst="rect">
            <a:avLst/>
          </a:prstGeom>
          <a:noFill/>
        </p:spPr>
        <p:txBody>
          <a:bodyPr wrap="square" rtlCol="0">
            <a:spAutoFit/>
          </a:bodyPr>
          <a:p>
            <a:r>
              <a:rPr lang="en-US" altLang="zh-CN" b="1">
                <a:solidFill>
                  <a:srgbClr val="C00000"/>
                </a:solidFill>
                <a:latin typeface="Times New Roman" panose="02020603050405020304" pitchFamily="18" charset="0"/>
                <a:cs typeface="Times New Roman" panose="02020603050405020304" pitchFamily="18" charset="0"/>
              </a:rPr>
              <a:t>10H</a:t>
            </a:r>
            <a:endParaRPr lang="en-US" altLang="zh-CN" b="1">
              <a:solidFill>
                <a:srgbClr val="C00000"/>
              </a:solidFill>
              <a:latin typeface="Times New Roman" panose="02020603050405020304" pitchFamily="18" charset="0"/>
              <a:cs typeface="Times New Roman" panose="02020603050405020304" pitchFamily="18" charset="0"/>
            </a:endParaRPr>
          </a:p>
        </p:txBody>
      </p:sp>
      <p:cxnSp>
        <p:nvCxnSpPr>
          <p:cNvPr id="31" name="直接箭头连接符 30"/>
          <p:cNvCxnSpPr/>
          <p:nvPr/>
        </p:nvCxnSpPr>
        <p:spPr>
          <a:xfrm>
            <a:off x="6501130" y="4250055"/>
            <a:ext cx="375285" cy="259080"/>
          </a:xfrm>
          <a:prstGeom prst="straightConnector1">
            <a:avLst/>
          </a:prstGeom>
          <a:solidFill>
            <a:schemeClr val="accent1"/>
          </a:solidFill>
          <a:ln w="9525" cap="flat" cmpd="sng" algn="ctr">
            <a:solidFill>
              <a:srgbClr val="C00000"/>
            </a:solidFill>
            <a:prstDash val="solid"/>
            <a:miter lim="800000"/>
            <a:headEnd type="none" w="med" len="med"/>
            <a:tailEnd type="arrow" w="med" len="med"/>
          </a:ln>
        </p:spPr>
      </p:cxnSp>
    </p:spTree>
  </p:cSld>
  <p:clrMapOvr>
    <a:masterClrMapping/>
  </p:clrMapOvr>
  <p:transition spd="slow">
    <p:cover dir="l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647" name="Text Box 55"/>
          <p:cNvSpPr txBox="1"/>
          <p:nvPr/>
        </p:nvSpPr>
        <p:spPr>
          <a:xfrm>
            <a:off x="107950" y="115888"/>
            <a:ext cx="4572000" cy="6477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3600" b="1" dirty="0">
                <a:latin typeface="黑体" panose="02010609060101010101" pitchFamily="49" charset="-122"/>
                <a:ea typeface="黑体" panose="02010609060101010101" pitchFamily="49" charset="-122"/>
              </a:rPr>
              <a:t>2.3.3 </a:t>
            </a:r>
            <a:r>
              <a:rPr lang="zh-CN" altLang="en-US" sz="3600" b="1" dirty="0">
                <a:latin typeface="黑体" panose="02010609060101010101" pitchFamily="49" charset="-122"/>
                <a:ea typeface="黑体" panose="02010609060101010101" pitchFamily="49" charset="-122"/>
              </a:rPr>
              <a:t>指令类型</a:t>
            </a:r>
            <a:endParaRPr lang="zh-CN" altLang="en-US" sz="3600" b="1" dirty="0">
              <a:latin typeface="黑体" panose="02010609060101010101" pitchFamily="49" charset="-122"/>
              <a:ea typeface="黑体" panose="02010609060101010101" pitchFamily="49" charset="-122"/>
            </a:endParaRPr>
          </a:p>
        </p:txBody>
      </p:sp>
      <p:sp>
        <p:nvSpPr>
          <p:cNvPr id="77828" name="矩形 1"/>
          <p:cNvSpPr/>
          <p:nvPr/>
        </p:nvSpPr>
        <p:spPr>
          <a:xfrm>
            <a:off x="395605" y="908368"/>
            <a:ext cx="82804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本节将讨论按指令</a:t>
            </a:r>
            <a:r>
              <a:rPr lang="zh-CN" altLang="zh-CN" sz="2400" b="1" dirty="0">
                <a:solidFill>
                  <a:srgbClr val="C00000"/>
                </a:solidFill>
              </a:rPr>
              <a:t>功能</a:t>
            </a:r>
            <a:r>
              <a:rPr lang="zh-CN" altLang="zh-CN" sz="2400" b="1" dirty="0"/>
              <a:t>或</a:t>
            </a:r>
            <a:r>
              <a:rPr lang="zh-CN" altLang="zh-CN" sz="2400" b="1" dirty="0">
                <a:solidFill>
                  <a:srgbClr val="C00000"/>
                </a:solidFill>
              </a:rPr>
              <a:t>操作性质</a:t>
            </a:r>
            <a:r>
              <a:rPr lang="zh-CN" altLang="zh-CN" sz="2400" b="1" dirty="0"/>
              <a:t>对指令分类，大多数指令系统支持的指令操作类型如表</a:t>
            </a:r>
            <a:r>
              <a:rPr lang="en-US" altLang="zh-CN" sz="2400" b="1" dirty="0"/>
              <a:t>2-4</a:t>
            </a:r>
            <a:r>
              <a:rPr lang="zh-CN" altLang="zh-CN" sz="2400" b="1" dirty="0"/>
              <a:t>所示。</a:t>
            </a:r>
            <a:endParaRPr lang="zh-CN" altLang="zh-CN" sz="2400" b="1" dirty="0"/>
          </a:p>
        </p:txBody>
      </p:sp>
      <p:graphicFrame>
        <p:nvGraphicFramePr>
          <p:cNvPr id="2" name="表格 1"/>
          <p:cNvGraphicFramePr/>
          <p:nvPr>
            <p:custDataLst>
              <p:tags r:id="rId1"/>
            </p:custDataLst>
          </p:nvPr>
        </p:nvGraphicFramePr>
        <p:xfrm>
          <a:off x="117475" y="2493010"/>
          <a:ext cx="9026525" cy="3566160"/>
        </p:xfrm>
        <a:graphic>
          <a:graphicData uri="http://schemas.openxmlformats.org/drawingml/2006/table">
            <a:tbl>
              <a:tblPr firstRow="1" bandRow="1">
                <a:tableStyleId>{5C22544A-7EE6-4342-B048-85BDC9FD1C3A}</a:tableStyleId>
              </a:tblPr>
              <a:tblGrid>
                <a:gridCol w="2482215"/>
                <a:gridCol w="6544310"/>
              </a:tblGrid>
              <a:tr h="381000">
                <a:tc>
                  <a:txBody>
                    <a:bodyPr/>
                    <a:p>
                      <a:pPr algn="ctr">
                        <a:buNone/>
                      </a:pPr>
                      <a:r>
                        <a:rPr lang="zh-CN" altLang="en-US" sz="2000">
                          <a:solidFill>
                            <a:schemeClr val="tx1"/>
                          </a:solidFill>
                        </a:rPr>
                        <a:t>操作类型</a:t>
                      </a:r>
                      <a:endParaRPr lang="zh-CN" altLang="en-US" sz="2000">
                        <a:solidFill>
                          <a:schemeClr val="tx1"/>
                        </a:solidFill>
                      </a:endParaRPr>
                    </a:p>
                  </a:txBody>
                  <a:tcPr/>
                </a:tc>
                <a:tc>
                  <a:txBody>
                    <a:bodyPr/>
                    <a:p>
                      <a:pPr algn="ctr">
                        <a:buNone/>
                      </a:pPr>
                      <a:r>
                        <a:rPr lang="zh-CN" altLang="en-US" sz="2000">
                          <a:solidFill>
                            <a:schemeClr val="tx1"/>
                          </a:solidFill>
                        </a:rPr>
                        <a:t>举</a:t>
                      </a:r>
                      <a:r>
                        <a:rPr lang="en-US" altLang="zh-CN" sz="2000">
                          <a:solidFill>
                            <a:schemeClr val="tx1"/>
                          </a:solidFill>
                        </a:rPr>
                        <a:t> </a:t>
                      </a:r>
                      <a:r>
                        <a:rPr lang="zh-CN" altLang="en-US" sz="2000">
                          <a:solidFill>
                            <a:schemeClr val="tx1"/>
                          </a:solidFill>
                        </a:rPr>
                        <a:t>例</a:t>
                      </a:r>
                      <a:endParaRPr lang="zh-CN" altLang="en-US" sz="2000">
                        <a:solidFill>
                          <a:schemeClr val="tx1"/>
                        </a:solidFill>
                      </a:endParaRPr>
                    </a:p>
                  </a:txBody>
                  <a:tcPr>
                    <a:solidFill>
                      <a:schemeClr val="accent2">
                        <a:lumMod val="40000"/>
                        <a:lumOff val="60000"/>
                      </a:schemeClr>
                    </a:solidFill>
                  </a:tcPr>
                </a:tc>
              </a:tr>
              <a:tr h="381000">
                <a:tc>
                  <a:txBody>
                    <a:bodyPr/>
                    <a:p>
                      <a:pPr>
                        <a:buNone/>
                      </a:pPr>
                      <a:r>
                        <a:rPr lang="zh-CN" sz="2000" kern="100">
                          <a:solidFill>
                            <a:srgbClr val="C00000"/>
                          </a:solidFill>
                          <a:effectLst/>
                          <a:sym typeface="+mn-ea"/>
                        </a:rPr>
                        <a:t>算术和逻辑运算</a:t>
                      </a:r>
                      <a:endParaRPr lang="zh-CN" altLang="en-US" sz="2000" kern="100">
                        <a:solidFill>
                          <a:srgbClr val="C00000"/>
                        </a:solidFill>
                        <a:effectLst/>
                        <a:sym typeface="+mn-ea"/>
                      </a:endParaRPr>
                    </a:p>
                  </a:txBody>
                  <a:tcPr/>
                </a:tc>
                <a:tc>
                  <a:txBody>
                    <a:bodyPr/>
                    <a:p>
                      <a:pPr>
                        <a:buNone/>
                      </a:pPr>
                      <a:r>
                        <a:rPr lang="zh-CN" sz="2000" kern="100" dirty="0">
                          <a:effectLst/>
                          <a:sym typeface="+mn-ea"/>
                        </a:rPr>
                        <a:t>定点算术和逻辑操作：加、减、与、或、乘、除等</a:t>
                      </a:r>
                      <a:endParaRPr lang="zh-CN" altLang="en-US" sz="2000" kern="100" dirty="0">
                        <a:effectLst/>
                        <a:sym typeface="+mn-ea"/>
                      </a:endParaRPr>
                    </a:p>
                  </a:txBody>
                  <a:tcPr>
                    <a:solidFill>
                      <a:schemeClr val="accent6">
                        <a:lumMod val="20000"/>
                        <a:lumOff val="80000"/>
                      </a:schemeClr>
                    </a:solidFill>
                  </a:tcPr>
                </a:tc>
              </a:tr>
              <a:tr h="381000">
                <a:tc>
                  <a:txBody>
                    <a:bodyPr/>
                    <a:p>
                      <a:pPr>
                        <a:buNone/>
                      </a:pPr>
                      <a:r>
                        <a:rPr lang="zh-CN" altLang="en-US" sz="2000">
                          <a:solidFill>
                            <a:srgbClr val="C00000"/>
                          </a:solidFill>
                        </a:rPr>
                        <a:t>数据传送</a:t>
                      </a:r>
                      <a:endParaRPr lang="zh-CN" altLang="en-US" sz="2000">
                        <a:solidFill>
                          <a:srgbClr val="C00000"/>
                        </a:solidFill>
                      </a:endParaRPr>
                    </a:p>
                  </a:txBody>
                  <a:tcPr/>
                </a:tc>
                <a:tc>
                  <a:txBody>
                    <a:bodyPr/>
                    <a:p>
                      <a:pPr>
                        <a:buNone/>
                      </a:pPr>
                      <a:r>
                        <a:rPr lang="en-US" altLang="zh-CN" sz="2000"/>
                        <a:t>80x86</a:t>
                      </a:r>
                      <a:r>
                        <a:rPr lang="zh-CN" altLang="en-US" sz="2000"/>
                        <a:t>数据传送类指令；</a:t>
                      </a:r>
                      <a:r>
                        <a:rPr lang="en-US" altLang="zh-CN" sz="2000"/>
                        <a:t>RISC</a:t>
                      </a:r>
                      <a:r>
                        <a:rPr lang="zh-CN" altLang="en-US" sz="2000"/>
                        <a:t>的</a:t>
                      </a:r>
                      <a:r>
                        <a:rPr lang="en-US" altLang="zh-CN" sz="2000"/>
                        <a:t>Load</a:t>
                      </a:r>
                      <a:r>
                        <a:rPr lang="zh-CN" altLang="en-US" sz="2000"/>
                        <a:t>与</a:t>
                      </a:r>
                      <a:r>
                        <a:rPr lang="en-US" altLang="zh-CN" sz="2000"/>
                        <a:t>Store</a:t>
                      </a:r>
                      <a:r>
                        <a:rPr lang="zh-CN" altLang="en-US" sz="2000"/>
                        <a:t>指令</a:t>
                      </a:r>
                      <a:endParaRPr lang="zh-CN" altLang="en-US" sz="2000"/>
                    </a:p>
                  </a:txBody>
                  <a:tcPr>
                    <a:solidFill>
                      <a:schemeClr val="accent3">
                        <a:lumMod val="95000"/>
                      </a:schemeClr>
                    </a:solidFill>
                  </a:tcPr>
                </a:tc>
              </a:tr>
              <a:tr h="381000">
                <a:tc>
                  <a:txBody>
                    <a:bodyPr/>
                    <a:p>
                      <a:pPr>
                        <a:buNone/>
                      </a:pPr>
                      <a:r>
                        <a:rPr lang="zh-CN" altLang="en-US" sz="2000">
                          <a:solidFill>
                            <a:srgbClr val="C00000"/>
                          </a:solidFill>
                        </a:rPr>
                        <a:t>程序控制</a:t>
                      </a:r>
                      <a:endParaRPr lang="zh-CN" altLang="en-US" sz="2000">
                        <a:solidFill>
                          <a:srgbClr val="C00000"/>
                        </a:solidFill>
                      </a:endParaRPr>
                    </a:p>
                  </a:txBody>
                  <a:tcPr/>
                </a:tc>
                <a:tc>
                  <a:txBody>
                    <a:bodyPr/>
                    <a:p>
                      <a:pPr>
                        <a:buNone/>
                      </a:pPr>
                      <a:r>
                        <a:rPr lang="zh-CN" sz="2000" kern="100" dirty="0">
                          <a:effectLst/>
                          <a:sym typeface="+mn-ea"/>
                        </a:rPr>
                        <a:t>条件转移、无条件转移、子程序调用和返回、自中断等</a:t>
                      </a:r>
                      <a:endParaRPr lang="zh-CN" altLang="en-US" sz="2000" kern="100" dirty="0">
                        <a:effectLst/>
                        <a:sym typeface="+mn-ea"/>
                      </a:endParaRPr>
                    </a:p>
                  </a:txBody>
                  <a:tcPr>
                    <a:solidFill>
                      <a:schemeClr val="accent6">
                        <a:lumMod val="20000"/>
                        <a:lumOff val="80000"/>
                      </a:schemeClr>
                    </a:solidFill>
                  </a:tcPr>
                </a:tc>
              </a:tr>
              <a:tr h="381000">
                <a:tc>
                  <a:txBody>
                    <a:bodyPr/>
                    <a:p>
                      <a:pPr>
                        <a:buNone/>
                      </a:pPr>
                      <a:r>
                        <a:rPr lang="zh-CN" altLang="en-US" sz="2000">
                          <a:sym typeface="+mn-ea"/>
                        </a:rPr>
                        <a:t>系统</a:t>
                      </a:r>
                      <a:endParaRPr lang="zh-CN" altLang="en-US" sz="2000">
                        <a:sym typeface="+mn-ea"/>
                      </a:endParaRPr>
                    </a:p>
                  </a:txBody>
                  <a:tcPr/>
                </a:tc>
                <a:tc>
                  <a:txBody>
                    <a:bodyPr/>
                    <a:p>
                      <a:pPr>
                        <a:buNone/>
                      </a:pPr>
                      <a:r>
                        <a:rPr lang="zh-CN" sz="2000" kern="100" dirty="0">
                          <a:effectLst/>
                          <a:sym typeface="+mn-ea"/>
                        </a:rPr>
                        <a:t>操作系统调用、虚拟存储器管理指令等</a:t>
                      </a:r>
                      <a:endParaRPr lang="zh-CN" altLang="en-US" sz="2000" kern="100" dirty="0">
                        <a:effectLst/>
                        <a:sym typeface="+mn-ea"/>
                      </a:endParaRPr>
                    </a:p>
                  </a:txBody>
                  <a:tcPr>
                    <a:solidFill>
                      <a:schemeClr val="accent3">
                        <a:lumMod val="95000"/>
                      </a:schemeClr>
                    </a:solidFill>
                  </a:tcPr>
                </a:tc>
              </a:tr>
              <a:tr h="381000">
                <a:tc>
                  <a:txBody>
                    <a:bodyPr/>
                    <a:p>
                      <a:pPr>
                        <a:buNone/>
                      </a:pPr>
                      <a:r>
                        <a:rPr lang="zh-CN" altLang="en-US" sz="2000"/>
                        <a:t>浮点</a:t>
                      </a:r>
                      <a:endParaRPr lang="zh-CN" altLang="en-US" sz="2000"/>
                    </a:p>
                  </a:txBody>
                  <a:tcPr/>
                </a:tc>
                <a:tc>
                  <a:txBody>
                    <a:bodyPr/>
                    <a:p>
                      <a:pPr>
                        <a:buNone/>
                      </a:pPr>
                      <a:r>
                        <a:rPr lang="zh-CN" sz="2000" kern="100" dirty="0">
                          <a:effectLst/>
                          <a:sym typeface="+mn-ea"/>
                        </a:rPr>
                        <a:t>浮点操作：加、乘、除、比较等</a:t>
                      </a:r>
                      <a:endParaRPr lang="zh-CN" altLang="en-US" sz="2000" kern="100" dirty="0">
                        <a:effectLst/>
                        <a:sym typeface="+mn-ea"/>
                      </a:endParaRPr>
                    </a:p>
                  </a:txBody>
                  <a:tcPr>
                    <a:solidFill>
                      <a:schemeClr val="accent6">
                        <a:lumMod val="20000"/>
                        <a:lumOff val="80000"/>
                      </a:schemeClr>
                    </a:solidFill>
                  </a:tcPr>
                </a:tc>
              </a:tr>
              <a:tr h="381000">
                <a:tc>
                  <a:txBody>
                    <a:bodyPr/>
                    <a:p>
                      <a:pPr>
                        <a:buNone/>
                      </a:pPr>
                      <a:r>
                        <a:rPr lang="zh-CN" altLang="en-US" sz="2000">
                          <a:sym typeface="+mn-ea"/>
                        </a:rPr>
                        <a:t>十进制</a:t>
                      </a:r>
                      <a:endParaRPr lang="zh-CN" altLang="en-US" sz="2000">
                        <a:sym typeface="+mn-ea"/>
                      </a:endParaRPr>
                    </a:p>
                  </a:txBody>
                  <a:tcPr/>
                </a:tc>
                <a:tc>
                  <a:txBody>
                    <a:bodyPr/>
                    <a:p>
                      <a:pPr>
                        <a:buNone/>
                      </a:pPr>
                      <a:r>
                        <a:rPr lang="zh-CN" sz="2000" kern="100" dirty="0">
                          <a:effectLst/>
                          <a:sym typeface="+mn-ea"/>
                        </a:rPr>
                        <a:t>十进制加、十进制乘、十进制到字符的转换等</a:t>
                      </a:r>
                      <a:endParaRPr lang="zh-CN" altLang="en-US" sz="2000" kern="100" dirty="0">
                        <a:effectLst/>
                        <a:sym typeface="+mn-ea"/>
                      </a:endParaRPr>
                    </a:p>
                  </a:txBody>
                  <a:tcPr>
                    <a:solidFill>
                      <a:schemeClr val="accent3">
                        <a:lumMod val="95000"/>
                      </a:schemeClr>
                    </a:solidFill>
                  </a:tcPr>
                </a:tc>
              </a:tr>
              <a:tr h="381000">
                <a:tc>
                  <a:txBody>
                    <a:bodyPr/>
                    <a:p>
                      <a:pPr>
                        <a:buNone/>
                      </a:pPr>
                      <a:r>
                        <a:rPr lang="zh-CN" altLang="en-US" sz="2000"/>
                        <a:t>字符</a:t>
                      </a:r>
                      <a:r>
                        <a:rPr lang="zh-CN" altLang="en-US" sz="2000"/>
                        <a:t>串</a:t>
                      </a:r>
                      <a:endParaRPr lang="zh-CN" altLang="en-US" sz="2000"/>
                    </a:p>
                  </a:txBody>
                  <a:tcPr/>
                </a:tc>
                <a:tc>
                  <a:txBody>
                    <a:bodyPr/>
                    <a:p>
                      <a:pPr>
                        <a:buNone/>
                      </a:pPr>
                      <a:r>
                        <a:rPr lang="zh-CN" sz="2000" kern="100" dirty="0">
                          <a:effectLst/>
                          <a:sym typeface="+mn-ea"/>
                        </a:rPr>
                        <a:t>字符串传送、字符串比较、字符串匹配等</a:t>
                      </a:r>
                      <a:endParaRPr lang="zh-CN" altLang="en-US" sz="2000" kern="100" dirty="0">
                        <a:effectLst/>
                        <a:sym typeface="+mn-ea"/>
                      </a:endParaRPr>
                    </a:p>
                  </a:txBody>
                  <a:tcPr>
                    <a:solidFill>
                      <a:schemeClr val="accent6">
                        <a:lumMod val="20000"/>
                        <a:lumOff val="80000"/>
                      </a:schemeClr>
                    </a:solidFill>
                  </a:tcPr>
                </a:tc>
              </a:tr>
              <a:tr h="381000">
                <a:tc>
                  <a:txBody>
                    <a:bodyPr/>
                    <a:p>
                      <a:pPr>
                        <a:buNone/>
                      </a:pPr>
                      <a:r>
                        <a:rPr lang="zh-CN" altLang="en-US" sz="2000"/>
                        <a:t>图像</a:t>
                      </a:r>
                      <a:endParaRPr lang="zh-CN" altLang="en-US" sz="2000"/>
                    </a:p>
                  </a:txBody>
                  <a:tcPr/>
                </a:tc>
                <a:tc>
                  <a:txBody>
                    <a:bodyPr/>
                    <a:p>
                      <a:pPr>
                        <a:buNone/>
                      </a:pPr>
                      <a:r>
                        <a:rPr lang="zh-CN" sz="2000" kern="100" dirty="0">
                          <a:effectLst/>
                          <a:sym typeface="+mn-ea"/>
                        </a:rPr>
                        <a:t>像素、顶点操作、压缩</a:t>
                      </a:r>
                      <a:r>
                        <a:rPr lang="en-US" sz="2000" kern="100" dirty="0">
                          <a:effectLst/>
                          <a:sym typeface="+mn-ea"/>
                        </a:rPr>
                        <a:t>/</a:t>
                      </a:r>
                      <a:r>
                        <a:rPr lang="zh-CN" sz="2000" kern="100" dirty="0">
                          <a:effectLst/>
                          <a:sym typeface="+mn-ea"/>
                        </a:rPr>
                        <a:t>解压缩操作等</a:t>
                      </a:r>
                      <a:endParaRPr lang="zh-CN" altLang="en-US" sz="2000" kern="100" dirty="0">
                        <a:effectLst/>
                        <a:sym typeface="+mn-ea"/>
                      </a:endParaRPr>
                    </a:p>
                  </a:txBody>
                  <a:tcPr>
                    <a:solidFill>
                      <a:schemeClr val="accent3">
                        <a:lumMod val="95000"/>
                      </a:schemeClr>
                    </a:solidFill>
                  </a:tcPr>
                </a:tc>
              </a:tr>
            </a:tbl>
          </a:graphicData>
        </a:graphic>
      </p:graphicFrame>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0647"/>
                                        </p:tgtEl>
                                        <p:attrNameLst>
                                          <p:attrName>style.visibility</p:attrName>
                                        </p:attrNameLst>
                                      </p:cBhvr>
                                      <p:to>
                                        <p:strVal val="visible"/>
                                      </p:to>
                                    </p:set>
                                    <p:animEffect transition="in" filter="blinds(vertical)">
                                      <p:cBhvr>
                                        <p:cTn id="7" dur="500"/>
                                        <p:tgtEl>
                                          <p:spTgt spid="110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4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78851" name="矩形 2"/>
          <p:cNvSpPr/>
          <p:nvPr/>
        </p:nvSpPr>
        <p:spPr>
          <a:xfrm>
            <a:off x="467043" y="1052513"/>
            <a:ext cx="8496300" cy="39693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t>一般所有的计算机都提供表</a:t>
            </a:r>
            <a:r>
              <a:rPr lang="en-US" altLang="zh-CN" sz="2400" b="1" dirty="0"/>
              <a:t>2-4</a:t>
            </a:r>
            <a:r>
              <a:rPr lang="zh-CN" altLang="zh-CN" sz="2400" b="1" dirty="0"/>
              <a:t>中的</a:t>
            </a:r>
            <a:r>
              <a:rPr lang="zh-CN" altLang="zh-CN" sz="2400" b="1" dirty="0">
                <a:solidFill>
                  <a:srgbClr val="C00000"/>
                </a:solidFill>
              </a:rPr>
              <a:t>前三类指令</a:t>
            </a:r>
            <a:r>
              <a:rPr lang="zh-CN" altLang="en-US" sz="2400" b="1" dirty="0"/>
              <a:t>：</a:t>
            </a:r>
            <a:endParaRPr lang="en-US" altLang="zh-CN" sz="2400" b="1" dirty="0"/>
          </a:p>
          <a:p>
            <a:pPr lvl="0" eaLnBrk="1" hangingPunct="1">
              <a:lnSpc>
                <a:spcPct val="150000"/>
              </a:lnSpc>
              <a:spcBef>
                <a:spcPct val="0"/>
              </a:spcBef>
              <a:buClrTx/>
              <a:buSzTx/>
              <a:buFont typeface="Arial" panose="020B0604020202020204" pitchFamily="34" charset="0"/>
              <a:buChar char="•"/>
            </a:pPr>
            <a:r>
              <a:rPr lang="zh-CN" altLang="en-US" sz="2400" b="1" dirty="0">
                <a:solidFill>
                  <a:srgbClr val="C00000"/>
                </a:solidFill>
              </a:rPr>
              <a:t>算数和逻辑运算</a:t>
            </a:r>
            <a:endParaRPr lang="zh-CN" altLang="en-US" sz="2400" b="1" dirty="0">
              <a:solidFill>
                <a:srgbClr val="C00000"/>
              </a:solidFill>
            </a:endParaRPr>
          </a:p>
          <a:p>
            <a:pPr lvl="0" eaLnBrk="1" hangingPunct="1">
              <a:lnSpc>
                <a:spcPct val="150000"/>
              </a:lnSpc>
              <a:spcBef>
                <a:spcPct val="0"/>
              </a:spcBef>
              <a:buClrTx/>
              <a:buSzTx/>
              <a:buFont typeface="Arial" panose="020B0604020202020204" pitchFamily="34" charset="0"/>
              <a:buChar char="•"/>
            </a:pPr>
            <a:r>
              <a:rPr lang="zh-CN" altLang="en-US" sz="2400" b="1" dirty="0">
                <a:solidFill>
                  <a:srgbClr val="C00000"/>
                </a:solidFill>
              </a:rPr>
              <a:t>数据传送</a:t>
            </a:r>
            <a:endParaRPr lang="zh-CN" altLang="en-US" sz="2400" b="1" dirty="0">
              <a:solidFill>
                <a:srgbClr val="C00000"/>
              </a:solidFill>
            </a:endParaRPr>
          </a:p>
          <a:p>
            <a:pPr lvl="0" eaLnBrk="1" hangingPunct="1">
              <a:lnSpc>
                <a:spcPct val="150000"/>
              </a:lnSpc>
              <a:spcBef>
                <a:spcPct val="0"/>
              </a:spcBef>
              <a:buClrTx/>
              <a:buSzTx/>
              <a:buFont typeface="Arial" panose="020B0604020202020204" pitchFamily="34" charset="0"/>
              <a:buChar char="•"/>
            </a:pPr>
            <a:r>
              <a:rPr lang="zh-CN" altLang="en-US" sz="2400" b="1" dirty="0">
                <a:solidFill>
                  <a:srgbClr val="C00000"/>
                </a:solidFill>
              </a:rPr>
              <a:t>程序控制</a:t>
            </a:r>
            <a:endParaRPr lang="en-US" altLang="zh-CN" sz="2400" b="1" dirty="0"/>
          </a:p>
          <a:p>
            <a:pPr marL="0" lvl="0" indent="0" eaLnBrk="1" hangingPunct="1">
              <a:lnSpc>
                <a:spcPct val="150000"/>
              </a:lnSpc>
              <a:spcBef>
                <a:spcPct val="0"/>
              </a:spcBef>
              <a:buClrTx/>
              <a:buSzTx/>
              <a:buFontTx/>
              <a:buNone/>
            </a:pPr>
            <a:r>
              <a:rPr lang="en-US" altLang="zh-CN" sz="2400" b="1" dirty="0"/>
              <a:t>     </a:t>
            </a:r>
            <a:r>
              <a:rPr lang="zh-CN" altLang="zh-CN" sz="2400" b="1" dirty="0"/>
              <a:t>指令系统对后四类指令的支持取决于具体机器，有可能这四类都不支持，还可能包含其他特殊指令。</a:t>
            </a:r>
            <a:endParaRPr lang="en-US" altLang="zh-CN" sz="2400" b="1" dirty="0"/>
          </a:p>
          <a:p>
            <a:pPr marL="0" lvl="0" indent="0" eaLnBrk="1" hangingPunct="1">
              <a:lnSpc>
                <a:spcPct val="150000"/>
              </a:lnSpc>
              <a:spcBef>
                <a:spcPct val="0"/>
              </a:spcBef>
              <a:buClrTx/>
              <a:buSzTx/>
              <a:buFontTx/>
              <a:buNone/>
            </a:pPr>
            <a:r>
              <a:rPr lang="en-US" altLang="zh-CN" sz="2400" b="1" dirty="0"/>
              <a:t>     </a:t>
            </a:r>
            <a:r>
              <a:rPr lang="zh-CN" altLang="zh-CN" sz="2400" b="1" dirty="0"/>
              <a:t>下面简介表中</a:t>
            </a:r>
            <a:r>
              <a:rPr lang="zh-CN" altLang="zh-CN" sz="2400" b="1" dirty="0">
                <a:solidFill>
                  <a:srgbClr val="C00000"/>
                </a:solidFill>
              </a:rPr>
              <a:t>前四类指令</a:t>
            </a:r>
            <a:r>
              <a:rPr lang="zh-CN" altLang="zh-CN" sz="2400" b="1" dirty="0"/>
              <a:t>的特点。</a:t>
            </a:r>
            <a:endParaRPr lang="zh-CN" altLang="zh-CN" sz="2400" b="1" dirty="0"/>
          </a:p>
        </p:txBody>
      </p:sp>
    </p:spTree>
  </p:cSld>
  <p:clrMapOvr>
    <a:masterClrMapping/>
  </p:clrMapOvr>
  <p:transition spd="slow">
    <p:cover dir="l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 name="Text Box 23"/>
          <p:cNvSpPr txBox="1"/>
          <p:nvPr/>
        </p:nvSpPr>
        <p:spPr>
          <a:xfrm>
            <a:off x="252730" y="2174875"/>
            <a:ext cx="8943340" cy="98361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20000"/>
              </a:lnSpc>
              <a:spcBef>
                <a:spcPts val="50"/>
              </a:spcBef>
              <a:spcAft>
                <a:spcPts val="0"/>
              </a:spcAft>
              <a:buClrTx/>
              <a:buSzTx/>
              <a:buFontTx/>
              <a:buNone/>
            </a:pPr>
            <a:r>
              <a:rPr lang="zh-CN" altLang="en-US" sz="2400" b="1" dirty="0">
                <a:latin typeface="黑体" panose="02010609060101010101" pitchFamily="49" charset="-122"/>
                <a:ea typeface="黑体" panose="02010609060101010101" pitchFamily="49" charset="-122"/>
              </a:rPr>
              <a:t>设置运算类指令时需考虑</a:t>
            </a:r>
            <a:r>
              <a:rPr lang="zh-CN" altLang="en-US" sz="2400" b="1" dirty="0">
                <a:solidFill>
                  <a:srgbClr val="3333FF"/>
                </a:solidFill>
                <a:latin typeface="黑体" panose="02010609060101010101" pitchFamily="49" charset="-122"/>
                <a:ea typeface="黑体" panose="02010609060101010101" pitchFamily="49" charset="-122"/>
              </a:rPr>
              <a:t>操作数类型</a:t>
            </a:r>
            <a:r>
              <a:rPr lang="zh-CN" altLang="en-US" sz="2400" b="1" dirty="0">
                <a:latin typeface="黑体" panose="02010609060101010101" pitchFamily="49" charset="-122"/>
                <a:ea typeface="黑体" panose="02010609060101010101" pitchFamily="49" charset="-122"/>
              </a:rPr>
              <a:t>、</a:t>
            </a:r>
            <a:r>
              <a:rPr lang="zh-CN" altLang="en-US" sz="2400" b="1" dirty="0">
                <a:solidFill>
                  <a:srgbClr val="3333FF"/>
                </a:solidFill>
                <a:latin typeface="黑体" panose="02010609060101010101" pitchFamily="49" charset="-122"/>
                <a:ea typeface="黑体" panose="02010609060101010101" pitchFamily="49" charset="-122"/>
              </a:rPr>
              <a:t>符号</a:t>
            </a:r>
            <a:r>
              <a:rPr lang="zh-CN" altLang="en-US" sz="2400" b="1" dirty="0">
                <a:latin typeface="黑体" panose="02010609060101010101" pitchFamily="49" charset="-122"/>
                <a:ea typeface="黑体" panose="02010609060101010101" pitchFamily="49" charset="-122"/>
              </a:rPr>
              <a:t>、</a:t>
            </a:r>
            <a:r>
              <a:rPr lang="zh-CN" altLang="en-US" sz="2400" b="1" dirty="0">
                <a:solidFill>
                  <a:srgbClr val="3333FF"/>
                </a:solidFill>
                <a:latin typeface="黑体" panose="02010609060101010101" pitchFamily="49" charset="-122"/>
                <a:ea typeface="黑体" panose="02010609060101010101" pitchFamily="49" charset="-122"/>
              </a:rPr>
              <a:t>进制</a:t>
            </a:r>
            <a:r>
              <a:rPr lang="zh-CN" altLang="en-US" sz="2400" b="1" dirty="0">
                <a:latin typeface="黑体" panose="02010609060101010101" pitchFamily="49" charset="-122"/>
                <a:ea typeface="黑体" panose="02010609060101010101" pitchFamily="49" charset="-122"/>
              </a:rPr>
              <a:t>等；</a:t>
            </a:r>
            <a:endParaRPr lang="zh-CN" altLang="en-US" sz="2400" b="1" dirty="0">
              <a:latin typeface="黑体" panose="02010609060101010101" pitchFamily="49" charset="-122"/>
              <a:ea typeface="黑体" panose="02010609060101010101" pitchFamily="49" charset="-122"/>
            </a:endParaRPr>
          </a:p>
          <a:p>
            <a:pPr marL="0" lvl="0" indent="0" eaLnBrk="1" hangingPunct="1">
              <a:lnSpc>
                <a:spcPct val="120000"/>
              </a:lnSpc>
              <a:spcBef>
                <a:spcPts val="50"/>
              </a:spcBef>
              <a:spcAft>
                <a:spcPts val="0"/>
              </a:spcAft>
              <a:buClrTx/>
              <a:buSzTx/>
              <a:buFontTx/>
              <a:buNone/>
            </a:pPr>
            <a:r>
              <a:rPr lang="zh-CN" altLang="en-US" sz="2400" b="1" dirty="0">
                <a:latin typeface="黑体" panose="02010609060101010101" pitchFamily="49" charset="-122"/>
                <a:ea typeface="黑体" panose="02010609060101010101" pitchFamily="49" charset="-122"/>
              </a:rPr>
              <a:t>部分微处理器运算结束后可以设置相应</a:t>
            </a:r>
            <a:r>
              <a:rPr lang="zh-CN" altLang="en-US" sz="2400" b="1" dirty="0">
                <a:solidFill>
                  <a:srgbClr val="3333FF"/>
                </a:solidFill>
                <a:latin typeface="黑体" panose="02010609060101010101" pitchFamily="49" charset="-122"/>
                <a:ea typeface="黑体" panose="02010609060101010101" pitchFamily="49" charset="-122"/>
              </a:rPr>
              <a:t>状态标志，</a:t>
            </a:r>
            <a:r>
              <a:rPr lang="zh-CN" altLang="en-US" sz="2400" b="1" dirty="0">
                <a:solidFill>
                  <a:schemeClr val="tx1"/>
                </a:solidFill>
                <a:latin typeface="黑体" panose="02010609060101010101" pitchFamily="49" charset="-122"/>
                <a:ea typeface="黑体" panose="02010609060101010101" pitchFamily="49" charset="-122"/>
              </a:rPr>
              <a:t>如</a:t>
            </a:r>
            <a:r>
              <a:rPr lang="en-US" altLang="zh-CN" sz="2400" b="1" dirty="0">
                <a:solidFill>
                  <a:srgbClr val="3333FF"/>
                </a:solidFill>
                <a:latin typeface="黑体" panose="02010609060101010101" pitchFamily="49" charset="-122"/>
                <a:ea typeface="黑体" panose="02010609060101010101" pitchFamily="49" charset="-122"/>
              </a:rPr>
              <a:t>80x86</a:t>
            </a:r>
            <a:r>
              <a:rPr lang="zh-CN" altLang="en-US" sz="2400" b="1" dirty="0">
                <a:solidFill>
                  <a:schemeClr val="tx1"/>
                </a:solidFill>
                <a:latin typeface="黑体" panose="02010609060101010101" pitchFamily="49" charset="-122"/>
                <a:ea typeface="黑体" panose="02010609060101010101" pitchFamily="49" charset="-122"/>
              </a:rPr>
              <a:t>和</a:t>
            </a:r>
            <a:r>
              <a:rPr lang="en-US" altLang="zh-CN" sz="2400" b="1" dirty="0">
                <a:solidFill>
                  <a:srgbClr val="3333FF"/>
                </a:solidFill>
                <a:latin typeface="黑体" panose="02010609060101010101" pitchFamily="49" charset="-122"/>
                <a:ea typeface="黑体" panose="02010609060101010101" pitchFamily="49" charset="-122"/>
              </a:rPr>
              <a:t>ARM</a:t>
            </a:r>
            <a:r>
              <a:rPr lang="zh-CN" altLang="en-US" sz="2400" b="1" dirty="0">
                <a:solidFill>
                  <a:schemeClr val="tx1"/>
                </a:solidFill>
                <a:latin typeface="黑体" panose="02010609060101010101" pitchFamily="49" charset="-122"/>
                <a:ea typeface="黑体" panose="02010609060101010101" pitchFamily="49" charset="-122"/>
              </a:rPr>
              <a:t>。</a:t>
            </a:r>
            <a:endParaRPr lang="zh-CN" altLang="en-US" sz="2400" b="1" dirty="0">
              <a:solidFill>
                <a:schemeClr val="tx1"/>
              </a:solidFill>
              <a:latin typeface="黑体" panose="02010609060101010101" pitchFamily="49" charset="-122"/>
              <a:ea typeface="黑体" panose="02010609060101010101" pitchFamily="49" charset="-122"/>
            </a:endParaRPr>
          </a:p>
        </p:txBody>
      </p:sp>
      <p:sp>
        <p:nvSpPr>
          <p:cNvPr id="4" name="Text Box 25"/>
          <p:cNvSpPr txBox="1"/>
          <p:nvPr/>
        </p:nvSpPr>
        <p:spPr>
          <a:xfrm>
            <a:off x="161925" y="1641475"/>
            <a:ext cx="8767763"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包括：加、减、乘、除、求补、加</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、减</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、比较等运算。</a:t>
            </a:r>
            <a:endParaRPr lang="zh-CN" altLang="en-US" sz="2400" b="1" dirty="0">
              <a:latin typeface="黑体" panose="02010609060101010101" pitchFamily="49" charset="-122"/>
              <a:ea typeface="黑体" panose="02010609060101010101" pitchFamily="49" charset="-122"/>
            </a:endParaRPr>
          </a:p>
        </p:txBody>
      </p:sp>
      <p:sp>
        <p:nvSpPr>
          <p:cNvPr id="5" name="Text Box 28"/>
          <p:cNvSpPr txBox="1"/>
          <p:nvPr/>
        </p:nvSpPr>
        <p:spPr>
          <a:xfrm>
            <a:off x="377825" y="1066800"/>
            <a:ext cx="5522913"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）算术运算类指令</a:t>
            </a:r>
            <a:endParaRPr lang="zh-CN" altLang="en-US" sz="2800" b="1" dirty="0">
              <a:latin typeface="黑体" panose="02010609060101010101" pitchFamily="49" charset="-122"/>
              <a:ea typeface="黑体" panose="02010609060101010101" pitchFamily="49" charset="-122"/>
            </a:endParaRPr>
          </a:p>
        </p:txBody>
      </p:sp>
      <p:sp>
        <p:nvSpPr>
          <p:cNvPr id="79879" name="矩形 6"/>
          <p:cNvSpPr/>
          <p:nvPr/>
        </p:nvSpPr>
        <p:spPr>
          <a:xfrm>
            <a:off x="395288" y="333375"/>
            <a:ext cx="5616575" cy="584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b="1" dirty="0"/>
              <a:t>1</a:t>
            </a:r>
            <a:r>
              <a:rPr lang="zh-CN" altLang="zh-CN" b="1" dirty="0"/>
              <a:t>．算术和逻辑运算类指令</a:t>
            </a:r>
            <a:endParaRPr lang="zh-CN" altLang="zh-CN" b="1" dirty="0"/>
          </a:p>
        </p:txBody>
      </p:sp>
      <p:sp>
        <p:nvSpPr>
          <p:cNvPr id="8" name="Text Box 29"/>
          <p:cNvSpPr txBox="1"/>
          <p:nvPr/>
        </p:nvSpPr>
        <p:spPr>
          <a:xfrm>
            <a:off x="323215" y="4107815"/>
            <a:ext cx="5970270" cy="46037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例如，</a:t>
            </a:r>
            <a:r>
              <a:rPr lang="en-US" altLang="zh-CN" sz="2400" b="1" dirty="0">
                <a:latin typeface="黑体" panose="02010609060101010101" pitchFamily="49" charset="-122"/>
                <a:ea typeface="黑体" panose="02010609060101010101" pitchFamily="49" charset="-122"/>
              </a:rPr>
              <a:t>8086/8088</a:t>
            </a:r>
            <a:r>
              <a:rPr lang="zh-CN" altLang="en-US" sz="2400" b="1" dirty="0">
                <a:latin typeface="黑体" panose="02010609060101010101" pitchFamily="49" charset="-122"/>
                <a:ea typeface="黑体" panose="02010609060101010101" pitchFamily="49" charset="-122"/>
              </a:rPr>
              <a:t>的加</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指令</a:t>
            </a:r>
            <a:r>
              <a:rPr lang="en-US" altLang="zh-CN" sz="2400" b="1" dirty="0">
                <a:latin typeface="黑体" panose="02010609060101010101" pitchFamily="49" charset="-122"/>
                <a:ea typeface="黑体" panose="02010609060101010101" pitchFamily="49" charset="-122"/>
              </a:rPr>
              <a:t>“</a:t>
            </a:r>
            <a:r>
              <a:rPr lang="en-US" altLang="zh-CN" sz="2400" b="1" dirty="0">
                <a:solidFill>
                  <a:srgbClr val="C00000"/>
                </a:solidFill>
                <a:latin typeface="黑体" panose="02010609060101010101" pitchFamily="49" charset="-122"/>
                <a:ea typeface="黑体" panose="02010609060101010101" pitchFamily="49" charset="-122"/>
              </a:rPr>
              <a:t>INC CX</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
        <p:nvSpPr>
          <p:cNvPr id="2" name="Text Box 30"/>
          <p:cNvSpPr txBox="1"/>
          <p:nvPr/>
        </p:nvSpPr>
        <p:spPr>
          <a:xfrm>
            <a:off x="395605" y="4940935"/>
            <a:ext cx="6585585" cy="31242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zh-CN" altLang="en-US" sz="2400" b="1" dirty="0">
                <a:latin typeface="黑体" panose="02010609060101010101" pitchFamily="49" charset="-122"/>
                <a:ea typeface="黑体" panose="02010609060101010101" pitchFamily="49" charset="-122"/>
              </a:rPr>
              <a:t>例如，</a:t>
            </a:r>
            <a:r>
              <a:rPr lang="en-US" altLang="zh-CN" sz="2400" b="1" dirty="0">
                <a:latin typeface="黑体" panose="02010609060101010101" pitchFamily="49" charset="-122"/>
                <a:ea typeface="黑体" panose="02010609060101010101" pitchFamily="49" charset="-122"/>
              </a:rPr>
              <a:t>ARM7</a:t>
            </a:r>
            <a:r>
              <a:rPr lang="zh-CN" altLang="en-US" sz="2400" b="1" dirty="0">
                <a:latin typeface="黑体" panose="02010609060101010101" pitchFamily="49" charset="-122"/>
                <a:ea typeface="黑体" panose="02010609060101010101" pitchFamily="49" charset="-122"/>
              </a:rPr>
              <a:t>的加法指令</a:t>
            </a:r>
            <a:r>
              <a:rPr lang="en-US" altLang="zh-CN" sz="2400" b="1" dirty="0">
                <a:latin typeface="黑体" panose="02010609060101010101" pitchFamily="49" charset="-122"/>
                <a:ea typeface="黑体" panose="02010609060101010101" pitchFamily="49" charset="-122"/>
              </a:rPr>
              <a:t>“</a:t>
            </a:r>
            <a:r>
              <a:rPr lang="en-US" altLang="zh-CN" sz="2400" b="1" dirty="0">
                <a:solidFill>
                  <a:srgbClr val="C00000"/>
                </a:solidFill>
                <a:latin typeface="黑体" panose="02010609060101010101" pitchFamily="49" charset="-122"/>
                <a:ea typeface="黑体" panose="02010609060101010101" pitchFamily="49" charset="-122"/>
              </a:rPr>
              <a:t>ADDS r1,r2,#5</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ppt_w/2"/>
                                          </p:val>
                                        </p:tav>
                                        <p:tav tm="100000">
                                          <p:val>
                                            <p:strVal val="#ppt_x"/>
                                          </p:val>
                                        </p:tav>
                                      </p:tavLst>
                                    </p:anim>
                                    <p:anim calcmode="lin" valueType="num">
                                      <p:cBhvr>
                                        <p:cTn id="13" dur="500" fill="hold"/>
                                        <p:tgtEl>
                                          <p:spTgt spid="4"/>
                                        </p:tgtEl>
                                        <p:attrNameLst>
                                          <p:attrName>ppt_y</p:attrName>
                                        </p:attrNameLst>
                                      </p:cBhvr>
                                      <p:tavLst>
                                        <p:tav tm="0">
                                          <p:val>
                                            <p:strVal val="#ppt_y"/>
                                          </p:val>
                                        </p:tav>
                                        <p:tav tm="100000">
                                          <p:val>
                                            <p:strVal val="#ppt_y"/>
                                          </p:val>
                                        </p:tav>
                                      </p:tavLst>
                                    </p:anim>
                                    <p:anim calcmode="lin" valueType="num">
                                      <p:cBhvr>
                                        <p:cTn id="14" dur="500" fill="hold"/>
                                        <p:tgtEl>
                                          <p:spTgt spid="4"/>
                                        </p:tgtEl>
                                        <p:attrNameLst>
                                          <p:attrName>ppt_w</p:attrName>
                                        </p:attrNameLst>
                                      </p:cBhvr>
                                      <p:tavLst>
                                        <p:tav tm="0">
                                          <p:val>
                                            <p:fltVal val="0.000000"/>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3">
                                            <p:txEl>
                                              <p:charRg st="0" end="20"/>
                                            </p:txEl>
                                          </p:spTgt>
                                        </p:tgtEl>
                                        <p:attrNameLst>
                                          <p:attrName>style.visibility</p:attrName>
                                        </p:attrNameLst>
                                      </p:cBhvr>
                                      <p:to>
                                        <p:strVal val="visible"/>
                                      </p:to>
                                    </p:set>
                                    <p:anim calcmode="lin" valueType="num">
                                      <p:cBhvr>
                                        <p:cTn id="20" dur="500" fill="hold"/>
                                        <p:tgtEl>
                                          <p:spTgt spid="3">
                                            <p:txEl>
                                              <p:charRg st="0" end="20"/>
                                            </p:txEl>
                                          </p:spTgt>
                                        </p:tgtEl>
                                        <p:attrNameLst>
                                          <p:attrName>ppt_x</p:attrName>
                                        </p:attrNameLst>
                                      </p:cBhvr>
                                      <p:tavLst>
                                        <p:tav tm="0">
                                          <p:val>
                                            <p:strVal val="#ppt_x"/>
                                          </p:val>
                                        </p:tav>
                                        <p:tav tm="100000">
                                          <p:val>
                                            <p:strVal val="#ppt_x"/>
                                          </p:val>
                                        </p:tav>
                                      </p:tavLst>
                                    </p:anim>
                                    <p:anim calcmode="lin" valueType="num">
                                      <p:cBhvr>
                                        <p:cTn id="21" dur="500" fill="hold"/>
                                        <p:tgtEl>
                                          <p:spTgt spid="3">
                                            <p:txEl>
                                              <p:charRg st="0" end="20"/>
                                            </p:txEl>
                                          </p:spTgt>
                                        </p:tgtEl>
                                        <p:attrNameLst>
                                          <p:attrName>ppt_y</p:attrName>
                                        </p:attrNameLst>
                                      </p:cBhvr>
                                      <p:tavLst>
                                        <p:tav tm="0">
                                          <p:val>
                                            <p:strVal val="#ppt_y+#ppt_h/2"/>
                                          </p:val>
                                        </p:tav>
                                        <p:tav tm="100000">
                                          <p:val>
                                            <p:strVal val="#ppt_y"/>
                                          </p:val>
                                        </p:tav>
                                      </p:tavLst>
                                    </p:anim>
                                    <p:anim calcmode="lin" valueType="num">
                                      <p:cBhvr>
                                        <p:cTn id="22" dur="500" fill="hold"/>
                                        <p:tgtEl>
                                          <p:spTgt spid="3">
                                            <p:txEl>
                                              <p:charRg st="0" end="20"/>
                                            </p:txEl>
                                          </p:spTgt>
                                        </p:tgtEl>
                                        <p:attrNameLst>
                                          <p:attrName>ppt_w</p:attrName>
                                        </p:attrNameLst>
                                      </p:cBhvr>
                                      <p:tavLst>
                                        <p:tav tm="0">
                                          <p:val>
                                            <p:strVal val="#ppt_w"/>
                                          </p:val>
                                        </p:tav>
                                        <p:tav tm="100000">
                                          <p:val>
                                            <p:strVal val="#ppt_w"/>
                                          </p:val>
                                        </p:tav>
                                      </p:tavLst>
                                    </p:anim>
                                    <p:anim calcmode="lin" valueType="num">
                                      <p:cBhvr>
                                        <p:cTn id="23" dur="500" fill="hold"/>
                                        <p:tgtEl>
                                          <p:spTgt spid="3">
                                            <p:txEl>
                                              <p:charRg st="0" end="20"/>
                                            </p:txEl>
                                          </p:spTgt>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4" fill="hold" grpId="0" nodeType="clickEffect">
                                  <p:stCondLst>
                                    <p:cond delay="0"/>
                                  </p:stCondLst>
                                  <p:childTnLst>
                                    <p:set>
                                      <p:cBhvr>
                                        <p:cTn id="27" dur="1" fill="hold">
                                          <p:stCondLst>
                                            <p:cond delay="0"/>
                                          </p:stCondLst>
                                        </p:cTn>
                                        <p:tgtEl>
                                          <p:spTgt spid="3">
                                            <p:txEl>
                                              <p:charRg st="20" end="35"/>
                                            </p:txEl>
                                          </p:spTgt>
                                        </p:tgtEl>
                                        <p:attrNameLst>
                                          <p:attrName>style.visibility</p:attrName>
                                        </p:attrNameLst>
                                      </p:cBhvr>
                                      <p:to>
                                        <p:strVal val="visible"/>
                                      </p:to>
                                    </p:set>
                                    <p:anim calcmode="lin" valueType="num">
                                      <p:cBhvr>
                                        <p:cTn id="28" dur="500" fill="hold"/>
                                        <p:tgtEl>
                                          <p:spTgt spid="3">
                                            <p:txEl>
                                              <p:charRg st="20" end="35"/>
                                            </p:txEl>
                                          </p:spTgt>
                                        </p:tgtEl>
                                        <p:attrNameLst>
                                          <p:attrName>ppt_x</p:attrName>
                                        </p:attrNameLst>
                                      </p:cBhvr>
                                      <p:tavLst>
                                        <p:tav tm="0">
                                          <p:val>
                                            <p:strVal val="#ppt_x"/>
                                          </p:val>
                                        </p:tav>
                                        <p:tav tm="100000">
                                          <p:val>
                                            <p:strVal val="#ppt_x"/>
                                          </p:val>
                                        </p:tav>
                                      </p:tavLst>
                                    </p:anim>
                                    <p:anim calcmode="lin" valueType="num">
                                      <p:cBhvr>
                                        <p:cTn id="29" dur="500" fill="hold"/>
                                        <p:tgtEl>
                                          <p:spTgt spid="3">
                                            <p:txEl>
                                              <p:charRg st="20" end="35"/>
                                            </p:txEl>
                                          </p:spTgt>
                                        </p:tgtEl>
                                        <p:attrNameLst>
                                          <p:attrName>ppt_y</p:attrName>
                                        </p:attrNameLst>
                                      </p:cBhvr>
                                      <p:tavLst>
                                        <p:tav tm="0">
                                          <p:val>
                                            <p:strVal val="#ppt_y+#ppt_h/2"/>
                                          </p:val>
                                        </p:tav>
                                        <p:tav tm="100000">
                                          <p:val>
                                            <p:strVal val="#ppt_y"/>
                                          </p:val>
                                        </p:tav>
                                      </p:tavLst>
                                    </p:anim>
                                    <p:anim calcmode="lin" valueType="num">
                                      <p:cBhvr>
                                        <p:cTn id="30" dur="500" fill="hold"/>
                                        <p:tgtEl>
                                          <p:spTgt spid="3">
                                            <p:txEl>
                                              <p:charRg st="20" end="35"/>
                                            </p:txEl>
                                          </p:spTgt>
                                        </p:tgtEl>
                                        <p:attrNameLst>
                                          <p:attrName>ppt_w</p:attrName>
                                        </p:attrNameLst>
                                      </p:cBhvr>
                                      <p:tavLst>
                                        <p:tav tm="0">
                                          <p:val>
                                            <p:strVal val="#ppt_w"/>
                                          </p:val>
                                        </p:tav>
                                        <p:tav tm="100000">
                                          <p:val>
                                            <p:strVal val="#ppt_w"/>
                                          </p:val>
                                        </p:tav>
                                      </p:tavLst>
                                    </p:anim>
                                    <p:anim calcmode="lin" valueType="num">
                                      <p:cBhvr>
                                        <p:cTn id="31" dur="500" fill="hold"/>
                                        <p:tgtEl>
                                          <p:spTgt spid="3">
                                            <p:txEl>
                                              <p:charRg st="20" end="35"/>
                                            </p:txEl>
                                          </p:spTgt>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ppt_x</p:attrName>
                                        </p:attrNameLst>
                                      </p:cBhvr>
                                      <p:tavLst>
                                        <p:tav tm="0">
                                          <p:val>
                                            <p:strVal val="#ppt_x-#ppt_w/2"/>
                                          </p:val>
                                        </p:tav>
                                        <p:tav tm="100000">
                                          <p:val>
                                            <p:strVal val="#ppt_x"/>
                                          </p:val>
                                        </p:tav>
                                      </p:tavLst>
                                    </p:anim>
                                    <p:anim calcmode="lin" valueType="num">
                                      <p:cBhvr>
                                        <p:cTn id="37" dur="500" fill="hold"/>
                                        <p:tgtEl>
                                          <p:spTgt spid="8"/>
                                        </p:tgtEl>
                                        <p:attrNameLst>
                                          <p:attrName>ppt_y</p:attrName>
                                        </p:attrNameLst>
                                      </p:cBhvr>
                                      <p:tavLst>
                                        <p:tav tm="0">
                                          <p:val>
                                            <p:strVal val="#ppt_y"/>
                                          </p:val>
                                        </p:tav>
                                        <p:tav tm="100000">
                                          <p:val>
                                            <p:strVal val="#ppt_y"/>
                                          </p:val>
                                        </p:tav>
                                      </p:tavLst>
                                    </p:anim>
                                    <p:anim calcmode="lin" valueType="num">
                                      <p:cBhvr>
                                        <p:cTn id="38" dur="500" fill="hold"/>
                                        <p:tgtEl>
                                          <p:spTgt spid="8"/>
                                        </p:tgtEl>
                                        <p:attrNameLst>
                                          <p:attrName>ppt_w</p:attrName>
                                        </p:attrNameLst>
                                      </p:cBhvr>
                                      <p:tavLst>
                                        <p:tav tm="0">
                                          <p:val>
                                            <p:fltVal val="0.000000"/>
                                          </p:val>
                                        </p:tav>
                                        <p:tav tm="100000">
                                          <p:val>
                                            <p:strVal val="#ppt_w"/>
                                          </p:val>
                                        </p:tav>
                                      </p:tavLst>
                                    </p:anim>
                                    <p:anim calcmode="lin" valueType="num">
                                      <p:cBhvr>
                                        <p:cTn id="39"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4" fill="hold" grpId="0" nodeType="clickEffect">
                                  <p:stCondLst>
                                    <p:cond delay="0"/>
                                  </p:stCondLst>
                                  <p:childTnLst>
                                    <p:set>
                                      <p:cBhvr>
                                        <p:cTn id="43" dur="1" fill="hold">
                                          <p:stCondLst>
                                            <p:cond delay="0"/>
                                          </p:stCondLst>
                                        </p:cTn>
                                        <p:tgtEl>
                                          <p:spTgt spid="2">
                                            <p:txEl>
                                              <p:charRg st="0" end="23"/>
                                            </p:txEl>
                                          </p:spTgt>
                                        </p:tgtEl>
                                        <p:attrNameLst>
                                          <p:attrName>style.visibility</p:attrName>
                                        </p:attrNameLst>
                                      </p:cBhvr>
                                      <p:to>
                                        <p:strVal val="visible"/>
                                      </p:to>
                                    </p:set>
                                    <p:anim calcmode="lin" valueType="num">
                                      <p:cBhvr>
                                        <p:cTn id="44" dur="500" fill="hold"/>
                                        <p:tgtEl>
                                          <p:spTgt spid="2">
                                            <p:txEl>
                                              <p:charRg st="0" end="23"/>
                                            </p:txEl>
                                          </p:spTgt>
                                        </p:tgtEl>
                                        <p:attrNameLst>
                                          <p:attrName>ppt_x</p:attrName>
                                        </p:attrNameLst>
                                      </p:cBhvr>
                                      <p:tavLst>
                                        <p:tav tm="0">
                                          <p:val>
                                            <p:strVal val="#ppt_x"/>
                                          </p:val>
                                        </p:tav>
                                        <p:tav tm="100000">
                                          <p:val>
                                            <p:strVal val="#ppt_x"/>
                                          </p:val>
                                        </p:tav>
                                      </p:tavLst>
                                    </p:anim>
                                    <p:anim calcmode="lin" valueType="num">
                                      <p:cBhvr>
                                        <p:cTn id="45" dur="500" fill="hold"/>
                                        <p:tgtEl>
                                          <p:spTgt spid="2">
                                            <p:txEl>
                                              <p:charRg st="0" end="23"/>
                                            </p:txEl>
                                          </p:spTgt>
                                        </p:tgtEl>
                                        <p:attrNameLst>
                                          <p:attrName>ppt_y</p:attrName>
                                        </p:attrNameLst>
                                      </p:cBhvr>
                                      <p:tavLst>
                                        <p:tav tm="0">
                                          <p:val>
                                            <p:strVal val="#ppt_y+#ppt_h/2"/>
                                          </p:val>
                                        </p:tav>
                                        <p:tav tm="100000">
                                          <p:val>
                                            <p:strVal val="#ppt_y"/>
                                          </p:val>
                                        </p:tav>
                                      </p:tavLst>
                                    </p:anim>
                                    <p:anim calcmode="lin" valueType="num">
                                      <p:cBhvr>
                                        <p:cTn id="46" dur="500" fill="hold"/>
                                        <p:tgtEl>
                                          <p:spTgt spid="2">
                                            <p:txEl>
                                              <p:charRg st="0" end="23"/>
                                            </p:txEl>
                                          </p:spTgt>
                                        </p:tgtEl>
                                        <p:attrNameLst>
                                          <p:attrName>ppt_w</p:attrName>
                                        </p:attrNameLst>
                                      </p:cBhvr>
                                      <p:tavLst>
                                        <p:tav tm="0">
                                          <p:val>
                                            <p:strVal val="#ppt_w"/>
                                          </p:val>
                                        </p:tav>
                                        <p:tav tm="100000">
                                          <p:val>
                                            <p:strVal val="#ppt_w"/>
                                          </p:val>
                                        </p:tav>
                                      </p:tavLst>
                                    </p:anim>
                                    <p:anim calcmode="lin" valueType="num">
                                      <p:cBhvr>
                                        <p:cTn id="47" dur="500" fill="hold"/>
                                        <p:tgtEl>
                                          <p:spTgt spid="2">
                                            <p:txEl>
                                              <p:charRg st="0" end="23"/>
                                            </p:txEl>
                                          </p:spTgt>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8" grpId="0"/>
      <p:bldP spid="2"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30"/>
          <p:cNvSpPr txBox="1"/>
          <p:nvPr/>
        </p:nvSpPr>
        <p:spPr>
          <a:xfrm>
            <a:off x="726758" y="1181735"/>
            <a:ext cx="8137525" cy="98361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20000"/>
              </a:lnSpc>
              <a:spcBef>
                <a:spcPts val="50"/>
              </a:spcBef>
              <a:spcAft>
                <a:spcPts val="0"/>
              </a:spcAft>
              <a:buClrTx/>
              <a:buSzTx/>
              <a:buFontTx/>
              <a:buNone/>
            </a:pPr>
            <a:r>
              <a:rPr lang="zh-CN" altLang="en-US" sz="2400" b="1" dirty="0">
                <a:latin typeface="黑体" panose="02010609060101010101" pitchFamily="49" charset="-122"/>
                <a:ea typeface="黑体" panose="02010609060101010101" pitchFamily="49" charset="-122"/>
              </a:rPr>
              <a:t>可实现对操作数位的</a:t>
            </a:r>
            <a:r>
              <a:rPr lang="zh-CN" altLang="en-US" sz="2400" b="1" dirty="0">
                <a:solidFill>
                  <a:srgbClr val="3333FF"/>
                </a:solidFill>
                <a:latin typeface="黑体" panose="02010609060101010101" pitchFamily="49" charset="-122"/>
                <a:ea typeface="黑体" panose="02010609060101010101" pitchFamily="49" charset="-122"/>
              </a:rPr>
              <a:t>设置</a:t>
            </a:r>
            <a:r>
              <a:rPr lang="zh-CN" altLang="en-US" sz="2400" b="1" dirty="0">
                <a:latin typeface="黑体" panose="02010609060101010101" pitchFamily="49" charset="-122"/>
                <a:ea typeface="黑体" panose="02010609060101010101" pitchFamily="49" charset="-122"/>
              </a:rPr>
              <a:t>、</a:t>
            </a:r>
            <a:r>
              <a:rPr lang="zh-CN" altLang="en-US" sz="2400" b="1" dirty="0">
                <a:solidFill>
                  <a:srgbClr val="3333FF"/>
                </a:solidFill>
                <a:latin typeface="黑体" panose="02010609060101010101" pitchFamily="49" charset="-122"/>
                <a:ea typeface="黑体" panose="02010609060101010101" pitchFamily="49" charset="-122"/>
              </a:rPr>
              <a:t>测试</a:t>
            </a:r>
            <a:r>
              <a:rPr lang="zh-CN" altLang="en-US" sz="2400" b="1" dirty="0">
                <a:latin typeface="黑体" panose="02010609060101010101" pitchFamily="49" charset="-122"/>
                <a:ea typeface="黑体" panose="02010609060101010101" pitchFamily="49" charset="-122"/>
              </a:rPr>
              <a:t>、</a:t>
            </a:r>
            <a:r>
              <a:rPr lang="zh-CN" altLang="en-US" sz="2400" b="1" dirty="0">
                <a:solidFill>
                  <a:srgbClr val="3333FF"/>
                </a:solidFill>
                <a:latin typeface="黑体" panose="02010609060101010101" pitchFamily="49" charset="-122"/>
                <a:ea typeface="黑体" panose="02010609060101010101" pitchFamily="49" charset="-122"/>
              </a:rPr>
              <a:t>清除</a:t>
            </a:r>
            <a:r>
              <a:rPr lang="zh-CN" altLang="en-US" sz="2400" b="1" dirty="0">
                <a:latin typeface="黑体" panose="02010609060101010101" pitchFamily="49" charset="-122"/>
                <a:ea typeface="黑体" panose="02010609060101010101" pitchFamily="49" charset="-122"/>
              </a:rPr>
              <a:t>、</a:t>
            </a:r>
            <a:r>
              <a:rPr lang="zh-CN" altLang="en-US" sz="2400" b="1" dirty="0">
                <a:solidFill>
                  <a:srgbClr val="3333FF"/>
                </a:solidFill>
                <a:latin typeface="黑体" panose="02010609060101010101" pitchFamily="49" charset="-122"/>
                <a:ea typeface="黑体" panose="02010609060101010101" pitchFamily="49" charset="-122"/>
              </a:rPr>
              <a:t>修改</a:t>
            </a:r>
            <a:r>
              <a:rPr lang="zh-CN" altLang="en-US" sz="2400" b="1" dirty="0">
                <a:latin typeface="黑体" panose="02010609060101010101" pitchFamily="49" charset="-122"/>
                <a:ea typeface="黑体" panose="02010609060101010101" pitchFamily="49" charset="-122"/>
              </a:rPr>
              <a:t>等。</a:t>
            </a:r>
            <a:endParaRPr lang="zh-CN" altLang="en-US" sz="2400" b="1" dirty="0">
              <a:latin typeface="黑体" panose="02010609060101010101" pitchFamily="49" charset="-122"/>
              <a:ea typeface="黑体" panose="02010609060101010101" pitchFamily="49" charset="-122"/>
            </a:endParaRPr>
          </a:p>
          <a:p>
            <a:pPr marL="0" lvl="0" indent="0" eaLnBrk="1" hangingPunct="1">
              <a:lnSpc>
                <a:spcPct val="120000"/>
              </a:lnSpc>
              <a:spcBef>
                <a:spcPts val="50"/>
              </a:spcBef>
              <a:spcAft>
                <a:spcPts val="0"/>
              </a:spcAft>
              <a:buClrTx/>
              <a:buSzTx/>
              <a:buFontTx/>
              <a:buNone/>
            </a:pPr>
            <a:r>
              <a:rPr lang="zh-CN" altLang="en-US" sz="2400" b="1" dirty="0">
                <a:latin typeface="黑体" panose="02010609060101010101" pitchFamily="49" charset="-122"/>
                <a:ea typeface="黑体" panose="02010609060101010101" pitchFamily="49" charset="-122"/>
              </a:rPr>
              <a:t>有的</a:t>
            </a:r>
            <a:r>
              <a:rPr lang="zh-CN" altLang="en-US" sz="2400" b="1" dirty="0">
                <a:latin typeface="黑体" panose="02010609060101010101" pitchFamily="49" charset="-122"/>
                <a:ea typeface="黑体" panose="02010609060101010101" pitchFamily="49" charset="-122"/>
              </a:rPr>
              <a:t>微处理器设置专门的位操作指令。</a:t>
            </a:r>
            <a:endParaRPr lang="zh-CN" altLang="en-US" sz="2400" b="1" dirty="0">
              <a:latin typeface="黑体" panose="02010609060101010101" pitchFamily="49" charset="-122"/>
              <a:ea typeface="黑体" panose="02010609060101010101" pitchFamily="49" charset="-122"/>
            </a:endParaRPr>
          </a:p>
        </p:txBody>
      </p:sp>
      <p:sp>
        <p:nvSpPr>
          <p:cNvPr id="8" name="Text Box 29"/>
          <p:cNvSpPr txBox="1"/>
          <p:nvPr/>
        </p:nvSpPr>
        <p:spPr>
          <a:xfrm>
            <a:off x="35560" y="332423"/>
            <a:ext cx="8496300"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）逻辑运算类指令：与、或、非、异或等运算</a:t>
            </a:r>
            <a:endParaRPr lang="zh-CN" altLang="en-US" sz="2800" b="1" dirty="0">
              <a:latin typeface="黑体" panose="02010609060101010101" pitchFamily="49" charset="-122"/>
              <a:ea typeface="黑体" panose="02010609060101010101" pitchFamily="49" charset="-122"/>
            </a:endParaRPr>
          </a:p>
        </p:txBody>
      </p:sp>
      <p:sp>
        <p:nvSpPr>
          <p:cNvPr id="2" name="Text Box 30"/>
          <p:cNvSpPr txBox="1"/>
          <p:nvPr/>
        </p:nvSpPr>
        <p:spPr>
          <a:xfrm>
            <a:off x="924560" y="3845560"/>
            <a:ext cx="6116320" cy="31242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zh-CN" altLang="en-US" sz="2400" b="1" dirty="0">
                <a:latin typeface="黑体" panose="02010609060101010101" pitchFamily="49" charset="-122"/>
                <a:ea typeface="黑体" panose="02010609060101010101" pitchFamily="49" charset="-122"/>
              </a:rPr>
              <a:t>例如，</a:t>
            </a:r>
            <a:r>
              <a:rPr lang="en-US" altLang="zh-CN" sz="2400" b="1" dirty="0">
                <a:latin typeface="黑体" panose="02010609060101010101" pitchFamily="49" charset="-122"/>
                <a:ea typeface="黑体" panose="02010609060101010101" pitchFamily="49" charset="-122"/>
              </a:rPr>
              <a:t>MIPS</a:t>
            </a:r>
            <a:r>
              <a:rPr lang="zh-CN" altLang="en-US" sz="2400" b="1" dirty="0">
                <a:latin typeface="黑体" panose="02010609060101010101" pitchFamily="49" charset="-122"/>
                <a:ea typeface="黑体" panose="02010609060101010101" pitchFamily="49" charset="-122"/>
              </a:rPr>
              <a:t>的</a:t>
            </a:r>
            <a:r>
              <a:rPr lang="zh-CN" altLang="en-US" sz="2400" b="1" dirty="0">
                <a:latin typeface="黑体" panose="02010609060101010101" pitchFamily="49" charset="-122"/>
                <a:ea typeface="黑体" panose="02010609060101010101" pitchFamily="49" charset="-122"/>
              </a:rPr>
              <a:t>或指令</a:t>
            </a:r>
            <a:r>
              <a:rPr lang="en-US" altLang="zh-CN" sz="2400" b="1" dirty="0">
                <a:latin typeface="黑体" panose="02010609060101010101" pitchFamily="49" charset="-122"/>
                <a:ea typeface="黑体" panose="02010609060101010101" pitchFamily="49" charset="-122"/>
              </a:rPr>
              <a:t>““</a:t>
            </a:r>
            <a:r>
              <a:rPr lang="en-US" altLang="zh-CN" sz="2400" b="1" dirty="0">
                <a:solidFill>
                  <a:srgbClr val="C00000"/>
                </a:solidFill>
                <a:latin typeface="黑体" panose="02010609060101010101" pitchFamily="49" charset="-122"/>
                <a:ea typeface="黑体" panose="02010609060101010101" pitchFamily="49" charset="-122"/>
              </a:rPr>
              <a:t>OR</a:t>
            </a:r>
            <a:r>
              <a:rPr lang="en-US" altLang="zh-CN" sz="2400" b="1" dirty="0">
                <a:solidFill>
                  <a:srgbClr val="C00000"/>
                </a:solidFill>
                <a:latin typeface="黑体" panose="02010609060101010101" pitchFamily="49" charset="-122"/>
                <a:ea typeface="黑体" panose="02010609060101010101" pitchFamily="49" charset="-122"/>
              </a:rPr>
              <a:t> r2,r1,01H</a:t>
            </a: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p:txBody>
      </p:sp>
      <p:sp>
        <p:nvSpPr>
          <p:cNvPr id="3" name="Text Box 29"/>
          <p:cNvSpPr txBox="1"/>
          <p:nvPr/>
        </p:nvSpPr>
        <p:spPr>
          <a:xfrm>
            <a:off x="899795" y="2853055"/>
            <a:ext cx="5970270" cy="46037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例如，</a:t>
            </a:r>
            <a:r>
              <a:rPr lang="en-US" altLang="zh-CN" sz="2400" b="1" dirty="0">
                <a:latin typeface="黑体" panose="02010609060101010101" pitchFamily="49" charset="-122"/>
                <a:ea typeface="黑体" panose="02010609060101010101" pitchFamily="49" charset="-122"/>
              </a:rPr>
              <a:t>8086/8088</a:t>
            </a:r>
            <a:r>
              <a:rPr lang="zh-CN" altLang="en-US" sz="2400" b="1" dirty="0">
                <a:latin typeface="黑体" panose="02010609060101010101" pitchFamily="49" charset="-122"/>
                <a:ea typeface="黑体" panose="02010609060101010101" pitchFamily="49" charset="-122"/>
              </a:rPr>
              <a:t>的</a:t>
            </a:r>
            <a:r>
              <a:rPr lang="zh-CN" altLang="en-US" sz="2400" b="1" dirty="0">
                <a:latin typeface="黑体" panose="02010609060101010101" pitchFamily="49" charset="-122"/>
                <a:ea typeface="黑体" panose="02010609060101010101" pitchFamily="49" charset="-122"/>
              </a:rPr>
              <a:t>与指令</a:t>
            </a:r>
            <a:r>
              <a:rPr lang="en-US" altLang="zh-CN" sz="2400" b="1" dirty="0">
                <a:latin typeface="黑体" panose="02010609060101010101" pitchFamily="49" charset="-122"/>
                <a:ea typeface="黑体" panose="02010609060101010101" pitchFamily="49" charset="-122"/>
              </a:rPr>
              <a:t>“</a:t>
            </a:r>
            <a:r>
              <a:rPr lang="en-US" altLang="zh-CN" sz="2400" b="1" dirty="0">
                <a:solidFill>
                  <a:srgbClr val="C00000"/>
                </a:solidFill>
                <a:latin typeface="黑体" panose="02010609060101010101" pitchFamily="49" charset="-122"/>
                <a:ea typeface="黑体" panose="02010609060101010101" pitchFamily="49" charset="-122"/>
              </a:rPr>
              <a:t>AND AX,0FH</a:t>
            </a: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p:txBody>
      </p:sp>
      <p:sp>
        <p:nvSpPr>
          <p:cNvPr id="4" name="Text Box 30"/>
          <p:cNvSpPr txBox="1"/>
          <p:nvPr/>
        </p:nvSpPr>
        <p:spPr>
          <a:xfrm>
            <a:off x="899795" y="4853305"/>
            <a:ext cx="6585585" cy="31242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zh-CN" altLang="en-US" sz="2400" b="1" dirty="0">
                <a:latin typeface="黑体" panose="02010609060101010101" pitchFamily="49" charset="-122"/>
                <a:ea typeface="黑体" panose="02010609060101010101" pitchFamily="49" charset="-122"/>
              </a:rPr>
              <a:t>例如，</a:t>
            </a:r>
            <a:r>
              <a:rPr lang="en-US" altLang="zh-CN" sz="2400" b="1" dirty="0">
                <a:latin typeface="黑体" panose="02010609060101010101" pitchFamily="49" charset="-122"/>
                <a:ea typeface="黑体" panose="02010609060101010101" pitchFamily="49" charset="-122"/>
              </a:rPr>
              <a:t>ARM7</a:t>
            </a:r>
            <a:r>
              <a:rPr lang="zh-CN" altLang="en-US" sz="2400" b="1" dirty="0">
                <a:latin typeface="黑体" panose="02010609060101010101" pitchFamily="49" charset="-122"/>
                <a:ea typeface="黑体" panose="02010609060101010101" pitchFamily="49" charset="-122"/>
              </a:rPr>
              <a:t>的</a:t>
            </a:r>
            <a:r>
              <a:rPr lang="zh-CN" altLang="en-US" sz="2400" b="1" dirty="0">
                <a:latin typeface="黑体" panose="02010609060101010101" pitchFamily="49" charset="-122"/>
                <a:ea typeface="黑体" panose="02010609060101010101" pitchFamily="49" charset="-122"/>
              </a:rPr>
              <a:t>异或指令</a:t>
            </a:r>
            <a:r>
              <a:rPr lang="en-US" altLang="zh-CN" sz="2400" b="1" dirty="0">
                <a:latin typeface="黑体" panose="02010609060101010101" pitchFamily="49" charset="-122"/>
                <a:ea typeface="黑体" panose="02010609060101010101" pitchFamily="49" charset="-122"/>
              </a:rPr>
              <a:t>“</a:t>
            </a:r>
            <a:r>
              <a:rPr lang="en-US" altLang="zh-CN" sz="2400" b="1" dirty="0">
                <a:solidFill>
                  <a:srgbClr val="C00000"/>
                </a:solidFill>
                <a:latin typeface="黑体" panose="02010609060101010101" pitchFamily="49" charset="-122"/>
                <a:ea typeface="黑体" panose="02010609060101010101" pitchFamily="49" charset="-122"/>
              </a:rPr>
              <a:t>EOR</a:t>
            </a:r>
            <a:r>
              <a:rPr lang="en-US" altLang="zh-CN" sz="2400" b="1" dirty="0">
                <a:solidFill>
                  <a:srgbClr val="C00000"/>
                </a:solidFill>
                <a:latin typeface="黑体" panose="02010609060101010101" pitchFamily="49" charset="-122"/>
                <a:ea typeface="黑体" panose="02010609060101010101" pitchFamily="49" charset="-122"/>
              </a:rPr>
              <a:t> r3,r4,#0FFH</a:t>
            </a: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6">
                                            <p:txEl>
                                              <p:charRg st="0" end="23"/>
                                            </p:txEl>
                                          </p:spTgt>
                                        </p:tgtEl>
                                        <p:attrNameLst>
                                          <p:attrName>style.visibility</p:attrName>
                                        </p:attrNameLst>
                                      </p:cBhvr>
                                      <p:to>
                                        <p:strVal val="visible"/>
                                      </p:to>
                                    </p:set>
                                    <p:anim calcmode="lin" valueType="num">
                                      <p:cBhvr>
                                        <p:cTn id="7" dur="500" fill="hold"/>
                                        <p:tgtEl>
                                          <p:spTgt spid="6">
                                            <p:txEl>
                                              <p:charRg st="0" end="23"/>
                                            </p:txEl>
                                          </p:spTgt>
                                        </p:tgtEl>
                                        <p:attrNameLst>
                                          <p:attrName>ppt_x</p:attrName>
                                        </p:attrNameLst>
                                      </p:cBhvr>
                                      <p:tavLst>
                                        <p:tav tm="0">
                                          <p:val>
                                            <p:strVal val="#ppt_x"/>
                                          </p:val>
                                        </p:tav>
                                        <p:tav tm="100000">
                                          <p:val>
                                            <p:strVal val="#ppt_x"/>
                                          </p:val>
                                        </p:tav>
                                      </p:tavLst>
                                    </p:anim>
                                    <p:anim calcmode="lin" valueType="num">
                                      <p:cBhvr>
                                        <p:cTn id="8" dur="500" fill="hold"/>
                                        <p:tgtEl>
                                          <p:spTgt spid="6">
                                            <p:txEl>
                                              <p:charRg st="0" end="23"/>
                                            </p:txEl>
                                          </p:spTgt>
                                        </p:tgtEl>
                                        <p:attrNameLst>
                                          <p:attrName>ppt_y</p:attrName>
                                        </p:attrNameLst>
                                      </p:cBhvr>
                                      <p:tavLst>
                                        <p:tav tm="0">
                                          <p:val>
                                            <p:strVal val="#ppt_y+#ppt_h/2"/>
                                          </p:val>
                                        </p:tav>
                                        <p:tav tm="100000">
                                          <p:val>
                                            <p:strVal val="#ppt_y"/>
                                          </p:val>
                                        </p:tav>
                                      </p:tavLst>
                                    </p:anim>
                                    <p:anim calcmode="lin" valueType="num">
                                      <p:cBhvr>
                                        <p:cTn id="9" dur="500" fill="hold"/>
                                        <p:tgtEl>
                                          <p:spTgt spid="6">
                                            <p:txEl>
                                              <p:charRg st="0" end="23"/>
                                            </p:txEl>
                                          </p:spTgt>
                                        </p:tgtEl>
                                        <p:attrNameLst>
                                          <p:attrName>ppt_w</p:attrName>
                                        </p:attrNameLst>
                                      </p:cBhvr>
                                      <p:tavLst>
                                        <p:tav tm="0">
                                          <p:val>
                                            <p:strVal val="#ppt_w"/>
                                          </p:val>
                                        </p:tav>
                                        <p:tav tm="100000">
                                          <p:val>
                                            <p:strVal val="#ppt_w"/>
                                          </p:val>
                                        </p:tav>
                                      </p:tavLst>
                                    </p:anim>
                                    <p:anim calcmode="lin" valueType="num">
                                      <p:cBhvr>
                                        <p:cTn id="10" dur="500" fill="hold"/>
                                        <p:tgtEl>
                                          <p:spTgt spid="6">
                                            <p:txEl>
                                              <p:charRg st="0" end="23"/>
                                            </p:txEl>
                                          </p:spTgt>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6">
                                            <p:txEl>
                                              <p:charRg st="23" end="39"/>
                                            </p:txEl>
                                          </p:spTgt>
                                        </p:tgtEl>
                                        <p:attrNameLst>
                                          <p:attrName>style.visibility</p:attrName>
                                        </p:attrNameLst>
                                      </p:cBhvr>
                                      <p:to>
                                        <p:strVal val="visible"/>
                                      </p:to>
                                    </p:set>
                                    <p:anim calcmode="lin" valueType="num">
                                      <p:cBhvr>
                                        <p:cTn id="15" dur="500" fill="hold"/>
                                        <p:tgtEl>
                                          <p:spTgt spid="6">
                                            <p:txEl>
                                              <p:charRg st="23" end="39"/>
                                            </p:txEl>
                                          </p:spTgt>
                                        </p:tgtEl>
                                        <p:attrNameLst>
                                          <p:attrName>ppt_x</p:attrName>
                                        </p:attrNameLst>
                                      </p:cBhvr>
                                      <p:tavLst>
                                        <p:tav tm="0">
                                          <p:val>
                                            <p:strVal val="#ppt_x"/>
                                          </p:val>
                                        </p:tav>
                                        <p:tav tm="100000">
                                          <p:val>
                                            <p:strVal val="#ppt_x"/>
                                          </p:val>
                                        </p:tav>
                                      </p:tavLst>
                                    </p:anim>
                                    <p:anim calcmode="lin" valueType="num">
                                      <p:cBhvr>
                                        <p:cTn id="16" dur="500" fill="hold"/>
                                        <p:tgtEl>
                                          <p:spTgt spid="6">
                                            <p:txEl>
                                              <p:charRg st="23" end="39"/>
                                            </p:txEl>
                                          </p:spTgt>
                                        </p:tgtEl>
                                        <p:attrNameLst>
                                          <p:attrName>ppt_y</p:attrName>
                                        </p:attrNameLst>
                                      </p:cBhvr>
                                      <p:tavLst>
                                        <p:tav tm="0">
                                          <p:val>
                                            <p:strVal val="#ppt_y+#ppt_h/2"/>
                                          </p:val>
                                        </p:tav>
                                        <p:tav tm="100000">
                                          <p:val>
                                            <p:strVal val="#ppt_y"/>
                                          </p:val>
                                        </p:tav>
                                      </p:tavLst>
                                    </p:anim>
                                    <p:anim calcmode="lin" valueType="num">
                                      <p:cBhvr>
                                        <p:cTn id="17" dur="500" fill="hold"/>
                                        <p:tgtEl>
                                          <p:spTgt spid="6">
                                            <p:txEl>
                                              <p:charRg st="23" end="39"/>
                                            </p:txEl>
                                          </p:spTgt>
                                        </p:tgtEl>
                                        <p:attrNameLst>
                                          <p:attrName>ppt_w</p:attrName>
                                        </p:attrNameLst>
                                      </p:cBhvr>
                                      <p:tavLst>
                                        <p:tav tm="0">
                                          <p:val>
                                            <p:strVal val="#ppt_w"/>
                                          </p:val>
                                        </p:tav>
                                        <p:tav tm="100000">
                                          <p:val>
                                            <p:strVal val="#ppt_w"/>
                                          </p:val>
                                        </p:tav>
                                      </p:tavLst>
                                    </p:anim>
                                    <p:anim calcmode="lin" valueType="num">
                                      <p:cBhvr>
                                        <p:cTn id="18" dur="500" fill="hold"/>
                                        <p:tgtEl>
                                          <p:spTgt spid="6">
                                            <p:txEl>
                                              <p:charRg st="23" end="39"/>
                                            </p:txEl>
                                          </p:spTgt>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ppt_x</p:attrName>
                                        </p:attrNameLst>
                                      </p:cBhvr>
                                      <p:tavLst>
                                        <p:tav tm="0">
                                          <p:val>
                                            <p:strVal val="#ppt_x-#ppt_w/2"/>
                                          </p:val>
                                        </p:tav>
                                        <p:tav tm="100000">
                                          <p:val>
                                            <p:strVal val="#ppt_x"/>
                                          </p:val>
                                        </p:tav>
                                      </p:tavLst>
                                    </p:anim>
                                    <p:anim calcmode="lin" valueType="num">
                                      <p:cBhvr>
                                        <p:cTn id="24" dur="500" fill="hold"/>
                                        <p:tgtEl>
                                          <p:spTgt spid="8"/>
                                        </p:tgtEl>
                                        <p:attrNameLst>
                                          <p:attrName>ppt_y</p:attrName>
                                        </p:attrNameLst>
                                      </p:cBhvr>
                                      <p:tavLst>
                                        <p:tav tm="0">
                                          <p:val>
                                            <p:strVal val="#ppt_y"/>
                                          </p:val>
                                        </p:tav>
                                        <p:tav tm="100000">
                                          <p:val>
                                            <p:strVal val="#ppt_y"/>
                                          </p:val>
                                        </p:tav>
                                      </p:tavLst>
                                    </p:anim>
                                    <p:anim calcmode="lin" valueType="num">
                                      <p:cBhvr>
                                        <p:cTn id="25" dur="500" fill="hold"/>
                                        <p:tgtEl>
                                          <p:spTgt spid="8"/>
                                        </p:tgtEl>
                                        <p:attrNameLst>
                                          <p:attrName>ppt_w</p:attrName>
                                        </p:attrNameLst>
                                      </p:cBhvr>
                                      <p:tavLst>
                                        <p:tav tm="0">
                                          <p:val>
                                            <p:fltVal val="0.000000"/>
                                          </p:val>
                                        </p:tav>
                                        <p:tav tm="100000">
                                          <p:val>
                                            <p:strVal val="#ppt_w"/>
                                          </p:val>
                                        </p:tav>
                                      </p:tavLst>
                                    </p:anim>
                                    <p:anim calcmode="lin" valueType="num">
                                      <p:cBhvr>
                                        <p:cTn id="26"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2">
                                            <p:txEl>
                                              <p:charRg st="0" end="23"/>
                                            </p:txEl>
                                          </p:spTgt>
                                        </p:tgtEl>
                                        <p:attrNameLst>
                                          <p:attrName>style.visibility</p:attrName>
                                        </p:attrNameLst>
                                      </p:cBhvr>
                                      <p:to>
                                        <p:strVal val="visible"/>
                                      </p:to>
                                    </p:set>
                                    <p:anim calcmode="lin" valueType="num">
                                      <p:cBhvr>
                                        <p:cTn id="31" dur="500" fill="hold"/>
                                        <p:tgtEl>
                                          <p:spTgt spid="2">
                                            <p:txEl>
                                              <p:charRg st="0" end="23"/>
                                            </p:txEl>
                                          </p:spTgt>
                                        </p:tgtEl>
                                        <p:attrNameLst>
                                          <p:attrName>ppt_x</p:attrName>
                                        </p:attrNameLst>
                                      </p:cBhvr>
                                      <p:tavLst>
                                        <p:tav tm="0">
                                          <p:val>
                                            <p:strVal val="#ppt_x"/>
                                          </p:val>
                                        </p:tav>
                                        <p:tav tm="100000">
                                          <p:val>
                                            <p:strVal val="#ppt_x"/>
                                          </p:val>
                                        </p:tav>
                                      </p:tavLst>
                                    </p:anim>
                                    <p:anim calcmode="lin" valueType="num">
                                      <p:cBhvr>
                                        <p:cTn id="32" dur="500" fill="hold"/>
                                        <p:tgtEl>
                                          <p:spTgt spid="2">
                                            <p:txEl>
                                              <p:charRg st="0" end="23"/>
                                            </p:txEl>
                                          </p:spTgt>
                                        </p:tgtEl>
                                        <p:attrNameLst>
                                          <p:attrName>ppt_y</p:attrName>
                                        </p:attrNameLst>
                                      </p:cBhvr>
                                      <p:tavLst>
                                        <p:tav tm="0">
                                          <p:val>
                                            <p:strVal val="#ppt_y+#ppt_h/2"/>
                                          </p:val>
                                        </p:tav>
                                        <p:tav tm="100000">
                                          <p:val>
                                            <p:strVal val="#ppt_y"/>
                                          </p:val>
                                        </p:tav>
                                      </p:tavLst>
                                    </p:anim>
                                    <p:anim calcmode="lin" valueType="num">
                                      <p:cBhvr>
                                        <p:cTn id="33" dur="500" fill="hold"/>
                                        <p:tgtEl>
                                          <p:spTgt spid="2">
                                            <p:txEl>
                                              <p:charRg st="0" end="23"/>
                                            </p:txEl>
                                          </p:spTgt>
                                        </p:tgtEl>
                                        <p:attrNameLst>
                                          <p:attrName>ppt_w</p:attrName>
                                        </p:attrNameLst>
                                      </p:cBhvr>
                                      <p:tavLst>
                                        <p:tav tm="0">
                                          <p:val>
                                            <p:strVal val="#ppt_w"/>
                                          </p:val>
                                        </p:tav>
                                        <p:tav tm="100000">
                                          <p:val>
                                            <p:strVal val="#ppt_w"/>
                                          </p:val>
                                        </p:tav>
                                      </p:tavLst>
                                    </p:anim>
                                    <p:anim calcmode="lin" valueType="num">
                                      <p:cBhvr>
                                        <p:cTn id="34" dur="500" fill="hold"/>
                                        <p:tgtEl>
                                          <p:spTgt spid="2">
                                            <p:txEl>
                                              <p:charRg st="0" end="23"/>
                                            </p:txEl>
                                          </p:spTgt>
                                        </p:tgtEl>
                                        <p:attrNameLst>
                                          <p:attrName>ppt_h</p:attrName>
                                        </p:attrNameLst>
                                      </p:cBhvr>
                                      <p:tavLst>
                                        <p:tav tm="0">
                                          <p:val>
                                            <p:fltVal val="0.00000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ppt_x</p:attrName>
                                        </p:attrNameLst>
                                      </p:cBhvr>
                                      <p:tavLst>
                                        <p:tav tm="0">
                                          <p:val>
                                            <p:strVal val="#ppt_x-#ppt_w/2"/>
                                          </p:val>
                                        </p:tav>
                                        <p:tav tm="100000">
                                          <p:val>
                                            <p:strVal val="#ppt_x"/>
                                          </p:val>
                                        </p:tav>
                                      </p:tavLst>
                                    </p:anim>
                                    <p:anim calcmode="lin" valueType="num">
                                      <p:cBhvr>
                                        <p:cTn id="40" dur="500" fill="hold"/>
                                        <p:tgtEl>
                                          <p:spTgt spid="3"/>
                                        </p:tgtEl>
                                        <p:attrNameLst>
                                          <p:attrName>ppt_y</p:attrName>
                                        </p:attrNameLst>
                                      </p:cBhvr>
                                      <p:tavLst>
                                        <p:tav tm="0">
                                          <p:val>
                                            <p:strVal val="#ppt_y"/>
                                          </p:val>
                                        </p:tav>
                                        <p:tav tm="100000">
                                          <p:val>
                                            <p:strVal val="#ppt_y"/>
                                          </p:val>
                                        </p:tav>
                                      </p:tavLst>
                                    </p:anim>
                                    <p:anim calcmode="lin" valueType="num">
                                      <p:cBhvr>
                                        <p:cTn id="41" dur="500" fill="hold"/>
                                        <p:tgtEl>
                                          <p:spTgt spid="3"/>
                                        </p:tgtEl>
                                        <p:attrNameLst>
                                          <p:attrName>ppt_w</p:attrName>
                                        </p:attrNameLst>
                                      </p:cBhvr>
                                      <p:tavLst>
                                        <p:tav tm="0">
                                          <p:val>
                                            <p:fltVal val="0.000000"/>
                                          </p:val>
                                        </p:tav>
                                        <p:tav tm="100000">
                                          <p:val>
                                            <p:strVal val="#ppt_w"/>
                                          </p:val>
                                        </p:tav>
                                      </p:tavLst>
                                    </p:anim>
                                    <p:anim calcmode="lin" valueType="num">
                                      <p:cBhvr>
                                        <p:cTn id="42"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4">
                                            <p:txEl>
                                              <p:charRg st="0" end="23"/>
                                            </p:txEl>
                                          </p:spTgt>
                                        </p:tgtEl>
                                        <p:attrNameLst>
                                          <p:attrName>style.visibility</p:attrName>
                                        </p:attrNameLst>
                                      </p:cBhvr>
                                      <p:to>
                                        <p:strVal val="visible"/>
                                      </p:to>
                                    </p:set>
                                    <p:anim calcmode="lin" valueType="num">
                                      <p:cBhvr>
                                        <p:cTn id="47" dur="500" fill="hold"/>
                                        <p:tgtEl>
                                          <p:spTgt spid="4">
                                            <p:txEl>
                                              <p:charRg st="0" end="23"/>
                                            </p:txEl>
                                          </p:spTgt>
                                        </p:tgtEl>
                                        <p:attrNameLst>
                                          <p:attrName>ppt_x</p:attrName>
                                        </p:attrNameLst>
                                      </p:cBhvr>
                                      <p:tavLst>
                                        <p:tav tm="0">
                                          <p:val>
                                            <p:strVal val="#ppt_x"/>
                                          </p:val>
                                        </p:tav>
                                        <p:tav tm="100000">
                                          <p:val>
                                            <p:strVal val="#ppt_x"/>
                                          </p:val>
                                        </p:tav>
                                      </p:tavLst>
                                    </p:anim>
                                    <p:anim calcmode="lin" valueType="num">
                                      <p:cBhvr>
                                        <p:cTn id="48" dur="500" fill="hold"/>
                                        <p:tgtEl>
                                          <p:spTgt spid="4">
                                            <p:txEl>
                                              <p:charRg st="0" end="23"/>
                                            </p:txEl>
                                          </p:spTgt>
                                        </p:tgtEl>
                                        <p:attrNameLst>
                                          <p:attrName>ppt_y</p:attrName>
                                        </p:attrNameLst>
                                      </p:cBhvr>
                                      <p:tavLst>
                                        <p:tav tm="0">
                                          <p:val>
                                            <p:strVal val="#ppt_y+#ppt_h/2"/>
                                          </p:val>
                                        </p:tav>
                                        <p:tav tm="100000">
                                          <p:val>
                                            <p:strVal val="#ppt_y"/>
                                          </p:val>
                                        </p:tav>
                                      </p:tavLst>
                                    </p:anim>
                                    <p:anim calcmode="lin" valueType="num">
                                      <p:cBhvr>
                                        <p:cTn id="49" dur="500" fill="hold"/>
                                        <p:tgtEl>
                                          <p:spTgt spid="4">
                                            <p:txEl>
                                              <p:charRg st="0" end="23"/>
                                            </p:txEl>
                                          </p:spTgt>
                                        </p:tgtEl>
                                        <p:attrNameLst>
                                          <p:attrName>ppt_w</p:attrName>
                                        </p:attrNameLst>
                                      </p:cBhvr>
                                      <p:tavLst>
                                        <p:tav tm="0">
                                          <p:val>
                                            <p:strVal val="#ppt_w"/>
                                          </p:val>
                                        </p:tav>
                                        <p:tav tm="100000">
                                          <p:val>
                                            <p:strVal val="#ppt_w"/>
                                          </p:val>
                                        </p:tav>
                                      </p:tavLst>
                                    </p:anim>
                                    <p:anim calcmode="lin" valueType="num">
                                      <p:cBhvr>
                                        <p:cTn id="50" dur="500" fill="hold"/>
                                        <p:tgtEl>
                                          <p:spTgt spid="4">
                                            <p:txEl>
                                              <p:charRg st="0" end="23"/>
                                            </p:txEl>
                                          </p:spTgt>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2" grpId="0" build="p"/>
      <p:bldP spid="3" grpId="0"/>
      <p:bldP spid="4"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3" name="Text Box 18"/>
          <p:cNvSpPr txBox="1"/>
          <p:nvPr/>
        </p:nvSpPr>
        <p:spPr>
          <a:xfrm>
            <a:off x="0" y="239713"/>
            <a:ext cx="8243888" cy="116998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）移位操作指令</a:t>
            </a:r>
            <a:endParaRPr lang="zh-CN" altLang="en-US" sz="2800" b="1" dirty="0">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   算术移位、逻辑移位和循环移位如下图所示。</a:t>
            </a:r>
            <a:endParaRPr lang="zh-CN" altLang="en-US" sz="2800" b="1" dirty="0">
              <a:latin typeface="黑体" panose="02010609060101010101" pitchFamily="49" charset="-122"/>
              <a:ea typeface="黑体" panose="02010609060101010101" pitchFamily="49" charset="-122"/>
            </a:endParaRPr>
          </a:p>
        </p:txBody>
      </p:sp>
      <p:pic>
        <p:nvPicPr>
          <p:cNvPr id="80900" name="Picture 26" descr="2X19"/>
          <p:cNvPicPr>
            <a:picLocks noChangeAspect="1"/>
          </p:cNvPicPr>
          <p:nvPr/>
        </p:nvPicPr>
        <p:blipFill>
          <a:blip r:embed="rId1"/>
          <a:stretch>
            <a:fillRect/>
          </a:stretch>
        </p:blipFill>
        <p:spPr>
          <a:xfrm>
            <a:off x="1619250" y="1484630"/>
            <a:ext cx="5832475" cy="5269230"/>
          </a:xfrm>
          <a:prstGeom prst="rect">
            <a:avLst/>
          </a:prstGeom>
          <a:noFill/>
          <a:ln w="9525">
            <a:noFill/>
          </a:ln>
        </p:spPr>
      </p:pic>
      <p:cxnSp>
        <p:nvCxnSpPr>
          <p:cNvPr id="80901" name="直接箭头连接符 4"/>
          <p:cNvCxnSpPr/>
          <p:nvPr/>
        </p:nvCxnSpPr>
        <p:spPr>
          <a:xfrm>
            <a:off x="1476375" y="1773238"/>
            <a:ext cx="1800225" cy="360362"/>
          </a:xfrm>
          <a:prstGeom prst="straightConnector1">
            <a:avLst/>
          </a:prstGeom>
          <a:ln w="9525" cap="flat" cmpd="sng">
            <a:solidFill>
              <a:schemeClr val="tx1"/>
            </a:solidFill>
            <a:prstDash val="solid"/>
            <a:miter/>
            <a:headEnd type="none" w="med" len="med"/>
            <a:tailEnd type="arrow" w="med" len="med"/>
          </a:ln>
        </p:spPr>
      </p:cxnSp>
      <p:sp>
        <p:nvSpPr>
          <p:cNvPr id="80902" name="TextBox 5"/>
          <p:cNvSpPr txBox="1"/>
          <p:nvPr/>
        </p:nvSpPr>
        <p:spPr>
          <a:xfrm>
            <a:off x="539750" y="1571625"/>
            <a:ext cx="10795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b="1" dirty="0"/>
              <a:t>进位位</a:t>
            </a:r>
            <a:endParaRPr lang="zh-CN" altLang="en-US" sz="1800" b="1"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ppt_w</p:attrName>
                                        </p:attrNameLst>
                                      </p:cBhvr>
                                      <p:tavLst>
                                        <p:tav tm="0">
                                          <p:val>
                                            <p:fltVal val="0.000000"/>
                                          </p:val>
                                        </p:tav>
                                        <p:tav tm="100000">
                                          <p:val>
                                            <p:strVal val="#ppt_w"/>
                                          </p:val>
                                        </p:tav>
                                      </p:tavLst>
                                    </p:anim>
                                    <p:anim calcmode="lin" valueType="num">
                                      <p:cBhvr>
                                        <p:cTn id="10"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r>
              <a:rPr lang="en-US" altLang="zh-CN" sz="1400" dirty="0"/>
              <a:t> </a:t>
            </a:r>
            <a:endParaRPr lang="en-US" altLang="zh-CN" sz="1400" dirty="0"/>
          </a:p>
        </p:txBody>
      </p:sp>
      <p:sp>
        <p:nvSpPr>
          <p:cNvPr id="11267" name="矩形 2"/>
          <p:cNvSpPr/>
          <p:nvPr/>
        </p:nvSpPr>
        <p:spPr>
          <a:xfrm>
            <a:off x="539750" y="260350"/>
            <a:ext cx="8208963"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b="1" dirty="0">
                <a:latin typeface="黑体" panose="02010609060101010101" pitchFamily="49" charset="-122"/>
                <a:ea typeface="黑体" panose="02010609060101010101" pitchFamily="49" charset="-122"/>
              </a:rPr>
              <a:t>3</a:t>
            </a:r>
            <a:r>
              <a:rPr lang="zh-CN"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补码</a:t>
            </a:r>
            <a:r>
              <a:rPr lang="zh-CN" altLang="zh-CN" b="1" dirty="0">
                <a:latin typeface="黑体" panose="02010609060101010101" pitchFamily="49" charset="-122"/>
                <a:ea typeface="黑体" panose="02010609060101010101" pitchFamily="49" charset="-122"/>
              </a:rPr>
              <a:t>表示法</a:t>
            </a:r>
            <a:endParaRPr lang="zh-CN" altLang="zh-CN" b="1" dirty="0">
              <a:latin typeface="黑体" panose="02010609060101010101" pitchFamily="49" charset="-122"/>
              <a:ea typeface="黑体" panose="02010609060101010101" pitchFamily="49" charset="-122"/>
            </a:endParaRPr>
          </a:p>
        </p:txBody>
      </p:sp>
      <p:sp>
        <p:nvSpPr>
          <p:cNvPr id="11268" name="矩形 4"/>
          <p:cNvSpPr/>
          <p:nvPr/>
        </p:nvSpPr>
        <p:spPr>
          <a:xfrm>
            <a:off x="539750" y="1268413"/>
            <a:ext cx="4572000" cy="18453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800" b="1" dirty="0"/>
              <a:t>（</a:t>
            </a:r>
            <a:r>
              <a:rPr lang="en-US" altLang="zh-CN" sz="2800" b="1" dirty="0"/>
              <a:t>1</a:t>
            </a:r>
            <a:r>
              <a:rPr lang="zh-CN" altLang="zh-CN" sz="2800" b="1" dirty="0"/>
              <a:t>）补码的引入</a:t>
            </a:r>
            <a:endParaRPr lang="zh-CN" altLang="zh-CN" sz="2800" b="1" dirty="0"/>
          </a:p>
          <a:p>
            <a:pPr marL="0" lvl="0" indent="0" eaLnBrk="1" hangingPunct="1">
              <a:lnSpc>
                <a:spcPct val="150000"/>
              </a:lnSpc>
              <a:spcBef>
                <a:spcPct val="0"/>
              </a:spcBef>
              <a:buClrTx/>
              <a:buSzTx/>
              <a:buFontTx/>
              <a:buNone/>
            </a:pPr>
            <a:r>
              <a:rPr lang="zh-CN" altLang="zh-CN" sz="2400" b="1" dirty="0"/>
              <a:t>首先分析两个十进制数的运算</a:t>
            </a:r>
            <a:endParaRPr lang="en-US" altLang="zh-CN" sz="2400" b="1" dirty="0"/>
          </a:p>
          <a:p>
            <a:pPr marL="0" lvl="0" indent="0" eaLnBrk="1" hangingPunct="1">
              <a:lnSpc>
                <a:spcPct val="150000"/>
              </a:lnSpc>
              <a:spcBef>
                <a:spcPct val="0"/>
              </a:spcBef>
              <a:buClrTx/>
              <a:buSzTx/>
              <a:buFontTx/>
              <a:buNone/>
            </a:pPr>
            <a:r>
              <a:rPr lang="en-US" altLang="zh-CN" sz="2400" b="1" dirty="0"/>
              <a:t>56 – 24 = 32      56 + 76 = 132</a:t>
            </a:r>
            <a:endParaRPr lang="zh-CN" altLang="en-US" sz="2400" b="1" dirty="0"/>
          </a:p>
        </p:txBody>
      </p:sp>
      <p:sp>
        <p:nvSpPr>
          <p:cNvPr id="11269" name="矩形 8"/>
          <p:cNvSpPr/>
          <p:nvPr/>
        </p:nvSpPr>
        <p:spPr>
          <a:xfrm>
            <a:off x="179388" y="3030538"/>
            <a:ext cx="8785225"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zh-CN" altLang="zh-CN" sz="2400" b="1" dirty="0">
                <a:solidFill>
                  <a:srgbClr val="C00000"/>
                </a:solidFill>
              </a:rPr>
              <a:t>两位</a:t>
            </a:r>
            <a:r>
              <a:rPr lang="zh-CN" altLang="zh-CN" sz="2400" b="1" dirty="0"/>
              <a:t>十进制运算器，</a:t>
            </a:r>
            <a:r>
              <a:rPr lang="zh-CN" altLang="en-US" sz="2400" b="1" dirty="0"/>
              <a:t>运算 </a:t>
            </a:r>
            <a:r>
              <a:rPr lang="en-US" altLang="zh-CN" sz="2400" b="1" dirty="0"/>
              <a:t>56 + 76</a:t>
            </a:r>
            <a:r>
              <a:rPr lang="zh-CN" altLang="zh-CN" sz="2400" b="1" dirty="0"/>
              <a:t>时，结果中的</a:t>
            </a:r>
            <a:r>
              <a:rPr lang="en-US" altLang="zh-CN" sz="2400" b="1" dirty="0"/>
              <a:t>100</a:t>
            </a:r>
            <a:r>
              <a:rPr lang="zh-CN" altLang="zh-CN" sz="2400" b="1" dirty="0"/>
              <a:t>超出了该运算器的表示范围将会自动舍去，运算器只能表示出结果为</a:t>
            </a:r>
            <a:r>
              <a:rPr lang="en-US" altLang="zh-CN" sz="2400" b="1" dirty="0"/>
              <a:t> 32</a:t>
            </a:r>
            <a:r>
              <a:rPr lang="zh-CN" altLang="zh-CN" sz="2400" b="1" dirty="0"/>
              <a:t>。</a:t>
            </a:r>
            <a:endParaRPr lang="en-US" altLang="zh-CN" sz="2400" b="1" dirty="0"/>
          </a:p>
          <a:p>
            <a:pPr marL="0" lvl="0" indent="0" eaLnBrk="1" hangingPunct="1">
              <a:lnSpc>
                <a:spcPct val="150000"/>
              </a:lnSpc>
              <a:spcBef>
                <a:spcPct val="0"/>
              </a:spcBef>
              <a:buClrTx/>
              <a:buSzTx/>
              <a:buFontTx/>
              <a:buNone/>
            </a:pPr>
            <a:r>
              <a:rPr lang="zh-CN" altLang="zh-CN" sz="2400" b="1" dirty="0"/>
              <a:t>因此</a:t>
            </a:r>
            <a:r>
              <a:rPr lang="zh-CN" altLang="en-US" sz="2400" b="1" dirty="0"/>
              <a:t>，</a:t>
            </a:r>
            <a:r>
              <a:rPr lang="zh-CN" altLang="en-US" sz="2400" b="1" dirty="0">
                <a:solidFill>
                  <a:srgbClr val="C00000"/>
                </a:solidFill>
              </a:rPr>
              <a:t>对于</a:t>
            </a:r>
            <a:r>
              <a:rPr lang="zh-CN" altLang="zh-CN" sz="2400" b="1" dirty="0">
                <a:solidFill>
                  <a:srgbClr val="C00000"/>
                </a:solidFill>
              </a:rPr>
              <a:t>两位十进制运算器，用</a:t>
            </a:r>
            <a:r>
              <a:rPr lang="en-US" altLang="zh-CN" sz="2400" b="1" dirty="0">
                <a:solidFill>
                  <a:srgbClr val="C00000"/>
                </a:solidFill>
              </a:rPr>
              <a:t> </a:t>
            </a:r>
            <a:r>
              <a:rPr lang="zh-CN" altLang="en-US" sz="2400" b="1" dirty="0">
                <a:solidFill>
                  <a:srgbClr val="C00000"/>
                </a:solidFill>
              </a:rPr>
              <a:t>（</a:t>
            </a:r>
            <a:r>
              <a:rPr lang="en-US" altLang="zh-CN" sz="2400" b="1" dirty="0">
                <a:solidFill>
                  <a:srgbClr val="C00000"/>
                </a:solidFill>
              </a:rPr>
              <a:t>56 + 76</a:t>
            </a:r>
            <a:r>
              <a:rPr lang="zh-CN" altLang="en-US" sz="2400" b="1" dirty="0">
                <a:solidFill>
                  <a:srgbClr val="C00000"/>
                </a:solidFill>
              </a:rPr>
              <a:t>）替代（</a:t>
            </a:r>
            <a:r>
              <a:rPr lang="en-US" altLang="zh-CN" sz="2400" b="1" dirty="0">
                <a:solidFill>
                  <a:srgbClr val="C00000"/>
                </a:solidFill>
              </a:rPr>
              <a:t>56 – 24</a:t>
            </a:r>
            <a:r>
              <a:rPr lang="zh-CN" altLang="en-US" sz="2400" b="1" dirty="0">
                <a:solidFill>
                  <a:srgbClr val="C00000"/>
                </a:solidFill>
              </a:rPr>
              <a:t>）</a:t>
            </a:r>
            <a:r>
              <a:rPr lang="zh-CN" altLang="zh-CN" sz="2400" b="1" dirty="0">
                <a:solidFill>
                  <a:srgbClr val="C00000"/>
                </a:solidFill>
              </a:rPr>
              <a:t>，能得到同样的结果</a:t>
            </a:r>
            <a:r>
              <a:rPr lang="en-US" altLang="zh-CN" sz="2400" b="1" dirty="0">
                <a:solidFill>
                  <a:srgbClr val="C00000"/>
                </a:solidFill>
              </a:rPr>
              <a:t> 32</a:t>
            </a:r>
            <a:r>
              <a:rPr lang="zh-CN" altLang="zh-CN" sz="2400" b="1" dirty="0">
                <a:solidFill>
                  <a:srgbClr val="C00000"/>
                </a:solidFill>
              </a:rPr>
              <a:t>。</a:t>
            </a:r>
            <a:r>
              <a:rPr lang="zh-CN" altLang="zh-CN" sz="2400" b="1" dirty="0"/>
              <a:t>在数学上可以用同余式来表示：</a:t>
            </a:r>
            <a:endParaRPr lang="zh-CN" altLang="en-US" sz="2400" b="1" dirty="0"/>
          </a:p>
        </p:txBody>
      </p:sp>
      <p:sp>
        <p:nvSpPr>
          <p:cNvPr id="11270" name="矩形 9"/>
          <p:cNvSpPr/>
          <p:nvPr/>
        </p:nvSpPr>
        <p:spPr>
          <a:xfrm>
            <a:off x="627063" y="5349875"/>
            <a:ext cx="8034337" cy="6477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56 – 24 = 56 + 76 =  56 + </a:t>
            </a:r>
            <a:r>
              <a:rPr lang="zh-CN" altLang="en-US" sz="2400" b="1" dirty="0"/>
              <a:t>（</a:t>
            </a:r>
            <a:r>
              <a:rPr lang="en-US" altLang="zh-CN" sz="2400" b="1" dirty="0"/>
              <a:t>100 - 24</a:t>
            </a:r>
            <a:r>
              <a:rPr lang="zh-CN" altLang="en-US" sz="2400" b="1" dirty="0"/>
              <a:t>）</a:t>
            </a:r>
            <a:r>
              <a:rPr lang="en-US" altLang="zh-CN" sz="2400" b="1" dirty="0"/>
              <a:t>= 32 </a:t>
            </a:r>
            <a:r>
              <a:rPr lang="zh-CN" altLang="en-US" sz="2400" b="1" dirty="0"/>
              <a:t>（</a:t>
            </a:r>
            <a:r>
              <a:rPr lang="en-US" altLang="zh-CN" sz="2400" b="1" dirty="0"/>
              <a:t>mod 100</a:t>
            </a:r>
            <a:r>
              <a:rPr lang="zh-CN" altLang="en-US" sz="2400" b="1" dirty="0"/>
              <a:t>）</a:t>
            </a:r>
            <a:endParaRPr lang="zh-CN" altLang="en-US" sz="2400" b="1" dirty="0"/>
          </a:p>
        </p:txBody>
      </p:sp>
    </p:spTree>
  </p:cSld>
  <p:clrMapOvr>
    <a:masterClrMapping/>
  </p:clrMapOvr>
  <p:transition spd="slow">
    <p:cover dir="l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29"/>
          <p:cNvSpPr txBox="1"/>
          <p:nvPr/>
        </p:nvSpPr>
        <p:spPr>
          <a:xfrm>
            <a:off x="683895" y="620395"/>
            <a:ext cx="8459470" cy="113093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20000"/>
              </a:lnSpc>
              <a:spcBef>
                <a:spcPts val="50"/>
              </a:spcBef>
              <a:spcAft>
                <a:spcPts val="0"/>
              </a:spcAft>
              <a:buClrTx/>
              <a:buSzTx/>
              <a:buFontTx/>
              <a:buNone/>
            </a:pPr>
            <a:r>
              <a:rPr lang="zh-CN" altLang="en-US" sz="2800" b="1" dirty="0">
                <a:latin typeface="黑体" panose="02010609060101010101" pitchFamily="49" charset="-122"/>
                <a:ea typeface="黑体" panose="02010609060101010101" pitchFamily="49" charset="-122"/>
              </a:rPr>
              <a:t>例如，</a:t>
            </a:r>
            <a:r>
              <a:rPr lang="en-US" altLang="zh-CN" sz="2800" b="1" dirty="0">
                <a:latin typeface="黑体" panose="02010609060101010101" pitchFamily="49" charset="-122"/>
                <a:ea typeface="黑体" panose="02010609060101010101" pitchFamily="49" charset="-122"/>
              </a:rPr>
              <a:t>8086/8088</a:t>
            </a:r>
            <a:r>
              <a:rPr lang="zh-CN" altLang="en-US" sz="2800" b="1" dirty="0">
                <a:latin typeface="黑体" panose="02010609060101010101" pitchFamily="49" charset="-122"/>
                <a:ea typeface="黑体" panose="02010609060101010101" pitchFamily="49" charset="-122"/>
              </a:rPr>
              <a:t>的算术右移指令：</a:t>
            </a:r>
            <a:endParaRPr lang="zh-CN" altLang="en-US" sz="2800" b="1" dirty="0">
              <a:latin typeface="黑体" panose="02010609060101010101" pitchFamily="49" charset="-122"/>
              <a:ea typeface="黑体" panose="02010609060101010101" pitchFamily="49" charset="-122"/>
            </a:endParaRPr>
          </a:p>
          <a:p>
            <a:pPr marL="0" lvl="0" indent="0" eaLnBrk="1" hangingPunct="1">
              <a:lnSpc>
                <a:spcPct val="120000"/>
              </a:lnSpc>
              <a:spcBef>
                <a:spcPts val="50"/>
              </a:spcBef>
              <a:spcAft>
                <a:spcPts val="0"/>
              </a:spcAft>
              <a:buClrTx/>
              <a:buSzTx/>
              <a:buFontTx/>
              <a:buNone/>
            </a:pPr>
            <a:r>
              <a:rPr lang="en-US" altLang="zh-CN" sz="2800" b="1" dirty="0">
                <a:solidFill>
                  <a:srgbClr val="C00000"/>
                </a:solidFill>
                <a:latin typeface="黑体" panose="02010609060101010101" pitchFamily="49" charset="-122"/>
                <a:ea typeface="黑体" panose="02010609060101010101" pitchFamily="49" charset="-122"/>
              </a:rPr>
              <a:t>    SAR AX,CL</a:t>
            </a:r>
            <a:r>
              <a:rPr lang="zh-CN" altLang="en-US" sz="28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将</a:t>
            </a:r>
            <a:r>
              <a:rPr lang="en-US" altLang="zh-CN" sz="2000" b="1" dirty="0">
                <a:latin typeface="黑体" panose="02010609060101010101" pitchFamily="49" charset="-122"/>
                <a:ea typeface="黑体" panose="02010609060101010101" pitchFamily="49" charset="-122"/>
              </a:rPr>
              <a:t>AX</a:t>
            </a:r>
            <a:r>
              <a:rPr lang="zh-CN" altLang="en-US" sz="2000" b="1" dirty="0">
                <a:latin typeface="黑体" panose="02010609060101010101" pitchFamily="49" charset="-122"/>
                <a:ea typeface="黑体" panose="02010609060101010101" pitchFamily="49" charset="-122"/>
              </a:rPr>
              <a:t>寄存器内容算术右移</a:t>
            </a:r>
            <a:r>
              <a:rPr lang="en-US" altLang="zh-CN" sz="2000" b="1" dirty="0">
                <a:latin typeface="黑体" panose="02010609060101010101" pitchFamily="49" charset="-122"/>
                <a:ea typeface="黑体" panose="02010609060101010101" pitchFamily="49" charset="-122"/>
              </a:rPr>
              <a:t>CL</a:t>
            </a:r>
            <a:r>
              <a:rPr lang="zh-CN" altLang="en-US" sz="2000" b="1" dirty="0">
                <a:latin typeface="黑体" panose="02010609060101010101" pitchFamily="49" charset="-122"/>
                <a:ea typeface="黑体" panose="02010609060101010101" pitchFamily="49" charset="-122"/>
              </a:rPr>
              <a:t>内容指定的位数</a:t>
            </a:r>
            <a:endParaRPr lang="zh-CN" altLang="en-US" sz="2000" b="1" dirty="0">
              <a:latin typeface="黑体" panose="02010609060101010101" pitchFamily="49" charset="-122"/>
              <a:ea typeface="黑体" panose="02010609060101010101" pitchFamily="49" charset="-122"/>
            </a:endParaRPr>
          </a:p>
        </p:txBody>
      </p:sp>
      <p:sp>
        <p:nvSpPr>
          <p:cNvPr id="2" name="Text Box 29"/>
          <p:cNvSpPr txBox="1"/>
          <p:nvPr/>
        </p:nvSpPr>
        <p:spPr>
          <a:xfrm>
            <a:off x="683895" y="2636520"/>
            <a:ext cx="8553450" cy="116840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例如，</a:t>
            </a:r>
            <a:r>
              <a:rPr lang="en-US" altLang="zh-CN" sz="2800" b="1" dirty="0">
                <a:latin typeface="黑体" panose="02010609060101010101" pitchFamily="49" charset="-122"/>
                <a:ea typeface="黑体" panose="02010609060101010101" pitchFamily="49" charset="-122"/>
              </a:rPr>
              <a:t>MIPS</a:t>
            </a:r>
            <a:r>
              <a:rPr lang="zh-CN" altLang="en-US" sz="2800" b="1" dirty="0">
                <a:latin typeface="黑体" panose="02010609060101010101" pitchFamily="49" charset="-122"/>
                <a:ea typeface="黑体" panose="02010609060101010101" pitchFamily="49" charset="-122"/>
              </a:rPr>
              <a:t>的逻辑左移指令：</a:t>
            </a:r>
            <a:endParaRPr lang="zh-CN" altLang="en-US" sz="2800" b="1" dirty="0">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   </a:t>
            </a:r>
            <a:r>
              <a:rPr lang="en-US" altLang="zh-CN" sz="2800" b="1" dirty="0">
                <a:solidFill>
                  <a:srgbClr val="C00000"/>
                </a:solidFill>
                <a:latin typeface="黑体" panose="02010609060101010101" pitchFamily="49" charset="-122"/>
                <a:ea typeface="黑体" panose="02010609060101010101" pitchFamily="49" charset="-122"/>
              </a:rPr>
              <a:t>SLL r2,r3,2</a:t>
            </a:r>
            <a:r>
              <a:rPr lang="zh-CN" sz="2800" b="1" dirty="0">
                <a:latin typeface="黑体" panose="02010609060101010101" pitchFamily="49" charset="-122"/>
                <a:ea typeface="黑体" panose="02010609060101010101" pitchFamily="49" charset="-122"/>
              </a:rPr>
              <a:t>；</a:t>
            </a:r>
            <a:r>
              <a:rPr lang="zh-CN" sz="2000" b="1" dirty="0">
                <a:latin typeface="黑体" panose="02010609060101010101" pitchFamily="49" charset="-122"/>
                <a:ea typeface="黑体" panose="02010609060101010101" pitchFamily="49" charset="-122"/>
              </a:rPr>
              <a:t>将</a:t>
            </a:r>
            <a:r>
              <a:rPr lang="en-US" altLang="zh-CN" sz="2000" b="1" dirty="0">
                <a:latin typeface="黑体" panose="02010609060101010101" pitchFamily="49" charset="-122"/>
                <a:ea typeface="黑体" panose="02010609060101010101" pitchFamily="49" charset="-122"/>
              </a:rPr>
              <a:t>r</a:t>
            </a:r>
            <a:r>
              <a:rPr lang="en-US" altLang="zh-CN" sz="2000" b="1" dirty="0">
                <a:latin typeface="黑体" panose="02010609060101010101" pitchFamily="49" charset="-122"/>
                <a:ea typeface="黑体" panose="02010609060101010101" pitchFamily="49" charset="-122"/>
              </a:rPr>
              <a:t>3</a:t>
            </a:r>
            <a:r>
              <a:rPr lang="zh-CN" altLang="en-US" sz="2000" b="1" dirty="0">
                <a:latin typeface="黑体" panose="02010609060101010101" pitchFamily="49" charset="-122"/>
                <a:ea typeface="黑体" panose="02010609060101010101" pitchFamily="49" charset="-122"/>
              </a:rPr>
              <a:t>寄存器内容逻辑左移</a:t>
            </a: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位后送</a:t>
            </a:r>
            <a:r>
              <a:rPr lang="en-US" altLang="zh-CN" sz="2000" b="1" dirty="0">
                <a:latin typeface="黑体" panose="02010609060101010101" pitchFamily="49" charset="-122"/>
                <a:ea typeface="黑体" panose="02010609060101010101" pitchFamily="49" charset="-122"/>
              </a:rPr>
              <a:t>r</a:t>
            </a: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寄存器中</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00000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ppt_w/2"/>
                                          </p:val>
                                        </p:tav>
                                        <p:tav tm="100000">
                                          <p:val>
                                            <p:strVal val="#ppt_x"/>
                                          </p:val>
                                        </p:tav>
                                      </p:tavLst>
                                    </p:anim>
                                    <p:anim calcmode="lin" valueType="num">
                                      <p:cBhvr>
                                        <p:cTn id="16" dur="500" fill="hold"/>
                                        <p:tgtEl>
                                          <p:spTgt spid="2"/>
                                        </p:tgtEl>
                                        <p:attrNameLst>
                                          <p:attrName>ppt_y</p:attrName>
                                        </p:attrNameLst>
                                      </p:cBhvr>
                                      <p:tavLst>
                                        <p:tav tm="0">
                                          <p:val>
                                            <p:strVal val="#ppt_y"/>
                                          </p:val>
                                        </p:tav>
                                        <p:tav tm="100000">
                                          <p:val>
                                            <p:strVal val="#ppt_y"/>
                                          </p:val>
                                        </p:tav>
                                      </p:tavLst>
                                    </p:anim>
                                    <p:anim calcmode="lin" valueType="num">
                                      <p:cBhvr>
                                        <p:cTn id="17" dur="500" fill="hold"/>
                                        <p:tgtEl>
                                          <p:spTgt spid="2"/>
                                        </p:tgtEl>
                                        <p:attrNameLst>
                                          <p:attrName>ppt_w</p:attrName>
                                        </p:attrNameLst>
                                      </p:cBhvr>
                                      <p:tavLst>
                                        <p:tav tm="0">
                                          <p:val>
                                            <p:fltVal val="0.00000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81923" name="矩形 2"/>
          <p:cNvSpPr/>
          <p:nvPr/>
        </p:nvSpPr>
        <p:spPr>
          <a:xfrm>
            <a:off x="250825" y="3068638"/>
            <a:ext cx="8353425" cy="31400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       </a:t>
            </a:r>
            <a:r>
              <a:rPr lang="zh-CN" altLang="en-US" sz="2400" b="1" dirty="0"/>
              <a:t>需要指出，</a:t>
            </a:r>
            <a:r>
              <a:rPr lang="zh-CN" altLang="zh-CN" sz="2400" b="1" dirty="0"/>
              <a:t>在</a:t>
            </a:r>
            <a:r>
              <a:rPr lang="en-US" altLang="zh-CN" sz="2400" b="1" dirty="0"/>
              <a:t>RISC</a:t>
            </a:r>
            <a:r>
              <a:rPr lang="zh-CN" altLang="zh-CN" sz="2400" b="1" dirty="0"/>
              <a:t>指令系统中，运算类指令不允许访问主存储器，只有</a:t>
            </a:r>
            <a:r>
              <a:rPr lang="en-US" altLang="zh-CN" sz="2400" b="1" dirty="0"/>
              <a:t>LOAD</a:t>
            </a:r>
            <a:r>
              <a:rPr lang="zh-CN" altLang="zh-CN" sz="2400" b="1" dirty="0"/>
              <a:t>与</a:t>
            </a:r>
            <a:r>
              <a:rPr lang="en-US" altLang="zh-CN" sz="2400" b="1" dirty="0"/>
              <a:t>STORE</a:t>
            </a:r>
            <a:r>
              <a:rPr lang="zh-CN" altLang="zh-CN" sz="2400" b="1" dirty="0"/>
              <a:t>指令能够访问主存，即</a:t>
            </a:r>
            <a:r>
              <a:rPr lang="en-US" altLang="zh-CN" sz="2400" b="1" dirty="0">
                <a:solidFill>
                  <a:srgbClr val="C00000"/>
                </a:solidFill>
              </a:rPr>
              <a:t>LOAD/STORE</a:t>
            </a:r>
            <a:r>
              <a:rPr lang="zh-CN" altLang="zh-CN" sz="2400" b="1" dirty="0">
                <a:solidFill>
                  <a:srgbClr val="C00000"/>
                </a:solidFill>
              </a:rPr>
              <a:t>指令完成</a:t>
            </a:r>
            <a:r>
              <a:rPr lang="en-US" altLang="zh-CN" sz="2400" b="1" dirty="0">
                <a:solidFill>
                  <a:srgbClr val="C00000"/>
                </a:solidFill>
              </a:rPr>
              <a:t>CPU</a:t>
            </a:r>
            <a:r>
              <a:rPr lang="zh-CN" altLang="zh-CN" sz="2400" b="1" dirty="0">
                <a:solidFill>
                  <a:srgbClr val="C00000"/>
                </a:solidFill>
              </a:rPr>
              <a:t>寄存器与主存储器之间的数据传送。</a:t>
            </a:r>
            <a:r>
              <a:rPr lang="zh-CN" altLang="zh-CN" sz="2400" b="1" dirty="0"/>
              <a:t>由</a:t>
            </a:r>
            <a:r>
              <a:rPr lang="en-US" altLang="zh-CN" sz="2400" b="1" dirty="0"/>
              <a:t>LOAD</a:t>
            </a:r>
            <a:r>
              <a:rPr lang="zh-CN" altLang="zh-CN" sz="2400" b="1" dirty="0"/>
              <a:t>指令将主存单元内容取出送</a:t>
            </a:r>
            <a:r>
              <a:rPr lang="en-US" altLang="zh-CN" sz="2400" b="1" dirty="0"/>
              <a:t>CPU</a:t>
            </a:r>
            <a:r>
              <a:rPr lang="zh-CN" altLang="zh-CN" sz="2400" b="1" dirty="0"/>
              <a:t>的寄存器，由</a:t>
            </a:r>
            <a:r>
              <a:rPr lang="en-US" altLang="zh-CN" sz="2400" b="1" dirty="0"/>
              <a:t>STORE</a:t>
            </a:r>
            <a:r>
              <a:rPr lang="zh-CN" altLang="zh-CN" sz="2400" b="1" dirty="0"/>
              <a:t>指令将寄存器内容存入主存单元。</a:t>
            </a:r>
            <a:endParaRPr lang="zh-CN" altLang="zh-CN" sz="2400" b="1" dirty="0"/>
          </a:p>
          <a:p>
            <a:pPr marL="0" lvl="0" indent="0" eaLnBrk="1" hangingPunct="1">
              <a:spcBef>
                <a:spcPct val="0"/>
              </a:spcBef>
              <a:buClrTx/>
              <a:buSzTx/>
              <a:buFontTx/>
              <a:buNone/>
            </a:pPr>
            <a:endParaRPr lang="zh-CN" altLang="en-US" sz="1800" dirty="0"/>
          </a:p>
        </p:txBody>
      </p:sp>
      <p:sp>
        <p:nvSpPr>
          <p:cNvPr id="81924" name="矩形 3"/>
          <p:cNvSpPr/>
          <p:nvPr/>
        </p:nvSpPr>
        <p:spPr>
          <a:xfrm>
            <a:off x="307975" y="188913"/>
            <a:ext cx="5616575" cy="584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b="1" dirty="0"/>
              <a:t>2</a:t>
            </a:r>
            <a:r>
              <a:rPr lang="zh-CN" altLang="zh-CN" b="1" dirty="0"/>
              <a:t>．数据传送类指令</a:t>
            </a:r>
            <a:endParaRPr lang="zh-CN" altLang="zh-CN" b="1" dirty="0"/>
          </a:p>
        </p:txBody>
      </p:sp>
      <p:sp>
        <p:nvSpPr>
          <p:cNvPr id="81925" name="矩形 4"/>
          <p:cNvSpPr/>
          <p:nvPr/>
        </p:nvSpPr>
        <p:spPr>
          <a:xfrm>
            <a:off x="215900" y="981075"/>
            <a:ext cx="8353425" cy="1947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b="1" dirty="0"/>
              <a:t>      </a:t>
            </a:r>
            <a:r>
              <a:rPr lang="zh-CN" altLang="zh-CN" sz="2800" b="1" dirty="0"/>
              <a:t>这类指令实现</a:t>
            </a:r>
            <a:r>
              <a:rPr lang="zh-CN" altLang="en-US" sz="2800" b="1" dirty="0"/>
              <a:t>：</a:t>
            </a:r>
            <a:r>
              <a:rPr lang="zh-CN" altLang="zh-CN" sz="2800" b="1" dirty="0"/>
              <a:t>寄存器与寄存器、寄存器与主存单元</a:t>
            </a:r>
            <a:r>
              <a:rPr lang="zh-CN" altLang="en-US" sz="2800" b="1" dirty="0"/>
              <a:t>、</a:t>
            </a:r>
            <a:r>
              <a:rPr lang="zh-CN" altLang="zh-CN" sz="2800" b="1" dirty="0"/>
              <a:t>主存单元与主存单元之间</a:t>
            </a:r>
            <a:r>
              <a:rPr lang="zh-CN" altLang="en-US" sz="2800" b="1" dirty="0"/>
              <a:t>、寄存器与</a:t>
            </a:r>
            <a:r>
              <a:rPr lang="en-US" altLang="zh-CN" sz="2800" b="1" dirty="0"/>
              <a:t>I/O</a:t>
            </a:r>
            <a:r>
              <a:rPr lang="zh-CN" altLang="en-US" sz="2800" b="1" dirty="0"/>
              <a:t>端口之间</a:t>
            </a:r>
            <a:r>
              <a:rPr lang="zh-CN" altLang="zh-CN" sz="2800" b="1" dirty="0"/>
              <a:t>的数据传送</a:t>
            </a:r>
            <a:r>
              <a:rPr lang="zh-CN" altLang="en-US" sz="2800" b="1" dirty="0"/>
              <a:t>。</a:t>
            </a:r>
            <a:endParaRPr lang="zh-CN" altLang="zh-CN" sz="2800" b="1" dirty="0"/>
          </a:p>
        </p:txBody>
      </p:sp>
    </p:spTree>
  </p:cSld>
  <p:clrMapOvr>
    <a:masterClrMapping/>
  </p:clrMapOvr>
  <p:transition spd="slow">
    <p:cover dir="l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1"/>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6" name="Text Box 56"/>
          <p:cNvSpPr txBox="1"/>
          <p:nvPr/>
        </p:nvSpPr>
        <p:spPr>
          <a:xfrm>
            <a:off x="-108902" y="188595"/>
            <a:ext cx="9544050" cy="584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）寄存器间、寄存器与主存间的数据传送指令</a:t>
            </a:r>
            <a:endParaRPr lang="zh-CN" altLang="en-US" b="1" dirty="0">
              <a:latin typeface="黑体" panose="02010609060101010101" pitchFamily="49" charset="-122"/>
              <a:ea typeface="黑体" panose="02010609060101010101" pitchFamily="49" charset="-122"/>
            </a:endParaRPr>
          </a:p>
        </p:txBody>
      </p:sp>
      <p:sp>
        <p:nvSpPr>
          <p:cNvPr id="7" name="Text Box 57"/>
          <p:cNvSpPr txBox="1"/>
          <p:nvPr/>
        </p:nvSpPr>
        <p:spPr>
          <a:xfrm>
            <a:off x="395288" y="1052513"/>
            <a:ext cx="9110662" cy="5191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3333FF"/>
                </a:solidFill>
                <a:latin typeface="黑体" panose="02010609060101010101" pitchFamily="49" charset="-122"/>
                <a:ea typeface="黑体" panose="02010609060101010101" pitchFamily="49" charset="-122"/>
              </a:rPr>
              <a:t>源地址     目的地址；且源地址中的数据保持不变。</a:t>
            </a:r>
            <a:endParaRPr lang="zh-CN" altLang="en-US" sz="2800" b="1" dirty="0">
              <a:solidFill>
                <a:srgbClr val="3333FF"/>
              </a:solidFill>
              <a:latin typeface="黑体" panose="02010609060101010101" pitchFamily="49" charset="-122"/>
              <a:ea typeface="黑体" panose="02010609060101010101" pitchFamily="49" charset="-122"/>
            </a:endParaRPr>
          </a:p>
        </p:txBody>
      </p:sp>
      <p:sp>
        <p:nvSpPr>
          <p:cNvPr id="8" name="Text Box 58"/>
          <p:cNvSpPr txBox="1"/>
          <p:nvPr/>
        </p:nvSpPr>
        <p:spPr>
          <a:xfrm>
            <a:off x="1546225" y="908050"/>
            <a:ext cx="1223963"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Times New Roman" panose="02020603050405020304" pitchFamily="18" charset="0"/>
                <a:ea typeface="黑体" panose="02010609060101010101" pitchFamily="49" charset="-122"/>
              </a:rPr>
              <a:t>数据</a:t>
            </a:r>
            <a:endParaRPr lang="zh-CN" altLang="en-US" sz="2400" b="1" dirty="0">
              <a:latin typeface="Times New Roman" panose="02020603050405020304" pitchFamily="18" charset="0"/>
              <a:ea typeface="黑体" panose="02010609060101010101" pitchFamily="49" charset="-122"/>
            </a:endParaRPr>
          </a:p>
        </p:txBody>
      </p:sp>
      <p:sp>
        <p:nvSpPr>
          <p:cNvPr id="9" name="Line 59"/>
          <p:cNvSpPr/>
          <p:nvPr/>
        </p:nvSpPr>
        <p:spPr>
          <a:xfrm>
            <a:off x="1690688" y="1412875"/>
            <a:ext cx="609600" cy="0"/>
          </a:xfrm>
          <a:prstGeom prst="line">
            <a:avLst/>
          </a:prstGeom>
          <a:ln w="28575" cap="sq" cmpd="sng">
            <a:solidFill>
              <a:schemeClr val="tx1"/>
            </a:solidFill>
            <a:prstDash val="solid"/>
            <a:headEnd type="none" w="sm" len="sm"/>
            <a:tailEnd type="triangle" w="med" len="med"/>
          </a:ln>
        </p:spPr>
      </p:sp>
      <p:sp>
        <p:nvSpPr>
          <p:cNvPr id="10" name="Text Box 60"/>
          <p:cNvSpPr txBox="1"/>
          <p:nvPr/>
        </p:nvSpPr>
        <p:spPr>
          <a:xfrm>
            <a:off x="35243" y="1916113"/>
            <a:ext cx="3922712"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rPr>
              <a:t>设置传送指令时需考虑：</a:t>
            </a:r>
            <a:endParaRPr lang="zh-CN" altLang="en-US" sz="2800" b="1" dirty="0">
              <a:latin typeface="Times New Roman" panose="02020603050405020304" pitchFamily="18" charset="0"/>
              <a:ea typeface="黑体" panose="02010609060101010101" pitchFamily="49" charset="-122"/>
            </a:endParaRPr>
          </a:p>
        </p:txBody>
      </p:sp>
      <p:sp>
        <p:nvSpPr>
          <p:cNvPr id="11" name="Text Box 61"/>
          <p:cNvSpPr txBox="1"/>
          <p:nvPr/>
        </p:nvSpPr>
        <p:spPr>
          <a:xfrm>
            <a:off x="194310" y="2616835"/>
            <a:ext cx="4572000" cy="52197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lvl="0" eaLnBrk="1" hangingPunct="1">
              <a:spcBef>
                <a:spcPct val="50000"/>
              </a:spcBef>
              <a:buClrTx/>
              <a:buSzTx/>
              <a:buFont typeface="Wingdings" panose="05000000000000000000" charset="0"/>
              <a:buChar char="Ø"/>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传送范围</a:t>
            </a:r>
            <a:endParaRPr lang="zh-CN" altLang="en-US" sz="2800" b="1" dirty="0">
              <a:latin typeface="黑体" panose="02010609060101010101" pitchFamily="49" charset="-122"/>
              <a:ea typeface="黑体" panose="02010609060101010101" pitchFamily="49" charset="-122"/>
            </a:endParaRPr>
          </a:p>
        </p:txBody>
      </p:sp>
      <p:sp>
        <p:nvSpPr>
          <p:cNvPr id="12" name="Text Box 62"/>
          <p:cNvSpPr txBox="1"/>
          <p:nvPr/>
        </p:nvSpPr>
        <p:spPr>
          <a:xfrm>
            <a:off x="683895" y="3140710"/>
            <a:ext cx="6691630" cy="273812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例</a:t>
            </a:r>
            <a:r>
              <a:rPr lang="en-US" altLang="zh-CN" sz="2800" b="1" dirty="0">
                <a:latin typeface="黑体" panose="02010609060101010101" pitchFamily="49" charset="-122"/>
                <a:ea typeface="黑体" panose="02010609060101010101" pitchFamily="49" charset="-122"/>
              </a:rPr>
              <a:t>,8086/8088</a:t>
            </a:r>
            <a:r>
              <a:rPr lang="zh-CN" altLang="en-US" sz="2800" b="1" dirty="0">
                <a:latin typeface="黑体" panose="02010609060101010101" pitchFamily="49" charset="-122"/>
                <a:ea typeface="黑体" panose="02010609060101010101" pitchFamily="49" charset="-122"/>
              </a:rPr>
              <a:t>的传送</a:t>
            </a:r>
            <a:r>
              <a:rPr lang="zh-CN" altLang="en-US" sz="2800" b="1" dirty="0">
                <a:latin typeface="黑体" panose="02010609060101010101" pitchFamily="49" charset="-122"/>
                <a:ea typeface="黑体" panose="02010609060101010101" pitchFamily="49" charset="-122"/>
              </a:rPr>
              <a:t>指令：</a:t>
            </a:r>
            <a:endParaRPr lang="zh-CN" altLang="en-US" sz="2800" b="1" dirty="0">
              <a:latin typeface="黑体" panose="02010609060101010101" pitchFamily="49" charset="-122"/>
              <a:ea typeface="黑体" panose="02010609060101010101" pitchFamily="49" charset="-122"/>
            </a:endParaRPr>
          </a:p>
          <a:p>
            <a:pPr marL="0" lvl="0" indent="0" eaLnBrk="1" hangingPunct="1">
              <a:lnSpc>
                <a:spcPct val="120000"/>
              </a:lnSpc>
              <a:spcBef>
                <a:spcPts val="50"/>
              </a:spcBef>
              <a:spcAft>
                <a:spcPts val="0"/>
              </a:spcAft>
              <a:buClrTx/>
              <a:buSzTx/>
              <a:buFontTx/>
              <a:buNone/>
            </a:pPr>
            <a:r>
              <a:rPr lang="en-US" altLang="zh-CN" sz="2800" b="1" dirty="0">
                <a:latin typeface="黑体" panose="02010609060101010101" pitchFamily="49" charset="-122"/>
                <a:ea typeface="黑体" panose="02010609060101010101" pitchFamily="49" charset="-122"/>
              </a:rPr>
              <a:t>	MOV  AL</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BH</a:t>
            </a:r>
            <a:r>
              <a:rPr lang="zh-CN" altLang="en-US" sz="2800" b="1" dirty="0">
                <a:latin typeface="黑体" panose="02010609060101010101" pitchFamily="49" charset="-122"/>
                <a:ea typeface="黑体" panose="02010609060101010101" pitchFamily="49" charset="-122"/>
              </a:rPr>
              <a:t>；</a:t>
            </a:r>
            <a:r>
              <a:rPr lang="en-US" altLang="zh-CN" sz="2800" b="1" dirty="0">
                <a:solidFill>
                  <a:srgbClr val="3333FF"/>
                </a:solidFill>
                <a:latin typeface="黑体" panose="02010609060101010101" pitchFamily="49" charset="-122"/>
                <a:ea typeface="黑体" panose="02010609060101010101" pitchFamily="49" charset="-122"/>
              </a:rPr>
              <a:t>R</a:t>
            </a:r>
            <a:r>
              <a:rPr lang="en-US" altLang="zh-CN" sz="2800" b="1" dirty="0">
                <a:latin typeface="Arial" panose="020B0604020202020204" pitchFamily="34" charset="0"/>
                <a:ea typeface="黑体" panose="02010609060101010101" pitchFamily="49" charset="-122"/>
                <a:cs typeface="Arial" panose="020B0604020202020204" pitchFamily="34" charset="0"/>
              </a:rPr>
              <a:t>←</a:t>
            </a:r>
            <a:r>
              <a:rPr lang="en-US" altLang="zh-CN" sz="2800" b="1" dirty="0">
                <a:solidFill>
                  <a:srgbClr val="3333FF"/>
                </a:solidFill>
                <a:latin typeface="黑体" panose="02010609060101010101" pitchFamily="49" charset="-122"/>
                <a:ea typeface="黑体" panose="02010609060101010101" pitchFamily="49" charset="-122"/>
              </a:rPr>
              <a:t>R</a:t>
            </a:r>
            <a:endParaRPr lang="en-US" altLang="zh-CN" sz="2800" b="1" dirty="0">
              <a:latin typeface="黑体" panose="02010609060101010101" pitchFamily="49" charset="-122"/>
              <a:ea typeface="黑体" panose="02010609060101010101" pitchFamily="49" charset="-122"/>
            </a:endParaRPr>
          </a:p>
          <a:p>
            <a:pPr marL="0" lvl="0" indent="0" eaLnBrk="1" hangingPunct="1">
              <a:lnSpc>
                <a:spcPct val="120000"/>
              </a:lnSpc>
              <a:spcBef>
                <a:spcPts val="50"/>
              </a:spcBef>
              <a:spcAft>
                <a:spcPts val="0"/>
              </a:spcAft>
              <a:buClrTx/>
              <a:buSzTx/>
              <a:buFontTx/>
              <a:buNone/>
            </a:pPr>
            <a:r>
              <a:rPr lang="en-US" altLang="zh-CN" sz="2800" b="1" dirty="0">
                <a:latin typeface="黑体" panose="02010609060101010101" pitchFamily="49" charset="-122"/>
                <a:ea typeface="黑体" panose="02010609060101010101" pitchFamily="49" charset="-122"/>
              </a:rPr>
              <a:t>	MOV  CX</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10H[SI]</a:t>
            </a:r>
            <a:r>
              <a:rPr lang="zh-CN" altLang="en-US" sz="2800" b="1" dirty="0">
                <a:latin typeface="黑体" panose="02010609060101010101" pitchFamily="49" charset="-122"/>
                <a:ea typeface="黑体" panose="02010609060101010101" pitchFamily="49" charset="-122"/>
              </a:rPr>
              <a:t>；</a:t>
            </a:r>
            <a:r>
              <a:rPr lang="en-US" altLang="zh-CN" sz="2800" b="1" dirty="0">
                <a:solidFill>
                  <a:srgbClr val="3333FF"/>
                </a:solidFill>
                <a:latin typeface="黑体" panose="02010609060101010101" pitchFamily="49" charset="-122"/>
                <a:ea typeface="黑体" panose="02010609060101010101" pitchFamily="49" charset="-122"/>
                <a:sym typeface="+mn-ea"/>
              </a:rPr>
              <a:t>R</a:t>
            </a:r>
            <a:r>
              <a:rPr lang="en-US" altLang="zh-CN" sz="2800" b="1" dirty="0">
                <a:latin typeface="Arial" panose="020B0604020202020204" pitchFamily="34" charset="0"/>
                <a:ea typeface="黑体" panose="02010609060101010101" pitchFamily="49" charset="-122"/>
                <a:cs typeface="Arial" panose="020B0604020202020204" pitchFamily="34" charset="0"/>
                <a:sym typeface="+mn-ea"/>
              </a:rPr>
              <a:t>←</a:t>
            </a:r>
            <a:r>
              <a:rPr lang="en-US" altLang="zh-CN" sz="2800" b="1" dirty="0">
                <a:solidFill>
                  <a:srgbClr val="3333FF"/>
                </a:solidFill>
                <a:latin typeface="黑体" panose="02010609060101010101" pitchFamily="49" charset="-122"/>
                <a:ea typeface="黑体" panose="02010609060101010101" pitchFamily="49" charset="-122"/>
                <a:sym typeface="+mn-ea"/>
              </a:rPr>
              <a:t>M</a:t>
            </a:r>
            <a:endParaRPr lang="en-US" altLang="zh-CN" sz="2800" b="1" dirty="0">
              <a:solidFill>
                <a:srgbClr val="3333FF"/>
              </a:solidFill>
              <a:latin typeface="黑体" panose="02010609060101010101" pitchFamily="49" charset="-122"/>
              <a:ea typeface="黑体" panose="02010609060101010101" pitchFamily="49" charset="-122"/>
              <a:sym typeface="+mn-ea"/>
            </a:endParaRPr>
          </a:p>
          <a:p>
            <a:pPr marL="0" lvl="0" indent="0" eaLnBrk="1" hangingPunct="1">
              <a:lnSpc>
                <a:spcPct val="120000"/>
              </a:lnSpc>
              <a:spcBef>
                <a:spcPts val="50"/>
              </a:spcBef>
              <a:spcAft>
                <a:spcPts val="0"/>
              </a:spcAft>
              <a:buClrTx/>
              <a:buSzTx/>
              <a:buFontTx/>
              <a:buNone/>
            </a:pPr>
            <a:r>
              <a:rPr lang="en-US" altLang="zh-CN" sz="2800" b="1" dirty="0">
                <a:latin typeface="黑体" panose="02010609060101010101" pitchFamily="49" charset="-122"/>
                <a:ea typeface="黑体" panose="02010609060101010101" pitchFamily="49" charset="-122"/>
              </a:rPr>
              <a:t>	MOV  [DI],BX</a:t>
            </a:r>
            <a:r>
              <a:rPr lang="zh-CN" altLang="en-US" sz="2800" b="1" dirty="0">
                <a:latin typeface="黑体" panose="02010609060101010101" pitchFamily="49" charset="-122"/>
                <a:ea typeface="黑体" panose="02010609060101010101" pitchFamily="49" charset="-122"/>
              </a:rPr>
              <a:t>；</a:t>
            </a:r>
            <a:r>
              <a:rPr lang="en-US" altLang="zh-CN" sz="2800" b="1" dirty="0">
                <a:solidFill>
                  <a:srgbClr val="3333FF"/>
                </a:solidFill>
                <a:latin typeface="黑体" panose="02010609060101010101" pitchFamily="49" charset="-122"/>
                <a:ea typeface="黑体" panose="02010609060101010101" pitchFamily="49" charset="-122"/>
                <a:sym typeface="+mn-ea"/>
              </a:rPr>
              <a:t>M</a:t>
            </a:r>
            <a:r>
              <a:rPr lang="en-US" altLang="zh-CN" sz="2800" b="1" dirty="0">
                <a:latin typeface="Arial" panose="020B0604020202020204" pitchFamily="34" charset="0"/>
                <a:ea typeface="黑体" panose="02010609060101010101" pitchFamily="49" charset="-122"/>
                <a:cs typeface="Arial" panose="020B0604020202020204" pitchFamily="34" charset="0"/>
                <a:sym typeface="+mn-ea"/>
              </a:rPr>
              <a:t>←</a:t>
            </a:r>
            <a:r>
              <a:rPr lang="en-US" altLang="zh-CN" sz="2800" b="1" dirty="0">
                <a:solidFill>
                  <a:srgbClr val="3333FF"/>
                </a:solidFill>
                <a:latin typeface="黑体" panose="02010609060101010101" pitchFamily="49" charset="-122"/>
                <a:ea typeface="黑体" panose="02010609060101010101" pitchFamily="49" charset="-122"/>
                <a:sym typeface="+mn-ea"/>
              </a:rPr>
              <a:t>R</a:t>
            </a:r>
            <a:endParaRPr lang="en-US" altLang="zh-CN" sz="2800" b="1" dirty="0">
              <a:latin typeface="黑体" panose="02010609060101010101" pitchFamily="49" charset="-122"/>
              <a:ea typeface="黑体" panose="02010609060101010101" pitchFamily="49" charset="-122"/>
            </a:endParaRPr>
          </a:p>
          <a:p>
            <a:pPr marL="0" lvl="0" indent="0" eaLnBrk="1" hangingPunct="1">
              <a:spcBef>
                <a:spcPct val="50000"/>
              </a:spcBef>
              <a:buClrTx/>
              <a:buSzTx/>
              <a:buFontTx/>
              <a:buNone/>
            </a:pPr>
            <a:endParaRPr lang="zh-CN" altLang="en-US" sz="2800" b="1" dirty="0">
              <a:latin typeface="黑体" panose="02010609060101010101" pitchFamily="49" charset="-122"/>
              <a:ea typeface="黑体" panose="02010609060101010101" pitchFamily="49" charset="-122"/>
            </a:endParaRPr>
          </a:p>
        </p:txBody>
      </p:sp>
      <p:sp>
        <p:nvSpPr>
          <p:cNvPr id="27" name="Text Box 64"/>
          <p:cNvSpPr txBox="1"/>
          <p:nvPr/>
        </p:nvSpPr>
        <p:spPr>
          <a:xfrm>
            <a:off x="611505" y="5300980"/>
            <a:ext cx="5478145" cy="156845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gn="l"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例，</a:t>
            </a:r>
            <a:r>
              <a:rPr lang="en-US" altLang="zh-CN" sz="2800" b="1" dirty="0"/>
              <a:t>MIPS</a:t>
            </a:r>
            <a:r>
              <a:rPr lang="zh-CN" altLang="en-US" sz="2800" b="1" dirty="0"/>
              <a:t>的</a:t>
            </a:r>
            <a:r>
              <a:rPr lang="en-US" altLang="zh-CN" sz="2800" b="1" dirty="0"/>
              <a:t>Load</a:t>
            </a:r>
            <a:r>
              <a:rPr lang="zh-CN" altLang="en-US" sz="2800" b="1" dirty="0"/>
              <a:t>和</a:t>
            </a:r>
            <a:r>
              <a:rPr lang="en-US" altLang="zh-CN" sz="2800" b="1" dirty="0"/>
              <a:t>Store</a:t>
            </a:r>
            <a:r>
              <a:rPr lang="zh-CN" altLang="en-US" sz="2800" b="1" dirty="0"/>
              <a:t>指令</a:t>
            </a:r>
            <a:r>
              <a:rPr lang="en-US" altLang="zh-CN" sz="2800" b="1" dirty="0"/>
              <a:t> </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a:p>
            <a:pPr marL="0" lvl="0" indent="0" eaLnBrk="1" hangingPunct="1">
              <a:lnSpc>
                <a:spcPct val="120000"/>
              </a:lnSpc>
              <a:spcBef>
                <a:spcPts val="50"/>
              </a:spcBef>
              <a:spcAft>
                <a:spcPts val="0"/>
              </a:spcAft>
              <a:buClrTx/>
              <a:buSzTx/>
              <a:buFontTx/>
              <a:buNone/>
            </a:pPr>
            <a:r>
              <a:rPr lang="en-US" altLang="zh-CN" sz="2800" b="1" dirty="0">
                <a:latin typeface="黑体" panose="02010609060101010101" pitchFamily="49" charset="-122"/>
                <a:ea typeface="黑体" panose="02010609060101010101" pitchFamily="49" charset="-122"/>
                <a:sym typeface="+mn-ea"/>
              </a:rPr>
              <a:t>	LW  R1</a:t>
            </a:r>
            <a:r>
              <a:rPr lang="zh-CN" altLang="en-US" sz="2800" b="1" dirty="0">
                <a:latin typeface="黑体" panose="02010609060101010101" pitchFamily="49" charset="-122"/>
                <a:ea typeface="黑体" panose="02010609060101010101" pitchFamily="49" charset="-122"/>
                <a:sym typeface="+mn-ea"/>
              </a:rPr>
              <a:t>，</a:t>
            </a:r>
            <a:r>
              <a:rPr lang="en-US" altLang="zh-CN" sz="2800" b="1" dirty="0">
                <a:latin typeface="黑体" panose="02010609060101010101" pitchFamily="49" charset="-122"/>
                <a:ea typeface="黑体" panose="02010609060101010101" pitchFamily="49" charset="-122"/>
                <a:sym typeface="+mn-ea"/>
              </a:rPr>
              <a:t>2</a:t>
            </a:r>
            <a:r>
              <a:rPr lang="en-US" altLang="zh-CN" sz="2800" b="1" dirty="0">
                <a:latin typeface="黑体" panose="02010609060101010101" pitchFamily="49" charset="-122"/>
                <a:ea typeface="黑体" panose="02010609060101010101" pitchFamily="49" charset="-122"/>
                <a:sym typeface="+mn-ea"/>
              </a:rPr>
              <a:t>0H(R2)</a:t>
            </a:r>
            <a:r>
              <a:rPr lang="zh-CN" altLang="en-US" sz="2800" b="1" dirty="0">
                <a:latin typeface="黑体" panose="02010609060101010101" pitchFamily="49" charset="-122"/>
                <a:ea typeface="黑体" panose="02010609060101010101" pitchFamily="49" charset="-122"/>
                <a:sym typeface="+mn-ea"/>
              </a:rPr>
              <a:t>；</a:t>
            </a:r>
            <a:r>
              <a:rPr lang="en-US" altLang="zh-CN" sz="2800" b="1" dirty="0">
                <a:solidFill>
                  <a:srgbClr val="3333FF"/>
                </a:solidFill>
                <a:latin typeface="黑体" panose="02010609060101010101" pitchFamily="49" charset="-122"/>
                <a:ea typeface="黑体" panose="02010609060101010101" pitchFamily="49" charset="-122"/>
                <a:sym typeface="+mn-ea"/>
              </a:rPr>
              <a:t>R</a:t>
            </a:r>
            <a:r>
              <a:rPr lang="en-US" altLang="zh-CN" sz="2800" b="1" dirty="0">
                <a:latin typeface="Arial" panose="020B0604020202020204" pitchFamily="34" charset="0"/>
                <a:ea typeface="黑体" panose="02010609060101010101" pitchFamily="49" charset="-122"/>
                <a:cs typeface="Arial" panose="020B0604020202020204" pitchFamily="34" charset="0"/>
                <a:sym typeface="+mn-ea"/>
              </a:rPr>
              <a:t>←</a:t>
            </a:r>
            <a:r>
              <a:rPr lang="en-US" altLang="zh-CN" sz="2800" b="1" dirty="0">
                <a:solidFill>
                  <a:srgbClr val="3333FF"/>
                </a:solidFill>
                <a:latin typeface="黑体" panose="02010609060101010101" pitchFamily="49" charset="-122"/>
                <a:ea typeface="黑体" panose="02010609060101010101" pitchFamily="49" charset="-122"/>
                <a:sym typeface="+mn-ea"/>
              </a:rPr>
              <a:t>M</a:t>
            </a:r>
            <a:endParaRPr lang="en-US" altLang="zh-CN" sz="2800" b="1" dirty="0">
              <a:solidFill>
                <a:srgbClr val="3333FF"/>
              </a:solidFill>
              <a:latin typeface="黑体" panose="02010609060101010101" pitchFamily="49" charset="-122"/>
              <a:ea typeface="黑体" panose="02010609060101010101" pitchFamily="49" charset="-122"/>
              <a:sym typeface="+mn-ea"/>
            </a:endParaRPr>
          </a:p>
          <a:p>
            <a:pPr marL="0" lvl="0" indent="0" eaLnBrk="1" hangingPunct="1">
              <a:lnSpc>
                <a:spcPct val="120000"/>
              </a:lnSpc>
              <a:spcBef>
                <a:spcPts val="50"/>
              </a:spcBef>
              <a:spcAft>
                <a:spcPts val="0"/>
              </a:spcAft>
              <a:buClrTx/>
              <a:buSzTx/>
              <a:buFontTx/>
              <a:buNone/>
            </a:pPr>
            <a:r>
              <a:rPr lang="en-US" altLang="zh-CN" sz="2800" b="1" dirty="0">
                <a:latin typeface="黑体" panose="02010609060101010101" pitchFamily="49" charset="-122"/>
                <a:ea typeface="黑体" panose="02010609060101010101" pitchFamily="49" charset="-122"/>
                <a:sym typeface="+mn-ea"/>
              </a:rPr>
              <a:t>	SW  10H(R3),R4</a:t>
            </a:r>
            <a:r>
              <a:rPr lang="zh-CN" altLang="en-US" sz="2800" b="1" dirty="0">
                <a:latin typeface="黑体" panose="02010609060101010101" pitchFamily="49" charset="-122"/>
                <a:ea typeface="黑体" panose="02010609060101010101" pitchFamily="49" charset="-122"/>
                <a:sym typeface="+mn-ea"/>
              </a:rPr>
              <a:t>；</a:t>
            </a:r>
            <a:r>
              <a:rPr lang="en-US" altLang="zh-CN" sz="2800" b="1" dirty="0">
                <a:solidFill>
                  <a:srgbClr val="3333FF"/>
                </a:solidFill>
                <a:latin typeface="黑体" panose="02010609060101010101" pitchFamily="49" charset="-122"/>
                <a:ea typeface="黑体" panose="02010609060101010101" pitchFamily="49" charset="-122"/>
                <a:sym typeface="+mn-ea"/>
              </a:rPr>
              <a:t>M</a:t>
            </a:r>
            <a:r>
              <a:rPr lang="en-US" altLang="zh-CN" sz="2800" b="1" dirty="0">
                <a:latin typeface="Arial" panose="020B0604020202020204" pitchFamily="34" charset="0"/>
                <a:ea typeface="黑体" panose="02010609060101010101" pitchFamily="49" charset="-122"/>
                <a:cs typeface="Arial" panose="020B0604020202020204" pitchFamily="34" charset="0"/>
                <a:sym typeface="+mn-ea"/>
              </a:rPr>
              <a:t>←</a:t>
            </a:r>
            <a:r>
              <a:rPr lang="en-US" altLang="zh-CN" sz="2800" b="1" dirty="0">
                <a:solidFill>
                  <a:srgbClr val="3333FF"/>
                </a:solidFill>
                <a:latin typeface="黑体" panose="02010609060101010101" pitchFamily="49" charset="-122"/>
                <a:ea typeface="黑体" panose="02010609060101010101" pitchFamily="49" charset="-122"/>
                <a:sym typeface="+mn-ea"/>
              </a:rPr>
              <a:t>R</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ppt_h/2"/>
                                          </p:val>
                                        </p:tav>
                                        <p:tav tm="100000">
                                          <p:val>
                                            <p:strVal val="#ppt_y"/>
                                          </p:val>
                                        </p:tav>
                                      </p:tavLst>
                                    </p:anim>
                                    <p:anim calcmode="lin" valueType="num">
                                      <p:cBhvr>
                                        <p:cTn id="14" dur="500" fill="hold"/>
                                        <p:tgtEl>
                                          <p:spTgt spid="7"/>
                                        </p:tgtEl>
                                        <p:attrNameLst>
                                          <p:attrName>ppt_w</p:attrName>
                                        </p:attrNameLst>
                                      </p:cBhvr>
                                      <p:tavLst>
                                        <p:tav tm="0">
                                          <p:val>
                                            <p:strVal val="#ppt_w"/>
                                          </p:val>
                                        </p:tav>
                                        <p:tav tm="100000">
                                          <p:val>
                                            <p:strVal val="#ppt_w"/>
                                          </p:val>
                                        </p:tav>
                                      </p:tavLst>
                                    </p:anim>
                                    <p:anim calcmode="lin" valueType="num">
                                      <p:cBhvr>
                                        <p:cTn id="15" dur="500" fill="hold"/>
                                        <p:tgtEl>
                                          <p:spTgt spid="7"/>
                                        </p:tgtEl>
                                        <p:attrNameLst>
                                          <p:attrName>ppt_h</p:attrName>
                                        </p:attrNameLst>
                                      </p:cBhvr>
                                      <p:tavLst>
                                        <p:tav tm="0">
                                          <p:val>
                                            <p:fltVal val="0.000000"/>
                                          </p:val>
                                        </p:tav>
                                        <p:tav tm="100000">
                                          <p:val>
                                            <p:strVal val="#ppt_h"/>
                                          </p:val>
                                        </p:tav>
                                      </p:tavLst>
                                    </p:anim>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1000"/>
                            </p:stCondLst>
                            <p:childTnLst>
                              <p:par>
                                <p:cTn id="21" presetID="9" presetClass="entr" presetSubtype="0" fill="hold" grpId="0" nodeType="afterEffect">
                                  <p:stCondLst>
                                    <p:cond delay="0"/>
                                  </p:stCondLst>
                                  <p:childTnLst>
                                    <p:set>
                                      <p:cBhvr>
                                        <p:cTn id="22" dur="1" fill="hold">
                                          <p:stCondLst>
                                            <p:cond delay="0"/>
                                          </p:stCondLst>
                                        </p:cTn>
                                        <p:tgtEl>
                                          <p:spTgt spid="8">
                                            <p:txEl>
                                              <p:charRg st="0" end="3"/>
                                            </p:txEl>
                                          </p:spTgt>
                                        </p:tgtEl>
                                        <p:attrNameLst>
                                          <p:attrName>style.visibility</p:attrName>
                                        </p:attrNameLst>
                                      </p:cBhvr>
                                      <p:to>
                                        <p:strVal val="visible"/>
                                      </p:to>
                                    </p:set>
                                    <p:animEffect transition="in" filter="dissolve">
                                      <p:cBhvr>
                                        <p:cTn id="23" dur="500"/>
                                        <p:tgtEl>
                                          <p:spTgt spid="8">
                                            <p:txEl>
                                              <p:charRg st="0"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ppt_x</p:attrName>
                                        </p:attrNameLst>
                                      </p:cBhvr>
                                      <p:tavLst>
                                        <p:tav tm="0">
                                          <p:val>
                                            <p:strVal val="#ppt_x-#ppt_w/2"/>
                                          </p:val>
                                        </p:tav>
                                        <p:tav tm="100000">
                                          <p:val>
                                            <p:strVal val="#ppt_x"/>
                                          </p:val>
                                        </p:tav>
                                      </p:tavLst>
                                    </p:anim>
                                    <p:anim calcmode="lin" valueType="num">
                                      <p:cBhvr>
                                        <p:cTn id="35" dur="500" fill="hold"/>
                                        <p:tgtEl>
                                          <p:spTgt spid="11"/>
                                        </p:tgtEl>
                                        <p:attrNameLst>
                                          <p:attrName>ppt_y</p:attrName>
                                        </p:attrNameLst>
                                      </p:cBhvr>
                                      <p:tavLst>
                                        <p:tav tm="0">
                                          <p:val>
                                            <p:strVal val="#ppt_y"/>
                                          </p:val>
                                        </p:tav>
                                        <p:tav tm="100000">
                                          <p:val>
                                            <p:strVal val="#ppt_y"/>
                                          </p:val>
                                        </p:tav>
                                      </p:tavLst>
                                    </p:anim>
                                    <p:anim calcmode="lin" valueType="num">
                                      <p:cBhvr>
                                        <p:cTn id="36" dur="500" fill="hold"/>
                                        <p:tgtEl>
                                          <p:spTgt spid="11"/>
                                        </p:tgtEl>
                                        <p:attrNameLst>
                                          <p:attrName>ppt_w</p:attrName>
                                        </p:attrNameLst>
                                      </p:cBhvr>
                                      <p:tavLst>
                                        <p:tav tm="0">
                                          <p:val>
                                            <p:fltVal val="0.000000"/>
                                          </p:val>
                                        </p:tav>
                                        <p:tav tm="100000">
                                          <p:val>
                                            <p:strVal val="#ppt_w"/>
                                          </p:val>
                                        </p:tav>
                                      </p:tavLst>
                                    </p:anim>
                                    <p:anim calcmode="lin" valueType="num">
                                      <p:cBhvr>
                                        <p:cTn id="37"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dvAuto="1000" build="p"/>
      <p:bldP spid="10" grpId="0"/>
      <p:bldP spid="11" grpId="0"/>
      <p:bldP spid="12" grpId="0"/>
      <p:bldP spid="2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503" name="Text Box 79"/>
          <p:cNvSpPr txBox="1"/>
          <p:nvPr/>
        </p:nvSpPr>
        <p:spPr>
          <a:xfrm>
            <a:off x="77788" y="161925"/>
            <a:ext cx="4953000" cy="52197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lvl="0" eaLnBrk="1" hangingPunct="1">
              <a:spcBef>
                <a:spcPct val="50000"/>
              </a:spcBef>
              <a:buClrTx/>
              <a:buSzTx/>
              <a:buFont typeface="Wingdings" panose="05000000000000000000" charset="0"/>
              <a:buChar char="Ø"/>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传送单位</a:t>
            </a:r>
            <a:endParaRPr lang="zh-CN" altLang="en-US" sz="2800" b="1" dirty="0">
              <a:latin typeface="黑体" panose="02010609060101010101" pitchFamily="49" charset="-122"/>
              <a:ea typeface="黑体" panose="02010609060101010101" pitchFamily="49" charset="-122"/>
            </a:endParaRPr>
          </a:p>
        </p:txBody>
      </p:sp>
      <p:sp>
        <p:nvSpPr>
          <p:cNvPr id="231504" name="Text Box 80"/>
          <p:cNvSpPr txBox="1"/>
          <p:nvPr/>
        </p:nvSpPr>
        <p:spPr>
          <a:xfrm>
            <a:off x="30480" y="1079500"/>
            <a:ext cx="5432425" cy="46037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例： 用操作码表示</a:t>
            </a:r>
            <a:r>
              <a:rPr lang="en-US" altLang="zh-CN" sz="2400" b="1" dirty="0">
                <a:latin typeface="黑体" panose="02010609060101010101" pitchFamily="49" charset="-122"/>
                <a:ea typeface="黑体" panose="02010609060101010101" pitchFamily="49" charset="-122"/>
              </a:rPr>
              <a:t>(</a:t>
            </a:r>
            <a:r>
              <a:rPr lang="en-US" altLang="zh-CN" sz="2000" b="1" dirty="0"/>
              <a:t>MIPS</a:t>
            </a:r>
            <a:r>
              <a:rPr lang="zh-CN" altLang="en-US" sz="2000" b="1" dirty="0"/>
              <a:t>的</a:t>
            </a:r>
            <a:r>
              <a:rPr lang="en-US" altLang="zh-CN" sz="2000" b="1" dirty="0"/>
              <a:t>load</a:t>
            </a:r>
            <a:r>
              <a:rPr lang="zh-CN" altLang="en-US" sz="2000" b="1" dirty="0"/>
              <a:t>指令</a:t>
            </a:r>
            <a:r>
              <a:rPr lang="en-US" altLang="zh-CN"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
        <p:nvSpPr>
          <p:cNvPr id="231505" name="Text Box 81"/>
          <p:cNvSpPr txBox="1"/>
          <p:nvPr/>
        </p:nvSpPr>
        <p:spPr>
          <a:xfrm>
            <a:off x="2154555" y="2052955"/>
            <a:ext cx="3537585" cy="46037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用地址量说明</a:t>
            </a:r>
            <a:r>
              <a:rPr lang="en-US" altLang="zh-CN" sz="2400" b="1" dirty="0">
                <a:latin typeface="黑体" panose="02010609060101010101" pitchFamily="49" charset="-122"/>
                <a:ea typeface="黑体" panose="02010609060101010101" pitchFamily="49" charset="-122"/>
              </a:rPr>
              <a:t>(8</a:t>
            </a:r>
            <a:r>
              <a:rPr lang="zh-CN" altLang="zh-CN" sz="2400" b="1" dirty="0">
                <a:latin typeface="黑体" panose="02010609060101010101" pitchFamily="49" charset="-122"/>
                <a:ea typeface="黑体" panose="02010609060101010101" pitchFamily="49" charset="-122"/>
              </a:rPr>
              <a:t>0</a:t>
            </a:r>
            <a:r>
              <a:rPr lang="en-US" altLang="zh-CN" sz="2400" b="1" dirty="0">
                <a:latin typeface="黑体" panose="02010609060101010101" pitchFamily="49" charset="-122"/>
                <a:ea typeface="黑体" panose="02010609060101010101" pitchFamily="49" charset="-122"/>
              </a:rPr>
              <a:t>X86)</a:t>
            </a:r>
            <a:r>
              <a:rPr lang="zh-CN" altLang="zh-CN"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
        <p:nvSpPr>
          <p:cNvPr id="231506" name="Text Box 82"/>
          <p:cNvSpPr txBox="1"/>
          <p:nvPr/>
        </p:nvSpPr>
        <p:spPr>
          <a:xfrm>
            <a:off x="5795645" y="4293235"/>
            <a:ext cx="1893888" cy="8318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传送次数由计数器控制</a:t>
            </a:r>
            <a:endParaRPr lang="zh-CN" altLang="en-US" sz="2400" b="1" dirty="0">
              <a:latin typeface="黑体" panose="02010609060101010101" pitchFamily="49" charset="-122"/>
              <a:ea typeface="黑体" panose="02010609060101010101" pitchFamily="49" charset="-122"/>
            </a:endParaRPr>
          </a:p>
        </p:txBody>
      </p:sp>
      <p:sp>
        <p:nvSpPr>
          <p:cNvPr id="231507" name="Text Box 83"/>
          <p:cNvSpPr txBox="1"/>
          <p:nvPr/>
        </p:nvSpPr>
        <p:spPr>
          <a:xfrm>
            <a:off x="5364480" y="1231900"/>
            <a:ext cx="1241425" cy="82994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50000"/>
              </a:lnSpc>
              <a:spcBef>
                <a:spcPct val="50000"/>
              </a:spcBef>
              <a:buClrTx/>
              <a:buSzTx/>
              <a:buFontTx/>
              <a:buNone/>
            </a:pPr>
            <a:r>
              <a:rPr lang="en-US" altLang="zh-CN" b="1" dirty="0">
                <a:solidFill>
                  <a:srgbClr val="C00000"/>
                </a:solidFill>
                <a:latin typeface="黑体" panose="02010609060101010101" pitchFamily="49" charset="-122"/>
                <a:ea typeface="黑体" panose="02010609060101010101" pitchFamily="49" charset="-122"/>
              </a:rPr>
              <a:t>L</a:t>
            </a:r>
            <a:r>
              <a:rPr lang="en-US" altLang="zh-CN" b="1" dirty="0">
                <a:solidFill>
                  <a:srgbClr val="3333FF"/>
                </a:solidFill>
                <a:latin typeface="黑体" panose="02010609060101010101" pitchFamily="49" charset="-122"/>
                <a:ea typeface="黑体" panose="02010609060101010101" pitchFamily="49" charset="-122"/>
              </a:rPr>
              <a:t>B</a:t>
            </a:r>
            <a:endParaRPr lang="en-US" altLang="zh-CN" b="1" dirty="0">
              <a:solidFill>
                <a:srgbClr val="3333FF"/>
              </a:solidFill>
              <a:latin typeface="黑体" panose="02010609060101010101" pitchFamily="49" charset="-122"/>
              <a:ea typeface="黑体" panose="02010609060101010101" pitchFamily="49" charset="-122"/>
            </a:endParaRPr>
          </a:p>
          <a:p>
            <a:pPr marL="0" lvl="0" indent="0" eaLnBrk="1" hangingPunct="1">
              <a:lnSpc>
                <a:spcPct val="50000"/>
              </a:lnSpc>
              <a:spcBef>
                <a:spcPct val="50000"/>
              </a:spcBef>
              <a:buClrTx/>
              <a:buSzTx/>
              <a:buFontTx/>
              <a:buNone/>
            </a:pPr>
            <a:r>
              <a:rPr lang="en-US" altLang="zh-CN" b="1" dirty="0">
                <a:solidFill>
                  <a:srgbClr val="FFFF00"/>
                </a:solidFill>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8</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231508" name="Text Box 84"/>
          <p:cNvSpPr txBox="1"/>
          <p:nvPr/>
        </p:nvSpPr>
        <p:spPr>
          <a:xfrm>
            <a:off x="5364480" y="2603500"/>
            <a:ext cx="3414395" cy="5835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solidFill>
                  <a:srgbClr val="C00000"/>
                </a:solidFill>
                <a:latin typeface="黑体" panose="02010609060101010101" pitchFamily="49" charset="-122"/>
                <a:ea typeface="黑体" panose="02010609060101010101" pitchFamily="49" charset="-122"/>
              </a:rPr>
              <a:t>MOV</a:t>
            </a:r>
            <a:r>
              <a:rPr lang="en-US" altLang="zh-CN" b="1" dirty="0">
                <a:solidFill>
                  <a:schemeClr val="accent2"/>
                </a:solidFill>
                <a:latin typeface="黑体" panose="02010609060101010101" pitchFamily="49" charset="-122"/>
                <a:ea typeface="黑体" panose="02010609060101010101" pitchFamily="49" charset="-122"/>
              </a:rPr>
              <a:t> </a:t>
            </a:r>
            <a:r>
              <a:rPr lang="en-US" altLang="zh-CN" b="1" dirty="0">
                <a:solidFill>
                  <a:srgbClr val="3333FF"/>
                </a:solidFill>
                <a:latin typeface="黑体" panose="02010609060101010101" pitchFamily="49" charset="-122"/>
                <a:ea typeface="黑体" panose="02010609060101010101" pitchFamily="49" charset="-122"/>
              </a:rPr>
              <a:t>AX</a:t>
            </a:r>
            <a:r>
              <a:rPr lang="zh-CN" altLang="en-US" b="1" dirty="0">
                <a:solidFill>
                  <a:srgbClr val="C00000"/>
                </a:solidFill>
                <a:latin typeface="黑体" panose="02010609060101010101" pitchFamily="49" charset="-122"/>
                <a:ea typeface="黑体" panose="02010609060101010101" pitchFamily="49" charset="-122"/>
              </a:rPr>
              <a:t>，</a:t>
            </a:r>
            <a:r>
              <a:rPr lang="en-US" altLang="zh-CN" b="1" dirty="0">
                <a:solidFill>
                  <a:srgbClr val="3333FF"/>
                </a:solidFill>
                <a:latin typeface="黑体" panose="02010609060101010101" pitchFamily="49" charset="-122"/>
                <a:ea typeface="黑体" panose="02010609060101010101" pitchFamily="49" charset="-122"/>
              </a:rPr>
              <a:t>BX</a:t>
            </a:r>
            <a:r>
              <a:rPr lang="en-US" altLang="zh-CN" b="1" dirty="0">
                <a:solidFill>
                  <a:srgbClr val="FFFF00"/>
                </a:solidFill>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(16)</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231509" name="Text Box 85"/>
          <p:cNvSpPr txBox="1"/>
          <p:nvPr/>
        </p:nvSpPr>
        <p:spPr>
          <a:xfrm>
            <a:off x="6659880" y="1231900"/>
            <a:ext cx="1241425" cy="82994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50000"/>
              </a:lnSpc>
              <a:spcBef>
                <a:spcPct val="50000"/>
              </a:spcBef>
              <a:buClrTx/>
              <a:buSzTx/>
              <a:buFontTx/>
              <a:buNone/>
            </a:pPr>
            <a:r>
              <a:rPr lang="en-US" altLang="zh-CN" b="1" dirty="0">
                <a:solidFill>
                  <a:srgbClr val="C00000"/>
                </a:solidFill>
                <a:latin typeface="黑体" panose="02010609060101010101" pitchFamily="49" charset="-122"/>
                <a:ea typeface="黑体" panose="02010609060101010101" pitchFamily="49" charset="-122"/>
              </a:rPr>
              <a:t>L</a:t>
            </a:r>
            <a:r>
              <a:rPr lang="en-US" altLang="zh-CN" b="1" dirty="0">
                <a:solidFill>
                  <a:srgbClr val="3333FF"/>
                </a:solidFill>
                <a:latin typeface="黑体" panose="02010609060101010101" pitchFamily="49" charset="-122"/>
                <a:ea typeface="黑体" panose="02010609060101010101" pitchFamily="49" charset="-122"/>
              </a:rPr>
              <a:t>H</a:t>
            </a:r>
            <a:endParaRPr lang="en-US" altLang="zh-CN" b="1" dirty="0">
              <a:solidFill>
                <a:srgbClr val="3333FF"/>
              </a:solidFill>
              <a:latin typeface="黑体" panose="02010609060101010101" pitchFamily="49" charset="-122"/>
              <a:ea typeface="黑体" panose="02010609060101010101" pitchFamily="49" charset="-122"/>
            </a:endParaRPr>
          </a:p>
          <a:p>
            <a:pPr marL="0" lvl="0" indent="0" eaLnBrk="1" hangingPunct="1">
              <a:lnSpc>
                <a:spcPct val="50000"/>
              </a:lnSpc>
              <a:spcBef>
                <a:spcPct val="50000"/>
              </a:spcBef>
              <a:buClrTx/>
              <a:buSzTx/>
              <a:buFontTx/>
              <a:buNone/>
            </a:pPr>
            <a:r>
              <a:rPr lang="en-US" altLang="zh-CN" b="1" dirty="0">
                <a:latin typeface="黑体" panose="02010609060101010101" pitchFamily="49" charset="-122"/>
                <a:ea typeface="黑体" panose="02010609060101010101" pitchFamily="49" charset="-122"/>
              </a:rPr>
              <a:t>16</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231510" name="Text Box 86"/>
          <p:cNvSpPr txBox="1"/>
          <p:nvPr/>
        </p:nvSpPr>
        <p:spPr>
          <a:xfrm>
            <a:off x="7955280" y="1231900"/>
            <a:ext cx="1241425" cy="82994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50000"/>
              </a:lnSpc>
              <a:spcBef>
                <a:spcPct val="50000"/>
              </a:spcBef>
              <a:buClrTx/>
              <a:buSzTx/>
              <a:buFontTx/>
              <a:buNone/>
            </a:pPr>
            <a:r>
              <a:rPr lang="en-US" altLang="zh-CN" b="1" dirty="0">
                <a:solidFill>
                  <a:srgbClr val="C00000"/>
                </a:solidFill>
                <a:latin typeface="黑体" panose="02010609060101010101" pitchFamily="49" charset="-122"/>
                <a:ea typeface="黑体" panose="02010609060101010101" pitchFamily="49" charset="-122"/>
              </a:rPr>
              <a:t> L</a:t>
            </a:r>
            <a:r>
              <a:rPr lang="en-US" altLang="zh-CN" b="1" dirty="0">
                <a:solidFill>
                  <a:srgbClr val="3333FF"/>
                </a:solidFill>
                <a:latin typeface="黑体" panose="02010609060101010101" pitchFamily="49" charset="-122"/>
                <a:ea typeface="黑体" panose="02010609060101010101" pitchFamily="49" charset="-122"/>
              </a:rPr>
              <a:t>W</a:t>
            </a:r>
            <a:endParaRPr lang="en-US" altLang="zh-CN" b="1" dirty="0">
              <a:solidFill>
                <a:srgbClr val="3333FF"/>
              </a:solidFill>
              <a:latin typeface="黑体" panose="02010609060101010101" pitchFamily="49" charset="-122"/>
              <a:ea typeface="黑体" panose="02010609060101010101" pitchFamily="49" charset="-122"/>
            </a:endParaRPr>
          </a:p>
          <a:p>
            <a:pPr marL="0" lvl="0" indent="0" eaLnBrk="1" hangingPunct="1">
              <a:lnSpc>
                <a:spcPct val="50000"/>
              </a:lnSpc>
              <a:spcBef>
                <a:spcPct val="50000"/>
              </a:spcBef>
              <a:buClrTx/>
              <a:buSzTx/>
              <a:buFontTx/>
              <a:buNone/>
            </a:pPr>
            <a:r>
              <a:rPr lang="en-US" altLang="zh-CN" b="1" dirty="0">
                <a:solidFill>
                  <a:srgbClr val="FFFF00"/>
                </a:solidFill>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32</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231511" name="Text Box 87"/>
          <p:cNvSpPr txBox="1"/>
          <p:nvPr/>
        </p:nvSpPr>
        <p:spPr>
          <a:xfrm>
            <a:off x="5364480" y="1993900"/>
            <a:ext cx="3414395" cy="5835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solidFill>
                  <a:srgbClr val="C00000"/>
                </a:solidFill>
                <a:latin typeface="黑体" panose="02010609060101010101" pitchFamily="49" charset="-122"/>
                <a:ea typeface="黑体" panose="02010609060101010101" pitchFamily="49" charset="-122"/>
              </a:rPr>
              <a:t>MOV</a:t>
            </a:r>
            <a:r>
              <a:rPr lang="en-US" altLang="zh-CN" b="1" dirty="0">
                <a:solidFill>
                  <a:schemeClr val="accent2"/>
                </a:solidFill>
                <a:latin typeface="黑体" panose="02010609060101010101" pitchFamily="49" charset="-122"/>
                <a:ea typeface="黑体" panose="02010609060101010101" pitchFamily="49" charset="-122"/>
              </a:rPr>
              <a:t> </a:t>
            </a:r>
            <a:r>
              <a:rPr lang="en-US" altLang="zh-CN" b="1" dirty="0">
                <a:solidFill>
                  <a:srgbClr val="3333FF"/>
                </a:solidFill>
                <a:latin typeface="黑体" panose="02010609060101010101" pitchFamily="49" charset="-122"/>
                <a:ea typeface="黑体" panose="02010609060101010101" pitchFamily="49" charset="-122"/>
              </a:rPr>
              <a:t>AL</a:t>
            </a:r>
            <a:r>
              <a:rPr lang="zh-CN" altLang="en-US" b="1" dirty="0">
                <a:solidFill>
                  <a:srgbClr val="C00000"/>
                </a:solidFill>
                <a:latin typeface="黑体" panose="02010609060101010101" pitchFamily="49" charset="-122"/>
                <a:ea typeface="黑体" panose="02010609060101010101" pitchFamily="49" charset="-122"/>
              </a:rPr>
              <a:t>，</a:t>
            </a:r>
            <a:r>
              <a:rPr lang="en-US" altLang="zh-CN" b="1" dirty="0">
                <a:solidFill>
                  <a:srgbClr val="3333FF"/>
                </a:solidFill>
                <a:latin typeface="黑体" panose="02010609060101010101" pitchFamily="49" charset="-122"/>
                <a:ea typeface="黑体" panose="02010609060101010101" pitchFamily="49" charset="-122"/>
              </a:rPr>
              <a:t>BL</a:t>
            </a:r>
            <a:r>
              <a:rPr lang="en-US" altLang="zh-CN" b="1" dirty="0">
                <a:solidFill>
                  <a:srgbClr val="FFFF00"/>
                </a:solidFill>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(8)</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231512" name="Text Box 88"/>
          <p:cNvSpPr txBox="1"/>
          <p:nvPr/>
        </p:nvSpPr>
        <p:spPr>
          <a:xfrm>
            <a:off x="5364480" y="3213100"/>
            <a:ext cx="3837305" cy="5835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solidFill>
                  <a:srgbClr val="C00000"/>
                </a:solidFill>
                <a:latin typeface="黑体" panose="02010609060101010101" pitchFamily="49" charset="-122"/>
                <a:ea typeface="黑体" panose="02010609060101010101" pitchFamily="49" charset="-122"/>
              </a:rPr>
              <a:t>MOV</a:t>
            </a:r>
            <a:r>
              <a:rPr lang="en-US" altLang="zh-CN" b="1" dirty="0">
                <a:solidFill>
                  <a:schemeClr val="accent2"/>
                </a:solidFill>
                <a:latin typeface="黑体" panose="02010609060101010101" pitchFamily="49" charset="-122"/>
                <a:ea typeface="黑体" panose="02010609060101010101" pitchFamily="49" charset="-122"/>
              </a:rPr>
              <a:t> </a:t>
            </a:r>
            <a:r>
              <a:rPr lang="en-US" altLang="zh-CN" b="1" dirty="0">
                <a:solidFill>
                  <a:srgbClr val="3333FF"/>
                </a:solidFill>
                <a:latin typeface="黑体" panose="02010609060101010101" pitchFamily="49" charset="-122"/>
                <a:ea typeface="黑体" panose="02010609060101010101" pitchFamily="49" charset="-122"/>
              </a:rPr>
              <a:t>EAX</a:t>
            </a:r>
            <a:r>
              <a:rPr lang="zh-CN" altLang="en-US" b="1" dirty="0">
                <a:solidFill>
                  <a:srgbClr val="C00000"/>
                </a:solidFill>
                <a:latin typeface="黑体" panose="02010609060101010101" pitchFamily="49" charset="-122"/>
                <a:ea typeface="黑体" panose="02010609060101010101" pitchFamily="49" charset="-122"/>
              </a:rPr>
              <a:t>，</a:t>
            </a:r>
            <a:r>
              <a:rPr lang="en-US" altLang="zh-CN" b="1" dirty="0">
                <a:solidFill>
                  <a:srgbClr val="3333FF"/>
                </a:solidFill>
                <a:latin typeface="黑体" panose="02010609060101010101" pitchFamily="49" charset="-122"/>
                <a:ea typeface="黑体" panose="02010609060101010101" pitchFamily="49" charset="-122"/>
              </a:rPr>
              <a:t>EBX</a:t>
            </a:r>
            <a:r>
              <a:rPr lang="en-US" altLang="zh-CN" b="1" dirty="0">
                <a:solidFill>
                  <a:srgbClr val="FFFF00"/>
                </a:solidFill>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(32)</a:t>
            </a:r>
            <a:endParaRPr lang="en-US" altLang="zh-CN" b="1" dirty="0">
              <a:solidFill>
                <a:schemeClr val="accent2"/>
              </a:solidFill>
              <a:latin typeface="黑体" panose="02010609060101010101" pitchFamily="49" charset="-122"/>
              <a:ea typeface="黑体" panose="02010609060101010101" pitchFamily="49" charset="-122"/>
            </a:endParaRPr>
          </a:p>
        </p:txBody>
      </p:sp>
      <p:sp>
        <p:nvSpPr>
          <p:cNvPr id="231513" name="Text Box 89"/>
          <p:cNvSpPr txBox="1"/>
          <p:nvPr/>
        </p:nvSpPr>
        <p:spPr>
          <a:xfrm>
            <a:off x="166370" y="4277360"/>
            <a:ext cx="6049645" cy="52197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例： </a:t>
            </a:r>
            <a:r>
              <a:rPr lang="en-US" altLang="zh-CN" sz="2400" b="1" dirty="0">
                <a:latin typeface="黑体" panose="02010609060101010101" pitchFamily="49" charset="-122"/>
                <a:ea typeface="黑体" panose="02010609060101010101" pitchFamily="49" charset="-122"/>
              </a:rPr>
              <a:t>80X86</a:t>
            </a:r>
            <a:r>
              <a:rPr lang="zh-CN" altLang="zh-CN" sz="2400" b="1" dirty="0">
                <a:latin typeface="黑体" panose="02010609060101010101" pitchFamily="49" charset="-122"/>
                <a:ea typeface="黑体" panose="02010609060101010101" pitchFamily="49" charset="-122"/>
              </a:rPr>
              <a:t>的串传送指令：</a:t>
            </a:r>
            <a:r>
              <a:rPr lang="en-US" altLang="zh-CN" sz="2800" b="1" dirty="0">
                <a:solidFill>
                  <a:srgbClr val="3333FF"/>
                </a:solidFill>
                <a:latin typeface="黑体" panose="02010609060101010101" pitchFamily="49" charset="-122"/>
                <a:ea typeface="黑体" panose="02010609060101010101" pitchFamily="49" charset="-122"/>
              </a:rPr>
              <a:t>REP</a:t>
            </a:r>
            <a:r>
              <a:rPr lang="en-US" altLang="zh-CN" sz="2800" b="1" dirty="0">
                <a:latin typeface="黑体" panose="02010609060101010101" pitchFamily="49" charset="-122"/>
                <a:ea typeface="黑体" panose="02010609060101010101" pitchFamily="49" charset="-122"/>
              </a:rPr>
              <a:t> </a:t>
            </a:r>
            <a:r>
              <a:rPr lang="en-US" altLang="zh-CN" sz="2800" b="1" dirty="0">
                <a:solidFill>
                  <a:srgbClr val="C00000"/>
                </a:solidFill>
                <a:latin typeface="黑体" panose="02010609060101010101" pitchFamily="49" charset="-122"/>
                <a:ea typeface="黑体" panose="02010609060101010101" pitchFamily="49" charset="-122"/>
              </a:rPr>
              <a:t>MOVSW</a:t>
            </a:r>
            <a:endParaRPr lang="en-US" altLang="zh-CN" sz="2800" b="1" dirty="0">
              <a:solidFill>
                <a:srgbClr val="C00000"/>
              </a:solidFill>
              <a:latin typeface="黑体" panose="02010609060101010101" pitchFamily="49" charset="-122"/>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31503"/>
                                        </p:tgtEl>
                                        <p:attrNameLst>
                                          <p:attrName>style.visibility</p:attrName>
                                        </p:attrNameLst>
                                      </p:cBhvr>
                                      <p:to>
                                        <p:strVal val="visible"/>
                                      </p:to>
                                    </p:set>
                                    <p:anim calcmode="lin" valueType="num">
                                      <p:cBhvr>
                                        <p:cTn id="7" dur="500" fill="hold"/>
                                        <p:tgtEl>
                                          <p:spTgt spid="231503"/>
                                        </p:tgtEl>
                                        <p:attrNameLst>
                                          <p:attrName>ppt_x</p:attrName>
                                        </p:attrNameLst>
                                      </p:cBhvr>
                                      <p:tavLst>
                                        <p:tav tm="0">
                                          <p:val>
                                            <p:strVal val="#ppt_x-#ppt_w/2"/>
                                          </p:val>
                                        </p:tav>
                                        <p:tav tm="100000">
                                          <p:val>
                                            <p:strVal val="#ppt_x"/>
                                          </p:val>
                                        </p:tav>
                                      </p:tavLst>
                                    </p:anim>
                                    <p:anim calcmode="lin" valueType="num">
                                      <p:cBhvr>
                                        <p:cTn id="8" dur="500" fill="hold"/>
                                        <p:tgtEl>
                                          <p:spTgt spid="231503"/>
                                        </p:tgtEl>
                                        <p:attrNameLst>
                                          <p:attrName>ppt_y</p:attrName>
                                        </p:attrNameLst>
                                      </p:cBhvr>
                                      <p:tavLst>
                                        <p:tav tm="0">
                                          <p:val>
                                            <p:strVal val="#ppt_y"/>
                                          </p:val>
                                        </p:tav>
                                        <p:tav tm="100000">
                                          <p:val>
                                            <p:strVal val="#ppt_y"/>
                                          </p:val>
                                        </p:tav>
                                      </p:tavLst>
                                    </p:anim>
                                    <p:anim calcmode="lin" valueType="num">
                                      <p:cBhvr>
                                        <p:cTn id="9" dur="500" fill="hold"/>
                                        <p:tgtEl>
                                          <p:spTgt spid="231503"/>
                                        </p:tgtEl>
                                        <p:attrNameLst>
                                          <p:attrName>ppt_w</p:attrName>
                                        </p:attrNameLst>
                                      </p:cBhvr>
                                      <p:tavLst>
                                        <p:tav tm="0">
                                          <p:val>
                                            <p:fltVal val="0.000000"/>
                                          </p:val>
                                        </p:tav>
                                        <p:tav tm="100000">
                                          <p:val>
                                            <p:strVal val="#ppt_w"/>
                                          </p:val>
                                        </p:tav>
                                      </p:tavLst>
                                    </p:anim>
                                    <p:anim calcmode="lin" valueType="num">
                                      <p:cBhvr>
                                        <p:cTn id="10" dur="500" fill="hold"/>
                                        <p:tgtEl>
                                          <p:spTgt spid="23150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1504"/>
                                        </p:tgtEl>
                                        <p:attrNameLst>
                                          <p:attrName>style.visibility</p:attrName>
                                        </p:attrNameLst>
                                      </p:cBhvr>
                                      <p:to>
                                        <p:strVal val="visible"/>
                                      </p:to>
                                    </p:set>
                                    <p:animEffect transition="in" filter="wipe(left)">
                                      <p:cBhvr>
                                        <p:cTn id="15" dur="500"/>
                                        <p:tgtEl>
                                          <p:spTgt spid="23150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1507">
                                            <p:txEl>
                                              <p:charRg st="0" end="5"/>
                                            </p:txEl>
                                          </p:spTgt>
                                        </p:tgtEl>
                                        <p:attrNameLst>
                                          <p:attrName>style.visibility</p:attrName>
                                        </p:attrNameLst>
                                      </p:cBhvr>
                                      <p:to>
                                        <p:strVal val="visible"/>
                                      </p:to>
                                    </p:set>
                                    <p:animEffect transition="in" filter="wipe(left)">
                                      <p:cBhvr>
                                        <p:cTn id="20" dur="500"/>
                                        <p:tgtEl>
                                          <p:spTgt spid="231507">
                                            <p:txEl>
                                              <p:charRg st="0"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1507">
                                            <p:txEl>
                                              <p:charRg st="5" end="8"/>
                                            </p:txEl>
                                          </p:spTgt>
                                        </p:tgtEl>
                                        <p:attrNameLst>
                                          <p:attrName>style.visibility</p:attrName>
                                        </p:attrNameLst>
                                      </p:cBhvr>
                                      <p:to>
                                        <p:strVal val="visible"/>
                                      </p:to>
                                    </p:set>
                                    <p:animEffect transition="in" filter="wipe(left)">
                                      <p:cBhvr>
                                        <p:cTn id="25" dur="500"/>
                                        <p:tgtEl>
                                          <p:spTgt spid="231507">
                                            <p:txEl>
                                              <p:charRg st="5"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1509">
                                            <p:txEl>
                                              <p:charRg st="0" end="5"/>
                                            </p:txEl>
                                          </p:spTgt>
                                        </p:tgtEl>
                                        <p:attrNameLst>
                                          <p:attrName>style.visibility</p:attrName>
                                        </p:attrNameLst>
                                      </p:cBhvr>
                                      <p:to>
                                        <p:strVal val="visible"/>
                                      </p:to>
                                    </p:set>
                                    <p:animEffect transition="in" filter="wipe(left)">
                                      <p:cBhvr>
                                        <p:cTn id="30" dur="500"/>
                                        <p:tgtEl>
                                          <p:spTgt spid="231509">
                                            <p:txEl>
                                              <p:charRg st="0"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1509">
                                            <p:txEl>
                                              <p:charRg st="5" end="9"/>
                                            </p:txEl>
                                          </p:spTgt>
                                        </p:tgtEl>
                                        <p:attrNameLst>
                                          <p:attrName>style.visibility</p:attrName>
                                        </p:attrNameLst>
                                      </p:cBhvr>
                                      <p:to>
                                        <p:strVal val="visible"/>
                                      </p:to>
                                    </p:set>
                                    <p:animEffect transition="in" filter="wipe(left)">
                                      <p:cBhvr>
                                        <p:cTn id="35" dur="500"/>
                                        <p:tgtEl>
                                          <p:spTgt spid="231509">
                                            <p:txEl>
                                              <p:charRg st="5"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31510">
                                            <p:txEl>
                                              <p:charRg st="0" end="4"/>
                                            </p:txEl>
                                          </p:spTgt>
                                        </p:tgtEl>
                                        <p:attrNameLst>
                                          <p:attrName>style.visibility</p:attrName>
                                        </p:attrNameLst>
                                      </p:cBhvr>
                                      <p:to>
                                        <p:strVal val="visible"/>
                                      </p:to>
                                    </p:set>
                                    <p:animEffect transition="in" filter="wipe(left)">
                                      <p:cBhvr>
                                        <p:cTn id="40" dur="500"/>
                                        <p:tgtEl>
                                          <p:spTgt spid="231510">
                                            <p:txEl>
                                              <p:charRg st="0"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1510">
                                            <p:txEl>
                                              <p:charRg st="4" end="8"/>
                                            </p:txEl>
                                          </p:spTgt>
                                        </p:tgtEl>
                                        <p:attrNameLst>
                                          <p:attrName>style.visibility</p:attrName>
                                        </p:attrNameLst>
                                      </p:cBhvr>
                                      <p:to>
                                        <p:strVal val="visible"/>
                                      </p:to>
                                    </p:set>
                                    <p:animEffect transition="in" filter="wipe(left)">
                                      <p:cBhvr>
                                        <p:cTn id="45" dur="500"/>
                                        <p:tgtEl>
                                          <p:spTgt spid="231510">
                                            <p:txEl>
                                              <p:charRg st="4"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1505"/>
                                        </p:tgtEl>
                                        <p:attrNameLst>
                                          <p:attrName>style.visibility</p:attrName>
                                        </p:attrNameLst>
                                      </p:cBhvr>
                                      <p:to>
                                        <p:strVal val="visible"/>
                                      </p:to>
                                    </p:set>
                                    <p:animEffect transition="in" filter="wipe(left)">
                                      <p:cBhvr>
                                        <p:cTn id="50" dur="500"/>
                                        <p:tgtEl>
                                          <p:spTgt spid="231505"/>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grpId="0" nodeType="clickEffect">
                                  <p:stCondLst>
                                    <p:cond delay="0"/>
                                  </p:stCondLst>
                                  <p:childTnLst>
                                    <p:set>
                                      <p:cBhvr>
                                        <p:cTn id="54" dur="1" fill="hold">
                                          <p:stCondLst>
                                            <p:cond delay="0"/>
                                          </p:stCondLst>
                                        </p:cTn>
                                        <p:tgtEl>
                                          <p:spTgt spid="231511"/>
                                        </p:tgtEl>
                                        <p:attrNameLst>
                                          <p:attrName>style.visibility</p:attrName>
                                        </p:attrNameLst>
                                      </p:cBhvr>
                                      <p:to>
                                        <p:strVal val="visible"/>
                                      </p:to>
                                    </p:set>
                                    <p:animEffect transition="in" filter="slide(fromRight)">
                                      <p:cBhvr>
                                        <p:cTn id="55" dur="500"/>
                                        <p:tgtEl>
                                          <p:spTgt spid="231511"/>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2" fill="hold" grpId="0" nodeType="clickEffect">
                                  <p:stCondLst>
                                    <p:cond delay="0"/>
                                  </p:stCondLst>
                                  <p:childTnLst>
                                    <p:set>
                                      <p:cBhvr>
                                        <p:cTn id="59" dur="1" fill="hold">
                                          <p:stCondLst>
                                            <p:cond delay="0"/>
                                          </p:stCondLst>
                                        </p:cTn>
                                        <p:tgtEl>
                                          <p:spTgt spid="231508"/>
                                        </p:tgtEl>
                                        <p:attrNameLst>
                                          <p:attrName>style.visibility</p:attrName>
                                        </p:attrNameLst>
                                      </p:cBhvr>
                                      <p:to>
                                        <p:strVal val="visible"/>
                                      </p:to>
                                    </p:set>
                                    <p:animEffect transition="in" filter="slide(fromRight)">
                                      <p:cBhvr>
                                        <p:cTn id="60" dur="500"/>
                                        <p:tgtEl>
                                          <p:spTgt spid="231508"/>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2" fill="hold" grpId="0" nodeType="clickEffect">
                                  <p:stCondLst>
                                    <p:cond delay="0"/>
                                  </p:stCondLst>
                                  <p:childTnLst>
                                    <p:set>
                                      <p:cBhvr>
                                        <p:cTn id="64" dur="1" fill="hold">
                                          <p:stCondLst>
                                            <p:cond delay="0"/>
                                          </p:stCondLst>
                                        </p:cTn>
                                        <p:tgtEl>
                                          <p:spTgt spid="231512"/>
                                        </p:tgtEl>
                                        <p:attrNameLst>
                                          <p:attrName>style.visibility</p:attrName>
                                        </p:attrNameLst>
                                      </p:cBhvr>
                                      <p:to>
                                        <p:strVal val="visible"/>
                                      </p:to>
                                    </p:set>
                                    <p:animEffect transition="in" filter="slide(fromRight)">
                                      <p:cBhvr>
                                        <p:cTn id="65" dur="500"/>
                                        <p:tgtEl>
                                          <p:spTgt spid="23151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31513"/>
                                        </p:tgtEl>
                                        <p:attrNameLst>
                                          <p:attrName>style.visibility</p:attrName>
                                        </p:attrNameLst>
                                      </p:cBhvr>
                                      <p:to>
                                        <p:strVal val="visible"/>
                                      </p:to>
                                    </p:set>
                                    <p:animEffect transition="in" filter="wipe(left)">
                                      <p:cBhvr>
                                        <p:cTn id="70" dur="500"/>
                                        <p:tgtEl>
                                          <p:spTgt spid="231513"/>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231506">
                                            <p:txEl>
                                              <p:charRg st="0" end="11"/>
                                            </p:txEl>
                                          </p:spTgt>
                                        </p:tgtEl>
                                        <p:attrNameLst>
                                          <p:attrName>style.visibility</p:attrName>
                                        </p:attrNameLst>
                                      </p:cBhvr>
                                      <p:to>
                                        <p:strVal val="visible"/>
                                      </p:to>
                                    </p:set>
                                    <p:anim calcmode="lin" valueType="num">
                                      <p:cBhvr additive="base">
                                        <p:cTn id="75" dur="500" fill="hold"/>
                                        <p:tgtEl>
                                          <p:spTgt spid="231506">
                                            <p:txEl>
                                              <p:charRg st="0" end="11"/>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231506">
                                            <p:txEl>
                                              <p:charRg st="0"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503" grpId="0"/>
      <p:bldP spid="231504" grpId="0"/>
      <p:bldP spid="231505" grpId="0"/>
      <p:bldP spid="231506" grpId="0" build="p"/>
      <p:bldP spid="231507" grpId="0" build="p"/>
      <p:bldP spid="231508" grpId="0"/>
      <p:bldP spid="231509" grpId="0" build="p"/>
      <p:bldP spid="231510" grpId="0" build="p"/>
      <p:bldP spid="231511" grpId="0"/>
      <p:bldP spid="231512" grpId="0"/>
      <p:bldP spid="23151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514" name="Text Box 90"/>
          <p:cNvSpPr txBox="1"/>
          <p:nvPr/>
        </p:nvSpPr>
        <p:spPr>
          <a:xfrm>
            <a:off x="260985" y="200343"/>
            <a:ext cx="4800600" cy="52197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lvl="0" eaLnBrk="1" hangingPunct="1">
              <a:spcBef>
                <a:spcPct val="50000"/>
              </a:spcBef>
              <a:buClrTx/>
              <a:buSzTx/>
              <a:buFont typeface="Wingdings" panose="05000000000000000000" charset="0"/>
              <a:buChar char="Ø"/>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采用的寻址方式</a:t>
            </a:r>
            <a:endParaRPr lang="zh-CN" altLang="en-US" sz="2800" b="1" dirty="0">
              <a:latin typeface="黑体" panose="02010609060101010101" pitchFamily="49" charset="-122"/>
              <a:ea typeface="黑体" panose="02010609060101010101" pitchFamily="49" charset="-122"/>
            </a:endParaRPr>
          </a:p>
        </p:txBody>
      </p:sp>
      <p:sp>
        <p:nvSpPr>
          <p:cNvPr id="231515" name="Text Box 91"/>
          <p:cNvSpPr txBox="1"/>
          <p:nvPr/>
        </p:nvSpPr>
        <p:spPr>
          <a:xfrm>
            <a:off x="395605" y="692468"/>
            <a:ext cx="7707313" cy="119888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en-US" altLang="zh-CN" sz="2400" b="1" dirty="0">
                <a:latin typeface="黑体" panose="02010609060101010101" pitchFamily="49" charset="-122"/>
                <a:ea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rPr>
              <a:t>80x86</a:t>
            </a:r>
            <a:r>
              <a:rPr lang="zh-CN" altLang="en-US" sz="2400" b="1" dirty="0">
                <a:latin typeface="黑体" panose="02010609060101010101" pitchFamily="49" charset="-122"/>
                <a:ea typeface="黑体" panose="02010609060101010101" pitchFamily="49" charset="-122"/>
              </a:rPr>
              <a:t>的数据传送指令在寻址方式的设置上几乎不受限制，能比较集中地反映指令系统</a:t>
            </a:r>
            <a:r>
              <a:rPr lang="zh-CN" altLang="en-US" sz="2400" b="1" dirty="0">
                <a:solidFill>
                  <a:srgbClr val="C00000"/>
                </a:solidFill>
                <a:latin typeface="黑体" panose="02010609060101010101" pitchFamily="49" charset="-122"/>
                <a:ea typeface="黑体" panose="02010609060101010101" pitchFamily="49" charset="-122"/>
              </a:rPr>
              <a:t>各种寻址</a:t>
            </a:r>
            <a:r>
              <a:rPr lang="zh-CN" altLang="en-US" sz="2400" b="1" dirty="0">
                <a:latin typeface="黑体" panose="02010609060101010101" pitchFamily="49" charset="-122"/>
                <a:ea typeface="黑体" panose="02010609060101010101" pitchFamily="49" charset="-122"/>
              </a:rPr>
              <a:t>方式的实现。</a:t>
            </a:r>
            <a:endParaRPr lang="zh-CN" altLang="en-US" sz="2400" b="1" dirty="0">
              <a:latin typeface="黑体" panose="02010609060101010101" pitchFamily="49" charset="-122"/>
              <a:ea typeface="黑体" panose="02010609060101010101" pitchFamily="49" charset="-122"/>
            </a:endParaRPr>
          </a:p>
        </p:txBody>
      </p:sp>
      <p:sp>
        <p:nvSpPr>
          <p:cNvPr id="2" name="文本框 1"/>
          <p:cNvSpPr txBox="1"/>
          <p:nvPr/>
        </p:nvSpPr>
        <p:spPr>
          <a:xfrm>
            <a:off x="683895" y="1891665"/>
            <a:ext cx="5179695" cy="1863725"/>
          </a:xfrm>
          <a:prstGeom prst="rect">
            <a:avLst/>
          </a:prstGeom>
          <a:noFill/>
        </p:spPr>
        <p:txBody>
          <a:bodyPr wrap="square" rtlCol="0">
            <a:spAutoFit/>
          </a:bodyPr>
          <a:p>
            <a:pPr>
              <a:lnSpc>
                <a:spcPct val="120000"/>
              </a:lnSpc>
              <a:spcBef>
                <a:spcPts val="0"/>
              </a:spcBef>
              <a:spcAft>
                <a:spcPts val="0"/>
              </a:spcAft>
            </a:pPr>
            <a:r>
              <a:rPr lang="zh-CN" altLang="en-US" sz="2400" b="1"/>
              <a:t>例，</a:t>
            </a:r>
            <a:r>
              <a:rPr lang="en-US" altLang="zh-CN" sz="2400" b="1"/>
              <a:t>8086/8088</a:t>
            </a:r>
            <a:r>
              <a:rPr lang="zh-CN" altLang="en-US" sz="2400" b="1"/>
              <a:t>的传送指令：</a:t>
            </a:r>
            <a:endParaRPr lang="zh-CN" altLang="en-US" sz="2400" b="1"/>
          </a:p>
          <a:p>
            <a:pPr>
              <a:lnSpc>
                <a:spcPct val="120000"/>
              </a:lnSpc>
              <a:spcBef>
                <a:spcPts val="0"/>
              </a:spcBef>
              <a:spcAft>
                <a:spcPts val="0"/>
              </a:spcAft>
            </a:pPr>
            <a:r>
              <a:rPr lang="en-US" altLang="zh-CN" sz="2400" b="1"/>
              <a:t>	MOV  AX</a:t>
            </a:r>
            <a:r>
              <a:rPr lang="zh-CN" altLang="en-US" sz="2400" b="1"/>
              <a:t>，</a:t>
            </a:r>
            <a:r>
              <a:rPr lang="en-US" altLang="zh-CN" sz="2400" b="1">
                <a:solidFill>
                  <a:srgbClr val="C00000"/>
                </a:solidFill>
              </a:rPr>
              <a:t>BX</a:t>
            </a:r>
            <a:endParaRPr lang="en-US" altLang="zh-CN" sz="2400" b="1"/>
          </a:p>
          <a:p>
            <a:pPr>
              <a:lnSpc>
                <a:spcPct val="120000"/>
              </a:lnSpc>
              <a:spcBef>
                <a:spcPts val="0"/>
              </a:spcBef>
              <a:spcAft>
                <a:spcPts val="0"/>
              </a:spcAft>
            </a:pPr>
            <a:r>
              <a:rPr lang="en-US" altLang="zh-CN" sz="2400" b="1"/>
              <a:t>	MOV  AL</a:t>
            </a:r>
            <a:r>
              <a:rPr lang="zh-CN" altLang="en-US" sz="2400" b="1"/>
              <a:t>，</a:t>
            </a:r>
            <a:r>
              <a:rPr lang="en-US" altLang="zh-CN" sz="2400" b="1">
                <a:solidFill>
                  <a:srgbClr val="C00000"/>
                </a:solidFill>
              </a:rPr>
              <a:t>0FH</a:t>
            </a:r>
            <a:endParaRPr lang="en-US" altLang="zh-CN" sz="2400" b="1">
              <a:solidFill>
                <a:srgbClr val="C00000"/>
              </a:solidFill>
            </a:endParaRPr>
          </a:p>
          <a:p>
            <a:pPr>
              <a:lnSpc>
                <a:spcPct val="120000"/>
              </a:lnSpc>
              <a:spcBef>
                <a:spcPts val="0"/>
              </a:spcBef>
              <a:spcAft>
                <a:spcPts val="0"/>
              </a:spcAft>
            </a:pPr>
            <a:r>
              <a:rPr lang="en-US" altLang="zh-CN" sz="2400" b="1"/>
              <a:t>	MOV  CX</a:t>
            </a:r>
            <a:r>
              <a:rPr lang="zh-CN" altLang="en-US" sz="2400" b="1"/>
              <a:t>，</a:t>
            </a:r>
            <a:r>
              <a:rPr lang="en-US" altLang="zh-CN" sz="2400" b="1">
                <a:solidFill>
                  <a:srgbClr val="C00000"/>
                </a:solidFill>
              </a:rPr>
              <a:t>10H[BX][SI]</a:t>
            </a:r>
            <a:endParaRPr lang="en-US" altLang="zh-CN" sz="2400" b="1">
              <a:solidFill>
                <a:srgbClr val="C00000"/>
              </a:solidFill>
            </a:endParaRPr>
          </a:p>
        </p:txBody>
      </p:sp>
      <p:sp>
        <p:nvSpPr>
          <p:cNvPr id="3" name="文本框 2"/>
          <p:cNvSpPr txBox="1"/>
          <p:nvPr/>
        </p:nvSpPr>
        <p:spPr>
          <a:xfrm>
            <a:off x="755650" y="4994275"/>
            <a:ext cx="5179695" cy="1433195"/>
          </a:xfrm>
          <a:prstGeom prst="rect">
            <a:avLst/>
          </a:prstGeom>
          <a:noFill/>
        </p:spPr>
        <p:txBody>
          <a:bodyPr wrap="square" rtlCol="0">
            <a:spAutoFit/>
          </a:bodyPr>
          <a:p>
            <a:pPr>
              <a:lnSpc>
                <a:spcPct val="120000"/>
              </a:lnSpc>
              <a:spcBef>
                <a:spcPts val="0"/>
              </a:spcBef>
              <a:spcAft>
                <a:spcPts val="0"/>
              </a:spcAft>
            </a:pPr>
            <a:r>
              <a:rPr lang="zh-CN" altLang="en-US" sz="2400" b="1"/>
              <a:t>例，</a:t>
            </a:r>
            <a:r>
              <a:rPr lang="en-US" altLang="zh-CN" sz="2400" b="1"/>
              <a:t>MIPS的访存指令：</a:t>
            </a:r>
            <a:endParaRPr lang="en-US" altLang="zh-CN" sz="2400" b="1"/>
          </a:p>
          <a:p>
            <a:pPr marL="0" lvl="0" indent="0" eaLnBrk="1" hangingPunct="1">
              <a:lnSpc>
                <a:spcPct val="120000"/>
              </a:lnSpc>
              <a:spcBef>
                <a:spcPts val="50"/>
              </a:spcBef>
              <a:spcAft>
                <a:spcPts val="0"/>
              </a:spcAft>
              <a:buClrTx/>
              <a:buSzTx/>
              <a:buFontTx/>
              <a:buNone/>
            </a:pPr>
            <a:r>
              <a:rPr lang="en-US" altLang="zh-CN" sz="2400" b="1"/>
              <a:t>	</a:t>
            </a:r>
            <a:r>
              <a:rPr lang="en-US" altLang="zh-CN" sz="2400" b="1">
                <a:sym typeface="+mn-ea"/>
              </a:rPr>
              <a:t>LW  r1，</a:t>
            </a:r>
            <a:r>
              <a:rPr lang="en-US" altLang="zh-CN" sz="2400" b="1">
                <a:solidFill>
                  <a:srgbClr val="3333FF"/>
                </a:solidFill>
                <a:sym typeface="+mn-ea"/>
              </a:rPr>
              <a:t>20H(r3)</a:t>
            </a:r>
            <a:endParaRPr lang="en-US" altLang="zh-CN" sz="2400" b="1">
              <a:sym typeface="+mn-ea"/>
            </a:endParaRPr>
          </a:p>
          <a:p>
            <a:pPr marL="0" lvl="0" indent="0" eaLnBrk="1" hangingPunct="1">
              <a:lnSpc>
                <a:spcPct val="120000"/>
              </a:lnSpc>
              <a:spcBef>
                <a:spcPts val="50"/>
              </a:spcBef>
              <a:spcAft>
                <a:spcPts val="0"/>
              </a:spcAft>
              <a:buClrTx/>
              <a:buSzTx/>
              <a:buFontTx/>
              <a:buNone/>
            </a:pPr>
            <a:r>
              <a:rPr lang="en-US" altLang="zh-CN" sz="2400" b="1">
                <a:sym typeface="+mn-ea"/>
              </a:rPr>
              <a:t>	SW  </a:t>
            </a:r>
            <a:r>
              <a:rPr lang="en-US" altLang="zh-CN" sz="2400" b="1">
                <a:solidFill>
                  <a:srgbClr val="3333FF"/>
                </a:solidFill>
                <a:sym typeface="+mn-ea"/>
              </a:rPr>
              <a:t>0</a:t>
            </a:r>
            <a:r>
              <a:rPr lang="en-US" altLang="zh-CN" sz="2400" b="1">
                <a:solidFill>
                  <a:srgbClr val="3333FF"/>
                </a:solidFill>
                <a:sym typeface="+mn-ea"/>
              </a:rPr>
              <a:t>(r4)</a:t>
            </a:r>
            <a:r>
              <a:rPr lang="zh-CN" altLang="en-US" sz="2400" b="1">
                <a:sym typeface="+mn-ea"/>
              </a:rPr>
              <a:t>，</a:t>
            </a:r>
            <a:r>
              <a:rPr lang="en-US" altLang="zh-CN" sz="2400" b="1">
                <a:sym typeface="+mn-ea"/>
              </a:rPr>
              <a:t>r</a:t>
            </a:r>
            <a:r>
              <a:rPr lang="en-US" altLang="zh-CN" sz="2400" b="1">
                <a:sym typeface="+mn-ea"/>
              </a:rPr>
              <a:t>2</a:t>
            </a:r>
            <a:endParaRPr lang="en-US" altLang="zh-CN" sz="2400" b="1"/>
          </a:p>
        </p:txBody>
      </p:sp>
      <p:sp>
        <p:nvSpPr>
          <p:cNvPr id="4" name="Text Box 91"/>
          <p:cNvSpPr txBox="1"/>
          <p:nvPr/>
        </p:nvSpPr>
        <p:spPr>
          <a:xfrm>
            <a:off x="179705" y="3860483"/>
            <a:ext cx="7707313" cy="119888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en-US" altLang="zh-CN" sz="2400" b="1" dirty="0">
                <a:latin typeface="黑体" panose="02010609060101010101" pitchFamily="49" charset="-122"/>
                <a:ea typeface="黑体" panose="02010609060101010101" pitchFamily="49" charset="-122"/>
              </a:rPr>
              <a:t>   </a:t>
            </a:r>
            <a:r>
              <a:rPr lang="en-US" altLang="zh-CN" sz="2400" b="1">
                <a:solidFill>
                  <a:srgbClr val="3333FF"/>
                </a:solidFill>
                <a:latin typeface="Arial" panose="020B0604020202020204" pitchFamily="34" charset="0"/>
                <a:ea typeface="宋体" panose="02010600030101010101" pitchFamily="2" charset="-122"/>
              </a:rPr>
              <a:t> MIPS</a:t>
            </a:r>
            <a:r>
              <a:rPr lang="en-US" altLang="zh-CN" sz="2400" b="1">
                <a:latin typeface="Arial" panose="020B0604020202020204" pitchFamily="34" charset="0"/>
                <a:ea typeface="宋体" panose="02010600030101010101" pitchFamily="2" charset="-122"/>
              </a:rPr>
              <a:t>的Load和Store指</a:t>
            </a:r>
            <a:r>
              <a:rPr lang="zh-CN" altLang="en-US" sz="2400" b="1" dirty="0">
                <a:latin typeface="黑体" panose="02010609060101010101" pitchFamily="49" charset="-122"/>
                <a:ea typeface="黑体" panose="02010609060101010101" pitchFamily="49" charset="-122"/>
              </a:rPr>
              <a:t>令对存储器寻址则只能采用</a:t>
            </a:r>
            <a:r>
              <a:rPr lang="zh-CN" altLang="en-US" sz="2400" b="1" dirty="0">
                <a:solidFill>
                  <a:srgbClr val="3333FF"/>
                </a:solidFill>
                <a:latin typeface="黑体" panose="02010609060101010101" pitchFamily="49" charset="-122"/>
                <a:ea typeface="黑体" panose="02010609060101010101" pitchFamily="49" charset="-122"/>
              </a:rPr>
              <a:t>基址寻址</a:t>
            </a:r>
            <a:r>
              <a:rPr lang="zh-CN" altLang="en-US" sz="2400" b="1" dirty="0">
                <a:latin typeface="黑体" panose="02010609060101010101" pitchFamily="49" charset="-122"/>
                <a:ea typeface="黑体" panose="02010609060101010101" pitchFamily="49" charset="-122"/>
              </a:rPr>
              <a:t>方式。</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31514"/>
                                        </p:tgtEl>
                                        <p:attrNameLst>
                                          <p:attrName>style.visibility</p:attrName>
                                        </p:attrNameLst>
                                      </p:cBhvr>
                                      <p:to>
                                        <p:strVal val="visible"/>
                                      </p:to>
                                    </p:set>
                                    <p:anim calcmode="lin" valueType="num">
                                      <p:cBhvr>
                                        <p:cTn id="7" dur="500" fill="hold"/>
                                        <p:tgtEl>
                                          <p:spTgt spid="231514"/>
                                        </p:tgtEl>
                                        <p:attrNameLst>
                                          <p:attrName>ppt_x</p:attrName>
                                        </p:attrNameLst>
                                      </p:cBhvr>
                                      <p:tavLst>
                                        <p:tav tm="0">
                                          <p:val>
                                            <p:strVal val="#ppt_x-#ppt_w/2"/>
                                          </p:val>
                                        </p:tav>
                                        <p:tav tm="100000">
                                          <p:val>
                                            <p:strVal val="#ppt_x"/>
                                          </p:val>
                                        </p:tav>
                                      </p:tavLst>
                                    </p:anim>
                                    <p:anim calcmode="lin" valueType="num">
                                      <p:cBhvr>
                                        <p:cTn id="8" dur="500" fill="hold"/>
                                        <p:tgtEl>
                                          <p:spTgt spid="231514"/>
                                        </p:tgtEl>
                                        <p:attrNameLst>
                                          <p:attrName>ppt_y</p:attrName>
                                        </p:attrNameLst>
                                      </p:cBhvr>
                                      <p:tavLst>
                                        <p:tav tm="0">
                                          <p:val>
                                            <p:strVal val="#ppt_y"/>
                                          </p:val>
                                        </p:tav>
                                        <p:tav tm="100000">
                                          <p:val>
                                            <p:strVal val="#ppt_y"/>
                                          </p:val>
                                        </p:tav>
                                      </p:tavLst>
                                    </p:anim>
                                    <p:anim calcmode="lin" valueType="num">
                                      <p:cBhvr>
                                        <p:cTn id="9" dur="500" fill="hold"/>
                                        <p:tgtEl>
                                          <p:spTgt spid="231514"/>
                                        </p:tgtEl>
                                        <p:attrNameLst>
                                          <p:attrName>ppt_w</p:attrName>
                                        </p:attrNameLst>
                                      </p:cBhvr>
                                      <p:tavLst>
                                        <p:tav tm="0">
                                          <p:val>
                                            <p:fltVal val="0.000000"/>
                                          </p:val>
                                        </p:tav>
                                        <p:tav tm="100000">
                                          <p:val>
                                            <p:strVal val="#ppt_w"/>
                                          </p:val>
                                        </p:tav>
                                      </p:tavLst>
                                    </p:anim>
                                    <p:anim calcmode="lin" valueType="num">
                                      <p:cBhvr>
                                        <p:cTn id="10" dur="500" fill="hold"/>
                                        <p:tgtEl>
                                          <p:spTgt spid="23151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2" fill="hold" grpId="0" nodeType="clickEffect">
                                  <p:stCondLst>
                                    <p:cond delay="0"/>
                                  </p:stCondLst>
                                  <p:childTnLst>
                                    <p:set>
                                      <p:cBhvr>
                                        <p:cTn id="14" dur="1" fill="hold">
                                          <p:stCondLst>
                                            <p:cond delay="0"/>
                                          </p:stCondLst>
                                        </p:cTn>
                                        <p:tgtEl>
                                          <p:spTgt spid="231515">
                                            <p:txEl>
                                              <p:charRg st="0" end="39"/>
                                            </p:txEl>
                                          </p:spTgt>
                                        </p:tgtEl>
                                        <p:attrNameLst>
                                          <p:attrName>style.visibility</p:attrName>
                                        </p:attrNameLst>
                                      </p:cBhvr>
                                      <p:to>
                                        <p:strVal val="visible"/>
                                      </p:to>
                                    </p:set>
                                    <p:animEffect transition="in" filter="slide(fromRight)">
                                      <p:cBhvr>
                                        <p:cTn id="15" dur="500"/>
                                        <p:tgtEl>
                                          <p:spTgt spid="231515">
                                            <p:txEl>
                                              <p:charRg st="0" end="3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4">
                                            <p:txEl>
                                              <p:charRg st="0" end="39"/>
                                            </p:txEl>
                                          </p:spTgt>
                                        </p:tgtEl>
                                        <p:attrNameLst>
                                          <p:attrName>style.visibility</p:attrName>
                                        </p:attrNameLst>
                                      </p:cBhvr>
                                      <p:to>
                                        <p:strVal val="visible"/>
                                      </p:to>
                                    </p:set>
                                    <p:animEffect transition="in" filter="slide(fromRight)">
                                      <p:cBhvr>
                                        <p:cTn id="20" dur="500"/>
                                        <p:tgtEl>
                                          <p:spTgt spid="4">
                                            <p:txEl>
                                              <p:charRg st="0" end="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514" grpId="0"/>
      <p:bldP spid="231515" grpId="0" build="p"/>
      <p:bldP spid="4"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12692" name="Text Box 52"/>
          <p:cNvSpPr txBox="1"/>
          <p:nvPr/>
        </p:nvSpPr>
        <p:spPr>
          <a:xfrm>
            <a:off x="215900" y="287338"/>
            <a:ext cx="4953000" cy="5794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）输入</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输出指令</a:t>
            </a:r>
            <a:endParaRPr lang="zh-CN" altLang="en-US" b="1" dirty="0">
              <a:latin typeface="黑体" panose="02010609060101010101" pitchFamily="49" charset="-122"/>
              <a:ea typeface="黑体" panose="02010609060101010101" pitchFamily="49" charset="-122"/>
            </a:endParaRPr>
          </a:p>
        </p:txBody>
      </p:sp>
      <p:sp>
        <p:nvSpPr>
          <p:cNvPr id="112693" name="Text Box 53"/>
          <p:cNvSpPr txBox="1"/>
          <p:nvPr/>
        </p:nvSpPr>
        <p:spPr>
          <a:xfrm>
            <a:off x="1739900" y="1335088"/>
            <a:ext cx="1828800" cy="5191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3333FF"/>
                </a:solidFill>
                <a:latin typeface="Times New Roman" panose="02020603050405020304" pitchFamily="18" charset="0"/>
                <a:ea typeface="黑体" panose="02010609060101010101" pitchFamily="49" charset="-122"/>
              </a:rPr>
              <a:t>各种信息</a:t>
            </a:r>
            <a:endParaRPr lang="zh-CN" altLang="en-US" sz="2800" b="1" dirty="0">
              <a:solidFill>
                <a:srgbClr val="3333FF"/>
              </a:solidFill>
              <a:latin typeface="Times New Roman" panose="02020603050405020304" pitchFamily="18" charset="0"/>
              <a:ea typeface="黑体" panose="02010609060101010101" pitchFamily="49" charset="-122"/>
            </a:endParaRPr>
          </a:p>
        </p:txBody>
      </p:sp>
      <p:grpSp>
        <p:nvGrpSpPr>
          <p:cNvPr id="112694" name="Group 54"/>
          <p:cNvGrpSpPr/>
          <p:nvPr/>
        </p:nvGrpSpPr>
        <p:grpSpPr>
          <a:xfrm>
            <a:off x="901700" y="1716088"/>
            <a:ext cx="3505200" cy="579437"/>
            <a:chOff x="480" y="1968"/>
            <a:chExt cx="2208" cy="365"/>
          </a:xfrm>
        </p:grpSpPr>
        <p:sp>
          <p:nvSpPr>
            <p:cNvPr id="85003" name="Text Box 55"/>
            <p:cNvSpPr txBox="1"/>
            <p:nvPr/>
          </p:nvSpPr>
          <p:spPr>
            <a:xfrm>
              <a:off x="480" y="1968"/>
              <a:ext cx="2208"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chemeClr val="tx2"/>
                  </a:solidFill>
                  <a:latin typeface="黑体" panose="02010609060101010101" pitchFamily="49" charset="-122"/>
                  <a:ea typeface="黑体" panose="02010609060101010101" pitchFamily="49" charset="-122"/>
                </a:rPr>
                <a:t>主机       外设</a:t>
              </a:r>
              <a:endParaRPr lang="zh-CN" altLang="en-US" b="1" dirty="0">
                <a:solidFill>
                  <a:schemeClr val="tx2"/>
                </a:solidFill>
                <a:latin typeface="黑体" panose="02010609060101010101" pitchFamily="49" charset="-122"/>
                <a:ea typeface="黑体" panose="02010609060101010101" pitchFamily="49" charset="-122"/>
              </a:endParaRPr>
            </a:p>
          </p:txBody>
        </p:sp>
        <p:sp>
          <p:nvSpPr>
            <p:cNvPr id="85004" name="Line 56"/>
            <p:cNvSpPr/>
            <p:nvPr/>
          </p:nvSpPr>
          <p:spPr>
            <a:xfrm>
              <a:off x="1200" y="2160"/>
              <a:ext cx="624" cy="0"/>
            </a:xfrm>
            <a:prstGeom prst="line">
              <a:avLst/>
            </a:prstGeom>
            <a:ln w="28575" cap="sq" cmpd="sng">
              <a:solidFill>
                <a:schemeClr val="tx1"/>
              </a:solidFill>
              <a:prstDash val="solid"/>
              <a:headEnd type="triangle" w="med" len="med"/>
              <a:tailEnd type="triangle" w="med" len="med"/>
            </a:ln>
          </p:spPr>
        </p:sp>
      </p:grpSp>
      <p:sp>
        <p:nvSpPr>
          <p:cNvPr id="84998" name="AutoShape 65"/>
          <p:cNvSpPr/>
          <p:nvPr/>
        </p:nvSpPr>
        <p:spPr>
          <a:xfrm>
            <a:off x="4356100" y="982663"/>
            <a:ext cx="1295400" cy="1439862"/>
          </a:xfrm>
          <a:prstGeom prst="wedgeRoundRectCallout">
            <a:avLst>
              <a:gd name="adj1" fmla="val -135782"/>
              <a:gd name="adj2" fmla="val -5019"/>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zh-CN" sz="1800" dirty="0"/>
          </a:p>
        </p:txBody>
      </p:sp>
      <p:sp>
        <p:nvSpPr>
          <p:cNvPr id="84999" name="Text Box 66"/>
          <p:cNvSpPr txBox="1"/>
          <p:nvPr/>
        </p:nvSpPr>
        <p:spPr>
          <a:xfrm>
            <a:off x="4500563" y="1125538"/>
            <a:ext cx="1582737" cy="1192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数据；</a:t>
            </a:r>
            <a:endParaRPr lang="zh-CN" altLang="en-US" sz="1800" b="1" dirty="0"/>
          </a:p>
          <a:p>
            <a:pPr marL="0" lvl="0" indent="0" eaLnBrk="1" hangingPunct="1">
              <a:spcBef>
                <a:spcPct val="50000"/>
              </a:spcBef>
              <a:buClrTx/>
              <a:buSzTx/>
              <a:buFontTx/>
              <a:buNone/>
            </a:pPr>
            <a:r>
              <a:rPr lang="zh-CN" altLang="en-US" sz="1800" b="1" dirty="0"/>
              <a:t>控制命令；</a:t>
            </a:r>
            <a:endParaRPr lang="zh-CN" altLang="en-US" sz="1800" b="1" dirty="0"/>
          </a:p>
          <a:p>
            <a:pPr marL="0" lvl="0" indent="0" eaLnBrk="1" hangingPunct="1">
              <a:spcBef>
                <a:spcPct val="50000"/>
              </a:spcBef>
              <a:buClrTx/>
              <a:buSzTx/>
              <a:buFontTx/>
              <a:buNone/>
            </a:pPr>
            <a:r>
              <a:rPr lang="zh-CN" altLang="en-US" sz="1800" b="1" dirty="0"/>
              <a:t>状态。</a:t>
            </a:r>
            <a:endParaRPr lang="zh-CN" altLang="en-US" sz="1800" b="1" dirty="0"/>
          </a:p>
        </p:txBody>
      </p:sp>
      <p:sp>
        <p:nvSpPr>
          <p:cNvPr id="112707" name="Text Box 67"/>
          <p:cNvSpPr txBox="1"/>
          <p:nvPr/>
        </p:nvSpPr>
        <p:spPr>
          <a:xfrm>
            <a:off x="254000" y="2970213"/>
            <a:ext cx="4533900" cy="584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、外设的编址方式</a:t>
            </a:r>
            <a:endParaRPr lang="zh-CN" altLang="en-US" b="1" dirty="0">
              <a:latin typeface="黑体" panose="02010609060101010101" pitchFamily="49" charset="-122"/>
              <a:ea typeface="黑体" panose="02010609060101010101" pitchFamily="49" charset="-122"/>
            </a:endParaRPr>
          </a:p>
        </p:txBody>
      </p:sp>
      <p:sp>
        <p:nvSpPr>
          <p:cNvPr id="112711" name="Text Box 71"/>
          <p:cNvSpPr txBox="1"/>
          <p:nvPr/>
        </p:nvSpPr>
        <p:spPr>
          <a:xfrm>
            <a:off x="254000" y="3933825"/>
            <a:ext cx="8675688" cy="3508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sz="2800" b="1" dirty="0">
                <a:solidFill>
                  <a:srgbClr val="3333FF"/>
                </a:solidFill>
                <a:latin typeface="黑体" panose="02010609060101010101" pitchFamily="49" charset="-122"/>
                <a:ea typeface="黑体" panose="02010609060101010101" pitchFamily="49" charset="-122"/>
              </a:rPr>
              <a:t>I/O</a:t>
            </a:r>
            <a:r>
              <a:rPr lang="zh-CN" altLang="en-US" sz="2800" b="1" dirty="0">
                <a:solidFill>
                  <a:srgbClr val="3333FF"/>
                </a:solidFill>
                <a:latin typeface="黑体" panose="02010609060101010101" pitchFamily="49" charset="-122"/>
                <a:ea typeface="黑体" panose="02010609060101010101" pitchFamily="49" charset="-122"/>
              </a:rPr>
              <a:t>接口中寄存器或相当部件称为</a:t>
            </a:r>
            <a:r>
              <a:rPr lang="en-US" altLang="zh-CN" sz="2800" b="1" dirty="0">
                <a:solidFill>
                  <a:srgbClr val="3333FF"/>
                </a:solidFill>
                <a:latin typeface="黑体" panose="02010609060101010101" pitchFamily="49" charset="-122"/>
                <a:ea typeface="黑体" panose="02010609060101010101" pitchFamily="49" charset="-122"/>
              </a:rPr>
              <a:t>I/O</a:t>
            </a:r>
            <a:r>
              <a:rPr lang="zh-CN" altLang="en-US" sz="2800" b="1" dirty="0">
                <a:solidFill>
                  <a:srgbClr val="3333FF"/>
                </a:solidFill>
                <a:latin typeface="黑体" panose="02010609060101010101" pitchFamily="49" charset="-122"/>
                <a:ea typeface="黑体" panose="02010609060101010101" pitchFamily="49" charset="-122"/>
              </a:rPr>
              <a:t>端口。</a:t>
            </a:r>
            <a:endParaRPr lang="zh-CN" altLang="en-US" sz="2800" b="1" dirty="0">
              <a:latin typeface="黑体" panose="02010609060101010101" pitchFamily="49" charset="-122"/>
              <a:ea typeface="黑体" panose="02010609060101010101" pitchFamily="49" charset="-122"/>
            </a:endParaRPr>
          </a:p>
        </p:txBody>
      </p:sp>
      <p:sp>
        <p:nvSpPr>
          <p:cNvPr id="112712" name="Text Box 72"/>
          <p:cNvSpPr txBox="1"/>
          <p:nvPr/>
        </p:nvSpPr>
        <p:spPr>
          <a:xfrm>
            <a:off x="468313" y="4652963"/>
            <a:ext cx="6172200"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FF3300"/>
                </a:solidFill>
                <a:latin typeface="黑体" panose="02010609060101010101" pitchFamily="49" charset="-122"/>
                <a:ea typeface="黑体" panose="02010609060101010101" pitchFamily="49" charset="-122"/>
              </a:rPr>
              <a:t>如何为</a:t>
            </a:r>
            <a:r>
              <a:rPr lang="en-US" altLang="zh-CN" sz="2800" b="1" dirty="0">
                <a:solidFill>
                  <a:srgbClr val="FF3300"/>
                </a:solidFill>
                <a:latin typeface="黑体" panose="02010609060101010101" pitchFamily="49" charset="-122"/>
                <a:ea typeface="黑体" panose="02010609060101010101" pitchFamily="49" charset="-122"/>
              </a:rPr>
              <a:t>I/O</a:t>
            </a:r>
            <a:r>
              <a:rPr lang="zh-CN" altLang="en-US" sz="2800" b="1" dirty="0">
                <a:solidFill>
                  <a:srgbClr val="FF3300"/>
                </a:solidFill>
                <a:latin typeface="黑体" panose="02010609060101010101" pitchFamily="49" charset="-122"/>
                <a:ea typeface="黑体" panose="02010609060101010101" pitchFamily="49" charset="-122"/>
              </a:rPr>
              <a:t>端口分配地址？</a:t>
            </a:r>
            <a:endParaRPr lang="zh-CN" altLang="en-US" sz="2800" b="1" dirty="0">
              <a:solidFill>
                <a:srgbClr val="FF3300"/>
              </a:solidFill>
              <a:latin typeface="黑体" panose="02010609060101010101" pitchFamily="49" charset="-122"/>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12692"/>
                                        </p:tgtEl>
                                        <p:attrNameLst>
                                          <p:attrName>style.visibility</p:attrName>
                                        </p:attrNameLst>
                                      </p:cBhvr>
                                      <p:to>
                                        <p:strVal val="visible"/>
                                      </p:to>
                                    </p:set>
                                    <p:animEffect transition="in" filter="blinds(vertical)">
                                      <p:cBhvr>
                                        <p:cTn id="7" dur="500"/>
                                        <p:tgtEl>
                                          <p:spTgt spid="1126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12694"/>
                                        </p:tgtEl>
                                        <p:attrNameLst>
                                          <p:attrName>style.visibility</p:attrName>
                                        </p:attrNameLst>
                                      </p:cBhvr>
                                      <p:to>
                                        <p:strVal val="visible"/>
                                      </p:to>
                                    </p:set>
                                    <p:animEffect transition="in" filter="barn(outVertical)">
                                      <p:cBhvr>
                                        <p:cTn id="12" dur="500"/>
                                        <p:tgtEl>
                                          <p:spTgt spid="11269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12693">
                                            <p:txEl>
                                              <p:charRg st="0" end="5"/>
                                            </p:txEl>
                                          </p:spTgt>
                                        </p:tgtEl>
                                        <p:attrNameLst>
                                          <p:attrName>style.visibility</p:attrName>
                                        </p:attrNameLst>
                                      </p:cBhvr>
                                      <p:to>
                                        <p:strVal val="visible"/>
                                      </p:to>
                                    </p:set>
                                    <p:animEffect transition="in" filter="dissolve">
                                      <p:cBhvr>
                                        <p:cTn id="16" dur="500"/>
                                        <p:tgtEl>
                                          <p:spTgt spid="112693">
                                            <p:txEl>
                                              <p:charRg st="0"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112707"/>
                                        </p:tgtEl>
                                        <p:attrNameLst>
                                          <p:attrName>style.visibility</p:attrName>
                                        </p:attrNameLst>
                                      </p:cBhvr>
                                      <p:to>
                                        <p:strVal val="visible"/>
                                      </p:to>
                                    </p:set>
                                    <p:anim calcmode="lin" valueType="num">
                                      <p:cBhvr>
                                        <p:cTn id="21" dur="500" fill="hold"/>
                                        <p:tgtEl>
                                          <p:spTgt spid="112707"/>
                                        </p:tgtEl>
                                        <p:attrNameLst>
                                          <p:attrName>ppt_x</p:attrName>
                                        </p:attrNameLst>
                                      </p:cBhvr>
                                      <p:tavLst>
                                        <p:tav tm="0">
                                          <p:val>
                                            <p:strVal val="#ppt_x-#ppt_w/2"/>
                                          </p:val>
                                        </p:tav>
                                        <p:tav tm="100000">
                                          <p:val>
                                            <p:strVal val="#ppt_x"/>
                                          </p:val>
                                        </p:tav>
                                      </p:tavLst>
                                    </p:anim>
                                    <p:anim calcmode="lin" valueType="num">
                                      <p:cBhvr>
                                        <p:cTn id="22" dur="500" fill="hold"/>
                                        <p:tgtEl>
                                          <p:spTgt spid="112707"/>
                                        </p:tgtEl>
                                        <p:attrNameLst>
                                          <p:attrName>ppt_y</p:attrName>
                                        </p:attrNameLst>
                                      </p:cBhvr>
                                      <p:tavLst>
                                        <p:tav tm="0">
                                          <p:val>
                                            <p:strVal val="#ppt_y"/>
                                          </p:val>
                                        </p:tav>
                                        <p:tav tm="100000">
                                          <p:val>
                                            <p:strVal val="#ppt_y"/>
                                          </p:val>
                                        </p:tav>
                                      </p:tavLst>
                                    </p:anim>
                                    <p:anim calcmode="lin" valueType="num">
                                      <p:cBhvr>
                                        <p:cTn id="23" dur="500" fill="hold"/>
                                        <p:tgtEl>
                                          <p:spTgt spid="112707"/>
                                        </p:tgtEl>
                                        <p:attrNameLst>
                                          <p:attrName>ppt_w</p:attrName>
                                        </p:attrNameLst>
                                      </p:cBhvr>
                                      <p:tavLst>
                                        <p:tav tm="0">
                                          <p:val>
                                            <p:fltVal val="0.000000"/>
                                          </p:val>
                                        </p:tav>
                                        <p:tav tm="100000">
                                          <p:val>
                                            <p:strVal val="#ppt_w"/>
                                          </p:val>
                                        </p:tav>
                                      </p:tavLst>
                                    </p:anim>
                                    <p:anim calcmode="lin" valueType="num">
                                      <p:cBhvr>
                                        <p:cTn id="24" dur="500" fill="hold"/>
                                        <p:tgtEl>
                                          <p:spTgt spid="112707"/>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12711"/>
                                        </p:tgtEl>
                                        <p:attrNameLst>
                                          <p:attrName>style.visibility</p:attrName>
                                        </p:attrNameLst>
                                      </p:cBhvr>
                                      <p:to>
                                        <p:strVal val="visible"/>
                                      </p:to>
                                    </p:set>
                                    <p:animEffect transition="in" filter="dissolve">
                                      <p:cBhvr>
                                        <p:cTn id="29" dur="500"/>
                                        <p:tgtEl>
                                          <p:spTgt spid="11271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12712">
                                            <p:txEl>
                                              <p:charRg st="0" end="14"/>
                                            </p:txEl>
                                          </p:spTgt>
                                        </p:tgtEl>
                                        <p:attrNameLst>
                                          <p:attrName>style.visibility</p:attrName>
                                        </p:attrNameLst>
                                      </p:cBhvr>
                                      <p:to>
                                        <p:strVal val="visible"/>
                                      </p:to>
                                    </p:set>
                                    <p:anim calcmode="lin" valueType="num">
                                      <p:cBhvr additive="base">
                                        <p:cTn id="34" dur="500" fill="hold"/>
                                        <p:tgtEl>
                                          <p:spTgt spid="112712">
                                            <p:txEl>
                                              <p:charRg st="0" end="1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12712">
                                            <p:txEl>
                                              <p:charRg st="0"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2" grpId="0"/>
      <p:bldP spid="112693" grpId="0" advAuto="1000" build="p"/>
      <p:bldP spid="112707" grpId="0"/>
      <p:bldP spid="112711" grpId="0"/>
      <p:bldP spid="112712"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16771" name="Text Box 35"/>
          <p:cNvSpPr txBox="1"/>
          <p:nvPr/>
        </p:nvSpPr>
        <p:spPr>
          <a:xfrm>
            <a:off x="190500" y="131763"/>
            <a:ext cx="4038600" cy="52197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lvl="0" eaLnBrk="1" hangingPunct="1">
              <a:spcBef>
                <a:spcPct val="50000"/>
              </a:spcBef>
              <a:buClrTx/>
              <a:buSzTx/>
              <a:buFont typeface="Arial" panose="020B0604020202020204" pitchFamily="34" charset="0"/>
              <a:buChar char="•"/>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端口独立编址</a:t>
            </a:r>
            <a:endParaRPr lang="zh-CN" altLang="en-US" sz="2800" b="1" dirty="0">
              <a:latin typeface="黑体" panose="02010609060101010101" pitchFamily="49" charset="-122"/>
              <a:ea typeface="黑体" panose="02010609060101010101" pitchFamily="49" charset="-122"/>
            </a:endParaRPr>
          </a:p>
        </p:txBody>
      </p:sp>
      <p:sp>
        <p:nvSpPr>
          <p:cNvPr id="116772" name="Text Box 36"/>
          <p:cNvSpPr txBox="1"/>
          <p:nvPr/>
        </p:nvSpPr>
        <p:spPr>
          <a:xfrm>
            <a:off x="0" y="2133600"/>
            <a:ext cx="9144000"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solidFill>
                  <a:srgbClr val="3333FF"/>
                </a:solidFill>
                <a:latin typeface="黑体" panose="02010609060101010101" pitchFamily="49" charset="-122"/>
                <a:ea typeface="黑体" panose="02010609060101010101" pitchFamily="49" charset="-122"/>
              </a:rPr>
              <a:t>I/O</a:t>
            </a:r>
            <a:r>
              <a:rPr lang="zh-CN" altLang="en-US" sz="2800" b="1" dirty="0">
                <a:solidFill>
                  <a:srgbClr val="3333FF"/>
                </a:solidFill>
                <a:latin typeface="黑体" panose="02010609060101010101" pitchFamily="49" charset="-122"/>
                <a:ea typeface="黑体" panose="02010609060101010101" pitchFamily="49" charset="-122"/>
              </a:rPr>
              <a:t>地址空间不占主存地址空间，可与主存地址空间重叠。</a:t>
            </a:r>
            <a:endParaRPr lang="zh-CN" altLang="en-US" sz="2800" b="1" dirty="0">
              <a:solidFill>
                <a:srgbClr val="3333FF"/>
              </a:solidFill>
              <a:latin typeface="黑体" panose="02010609060101010101" pitchFamily="49" charset="-122"/>
              <a:ea typeface="黑体" panose="02010609060101010101" pitchFamily="49" charset="-122"/>
            </a:endParaRPr>
          </a:p>
        </p:txBody>
      </p:sp>
      <p:sp>
        <p:nvSpPr>
          <p:cNvPr id="116773" name="Text Box 37"/>
          <p:cNvSpPr txBox="1"/>
          <p:nvPr/>
        </p:nvSpPr>
        <p:spPr>
          <a:xfrm>
            <a:off x="2286000" y="4572000"/>
            <a:ext cx="4419600" cy="9207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访问存储器</a:t>
            </a:r>
            <a:endParaRPr lang="zh-CN" altLang="en-US" sz="2800" b="1" dirty="0">
              <a:latin typeface="黑体" panose="02010609060101010101" pitchFamily="49" charset="-122"/>
              <a:ea typeface="黑体" panose="02010609060101010101" pitchFamily="49" charset="-122"/>
            </a:endParaRPr>
          </a:p>
          <a:p>
            <a:pPr marL="0" lvl="0" indent="0" eaLnBrk="1" hangingPunct="1">
              <a:lnSpc>
                <a:spcPct val="60000"/>
              </a:lnSpc>
              <a:spcBef>
                <a:spcPct val="50000"/>
              </a:spcBef>
              <a:buClrTx/>
              <a:buSzTx/>
              <a:buFontTx/>
              <a:buNone/>
            </a:pPr>
            <a:r>
              <a:rPr lang="en-US" altLang="zh-CN" b="1" dirty="0">
                <a:latin typeface="黑体" panose="02010609060101010101" pitchFamily="49" charset="-122"/>
                <a:ea typeface="黑体" panose="02010609060101010101" pitchFamily="49" charset="-122"/>
              </a:rPr>
              <a:t>=0 </a:t>
            </a:r>
            <a:r>
              <a:rPr lang="zh-CN" altLang="en-US" sz="2800" b="1" dirty="0">
                <a:latin typeface="黑体" panose="02010609060101010101" pitchFamily="49" charset="-122"/>
                <a:ea typeface="黑体" panose="02010609060101010101" pitchFamily="49" charset="-122"/>
              </a:rPr>
              <a:t>访问</a:t>
            </a: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端口</a:t>
            </a:r>
            <a:endParaRPr lang="zh-CN" altLang="en-US" sz="2800" b="1" dirty="0">
              <a:latin typeface="黑体" panose="02010609060101010101" pitchFamily="49" charset="-122"/>
              <a:ea typeface="黑体" panose="02010609060101010101" pitchFamily="49" charset="-122"/>
            </a:endParaRPr>
          </a:p>
        </p:txBody>
      </p:sp>
      <p:sp>
        <p:nvSpPr>
          <p:cNvPr id="116774" name="Text Box 38"/>
          <p:cNvSpPr txBox="1"/>
          <p:nvPr/>
        </p:nvSpPr>
        <p:spPr>
          <a:xfrm>
            <a:off x="0" y="3573463"/>
            <a:ext cx="7885113"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3333FF"/>
                </a:solidFill>
                <a:latin typeface="黑体" panose="02010609060101010101" pitchFamily="49" charset="-122"/>
                <a:ea typeface="黑体" panose="02010609060101010101" pitchFamily="49" charset="-122"/>
              </a:rPr>
              <a:t>需设置专门的控制线区分访问对象，如</a:t>
            </a:r>
            <a:endParaRPr lang="zh-CN" altLang="en-US" sz="2800" b="1" dirty="0">
              <a:solidFill>
                <a:srgbClr val="3333FF"/>
              </a:solidFill>
              <a:latin typeface="黑体" panose="02010609060101010101" pitchFamily="49" charset="-122"/>
              <a:ea typeface="黑体" panose="02010609060101010101" pitchFamily="49" charset="-122"/>
            </a:endParaRPr>
          </a:p>
        </p:txBody>
      </p:sp>
      <p:sp>
        <p:nvSpPr>
          <p:cNvPr id="116775" name="Text Box 39"/>
          <p:cNvSpPr txBox="1"/>
          <p:nvPr/>
        </p:nvSpPr>
        <p:spPr>
          <a:xfrm>
            <a:off x="395288" y="908050"/>
            <a:ext cx="6180137" cy="998538"/>
          </a:xfrm>
          <a:prstGeom prst="rect">
            <a:avLst/>
          </a:prstGeom>
          <a:noFill/>
          <a:ln w="12700" cap="sq" cmpd="sng">
            <a:solidFill>
              <a:schemeClr val="bg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zh-CN" altLang="en-US" sz="2800" b="1" dirty="0">
                <a:latin typeface="黑体" panose="02010609060101010101" pitchFamily="49" charset="-122"/>
                <a:ea typeface="黑体" panose="02010609060101010101" pitchFamily="49" charset="-122"/>
              </a:rPr>
              <a:t>为每个</a:t>
            </a:r>
            <a:r>
              <a:rPr lang="en-US" altLang="zh-CN" sz="2800" b="1" dirty="0">
                <a:latin typeface="黑体" panose="02010609060101010101" pitchFamily="49" charset="-122"/>
                <a:ea typeface="黑体" panose="02010609060101010101" pitchFamily="49" charset="-122"/>
              </a:rPr>
              <a:t>I/O</a:t>
            </a:r>
            <a:r>
              <a:rPr lang="zh-CN" altLang="zh-CN" sz="2800" b="1" dirty="0">
                <a:latin typeface="黑体" panose="02010609060101010101" pitchFamily="49" charset="-122"/>
                <a:ea typeface="黑体" panose="02010609060101010101" pitchFamily="49" charset="-122"/>
              </a:rPr>
              <a:t>端口</a:t>
            </a:r>
            <a:r>
              <a:rPr lang="zh-CN" altLang="en-US" sz="2800" b="1" dirty="0">
                <a:latin typeface="黑体" panose="02010609060101010101" pitchFamily="49" charset="-122"/>
                <a:ea typeface="黑体" panose="02010609060101010101" pitchFamily="49" charset="-122"/>
              </a:rPr>
              <a:t>分配端口地址；</a:t>
            </a:r>
            <a:endParaRPr lang="zh-CN" altLang="en-US" sz="2800" b="1" dirty="0">
              <a:latin typeface="黑体" panose="02010609060101010101" pitchFamily="49" charset="-122"/>
              <a:ea typeface="黑体" panose="02010609060101010101" pitchFamily="49" charset="-122"/>
            </a:endParaRPr>
          </a:p>
          <a:p>
            <a:pPr marL="0" lvl="0" indent="0" eaLnBrk="1" hangingPunct="1">
              <a:lnSpc>
                <a:spcPct val="80000"/>
              </a:lnSpc>
              <a:spcBef>
                <a:spcPct val="50000"/>
              </a:spcBef>
              <a:buClrTx/>
              <a:buSzTx/>
              <a:buFontTx/>
              <a:buNone/>
            </a:pPr>
            <a:r>
              <a:rPr lang="zh-CN" altLang="en-US" sz="2800" b="1" dirty="0">
                <a:latin typeface="黑体" panose="02010609060101010101" pitchFamily="49" charset="-122"/>
                <a:ea typeface="黑体" panose="02010609060101010101" pitchFamily="49" charset="-122"/>
              </a:rPr>
              <a:t>在</a:t>
            </a: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指令中给出端口地址。</a:t>
            </a:r>
            <a:endParaRPr lang="zh-CN" altLang="en-US" sz="2800" b="1" dirty="0">
              <a:solidFill>
                <a:srgbClr val="FFFF00"/>
              </a:solidFill>
              <a:latin typeface="黑体" panose="02010609060101010101" pitchFamily="49" charset="-122"/>
              <a:ea typeface="黑体" panose="02010609060101010101" pitchFamily="49" charset="-122"/>
            </a:endParaRPr>
          </a:p>
        </p:txBody>
      </p:sp>
      <p:grpSp>
        <p:nvGrpSpPr>
          <p:cNvPr id="116780" name="Group 44"/>
          <p:cNvGrpSpPr/>
          <p:nvPr/>
        </p:nvGrpSpPr>
        <p:grpSpPr>
          <a:xfrm>
            <a:off x="990600" y="4724400"/>
            <a:ext cx="1066800" cy="460375"/>
            <a:chOff x="624" y="2976"/>
            <a:chExt cx="672" cy="290"/>
          </a:xfrm>
        </p:grpSpPr>
        <p:sp>
          <p:nvSpPr>
            <p:cNvPr id="86026" name="Text Box 41"/>
            <p:cNvSpPr txBox="1"/>
            <p:nvPr/>
          </p:nvSpPr>
          <p:spPr>
            <a:xfrm>
              <a:off x="624" y="3024"/>
              <a:ext cx="672" cy="24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b="1" dirty="0">
                  <a:solidFill>
                    <a:srgbClr val="3333FF"/>
                  </a:solidFill>
                  <a:latin typeface="黑体" panose="02010609060101010101" pitchFamily="49" charset="-122"/>
                  <a:ea typeface="黑体" panose="02010609060101010101" pitchFamily="49" charset="-122"/>
                </a:rPr>
                <a:t>M/IO</a:t>
              </a:r>
              <a:endParaRPr lang="en-US" altLang="zh-CN" b="1" dirty="0">
                <a:solidFill>
                  <a:srgbClr val="3333FF"/>
                </a:solidFill>
                <a:latin typeface="黑体" panose="02010609060101010101" pitchFamily="49" charset="-122"/>
                <a:ea typeface="黑体" panose="02010609060101010101" pitchFamily="49" charset="-122"/>
              </a:endParaRPr>
            </a:p>
          </p:txBody>
        </p:sp>
        <p:sp>
          <p:nvSpPr>
            <p:cNvPr id="86027" name="Line 42"/>
            <p:cNvSpPr/>
            <p:nvPr/>
          </p:nvSpPr>
          <p:spPr>
            <a:xfrm>
              <a:off x="1008" y="2976"/>
              <a:ext cx="192" cy="0"/>
            </a:xfrm>
            <a:prstGeom prst="line">
              <a:avLst/>
            </a:prstGeom>
            <a:ln w="28575" cap="sq" cmpd="sng">
              <a:solidFill>
                <a:srgbClr val="3333FF"/>
              </a:solidFill>
              <a:prstDash val="solid"/>
              <a:headEnd type="none" w="sm" len="sm"/>
              <a:tailEnd type="none" w="sm" len="sm"/>
            </a:ln>
          </p:spPr>
        </p:sp>
      </p:grpSp>
      <p:sp>
        <p:nvSpPr>
          <p:cNvPr id="116779" name="AutoShape 43"/>
          <p:cNvSpPr/>
          <p:nvPr/>
        </p:nvSpPr>
        <p:spPr>
          <a:xfrm>
            <a:off x="2057400" y="4648200"/>
            <a:ext cx="152400" cy="685800"/>
          </a:xfrm>
          <a:prstGeom prst="leftBrace">
            <a:avLst>
              <a:gd name="adj1" fmla="val 37500"/>
              <a:gd name="adj2" fmla="val 50000"/>
            </a:avLst>
          </a:prstGeom>
          <a:noFill/>
          <a:ln w="28575"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6771"/>
                                        </p:tgtEl>
                                        <p:attrNameLst>
                                          <p:attrName>style.visibility</p:attrName>
                                        </p:attrNameLst>
                                      </p:cBhvr>
                                      <p:to>
                                        <p:strVal val="visible"/>
                                      </p:to>
                                    </p:set>
                                    <p:anim calcmode="lin" valueType="num">
                                      <p:cBhvr>
                                        <p:cTn id="7" dur="500" fill="hold"/>
                                        <p:tgtEl>
                                          <p:spTgt spid="116771"/>
                                        </p:tgtEl>
                                        <p:attrNameLst>
                                          <p:attrName>ppt_x</p:attrName>
                                        </p:attrNameLst>
                                      </p:cBhvr>
                                      <p:tavLst>
                                        <p:tav tm="0">
                                          <p:val>
                                            <p:strVal val="#ppt_x"/>
                                          </p:val>
                                        </p:tav>
                                        <p:tav tm="100000">
                                          <p:val>
                                            <p:strVal val="#ppt_x"/>
                                          </p:val>
                                        </p:tav>
                                      </p:tavLst>
                                    </p:anim>
                                    <p:anim calcmode="lin" valueType="num">
                                      <p:cBhvr>
                                        <p:cTn id="8" dur="500" fill="hold"/>
                                        <p:tgtEl>
                                          <p:spTgt spid="116771"/>
                                        </p:tgtEl>
                                        <p:attrNameLst>
                                          <p:attrName>ppt_y</p:attrName>
                                        </p:attrNameLst>
                                      </p:cBhvr>
                                      <p:tavLst>
                                        <p:tav tm="0">
                                          <p:val>
                                            <p:strVal val="#ppt_y+#ppt_h/2"/>
                                          </p:val>
                                        </p:tav>
                                        <p:tav tm="100000">
                                          <p:val>
                                            <p:strVal val="#ppt_y"/>
                                          </p:val>
                                        </p:tav>
                                      </p:tavLst>
                                    </p:anim>
                                    <p:anim calcmode="lin" valueType="num">
                                      <p:cBhvr>
                                        <p:cTn id="9" dur="500" fill="hold"/>
                                        <p:tgtEl>
                                          <p:spTgt spid="116771"/>
                                        </p:tgtEl>
                                        <p:attrNameLst>
                                          <p:attrName>ppt_w</p:attrName>
                                        </p:attrNameLst>
                                      </p:cBhvr>
                                      <p:tavLst>
                                        <p:tav tm="0">
                                          <p:val>
                                            <p:strVal val="#ppt_w"/>
                                          </p:val>
                                        </p:tav>
                                        <p:tav tm="100000">
                                          <p:val>
                                            <p:strVal val="#ppt_w"/>
                                          </p:val>
                                        </p:tav>
                                      </p:tavLst>
                                    </p:anim>
                                    <p:anim calcmode="lin" valueType="num">
                                      <p:cBhvr>
                                        <p:cTn id="10" dur="500" fill="hold"/>
                                        <p:tgtEl>
                                          <p:spTgt spid="116771"/>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2" fill="hold" grpId="0" nodeType="clickEffect">
                                  <p:stCondLst>
                                    <p:cond delay="0"/>
                                  </p:stCondLst>
                                  <p:childTnLst>
                                    <p:set>
                                      <p:cBhvr>
                                        <p:cTn id="14" dur="1" fill="hold">
                                          <p:stCondLst>
                                            <p:cond delay="0"/>
                                          </p:stCondLst>
                                        </p:cTn>
                                        <p:tgtEl>
                                          <p:spTgt spid="116775"/>
                                        </p:tgtEl>
                                        <p:attrNameLst>
                                          <p:attrName>style.visibility</p:attrName>
                                        </p:attrNameLst>
                                      </p:cBhvr>
                                      <p:to>
                                        <p:strVal val="visible"/>
                                      </p:to>
                                    </p:set>
                                    <p:animEffect transition="in" filter="slide(fromRight)">
                                      <p:cBhvr>
                                        <p:cTn id="15" dur="500"/>
                                        <p:tgtEl>
                                          <p:spTgt spid="11677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116775">
                                            <p:txEl>
                                              <p:charRg st="0" end="16"/>
                                            </p:txEl>
                                          </p:spTgt>
                                        </p:tgtEl>
                                        <p:attrNameLst>
                                          <p:attrName>style.visibility</p:attrName>
                                        </p:attrNameLst>
                                      </p:cBhvr>
                                      <p:to>
                                        <p:strVal val="visible"/>
                                      </p:to>
                                    </p:set>
                                    <p:animEffect transition="in" filter="slide(fromRight)">
                                      <p:cBhvr>
                                        <p:cTn id="20" dur="500"/>
                                        <p:tgtEl>
                                          <p:spTgt spid="116775">
                                            <p:txEl>
                                              <p:charRg st="0" end="1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2" fill="hold" grpId="0" nodeType="clickEffect">
                                  <p:stCondLst>
                                    <p:cond delay="0"/>
                                  </p:stCondLst>
                                  <p:childTnLst>
                                    <p:set>
                                      <p:cBhvr>
                                        <p:cTn id="24" dur="1" fill="hold">
                                          <p:stCondLst>
                                            <p:cond delay="0"/>
                                          </p:stCondLst>
                                        </p:cTn>
                                        <p:tgtEl>
                                          <p:spTgt spid="116775">
                                            <p:txEl>
                                              <p:charRg st="16" end="31"/>
                                            </p:txEl>
                                          </p:spTgt>
                                        </p:tgtEl>
                                        <p:attrNameLst>
                                          <p:attrName>style.visibility</p:attrName>
                                        </p:attrNameLst>
                                      </p:cBhvr>
                                      <p:to>
                                        <p:strVal val="visible"/>
                                      </p:to>
                                    </p:set>
                                    <p:animEffect transition="in" filter="slide(fromRight)">
                                      <p:cBhvr>
                                        <p:cTn id="25" dur="500"/>
                                        <p:tgtEl>
                                          <p:spTgt spid="116775">
                                            <p:txEl>
                                              <p:charRg st="16" end="3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116772"/>
                                        </p:tgtEl>
                                        <p:attrNameLst>
                                          <p:attrName>style.visibility</p:attrName>
                                        </p:attrNameLst>
                                      </p:cBhvr>
                                      <p:to>
                                        <p:strVal val="visible"/>
                                      </p:to>
                                    </p:set>
                                    <p:anim calcmode="lin" valueType="num">
                                      <p:cBhvr>
                                        <p:cTn id="30" dur="500" fill="hold"/>
                                        <p:tgtEl>
                                          <p:spTgt spid="116772"/>
                                        </p:tgtEl>
                                        <p:attrNameLst>
                                          <p:attrName>ppt_x</p:attrName>
                                        </p:attrNameLst>
                                      </p:cBhvr>
                                      <p:tavLst>
                                        <p:tav tm="0">
                                          <p:val>
                                            <p:strVal val="#ppt_x-#ppt_w/2"/>
                                          </p:val>
                                        </p:tav>
                                        <p:tav tm="100000">
                                          <p:val>
                                            <p:strVal val="#ppt_x"/>
                                          </p:val>
                                        </p:tav>
                                      </p:tavLst>
                                    </p:anim>
                                    <p:anim calcmode="lin" valueType="num">
                                      <p:cBhvr>
                                        <p:cTn id="31" dur="500" fill="hold"/>
                                        <p:tgtEl>
                                          <p:spTgt spid="116772"/>
                                        </p:tgtEl>
                                        <p:attrNameLst>
                                          <p:attrName>ppt_y</p:attrName>
                                        </p:attrNameLst>
                                      </p:cBhvr>
                                      <p:tavLst>
                                        <p:tav tm="0">
                                          <p:val>
                                            <p:strVal val="#ppt_y"/>
                                          </p:val>
                                        </p:tav>
                                        <p:tav tm="100000">
                                          <p:val>
                                            <p:strVal val="#ppt_y"/>
                                          </p:val>
                                        </p:tav>
                                      </p:tavLst>
                                    </p:anim>
                                    <p:anim calcmode="lin" valueType="num">
                                      <p:cBhvr>
                                        <p:cTn id="32" dur="500" fill="hold"/>
                                        <p:tgtEl>
                                          <p:spTgt spid="116772"/>
                                        </p:tgtEl>
                                        <p:attrNameLst>
                                          <p:attrName>ppt_w</p:attrName>
                                        </p:attrNameLst>
                                      </p:cBhvr>
                                      <p:tavLst>
                                        <p:tav tm="0">
                                          <p:val>
                                            <p:fltVal val="0.000000"/>
                                          </p:val>
                                        </p:tav>
                                        <p:tav tm="100000">
                                          <p:val>
                                            <p:strVal val="#ppt_w"/>
                                          </p:val>
                                        </p:tav>
                                      </p:tavLst>
                                    </p:anim>
                                    <p:anim calcmode="lin" valueType="num">
                                      <p:cBhvr>
                                        <p:cTn id="33" dur="500" fill="hold"/>
                                        <p:tgtEl>
                                          <p:spTgt spid="116772"/>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2" fill="hold" grpId="0" nodeType="clickEffect">
                                  <p:stCondLst>
                                    <p:cond delay="0"/>
                                  </p:stCondLst>
                                  <p:childTnLst>
                                    <p:set>
                                      <p:cBhvr>
                                        <p:cTn id="37" dur="1" fill="hold">
                                          <p:stCondLst>
                                            <p:cond delay="0"/>
                                          </p:stCondLst>
                                        </p:cTn>
                                        <p:tgtEl>
                                          <p:spTgt spid="116774"/>
                                        </p:tgtEl>
                                        <p:attrNameLst>
                                          <p:attrName>style.visibility</p:attrName>
                                        </p:attrNameLst>
                                      </p:cBhvr>
                                      <p:to>
                                        <p:strVal val="visible"/>
                                      </p:to>
                                    </p:set>
                                    <p:anim calcmode="lin" valueType="num">
                                      <p:cBhvr>
                                        <p:cTn id="38" dur="500" fill="hold"/>
                                        <p:tgtEl>
                                          <p:spTgt spid="116774"/>
                                        </p:tgtEl>
                                        <p:attrNameLst>
                                          <p:attrName>ppt_x</p:attrName>
                                        </p:attrNameLst>
                                      </p:cBhvr>
                                      <p:tavLst>
                                        <p:tav tm="0">
                                          <p:val>
                                            <p:strVal val="#ppt_x+#ppt_w/2"/>
                                          </p:val>
                                        </p:tav>
                                        <p:tav tm="100000">
                                          <p:val>
                                            <p:strVal val="#ppt_x"/>
                                          </p:val>
                                        </p:tav>
                                      </p:tavLst>
                                    </p:anim>
                                    <p:anim calcmode="lin" valueType="num">
                                      <p:cBhvr>
                                        <p:cTn id="39" dur="500" fill="hold"/>
                                        <p:tgtEl>
                                          <p:spTgt spid="116774"/>
                                        </p:tgtEl>
                                        <p:attrNameLst>
                                          <p:attrName>ppt_y</p:attrName>
                                        </p:attrNameLst>
                                      </p:cBhvr>
                                      <p:tavLst>
                                        <p:tav tm="0">
                                          <p:val>
                                            <p:strVal val="#ppt_y"/>
                                          </p:val>
                                        </p:tav>
                                        <p:tav tm="100000">
                                          <p:val>
                                            <p:strVal val="#ppt_y"/>
                                          </p:val>
                                        </p:tav>
                                      </p:tavLst>
                                    </p:anim>
                                    <p:anim calcmode="lin" valueType="num">
                                      <p:cBhvr>
                                        <p:cTn id="40" dur="500" fill="hold"/>
                                        <p:tgtEl>
                                          <p:spTgt spid="116774"/>
                                        </p:tgtEl>
                                        <p:attrNameLst>
                                          <p:attrName>ppt_w</p:attrName>
                                        </p:attrNameLst>
                                      </p:cBhvr>
                                      <p:tavLst>
                                        <p:tav tm="0">
                                          <p:val>
                                            <p:fltVal val="0.000000"/>
                                          </p:val>
                                        </p:tav>
                                        <p:tav tm="100000">
                                          <p:val>
                                            <p:strVal val="#ppt_w"/>
                                          </p:val>
                                        </p:tav>
                                      </p:tavLst>
                                    </p:anim>
                                    <p:anim calcmode="lin" valueType="num">
                                      <p:cBhvr>
                                        <p:cTn id="41" dur="500" fill="hold"/>
                                        <p:tgtEl>
                                          <p:spTgt spid="116774"/>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16780"/>
                                        </p:tgtEl>
                                        <p:attrNameLst>
                                          <p:attrName>style.visibility</p:attrName>
                                        </p:attrNameLst>
                                      </p:cBhvr>
                                      <p:to>
                                        <p:strVal val="visible"/>
                                      </p:to>
                                    </p:set>
                                    <p:animEffect transition="in" filter="dissolve">
                                      <p:cBhvr>
                                        <p:cTn id="46" dur="500"/>
                                        <p:tgtEl>
                                          <p:spTgt spid="11678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6779"/>
                                        </p:tgtEl>
                                        <p:attrNameLst>
                                          <p:attrName>style.visibility</p:attrName>
                                        </p:attrNameLst>
                                      </p:cBhvr>
                                      <p:to>
                                        <p:strVal val="visible"/>
                                      </p:to>
                                    </p:set>
                                    <p:animEffect transition="in" filter="wipe(left)">
                                      <p:cBhvr>
                                        <p:cTn id="51" dur="500"/>
                                        <p:tgtEl>
                                          <p:spTgt spid="116779"/>
                                        </p:tgtEl>
                                      </p:cBhvr>
                                    </p:animEffect>
                                  </p:childTnLst>
                                </p:cTn>
                              </p:par>
                            </p:childTnLst>
                          </p:cTn>
                        </p:par>
                      </p:childTnLst>
                    </p:cTn>
                  </p:par>
                  <p:par>
                    <p:cTn id="52" fill="hold">
                      <p:stCondLst>
                        <p:cond delay="indefinite"/>
                      </p:stCondLst>
                      <p:childTnLst>
                        <p:par>
                          <p:cTn id="53" fill="hold">
                            <p:stCondLst>
                              <p:cond delay="0"/>
                            </p:stCondLst>
                            <p:childTnLst>
                              <p:par>
                                <p:cTn id="54" presetID="7" presetClass="entr" presetSubtype="2" fill="hold" grpId="0" nodeType="clickEffect">
                                  <p:stCondLst>
                                    <p:cond delay="0"/>
                                  </p:stCondLst>
                                  <p:childTnLst>
                                    <p:set>
                                      <p:cBhvr>
                                        <p:cTn id="55" dur="1" fill="hold">
                                          <p:stCondLst>
                                            <p:cond delay="0"/>
                                          </p:stCondLst>
                                        </p:cTn>
                                        <p:tgtEl>
                                          <p:spTgt spid="116773">
                                            <p:txEl>
                                              <p:charRg st="0" end="9"/>
                                            </p:txEl>
                                          </p:spTgt>
                                        </p:tgtEl>
                                        <p:attrNameLst>
                                          <p:attrName>style.visibility</p:attrName>
                                        </p:attrNameLst>
                                      </p:cBhvr>
                                      <p:to>
                                        <p:strVal val="visible"/>
                                      </p:to>
                                    </p:set>
                                    <p:anim calcmode="lin" valueType="num">
                                      <p:cBhvr additive="base">
                                        <p:cTn id="56" dur="5000" fill="hold"/>
                                        <p:tgtEl>
                                          <p:spTgt spid="116773">
                                            <p:txEl>
                                              <p:charRg st="0" end="9"/>
                                            </p:txEl>
                                          </p:spTgt>
                                        </p:tgtEl>
                                        <p:attrNameLst>
                                          <p:attrName>ppt_x</p:attrName>
                                        </p:attrNameLst>
                                      </p:cBhvr>
                                      <p:tavLst>
                                        <p:tav tm="0">
                                          <p:val>
                                            <p:strVal val="1+#ppt_w/2"/>
                                          </p:val>
                                        </p:tav>
                                        <p:tav tm="100000">
                                          <p:val>
                                            <p:strVal val="#ppt_x"/>
                                          </p:val>
                                        </p:tav>
                                      </p:tavLst>
                                    </p:anim>
                                    <p:anim calcmode="lin" valueType="num">
                                      <p:cBhvr additive="base">
                                        <p:cTn id="57" dur="5000" fill="hold"/>
                                        <p:tgtEl>
                                          <p:spTgt spid="116773">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7" presetClass="entr" presetSubtype="2" fill="hold" grpId="0" nodeType="clickEffect">
                                  <p:stCondLst>
                                    <p:cond delay="0"/>
                                  </p:stCondLst>
                                  <p:childTnLst>
                                    <p:set>
                                      <p:cBhvr>
                                        <p:cTn id="61" dur="1" fill="hold">
                                          <p:stCondLst>
                                            <p:cond delay="0"/>
                                          </p:stCondLst>
                                        </p:cTn>
                                        <p:tgtEl>
                                          <p:spTgt spid="116773">
                                            <p:txEl>
                                              <p:charRg st="9" end="20"/>
                                            </p:txEl>
                                          </p:spTgt>
                                        </p:tgtEl>
                                        <p:attrNameLst>
                                          <p:attrName>style.visibility</p:attrName>
                                        </p:attrNameLst>
                                      </p:cBhvr>
                                      <p:to>
                                        <p:strVal val="visible"/>
                                      </p:to>
                                    </p:set>
                                    <p:anim calcmode="lin" valueType="num">
                                      <p:cBhvr additive="base">
                                        <p:cTn id="62" dur="5000" fill="hold"/>
                                        <p:tgtEl>
                                          <p:spTgt spid="116773">
                                            <p:txEl>
                                              <p:charRg st="9" end="20"/>
                                            </p:txEl>
                                          </p:spTgt>
                                        </p:tgtEl>
                                        <p:attrNameLst>
                                          <p:attrName>ppt_x</p:attrName>
                                        </p:attrNameLst>
                                      </p:cBhvr>
                                      <p:tavLst>
                                        <p:tav tm="0">
                                          <p:val>
                                            <p:strVal val="1+#ppt_w/2"/>
                                          </p:val>
                                        </p:tav>
                                        <p:tav tm="100000">
                                          <p:val>
                                            <p:strVal val="#ppt_x"/>
                                          </p:val>
                                        </p:tav>
                                      </p:tavLst>
                                    </p:anim>
                                    <p:anim calcmode="lin" valueType="num">
                                      <p:cBhvr additive="base">
                                        <p:cTn id="63" dur="5000" fill="hold"/>
                                        <p:tgtEl>
                                          <p:spTgt spid="116773">
                                            <p:txEl>
                                              <p:charRg st="9" end="2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71" grpId="0"/>
      <p:bldP spid="116772" grpId="0"/>
      <p:bldP spid="116773" grpId="0" build="p"/>
      <p:bldP spid="116774" grpId="0"/>
      <p:bldP spid="116775" grpId="0" animBg="1" build="p"/>
      <p:bldP spid="116779"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18805" name="Text Box 21"/>
          <p:cNvSpPr txBox="1"/>
          <p:nvPr/>
        </p:nvSpPr>
        <p:spPr>
          <a:xfrm>
            <a:off x="179388" y="360363"/>
            <a:ext cx="6516687" cy="52197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lvl="0" eaLnBrk="1" hangingPunct="1">
              <a:spcBef>
                <a:spcPct val="50000"/>
              </a:spcBef>
              <a:buClrTx/>
              <a:buSzTx/>
              <a:buFont typeface="Arial" panose="020B0604020202020204" pitchFamily="34" charset="0"/>
              <a:buChar char="•"/>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端口与主存单元统一编址</a:t>
            </a:r>
            <a:endParaRPr lang="zh-CN" altLang="en-US" sz="2800" b="1" dirty="0">
              <a:latin typeface="黑体" panose="02010609060101010101" pitchFamily="49" charset="-122"/>
              <a:ea typeface="黑体" panose="02010609060101010101" pitchFamily="49" charset="-122"/>
            </a:endParaRPr>
          </a:p>
        </p:txBody>
      </p:sp>
      <p:sp>
        <p:nvSpPr>
          <p:cNvPr id="118806" name="Text Box 22"/>
          <p:cNvSpPr txBox="1"/>
          <p:nvPr/>
        </p:nvSpPr>
        <p:spPr>
          <a:xfrm>
            <a:off x="182880" y="1082675"/>
            <a:ext cx="8649970" cy="21710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20000"/>
              </a:lnSpc>
              <a:spcBef>
                <a:spcPts val="50"/>
              </a:spcBef>
              <a:spcAft>
                <a:spcPts val="0"/>
              </a:spcAft>
              <a:buClrTx/>
              <a:buSzTx/>
              <a:buFontTx/>
              <a:buNone/>
            </a:pPr>
            <a:r>
              <a:rPr lang="en-US" altLang="zh-CN" sz="2800" b="1" dirty="0">
                <a:solidFill>
                  <a:srgbClr val="3333FF"/>
                </a:solidFill>
                <a:latin typeface="黑体" panose="02010609060101010101" pitchFamily="49" charset="-122"/>
                <a:ea typeface="黑体" panose="02010609060101010101" pitchFamily="49" charset="-122"/>
              </a:rPr>
              <a:t>   I/O</a:t>
            </a:r>
            <a:r>
              <a:rPr lang="zh-CN" altLang="en-US" sz="2800" b="1" dirty="0">
                <a:solidFill>
                  <a:srgbClr val="3333FF"/>
                </a:solidFill>
                <a:latin typeface="黑体" panose="02010609060101010101" pitchFamily="49" charset="-122"/>
                <a:ea typeface="黑体" panose="02010609060101010101" pitchFamily="49" charset="-122"/>
              </a:rPr>
              <a:t>端口与主存单元使用一个地址空间，用不同的</a:t>
            </a:r>
            <a:endParaRPr lang="zh-CN" altLang="en-US" sz="2800" b="1" dirty="0">
              <a:solidFill>
                <a:srgbClr val="3333FF"/>
              </a:solidFill>
              <a:latin typeface="黑体" panose="02010609060101010101" pitchFamily="49" charset="-122"/>
              <a:ea typeface="黑体" panose="02010609060101010101" pitchFamily="49" charset="-122"/>
            </a:endParaRPr>
          </a:p>
          <a:p>
            <a:pPr marL="0" lvl="0" indent="0" eaLnBrk="1" hangingPunct="1">
              <a:lnSpc>
                <a:spcPct val="120000"/>
              </a:lnSpc>
              <a:spcBef>
                <a:spcPts val="50"/>
              </a:spcBef>
              <a:spcAft>
                <a:spcPts val="0"/>
              </a:spcAft>
              <a:buClrTx/>
              <a:buSzTx/>
              <a:buFontTx/>
              <a:buNone/>
            </a:pPr>
            <a:r>
              <a:rPr lang="zh-CN" altLang="en-US" sz="2800" b="1" dirty="0">
                <a:solidFill>
                  <a:srgbClr val="3333FF"/>
                </a:solidFill>
                <a:latin typeface="黑体" panose="02010609060101010101" pitchFamily="49" charset="-122"/>
                <a:ea typeface="黑体" panose="02010609060101010101" pitchFamily="49" charset="-122"/>
              </a:rPr>
              <a:t>地址码来区分它们。</a:t>
            </a:r>
            <a:endParaRPr lang="zh-CN" altLang="en-US" sz="2800" b="1" dirty="0">
              <a:solidFill>
                <a:srgbClr val="3333FF"/>
              </a:solidFill>
              <a:latin typeface="黑体" panose="02010609060101010101" pitchFamily="49" charset="-122"/>
              <a:ea typeface="黑体" panose="02010609060101010101" pitchFamily="49" charset="-122"/>
            </a:endParaRPr>
          </a:p>
          <a:p>
            <a:pPr marL="0" lvl="0" indent="0" eaLnBrk="1" hangingPunct="1">
              <a:lnSpc>
                <a:spcPct val="120000"/>
              </a:lnSpc>
              <a:spcBef>
                <a:spcPts val="50"/>
              </a:spcBef>
              <a:spcAft>
                <a:spcPts val="0"/>
              </a:spcAft>
              <a:buClrTx/>
              <a:buSzTx/>
              <a:buFontTx/>
              <a:buNone/>
            </a:pPr>
            <a:r>
              <a:rPr lang="zh-CN" altLang="en-US" sz="2800" b="1" dirty="0">
                <a:solidFill>
                  <a:srgbClr val="3333FF"/>
                </a:solidFill>
                <a:latin typeface="黑体" panose="02010609060101010101" pitchFamily="49" charset="-122"/>
                <a:ea typeface="黑体" panose="02010609060101010101" pitchFamily="49" charset="-122"/>
              </a:rPr>
              <a:t>    </a:t>
            </a:r>
            <a:r>
              <a:rPr lang="zh-CN" altLang="en-US" sz="2800" b="1" dirty="0">
                <a:solidFill>
                  <a:schemeClr val="tx1"/>
                </a:solidFill>
                <a:latin typeface="黑体" panose="02010609060101010101" pitchFamily="49" charset="-122"/>
                <a:ea typeface="黑体" panose="02010609060101010101" pitchFamily="49" charset="-122"/>
              </a:rPr>
              <a:t>例如，将</a:t>
            </a:r>
            <a:r>
              <a:rPr lang="zh-CN" altLang="en-US" sz="2800" b="1" dirty="0">
                <a:solidFill>
                  <a:srgbClr val="3333FF"/>
                </a:solidFill>
                <a:latin typeface="黑体" panose="02010609060101010101" pitchFamily="49" charset="-122"/>
                <a:ea typeface="黑体" panose="02010609060101010101" pitchFamily="49" charset="-122"/>
              </a:rPr>
              <a:t>存储地址空间</a:t>
            </a:r>
            <a:r>
              <a:rPr lang="zh-CN" altLang="en-US" sz="2800" b="1" dirty="0">
                <a:solidFill>
                  <a:schemeClr val="tx1"/>
                </a:solidFill>
                <a:latin typeface="黑体" panose="02010609060101010101" pitchFamily="49" charset="-122"/>
                <a:ea typeface="黑体" panose="02010609060101010101" pitchFamily="49" charset="-122"/>
              </a:rPr>
              <a:t>的</a:t>
            </a:r>
            <a:r>
              <a:rPr lang="zh-CN" altLang="en-US" sz="2800" b="1" dirty="0">
                <a:solidFill>
                  <a:srgbClr val="3333FF"/>
                </a:solidFill>
                <a:latin typeface="黑体" panose="02010609060101010101" pitchFamily="49" charset="-122"/>
                <a:ea typeface="黑体" panose="02010609060101010101" pitchFamily="49" charset="-122"/>
              </a:rPr>
              <a:t>低端</a:t>
            </a:r>
            <a:r>
              <a:rPr lang="zh-CN" altLang="en-US" sz="2800" b="1" dirty="0">
                <a:solidFill>
                  <a:schemeClr val="tx1"/>
                </a:solidFill>
                <a:latin typeface="黑体" panose="02010609060101010101" pitchFamily="49" charset="-122"/>
                <a:ea typeface="黑体" panose="02010609060101010101" pitchFamily="49" charset="-122"/>
              </a:rPr>
              <a:t>分配给主存单元，</a:t>
            </a:r>
            <a:r>
              <a:rPr lang="zh-CN" altLang="en-US" sz="2800" b="1" dirty="0">
                <a:solidFill>
                  <a:srgbClr val="3333FF"/>
                </a:solidFill>
                <a:latin typeface="黑体" panose="02010609060101010101" pitchFamily="49" charset="-122"/>
                <a:ea typeface="黑体" panose="02010609060101010101" pitchFamily="49" charset="-122"/>
              </a:rPr>
              <a:t>高端</a:t>
            </a:r>
            <a:r>
              <a:rPr lang="zh-CN" altLang="en-US" sz="2800" b="1" dirty="0">
                <a:solidFill>
                  <a:schemeClr val="tx1"/>
                </a:solidFill>
                <a:latin typeface="黑体" panose="02010609060101010101" pitchFamily="49" charset="-122"/>
                <a:ea typeface="黑体" panose="02010609060101010101" pitchFamily="49" charset="-122"/>
              </a:rPr>
              <a:t>分配给</a:t>
            </a:r>
            <a:r>
              <a:rPr lang="en-US" altLang="zh-CN" sz="2800" b="1" dirty="0">
                <a:solidFill>
                  <a:schemeClr val="tx1"/>
                </a:solidFill>
                <a:latin typeface="黑体" panose="02010609060101010101" pitchFamily="49" charset="-122"/>
                <a:ea typeface="黑体" panose="02010609060101010101" pitchFamily="49" charset="-122"/>
              </a:rPr>
              <a:t>I/O</a:t>
            </a:r>
            <a:r>
              <a:rPr lang="zh-CN" altLang="en-US" sz="2800" b="1" dirty="0">
                <a:solidFill>
                  <a:schemeClr val="tx1"/>
                </a:solidFill>
                <a:latin typeface="黑体" panose="02010609060101010101" pitchFamily="49" charset="-122"/>
                <a:ea typeface="黑体" panose="02010609060101010101" pitchFamily="49" charset="-122"/>
              </a:rPr>
              <a:t>端口。</a:t>
            </a:r>
            <a:endParaRPr lang="zh-CN" altLang="en-US" sz="2800" b="1" dirty="0">
              <a:solidFill>
                <a:schemeClr val="tx1"/>
              </a:solidFill>
              <a:latin typeface="黑体" panose="02010609060101010101" pitchFamily="49" charset="-122"/>
              <a:ea typeface="黑体" panose="02010609060101010101" pitchFamily="49" charset="-122"/>
            </a:endParaRPr>
          </a:p>
        </p:txBody>
      </p:sp>
      <p:sp>
        <p:nvSpPr>
          <p:cNvPr id="118808" name="Text Box 24"/>
          <p:cNvSpPr txBox="1">
            <a:spLocks noChangeArrowheads="1"/>
          </p:cNvSpPr>
          <p:nvPr/>
        </p:nvSpPr>
        <p:spPr bwMode="auto">
          <a:xfrm>
            <a:off x="179388" y="4581525"/>
            <a:ext cx="9144000" cy="1791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ts val="3300"/>
              </a:lnSpc>
              <a:spcBef>
                <a:spcPct val="50000"/>
              </a:spcBef>
              <a:spcAft>
                <a:spcPct val="0"/>
              </a:spcAft>
              <a:buClrTx/>
              <a:buSzTx/>
              <a:buFont typeface="Arial" panose="020B0604020202020204" pitchFamily="34" charset="0"/>
              <a:buChar char="•"/>
              <a:defRPr/>
            </a:pP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设置</a:t>
            </a:r>
            <a:r>
              <a:rPr kumimoji="1" lang="zh-CN" altLang="en-US" sz="2800" b="1" i="0" u="none" strike="noStrike" kern="1200" cap="none" spc="0" normalizeH="0" baseline="0" noProof="0" dirty="0" smtClean="0">
                <a:ln>
                  <a:noFill/>
                </a:ln>
                <a:solidFill>
                  <a:srgbClr val="3333FF"/>
                </a:solidFill>
                <a:effectLst/>
                <a:uLnTx/>
                <a:uFillTx/>
                <a:latin typeface="黑体" panose="02010609060101010101" pitchFamily="49" charset="-122"/>
                <a:ea typeface="黑体" panose="02010609060101010101" pitchFamily="49" charset="-122"/>
                <a:cs typeface="+mn-cs"/>
              </a:rPr>
              <a:t>专用</a:t>
            </a:r>
            <a:r>
              <a:rPr kumimoji="1" lang="en-US" altLang="zh-CN" sz="2800" b="1" i="0" u="none" strike="noStrike" kern="1200" cap="none" spc="0" normalizeH="0" baseline="0" noProof="0" dirty="0" smtClean="0">
                <a:ln>
                  <a:noFill/>
                </a:ln>
                <a:solidFill>
                  <a:srgbClr val="3333FF"/>
                </a:solidFill>
                <a:effectLst/>
                <a:uLnTx/>
                <a:uFillTx/>
                <a:latin typeface="黑体" panose="02010609060101010101" pitchFamily="49" charset="-122"/>
                <a:ea typeface="黑体" panose="02010609060101010101" pitchFamily="49" charset="-122"/>
                <a:cs typeface="+mn-cs"/>
              </a:rPr>
              <a:t>I/O</a:t>
            </a:r>
            <a:r>
              <a:rPr kumimoji="1" lang="zh-CN" altLang="en-US" sz="2800" b="1" i="0" u="none" strike="noStrike" kern="1200" cap="none" spc="0" normalizeH="0" baseline="0" noProof="0" dirty="0" smtClean="0">
                <a:ln>
                  <a:noFill/>
                </a:ln>
                <a:solidFill>
                  <a:srgbClr val="3333FF"/>
                </a:solidFill>
                <a:effectLst/>
                <a:uLnTx/>
                <a:uFillTx/>
                <a:latin typeface="黑体" panose="02010609060101010101" pitchFamily="49" charset="-122"/>
                <a:ea typeface="黑体" panose="02010609060101010101" pitchFamily="49" charset="-122"/>
                <a:cs typeface="+mn-cs"/>
              </a:rPr>
              <a:t>指令</a:t>
            </a:r>
            <a:endParaRPr kumimoji="1" lang="zh-CN" altLang="en-US" sz="2800" b="1" i="0" u="none" strike="noStrike" kern="1200" cap="none" spc="0" normalizeH="0" baseline="0" noProof="0" dirty="0" smtClean="0">
              <a:ln>
                <a:noFill/>
              </a:ln>
              <a:solidFill>
                <a:srgbClr val="3333FF"/>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ts val="3300"/>
              </a:lnSpc>
              <a:spcBef>
                <a:spcPct val="5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采用</a:t>
            </a:r>
            <a:r>
              <a:rPr kumimoji="1"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I/O</a:t>
            </a: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独立编址，用</a:t>
            </a:r>
            <a:r>
              <a:rPr kumimoji="1"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I/O</a:t>
            </a: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指令访问</a:t>
            </a:r>
            <a:r>
              <a:rPr kumimoji="1"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I/O</a:t>
            </a: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端口。</a:t>
            </a:r>
            <a:endPar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ts val="3300"/>
              </a:lnSpc>
              <a:spcBef>
                <a:spcPct val="5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指令中说明输入</a:t>
            </a:r>
            <a:r>
              <a:rPr kumimoji="1"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输出操作，并给出端口地址。</a:t>
            </a:r>
            <a:endPar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18809" name="Text Box 25"/>
          <p:cNvSpPr txBox="1"/>
          <p:nvPr/>
        </p:nvSpPr>
        <p:spPr>
          <a:xfrm>
            <a:off x="-396875" y="1412875"/>
            <a:ext cx="8915400" cy="3841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b="1" dirty="0">
                <a:solidFill>
                  <a:srgbClr val="FF0000"/>
                </a:solidFill>
                <a:latin typeface="黑体" panose="02010609060101010101" pitchFamily="49" charset="-122"/>
                <a:ea typeface="黑体" panose="02010609060101010101" pitchFamily="49" charset="-122"/>
              </a:rPr>
              <a:t>            </a:t>
            </a:r>
            <a:endParaRPr lang="en-US" altLang="zh-CN" b="1" dirty="0">
              <a:solidFill>
                <a:srgbClr val="FFFF00"/>
              </a:solidFill>
              <a:latin typeface="黑体" panose="02010609060101010101" pitchFamily="49" charset="-122"/>
              <a:ea typeface="黑体" panose="02010609060101010101" pitchFamily="49" charset="-122"/>
            </a:endParaRPr>
          </a:p>
        </p:txBody>
      </p:sp>
      <p:sp>
        <p:nvSpPr>
          <p:cNvPr id="118810" name="Text Box 26"/>
          <p:cNvSpPr txBox="1"/>
          <p:nvPr/>
        </p:nvSpPr>
        <p:spPr>
          <a:xfrm>
            <a:off x="323850" y="3573463"/>
            <a:ext cx="5334000" cy="5794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B</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I/O</a:t>
            </a:r>
            <a:r>
              <a:rPr lang="zh-CN" altLang="en-US" b="1" dirty="0">
                <a:latin typeface="黑体" panose="02010609060101010101" pitchFamily="49" charset="-122"/>
                <a:ea typeface="黑体" panose="02010609060101010101" pitchFamily="49" charset="-122"/>
              </a:rPr>
              <a:t>指令设置方式</a:t>
            </a:r>
            <a:endParaRPr lang="zh-CN" altLang="en-US" b="1" dirty="0">
              <a:latin typeface="黑体" panose="02010609060101010101" pitchFamily="49" charset="-122"/>
              <a:ea typeface="黑体" panose="02010609060101010101" pitchFamily="49" charset="-122"/>
            </a:endParaRPr>
          </a:p>
        </p:txBody>
      </p:sp>
      <p:sp>
        <p:nvSpPr>
          <p:cNvPr id="118811" name="Line 27"/>
          <p:cNvSpPr/>
          <p:nvPr/>
        </p:nvSpPr>
        <p:spPr>
          <a:xfrm>
            <a:off x="3563938" y="4868863"/>
            <a:ext cx="914400" cy="0"/>
          </a:xfrm>
          <a:prstGeom prst="line">
            <a:avLst/>
          </a:prstGeom>
          <a:ln w="28575" cap="sq" cmpd="sng">
            <a:solidFill>
              <a:srgbClr val="FF3300"/>
            </a:solidFill>
            <a:prstDash val="solid"/>
            <a:headEnd type="none" w="med" len="med"/>
            <a:tailEnd type="none" w="med" len="med"/>
          </a:ln>
        </p:spPr>
      </p:sp>
      <p:sp>
        <p:nvSpPr>
          <p:cNvPr id="118812" name="Text Box 28"/>
          <p:cNvSpPr txBox="1"/>
          <p:nvPr/>
        </p:nvSpPr>
        <p:spPr>
          <a:xfrm>
            <a:off x="4487863" y="4578350"/>
            <a:ext cx="3048000"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FF3300"/>
                </a:solidFill>
                <a:latin typeface="黑体" panose="02010609060101010101" pitchFamily="49" charset="-122"/>
                <a:ea typeface="黑体" panose="02010609060101010101" pitchFamily="49" charset="-122"/>
              </a:rPr>
              <a:t>显式</a:t>
            </a:r>
            <a:r>
              <a:rPr lang="en-US" altLang="zh-CN" sz="2800" b="1" dirty="0">
                <a:solidFill>
                  <a:srgbClr val="FF3300"/>
                </a:solidFill>
                <a:latin typeface="黑体" panose="02010609060101010101" pitchFamily="49" charset="-122"/>
                <a:ea typeface="黑体" panose="02010609060101010101" pitchFamily="49" charset="-122"/>
              </a:rPr>
              <a:t>I/O</a:t>
            </a:r>
            <a:r>
              <a:rPr lang="zh-CN" altLang="en-US" sz="2800" b="1" dirty="0">
                <a:solidFill>
                  <a:srgbClr val="FF3300"/>
                </a:solidFill>
                <a:latin typeface="黑体" panose="02010609060101010101" pitchFamily="49" charset="-122"/>
                <a:ea typeface="黑体" panose="02010609060101010101" pitchFamily="49" charset="-122"/>
              </a:rPr>
              <a:t>指令</a:t>
            </a:r>
            <a:endParaRPr lang="zh-CN" altLang="en-US" sz="2800" b="1" dirty="0">
              <a:solidFill>
                <a:srgbClr val="FF3300"/>
              </a:solidFill>
              <a:latin typeface="黑体" panose="02010609060101010101" pitchFamily="49" charset="-122"/>
              <a:ea typeface="黑体" panose="02010609060101010101" pitchFamily="49" charset="-122"/>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8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18809">
                                            <p:txEl>
                                              <p:charRg st="0" end="13"/>
                                            </p:txEl>
                                          </p:spTgt>
                                        </p:tgtEl>
                                        <p:attrNameLst>
                                          <p:attrName>style.visibility</p:attrName>
                                        </p:attrNameLst>
                                      </p:cBhvr>
                                      <p:to>
                                        <p:strVal val="visible"/>
                                      </p:to>
                                    </p:set>
                                    <p:anim calcmode="lin" valueType="num">
                                      <p:cBhvr additive="base">
                                        <p:cTn id="11" dur="500" fill="hold"/>
                                        <p:tgtEl>
                                          <p:spTgt spid="118809">
                                            <p:txEl>
                                              <p:charRg st="0" end="1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18809">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806">
                                            <p:txEl>
                                              <p:charRg st="0" end="27"/>
                                            </p:txEl>
                                          </p:spTgt>
                                        </p:tgtEl>
                                        <p:attrNameLst>
                                          <p:attrName>style.visibility</p:attrName>
                                        </p:attrNameLst>
                                      </p:cBhvr>
                                      <p:to>
                                        <p:strVal val="visible"/>
                                      </p:to>
                                    </p:set>
                                    <p:animEffect transition="in" filter="wipe(left)">
                                      <p:cBhvr>
                                        <p:cTn id="17" dur="500"/>
                                        <p:tgtEl>
                                          <p:spTgt spid="118806">
                                            <p:txEl>
                                              <p:charRg st="0" end="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806">
                                            <p:txEl>
                                              <p:charRg st="27" end="37"/>
                                            </p:txEl>
                                          </p:spTgt>
                                        </p:tgtEl>
                                        <p:attrNameLst>
                                          <p:attrName>style.visibility</p:attrName>
                                        </p:attrNameLst>
                                      </p:cBhvr>
                                      <p:to>
                                        <p:strVal val="visible"/>
                                      </p:to>
                                    </p:set>
                                    <p:animEffect transition="in" filter="wipe(left)">
                                      <p:cBhvr>
                                        <p:cTn id="22" dur="500"/>
                                        <p:tgtEl>
                                          <p:spTgt spid="118806">
                                            <p:txEl>
                                              <p:charRg st="27" end="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806">
                                            <p:txEl>
                                              <p:charRg st="37" end="63"/>
                                            </p:txEl>
                                          </p:spTgt>
                                        </p:tgtEl>
                                        <p:attrNameLst>
                                          <p:attrName>style.visibility</p:attrName>
                                        </p:attrNameLst>
                                      </p:cBhvr>
                                      <p:to>
                                        <p:strVal val="visible"/>
                                      </p:to>
                                    </p:set>
                                    <p:animEffect transition="in" filter="wipe(left)">
                                      <p:cBhvr>
                                        <p:cTn id="27" dur="500"/>
                                        <p:tgtEl>
                                          <p:spTgt spid="118806">
                                            <p:txEl>
                                              <p:charRg st="37" end="6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118810"/>
                                        </p:tgtEl>
                                        <p:attrNameLst>
                                          <p:attrName>style.visibility</p:attrName>
                                        </p:attrNameLst>
                                      </p:cBhvr>
                                      <p:to>
                                        <p:strVal val="visible"/>
                                      </p:to>
                                    </p:set>
                                    <p:anim calcmode="lin" valueType="num">
                                      <p:cBhvr>
                                        <p:cTn id="32" dur="500" fill="hold"/>
                                        <p:tgtEl>
                                          <p:spTgt spid="118810"/>
                                        </p:tgtEl>
                                        <p:attrNameLst>
                                          <p:attrName>ppt_x</p:attrName>
                                        </p:attrNameLst>
                                      </p:cBhvr>
                                      <p:tavLst>
                                        <p:tav tm="0">
                                          <p:val>
                                            <p:strVal val="#ppt_x-#ppt_w/2"/>
                                          </p:val>
                                        </p:tav>
                                        <p:tav tm="100000">
                                          <p:val>
                                            <p:strVal val="#ppt_x"/>
                                          </p:val>
                                        </p:tav>
                                      </p:tavLst>
                                    </p:anim>
                                    <p:anim calcmode="lin" valueType="num">
                                      <p:cBhvr>
                                        <p:cTn id="33" dur="500" fill="hold"/>
                                        <p:tgtEl>
                                          <p:spTgt spid="118810"/>
                                        </p:tgtEl>
                                        <p:attrNameLst>
                                          <p:attrName>ppt_y</p:attrName>
                                        </p:attrNameLst>
                                      </p:cBhvr>
                                      <p:tavLst>
                                        <p:tav tm="0">
                                          <p:val>
                                            <p:strVal val="#ppt_y"/>
                                          </p:val>
                                        </p:tav>
                                        <p:tav tm="100000">
                                          <p:val>
                                            <p:strVal val="#ppt_y"/>
                                          </p:val>
                                        </p:tav>
                                      </p:tavLst>
                                    </p:anim>
                                    <p:anim calcmode="lin" valueType="num">
                                      <p:cBhvr>
                                        <p:cTn id="34" dur="500" fill="hold"/>
                                        <p:tgtEl>
                                          <p:spTgt spid="118810"/>
                                        </p:tgtEl>
                                        <p:attrNameLst>
                                          <p:attrName>ppt_w</p:attrName>
                                        </p:attrNameLst>
                                      </p:cBhvr>
                                      <p:tavLst>
                                        <p:tav tm="0">
                                          <p:val>
                                            <p:fltVal val="0.000000"/>
                                          </p:val>
                                        </p:tav>
                                        <p:tav tm="100000">
                                          <p:val>
                                            <p:strVal val="#ppt_w"/>
                                          </p:val>
                                        </p:tav>
                                      </p:tavLst>
                                    </p:anim>
                                    <p:anim calcmode="lin" valueType="num">
                                      <p:cBhvr>
                                        <p:cTn id="35" dur="500" fill="hold"/>
                                        <p:tgtEl>
                                          <p:spTgt spid="118810"/>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4" fill="hold" grpId="0" nodeType="clickEffect">
                                  <p:stCondLst>
                                    <p:cond delay="0"/>
                                  </p:stCondLst>
                                  <p:childTnLst>
                                    <p:set>
                                      <p:cBhvr>
                                        <p:cTn id="39" dur="1" fill="hold">
                                          <p:stCondLst>
                                            <p:cond delay="0"/>
                                          </p:stCondLst>
                                        </p:cTn>
                                        <p:tgtEl>
                                          <p:spTgt spid="118808">
                                            <p:txEl>
                                              <p:charRg st="4294967295" end="4294967295"/>
                                            </p:txEl>
                                          </p:spTgt>
                                        </p:tgtEl>
                                        <p:attrNameLst>
                                          <p:attrName>style.visibility</p:attrName>
                                        </p:attrNameLst>
                                      </p:cBhvr>
                                      <p:to>
                                        <p:strVal val="visible"/>
                                      </p:to>
                                    </p:set>
                                    <p:anim calcmode="lin" valueType="num">
                                      <p:cBhvr>
                                        <p:cTn id="40" dur="500" fill="hold"/>
                                        <p:tgtEl>
                                          <p:spTgt spid="118808">
                                            <p:txEl>
                                              <p:charRg st="4294967295" end="4294967295"/>
                                            </p:txEl>
                                          </p:spTgt>
                                        </p:tgtEl>
                                        <p:attrNameLst>
                                          <p:attrName>ppt_x</p:attrName>
                                        </p:attrNameLst>
                                      </p:cBhvr>
                                      <p:tavLst>
                                        <p:tav tm="0">
                                          <p:val>
                                            <p:strVal val="#ppt_x"/>
                                          </p:val>
                                        </p:tav>
                                        <p:tav tm="100000">
                                          <p:val>
                                            <p:strVal val="#ppt_x"/>
                                          </p:val>
                                        </p:tav>
                                      </p:tavLst>
                                    </p:anim>
                                    <p:anim calcmode="lin" valueType="num">
                                      <p:cBhvr>
                                        <p:cTn id="41" dur="500" fill="hold"/>
                                        <p:tgtEl>
                                          <p:spTgt spid="118808">
                                            <p:txEl>
                                              <p:charRg st="4294967295" end="4294967295"/>
                                            </p:txEl>
                                          </p:spTgt>
                                        </p:tgtEl>
                                        <p:attrNameLst>
                                          <p:attrName>ppt_y</p:attrName>
                                        </p:attrNameLst>
                                      </p:cBhvr>
                                      <p:tavLst>
                                        <p:tav tm="0">
                                          <p:val>
                                            <p:strVal val="#ppt_y+#ppt_h/2"/>
                                          </p:val>
                                        </p:tav>
                                        <p:tav tm="100000">
                                          <p:val>
                                            <p:strVal val="#ppt_y"/>
                                          </p:val>
                                        </p:tav>
                                      </p:tavLst>
                                    </p:anim>
                                    <p:anim calcmode="lin" valueType="num">
                                      <p:cBhvr>
                                        <p:cTn id="42" dur="500" fill="hold"/>
                                        <p:tgtEl>
                                          <p:spTgt spid="118808">
                                            <p:txEl>
                                              <p:charRg st="4294967295" end="4294967295"/>
                                            </p:txEl>
                                          </p:spTgt>
                                        </p:tgtEl>
                                        <p:attrNameLst>
                                          <p:attrName>ppt_w</p:attrName>
                                        </p:attrNameLst>
                                      </p:cBhvr>
                                      <p:tavLst>
                                        <p:tav tm="0">
                                          <p:val>
                                            <p:strVal val="#ppt_w"/>
                                          </p:val>
                                        </p:tav>
                                        <p:tav tm="100000">
                                          <p:val>
                                            <p:strVal val="#ppt_w"/>
                                          </p:val>
                                        </p:tav>
                                      </p:tavLst>
                                    </p:anim>
                                    <p:anim calcmode="lin" valueType="num">
                                      <p:cBhvr>
                                        <p:cTn id="43" dur="500" fill="hold"/>
                                        <p:tgtEl>
                                          <p:spTgt spid="118808">
                                            <p:txEl>
                                              <p:charRg st="4294967295" end="4294967295"/>
                                            </p:txEl>
                                          </p:spTgt>
                                        </p:tgtEl>
                                        <p:attrNameLst>
                                          <p:attrName>ppt_h</p:attrName>
                                        </p:attrNameLst>
                                      </p:cBhvr>
                                      <p:tavLst>
                                        <p:tav tm="0">
                                          <p:val>
                                            <p:fltVal val="0.00000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4" fill="hold" grpId="0" nodeType="clickEffect">
                                  <p:stCondLst>
                                    <p:cond delay="0"/>
                                  </p:stCondLst>
                                  <p:childTnLst>
                                    <p:set>
                                      <p:cBhvr>
                                        <p:cTn id="47" dur="1" fill="hold">
                                          <p:stCondLst>
                                            <p:cond delay="0"/>
                                          </p:stCondLst>
                                        </p:cTn>
                                        <p:tgtEl>
                                          <p:spTgt spid="118808">
                                            <p:txEl>
                                              <p:charRg st="0" end="10"/>
                                            </p:txEl>
                                          </p:spTgt>
                                        </p:tgtEl>
                                        <p:attrNameLst>
                                          <p:attrName>style.visibility</p:attrName>
                                        </p:attrNameLst>
                                      </p:cBhvr>
                                      <p:to>
                                        <p:strVal val="visible"/>
                                      </p:to>
                                    </p:set>
                                    <p:anim calcmode="lin" valueType="num">
                                      <p:cBhvr>
                                        <p:cTn id="48" dur="500" fill="hold"/>
                                        <p:tgtEl>
                                          <p:spTgt spid="118808">
                                            <p:txEl>
                                              <p:charRg st="0" end="10"/>
                                            </p:txEl>
                                          </p:spTgt>
                                        </p:tgtEl>
                                        <p:attrNameLst>
                                          <p:attrName>ppt_x</p:attrName>
                                        </p:attrNameLst>
                                      </p:cBhvr>
                                      <p:tavLst>
                                        <p:tav tm="0">
                                          <p:val>
                                            <p:strVal val="#ppt_x"/>
                                          </p:val>
                                        </p:tav>
                                        <p:tav tm="100000">
                                          <p:val>
                                            <p:strVal val="#ppt_x"/>
                                          </p:val>
                                        </p:tav>
                                      </p:tavLst>
                                    </p:anim>
                                    <p:anim calcmode="lin" valueType="num">
                                      <p:cBhvr>
                                        <p:cTn id="49" dur="500" fill="hold"/>
                                        <p:tgtEl>
                                          <p:spTgt spid="118808">
                                            <p:txEl>
                                              <p:charRg st="0" end="10"/>
                                            </p:txEl>
                                          </p:spTgt>
                                        </p:tgtEl>
                                        <p:attrNameLst>
                                          <p:attrName>ppt_y</p:attrName>
                                        </p:attrNameLst>
                                      </p:cBhvr>
                                      <p:tavLst>
                                        <p:tav tm="0">
                                          <p:val>
                                            <p:strVal val="#ppt_y+#ppt_h/2"/>
                                          </p:val>
                                        </p:tav>
                                        <p:tav tm="100000">
                                          <p:val>
                                            <p:strVal val="#ppt_y"/>
                                          </p:val>
                                        </p:tav>
                                      </p:tavLst>
                                    </p:anim>
                                    <p:anim calcmode="lin" valueType="num">
                                      <p:cBhvr>
                                        <p:cTn id="50" dur="500" fill="hold"/>
                                        <p:tgtEl>
                                          <p:spTgt spid="118808">
                                            <p:txEl>
                                              <p:charRg st="0" end="10"/>
                                            </p:txEl>
                                          </p:spTgt>
                                        </p:tgtEl>
                                        <p:attrNameLst>
                                          <p:attrName>ppt_w</p:attrName>
                                        </p:attrNameLst>
                                      </p:cBhvr>
                                      <p:tavLst>
                                        <p:tav tm="0">
                                          <p:val>
                                            <p:strVal val="#ppt_w"/>
                                          </p:val>
                                        </p:tav>
                                        <p:tav tm="100000">
                                          <p:val>
                                            <p:strVal val="#ppt_w"/>
                                          </p:val>
                                        </p:tav>
                                      </p:tavLst>
                                    </p:anim>
                                    <p:anim calcmode="lin" valueType="num">
                                      <p:cBhvr>
                                        <p:cTn id="51" dur="500" fill="hold"/>
                                        <p:tgtEl>
                                          <p:spTgt spid="118808">
                                            <p:txEl>
                                              <p:charRg st="0" end="10"/>
                                            </p:txEl>
                                          </p:spTgt>
                                        </p:tgtEl>
                                        <p:attrNameLst>
                                          <p:attrName>ppt_h</p:attrName>
                                        </p:attrNameLst>
                                      </p:cBhvr>
                                      <p:tavLst>
                                        <p:tav tm="0">
                                          <p:val>
                                            <p:fltVal val="0.00000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4" fill="hold" grpId="0" nodeType="clickEffect">
                                  <p:stCondLst>
                                    <p:cond delay="0"/>
                                  </p:stCondLst>
                                  <p:childTnLst>
                                    <p:set>
                                      <p:cBhvr>
                                        <p:cTn id="55" dur="1" fill="hold">
                                          <p:stCondLst>
                                            <p:cond delay="0"/>
                                          </p:stCondLst>
                                        </p:cTn>
                                        <p:tgtEl>
                                          <p:spTgt spid="118808">
                                            <p:txEl>
                                              <p:charRg st="10" end="35"/>
                                            </p:txEl>
                                          </p:spTgt>
                                        </p:tgtEl>
                                        <p:attrNameLst>
                                          <p:attrName>style.visibility</p:attrName>
                                        </p:attrNameLst>
                                      </p:cBhvr>
                                      <p:to>
                                        <p:strVal val="visible"/>
                                      </p:to>
                                    </p:set>
                                    <p:anim calcmode="lin" valueType="num">
                                      <p:cBhvr>
                                        <p:cTn id="56" dur="500" fill="hold"/>
                                        <p:tgtEl>
                                          <p:spTgt spid="118808">
                                            <p:txEl>
                                              <p:charRg st="10" end="35"/>
                                            </p:txEl>
                                          </p:spTgt>
                                        </p:tgtEl>
                                        <p:attrNameLst>
                                          <p:attrName>ppt_x</p:attrName>
                                        </p:attrNameLst>
                                      </p:cBhvr>
                                      <p:tavLst>
                                        <p:tav tm="0">
                                          <p:val>
                                            <p:strVal val="#ppt_x"/>
                                          </p:val>
                                        </p:tav>
                                        <p:tav tm="100000">
                                          <p:val>
                                            <p:strVal val="#ppt_x"/>
                                          </p:val>
                                        </p:tav>
                                      </p:tavLst>
                                    </p:anim>
                                    <p:anim calcmode="lin" valueType="num">
                                      <p:cBhvr>
                                        <p:cTn id="57" dur="500" fill="hold"/>
                                        <p:tgtEl>
                                          <p:spTgt spid="118808">
                                            <p:txEl>
                                              <p:charRg st="10" end="35"/>
                                            </p:txEl>
                                          </p:spTgt>
                                        </p:tgtEl>
                                        <p:attrNameLst>
                                          <p:attrName>ppt_y</p:attrName>
                                        </p:attrNameLst>
                                      </p:cBhvr>
                                      <p:tavLst>
                                        <p:tav tm="0">
                                          <p:val>
                                            <p:strVal val="#ppt_y+#ppt_h/2"/>
                                          </p:val>
                                        </p:tav>
                                        <p:tav tm="100000">
                                          <p:val>
                                            <p:strVal val="#ppt_y"/>
                                          </p:val>
                                        </p:tav>
                                      </p:tavLst>
                                    </p:anim>
                                    <p:anim calcmode="lin" valueType="num">
                                      <p:cBhvr>
                                        <p:cTn id="58" dur="500" fill="hold"/>
                                        <p:tgtEl>
                                          <p:spTgt spid="118808">
                                            <p:txEl>
                                              <p:charRg st="10" end="35"/>
                                            </p:txEl>
                                          </p:spTgt>
                                        </p:tgtEl>
                                        <p:attrNameLst>
                                          <p:attrName>ppt_w</p:attrName>
                                        </p:attrNameLst>
                                      </p:cBhvr>
                                      <p:tavLst>
                                        <p:tav tm="0">
                                          <p:val>
                                            <p:strVal val="#ppt_w"/>
                                          </p:val>
                                        </p:tav>
                                        <p:tav tm="100000">
                                          <p:val>
                                            <p:strVal val="#ppt_w"/>
                                          </p:val>
                                        </p:tav>
                                      </p:tavLst>
                                    </p:anim>
                                    <p:anim calcmode="lin" valueType="num">
                                      <p:cBhvr>
                                        <p:cTn id="59" dur="500" fill="hold"/>
                                        <p:tgtEl>
                                          <p:spTgt spid="118808">
                                            <p:txEl>
                                              <p:charRg st="10" end="35"/>
                                            </p:txEl>
                                          </p:spTgt>
                                        </p:tgtEl>
                                        <p:attrNameLst>
                                          <p:attrName>ppt_h</p:attrName>
                                        </p:attrNameLst>
                                      </p:cBhvr>
                                      <p:tavLst>
                                        <p:tav tm="0">
                                          <p:val>
                                            <p:fltVal val="0.00000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4" fill="hold" grpId="0" nodeType="clickEffect">
                                  <p:stCondLst>
                                    <p:cond delay="0"/>
                                  </p:stCondLst>
                                  <p:childTnLst>
                                    <p:set>
                                      <p:cBhvr>
                                        <p:cTn id="63" dur="1" fill="hold">
                                          <p:stCondLst>
                                            <p:cond delay="0"/>
                                          </p:stCondLst>
                                        </p:cTn>
                                        <p:tgtEl>
                                          <p:spTgt spid="118808">
                                            <p:txEl>
                                              <p:charRg st="35" end="57"/>
                                            </p:txEl>
                                          </p:spTgt>
                                        </p:tgtEl>
                                        <p:attrNameLst>
                                          <p:attrName>style.visibility</p:attrName>
                                        </p:attrNameLst>
                                      </p:cBhvr>
                                      <p:to>
                                        <p:strVal val="visible"/>
                                      </p:to>
                                    </p:set>
                                    <p:anim calcmode="lin" valueType="num">
                                      <p:cBhvr>
                                        <p:cTn id="64" dur="500" fill="hold"/>
                                        <p:tgtEl>
                                          <p:spTgt spid="118808">
                                            <p:txEl>
                                              <p:charRg st="35" end="57"/>
                                            </p:txEl>
                                          </p:spTgt>
                                        </p:tgtEl>
                                        <p:attrNameLst>
                                          <p:attrName>ppt_x</p:attrName>
                                        </p:attrNameLst>
                                      </p:cBhvr>
                                      <p:tavLst>
                                        <p:tav tm="0">
                                          <p:val>
                                            <p:strVal val="#ppt_x"/>
                                          </p:val>
                                        </p:tav>
                                        <p:tav tm="100000">
                                          <p:val>
                                            <p:strVal val="#ppt_x"/>
                                          </p:val>
                                        </p:tav>
                                      </p:tavLst>
                                    </p:anim>
                                    <p:anim calcmode="lin" valueType="num">
                                      <p:cBhvr>
                                        <p:cTn id="65" dur="500" fill="hold"/>
                                        <p:tgtEl>
                                          <p:spTgt spid="118808">
                                            <p:txEl>
                                              <p:charRg st="35" end="57"/>
                                            </p:txEl>
                                          </p:spTgt>
                                        </p:tgtEl>
                                        <p:attrNameLst>
                                          <p:attrName>ppt_y</p:attrName>
                                        </p:attrNameLst>
                                      </p:cBhvr>
                                      <p:tavLst>
                                        <p:tav tm="0">
                                          <p:val>
                                            <p:strVal val="#ppt_y+#ppt_h/2"/>
                                          </p:val>
                                        </p:tav>
                                        <p:tav tm="100000">
                                          <p:val>
                                            <p:strVal val="#ppt_y"/>
                                          </p:val>
                                        </p:tav>
                                      </p:tavLst>
                                    </p:anim>
                                    <p:anim calcmode="lin" valueType="num">
                                      <p:cBhvr>
                                        <p:cTn id="66" dur="500" fill="hold"/>
                                        <p:tgtEl>
                                          <p:spTgt spid="118808">
                                            <p:txEl>
                                              <p:charRg st="35" end="57"/>
                                            </p:txEl>
                                          </p:spTgt>
                                        </p:tgtEl>
                                        <p:attrNameLst>
                                          <p:attrName>ppt_w</p:attrName>
                                        </p:attrNameLst>
                                      </p:cBhvr>
                                      <p:tavLst>
                                        <p:tav tm="0">
                                          <p:val>
                                            <p:strVal val="#ppt_w"/>
                                          </p:val>
                                        </p:tav>
                                        <p:tav tm="100000">
                                          <p:val>
                                            <p:strVal val="#ppt_w"/>
                                          </p:val>
                                        </p:tav>
                                      </p:tavLst>
                                    </p:anim>
                                    <p:anim calcmode="lin" valueType="num">
                                      <p:cBhvr>
                                        <p:cTn id="67" dur="500" fill="hold"/>
                                        <p:tgtEl>
                                          <p:spTgt spid="118808">
                                            <p:txEl>
                                              <p:charRg st="35" end="57"/>
                                            </p:txEl>
                                          </p:spTgt>
                                        </p:tgtEl>
                                        <p:attrNameLst>
                                          <p:attrName>ppt_h</p:attrName>
                                        </p:attrNameLst>
                                      </p:cBhvr>
                                      <p:tavLst>
                                        <p:tav tm="0">
                                          <p:val>
                                            <p:fltVal val="0.00000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18811"/>
                                        </p:tgtEl>
                                        <p:attrNameLst>
                                          <p:attrName>style.visibility</p:attrName>
                                        </p:attrNameLst>
                                      </p:cBhvr>
                                      <p:to>
                                        <p:strVal val="visible"/>
                                      </p:to>
                                    </p:set>
                                    <p:animEffect transition="in" filter="wipe(left)">
                                      <p:cBhvr>
                                        <p:cTn id="72" dur="500"/>
                                        <p:tgtEl>
                                          <p:spTgt spid="118811"/>
                                        </p:tgtEl>
                                      </p:cBhvr>
                                    </p:animEffect>
                                  </p:childTnLst>
                                </p:cTn>
                              </p:par>
                            </p:childTnLst>
                          </p:cTn>
                        </p:par>
                        <p:par>
                          <p:cTn id="73" fill="hold">
                            <p:stCondLst>
                              <p:cond delay="500"/>
                            </p:stCondLst>
                            <p:childTnLst>
                              <p:par>
                                <p:cTn id="74" presetID="12" presetClass="entr" presetSubtype="2" fill="hold" grpId="0" nodeType="afterEffect">
                                  <p:stCondLst>
                                    <p:cond delay="0"/>
                                  </p:stCondLst>
                                  <p:childTnLst>
                                    <p:set>
                                      <p:cBhvr>
                                        <p:cTn id="75" dur="1" fill="hold">
                                          <p:stCondLst>
                                            <p:cond delay="0"/>
                                          </p:stCondLst>
                                        </p:cTn>
                                        <p:tgtEl>
                                          <p:spTgt spid="118812"/>
                                        </p:tgtEl>
                                        <p:attrNameLst>
                                          <p:attrName>style.visibility</p:attrName>
                                        </p:attrNameLst>
                                      </p:cBhvr>
                                      <p:to>
                                        <p:strVal val="visible"/>
                                      </p:to>
                                    </p:set>
                                    <p:animEffect transition="in" filter="slide(fromRight)">
                                      <p:cBhvr>
                                        <p:cTn id="76" dur="500"/>
                                        <p:tgtEl>
                                          <p:spTgt spid="118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5" grpId="0"/>
      <p:bldP spid="118806" grpId="0" build="p"/>
      <p:bldP spid="118808" grpId="0" build="p"/>
      <p:bldP spid="118809" grpId="0" build="p"/>
      <p:bldP spid="118810" grpId="0"/>
      <p:bldP spid="11881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20931" name="Text Box 99"/>
          <p:cNvSpPr txBox="1"/>
          <p:nvPr/>
        </p:nvSpPr>
        <p:spPr>
          <a:xfrm>
            <a:off x="0" y="609600"/>
            <a:ext cx="5867400" cy="5794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b="1" dirty="0">
                <a:latin typeface="黑体" panose="02010609060101010101" pitchFamily="49" charset="-122"/>
                <a:ea typeface="黑体" panose="02010609060101010101" pitchFamily="49" charset="-122"/>
              </a:rPr>
              <a:t>例： </a:t>
            </a:r>
            <a:r>
              <a:rPr lang="en-US" altLang="zh-CN" b="1" dirty="0">
                <a:latin typeface="黑体" panose="02010609060101010101" pitchFamily="49" charset="-122"/>
                <a:ea typeface="黑体" panose="02010609060101010101" pitchFamily="49" charset="-122"/>
              </a:rPr>
              <a:t>80X86</a:t>
            </a:r>
            <a:r>
              <a:rPr lang="zh-CN" altLang="en-US" b="1" dirty="0">
                <a:latin typeface="黑体" panose="02010609060101010101" pitchFamily="49" charset="-122"/>
                <a:ea typeface="黑体" panose="02010609060101010101" pitchFamily="49" charset="-122"/>
              </a:rPr>
              <a:t>的</a:t>
            </a:r>
            <a:r>
              <a:rPr lang="en-US" altLang="zh-CN" b="1" dirty="0">
                <a:latin typeface="黑体" panose="02010609060101010101" pitchFamily="49" charset="-122"/>
                <a:ea typeface="黑体" panose="02010609060101010101" pitchFamily="49" charset="-122"/>
              </a:rPr>
              <a:t>I/O</a:t>
            </a:r>
            <a:r>
              <a:rPr lang="zh-CN" altLang="en-US" b="1" dirty="0">
                <a:latin typeface="黑体" panose="02010609060101010101" pitchFamily="49" charset="-122"/>
                <a:ea typeface="黑体" panose="02010609060101010101" pitchFamily="49" charset="-122"/>
              </a:rPr>
              <a:t>指令</a:t>
            </a:r>
            <a:endParaRPr lang="zh-CN" altLang="en-US" b="1" dirty="0">
              <a:latin typeface="黑体" panose="02010609060101010101" pitchFamily="49" charset="-122"/>
              <a:ea typeface="黑体" panose="02010609060101010101" pitchFamily="49" charset="-122"/>
            </a:endParaRPr>
          </a:p>
        </p:txBody>
      </p:sp>
      <p:sp>
        <p:nvSpPr>
          <p:cNvPr id="120932" name="Text Box 100"/>
          <p:cNvSpPr txBox="1"/>
          <p:nvPr/>
        </p:nvSpPr>
        <p:spPr>
          <a:xfrm>
            <a:off x="0" y="1450975"/>
            <a:ext cx="4267200" cy="3841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输入：</a:t>
            </a:r>
            <a:r>
              <a:rPr lang="en-US" altLang="zh-CN" b="1" dirty="0">
                <a:solidFill>
                  <a:srgbClr val="3333FF"/>
                </a:solidFill>
                <a:latin typeface="黑体" panose="02010609060101010101" pitchFamily="49" charset="-122"/>
                <a:ea typeface="黑体" panose="02010609060101010101" pitchFamily="49" charset="-122"/>
              </a:rPr>
              <a:t>IN  AL</a:t>
            </a:r>
            <a:r>
              <a:rPr lang="zh-CN" altLang="en-US" b="1" dirty="0">
                <a:solidFill>
                  <a:srgbClr val="3333FF"/>
                </a:solidFill>
                <a:latin typeface="黑体" panose="02010609060101010101" pitchFamily="49" charset="-122"/>
                <a:ea typeface="黑体" panose="02010609060101010101" pitchFamily="49" charset="-122"/>
              </a:rPr>
              <a:t>，</a:t>
            </a:r>
            <a:r>
              <a:rPr lang="en-US" altLang="zh-CN" b="1" dirty="0">
                <a:solidFill>
                  <a:srgbClr val="3333FF"/>
                </a:solidFill>
                <a:latin typeface="黑体" panose="02010609060101010101" pitchFamily="49" charset="-122"/>
                <a:ea typeface="黑体" panose="02010609060101010101" pitchFamily="49" charset="-122"/>
              </a:rPr>
              <a:t>n</a:t>
            </a:r>
            <a:r>
              <a:rPr lang="zh-CN" altLang="en-US" b="1" dirty="0">
                <a:solidFill>
                  <a:srgbClr val="3333FF"/>
                </a:solidFill>
                <a:latin typeface="黑体" panose="02010609060101010101" pitchFamily="49" charset="-122"/>
                <a:ea typeface="黑体" panose="02010609060101010101" pitchFamily="49" charset="-122"/>
              </a:rPr>
              <a:t>；</a:t>
            </a:r>
            <a:endParaRPr lang="zh-CN" altLang="en-US" b="1" dirty="0">
              <a:solidFill>
                <a:srgbClr val="3333FF"/>
              </a:solidFill>
              <a:latin typeface="黑体" panose="02010609060101010101" pitchFamily="49" charset="-122"/>
              <a:ea typeface="黑体" panose="02010609060101010101" pitchFamily="49" charset="-122"/>
            </a:endParaRPr>
          </a:p>
        </p:txBody>
      </p:sp>
      <p:sp>
        <p:nvSpPr>
          <p:cNvPr id="120933" name="Line 101"/>
          <p:cNvSpPr/>
          <p:nvPr/>
        </p:nvSpPr>
        <p:spPr>
          <a:xfrm>
            <a:off x="3635375" y="1773238"/>
            <a:ext cx="152400" cy="228600"/>
          </a:xfrm>
          <a:prstGeom prst="line">
            <a:avLst/>
          </a:prstGeom>
          <a:ln w="28575" cap="sq" cmpd="sng">
            <a:solidFill>
              <a:schemeClr val="tx2"/>
            </a:solidFill>
            <a:prstDash val="solid"/>
            <a:headEnd type="none" w="med" len="med"/>
            <a:tailEnd type="none" w="med" len="med"/>
          </a:ln>
        </p:spPr>
      </p:sp>
      <p:sp>
        <p:nvSpPr>
          <p:cNvPr id="120934" name="Text Box 102"/>
          <p:cNvSpPr txBox="1"/>
          <p:nvPr/>
        </p:nvSpPr>
        <p:spPr>
          <a:xfrm>
            <a:off x="3059113" y="1916113"/>
            <a:ext cx="1905000" cy="5191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端口地址</a:t>
            </a:r>
            <a:endParaRPr lang="zh-CN" altLang="en-US" sz="2800" b="1" dirty="0">
              <a:latin typeface="黑体" panose="02010609060101010101" pitchFamily="49" charset="-122"/>
              <a:ea typeface="黑体" panose="02010609060101010101" pitchFamily="49" charset="-122"/>
            </a:endParaRPr>
          </a:p>
        </p:txBody>
      </p:sp>
      <p:grpSp>
        <p:nvGrpSpPr>
          <p:cNvPr id="120935" name="Group 103"/>
          <p:cNvGrpSpPr/>
          <p:nvPr/>
        </p:nvGrpSpPr>
        <p:grpSpPr>
          <a:xfrm>
            <a:off x="4267200" y="1298575"/>
            <a:ext cx="2209800" cy="579438"/>
            <a:chOff x="3360" y="2496"/>
            <a:chExt cx="1392" cy="365"/>
          </a:xfrm>
        </p:grpSpPr>
        <p:sp>
          <p:nvSpPr>
            <p:cNvPr id="88088" name="Line 104"/>
            <p:cNvSpPr/>
            <p:nvPr/>
          </p:nvSpPr>
          <p:spPr>
            <a:xfrm>
              <a:off x="3792" y="2688"/>
              <a:ext cx="480" cy="0"/>
            </a:xfrm>
            <a:prstGeom prst="line">
              <a:avLst/>
            </a:prstGeom>
            <a:ln w="38100" cap="sq" cmpd="sng">
              <a:solidFill>
                <a:schemeClr val="tx1"/>
              </a:solidFill>
              <a:prstDash val="solid"/>
              <a:headEnd type="none" w="med" len="med"/>
              <a:tailEnd type="triangle" w="med" len="med"/>
            </a:ln>
          </p:spPr>
        </p:sp>
        <p:sp>
          <p:nvSpPr>
            <p:cNvPr id="88089" name="Text Box 105"/>
            <p:cNvSpPr txBox="1"/>
            <p:nvPr/>
          </p:nvSpPr>
          <p:spPr>
            <a:xfrm>
              <a:off x="3360" y="2496"/>
              <a:ext cx="1392"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(n)    AL</a:t>
              </a:r>
              <a:endParaRPr lang="en-US" altLang="zh-CN" b="1" dirty="0">
                <a:latin typeface="黑体" panose="02010609060101010101" pitchFamily="49" charset="-122"/>
                <a:ea typeface="黑体" panose="02010609060101010101" pitchFamily="49" charset="-122"/>
              </a:endParaRPr>
            </a:p>
          </p:txBody>
        </p:sp>
      </p:grpSp>
      <p:sp>
        <p:nvSpPr>
          <p:cNvPr id="120938" name="Text Box 106"/>
          <p:cNvSpPr txBox="1"/>
          <p:nvPr/>
        </p:nvSpPr>
        <p:spPr>
          <a:xfrm>
            <a:off x="4457700" y="1955800"/>
            <a:ext cx="2819400"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直接端口寻址</a:t>
            </a: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p:txBody>
      </p:sp>
      <p:sp>
        <p:nvSpPr>
          <p:cNvPr id="120939" name="Text Box 107"/>
          <p:cNvSpPr txBox="1"/>
          <p:nvPr/>
        </p:nvSpPr>
        <p:spPr>
          <a:xfrm>
            <a:off x="0" y="2576513"/>
            <a:ext cx="5257800" cy="3841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b="1" dirty="0">
                <a:latin typeface="黑体" panose="02010609060101010101" pitchFamily="49" charset="-122"/>
                <a:ea typeface="黑体" panose="02010609060101010101" pitchFamily="49" charset="-122"/>
              </a:rPr>
              <a:t>         </a:t>
            </a:r>
            <a:r>
              <a:rPr lang="en-US" altLang="zh-CN" b="1" dirty="0">
                <a:solidFill>
                  <a:srgbClr val="3333FF"/>
                </a:solidFill>
                <a:latin typeface="黑体" panose="02010609060101010101" pitchFamily="49" charset="-122"/>
                <a:ea typeface="黑体" panose="02010609060101010101" pitchFamily="49" charset="-122"/>
              </a:rPr>
              <a:t>IN  AL</a:t>
            </a:r>
            <a:r>
              <a:rPr lang="zh-CN" altLang="en-US" b="1" dirty="0">
                <a:solidFill>
                  <a:srgbClr val="3333FF"/>
                </a:solidFill>
                <a:latin typeface="黑体" panose="02010609060101010101" pitchFamily="49" charset="-122"/>
                <a:ea typeface="黑体" panose="02010609060101010101" pitchFamily="49" charset="-122"/>
              </a:rPr>
              <a:t>，</a:t>
            </a:r>
            <a:r>
              <a:rPr lang="en-US" altLang="zh-CN" b="1" dirty="0">
                <a:solidFill>
                  <a:srgbClr val="3333FF"/>
                </a:solidFill>
                <a:latin typeface="黑体" panose="02010609060101010101" pitchFamily="49" charset="-122"/>
                <a:ea typeface="黑体" panose="02010609060101010101" pitchFamily="49" charset="-122"/>
              </a:rPr>
              <a:t>DX</a:t>
            </a:r>
            <a:r>
              <a:rPr lang="zh-CN" altLang="en-US" b="1" dirty="0">
                <a:solidFill>
                  <a:srgbClr val="3333FF"/>
                </a:solidFill>
                <a:latin typeface="黑体" panose="02010609060101010101" pitchFamily="49" charset="-122"/>
                <a:ea typeface="黑体" panose="02010609060101010101" pitchFamily="49" charset="-122"/>
              </a:rPr>
              <a:t>；</a:t>
            </a:r>
            <a:endParaRPr lang="zh-CN" altLang="en-US" b="1" dirty="0">
              <a:solidFill>
                <a:srgbClr val="3333FF"/>
              </a:solidFill>
              <a:latin typeface="黑体" panose="02010609060101010101" pitchFamily="49" charset="-122"/>
              <a:ea typeface="黑体" panose="02010609060101010101" pitchFamily="49" charset="-122"/>
            </a:endParaRPr>
          </a:p>
        </p:txBody>
      </p:sp>
      <p:sp>
        <p:nvSpPr>
          <p:cNvPr id="120940" name="Line 108"/>
          <p:cNvSpPr/>
          <p:nvPr/>
        </p:nvSpPr>
        <p:spPr>
          <a:xfrm>
            <a:off x="3851275" y="2997200"/>
            <a:ext cx="228600" cy="228600"/>
          </a:xfrm>
          <a:prstGeom prst="line">
            <a:avLst/>
          </a:prstGeom>
          <a:ln w="28575" cap="sq" cmpd="sng">
            <a:solidFill>
              <a:schemeClr val="tx2"/>
            </a:solidFill>
            <a:prstDash val="solid"/>
            <a:headEnd type="none" w="med" len="med"/>
            <a:tailEnd type="none" w="med" len="med"/>
          </a:ln>
        </p:spPr>
      </p:sp>
      <p:sp>
        <p:nvSpPr>
          <p:cNvPr id="120941" name="Text Box 109"/>
          <p:cNvSpPr txBox="1"/>
          <p:nvPr/>
        </p:nvSpPr>
        <p:spPr>
          <a:xfrm>
            <a:off x="2971800" y="3048000"/>
            <a:ext cx="2895600" cy="51911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latin typeface="黑体" panose="02010609060101010101" pitchFamily="49" charset="-122"/>
                <a:ea typeface="黑体" panose="02010609060101010101" pitchFamily="49" charset="-122"/>
              </a:rPr>
              <a:t>间接端口地址</a:t>
            </a:r>
            <a:endParaRPr lang="zh-CN" altLang="en-US" sz="2800" b="1" dirty="0">
              <a:latin typeface="黑体" panose="02010609060101010101" pitchFamily="49" charset="-122"/>
              <a:ea typeface="黑体" panose="02010609060101010101" pitchFamily="49" charset="-122"/>
            </a:endParaRPr>
          </a:p>
        </p:txBody>
      </p:sp>
      <p:grpSp>
        <p:nvGrpSpPr>
          <p:cNvPr id="120942" name="Group 110"/>
          <p:cNvGrpSpPr/>
          <p:nvPr/>
        </p:nvGrpSpPr>
        <p:grpSpPr>
          <a:xfrm>
            <a:off x="4191000" y="2438400"/>
            <a:ext cx="3276600" cy="579438"/>
            <a:chOff x="3840" y="3120"/>
            <a:chExt cx="2064" cy="365"/>
          </a:xfrm>
        </p:grpSpPr>
        <p:sp>
          <p:nvSpPr>
            <p:cNvPr id="88086" name="Line 111"/>
            <p:cNvSpPr/>
            <p:nvPr/>
          </p:nvSpPr>
          <p:spPr>
            <a:xfrm>
              <a:off x="4656" y="3312"/>
              <a:ext cx="480" cy="0"/>
            </a:xfrm>
            <a:prstGeom prst="line">
              <a:avLst/>
            </a:prstGeom>
            <a:ln w="38100" cap="sq" cmpd="sng">
              <a:solidFill>
                <a:schemeClr val="tx1"/>
              </a:solidFill>
              <a:prstDash val="solid"/>
              <a:headEnd type="none" w="med" len="med"/>
              <a:tailEnd type="triangle" w="med" len="med"/>
            </a:ln>
          </p:spPr>
        </p:sp>
        <p:sp>
          <p:nvSpPr>
            <p:cNvPr id="88087" name="Text Box 112"/>
            <p:cNvSpPr txBox="1"/>
            <p:nvPr/>
          </p:nvSpPr>
          <p:spPr>
            <a:xfrm>
              <a:off x="3840" y="3120"/>
              <a:ext cx="2064"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((DX))    AL</a:t>
              </a:r>
              <a:endParaRPr lang="en-US" altLang="zh-CN" b="1" dirty="0">
                <a:latin typeface="黑体" panose="02010609060101010101" pitchFamily="49" charset="-122"/>
                <a:ea typeface="黑体" panose="02010609060101010101" pitchFamily="49" charset="-122"/>
              </a:endParaRPr>
            </a:p>
          </p:txBody>
        </p:sp>
      </p:grpSp>
      <p:sp>
        <p:nvSpPr>
          <p:cNvPr id="120945" name="Text Box 113"/>
          <p:cNvSpPr txBox="1"/>
          <p:nvPr/>
        </p:nvSpPr>
        <p:spPr>
          <a:xfrm>
            <a:off x="5143500" y="3105150"/>
            <a:ext cx="2819400" cy="4603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端口地址在</a:t>
            </a:r>
            <a:r>
              <a:rPr lang="en-US" altLang="zh-CN" sz="2400" b="1" dirty="0">
                <a:latin typeface="黑体" panose="02010609060101010101" pitchFamily="49" charset="-122"/>
                <a:ea typeface="黑体" panose="02010609060101010101" pitchFamily="49" charset="-122"/>
              </a:rPr>
              <a:t>DX</a:t>
            </a:r>
            <a:r>
              <a:rPr lang="zh-CN" altLang="en-US" sz="2400" b="1" dirty="0">
                <a:latin typeface="黑体" panose="02010609060101010101" pitchFamily="49" charset="-122"/>
                <a:ea typeface="黑体" panose="02010609060101010101" pitchFamily="49" charset="-122"/>
              </a:rPr>
              <a:t>中</a:t>
            </a: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p:txBody>
      </p:sp>
      <p:sp>
        <p:nvSpPr>
          <p:cNvPr id="120946" name="Text Box 114"/>
          <p:cNvSpPr txBox="1"/>
          <p:nvPr/>
        </p:nvSpPr>
        <p:spPr>
          <a:xfrm>
            <a:off x="0" y="3736975"/>
            <a:ext cx="5334000" cy="3841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输出：</a:t>
            </a:r>
            <a:r>
              <a:rPr lang="en-US" altLang="zh-CN" b="1" dirty="0">
                <a:solidFill>
                  <a:srgbClr val="3333FF"/>
                </a:solidFill>
                <a:latin typeface="黑体" panose="02010609060101010101" pitchFamily="49" charset="-122"/>
                <a:ea typeface="黑体" panose="02010609060101010101" pitchFamily="49" charset="-122"/>
              </a:rPr>
              <a:t>OUT  n</a:t>
            </a:r>
            <a:r>
              <a:rPr lang="zh-CN" altLang="en-US" b="1" dirty="0">
                <a:solidFill>
                  <a:srgbClr val="3333FF"/>
                </a:solidFill>
                <a:latin typeface="黑体" panose="02010609060101010101" pitchFamily="49" charset="-122"/>
                <a:ea typeface="黑体" panose="02010609060101010101" pitchFamily="49" charset="-122"/>
              </a:rPr>
              <a:t>，</a:t>
            </a:r>
            <a:r>
              <a:rPr lang="en-US" altLang="zh-CN" b="1" dirty="0">
                <a:solidFill>
                  <a:srgbClr val="3333FF"/>
                </a:solidFill>
                <a:latin typeface="黑体" panose="02010609060101010101" pitchFamily="49" charset="-122"/>
                <a:ea typeface="黑体" panose="02010609060101010101" pitchFamily="49" charset="-122"/>
              </a:rPr>
              <a:t>AL</a:t>
            </a:r>
            <a:r>
              <a:rPr lang="zh-CN" altLang="en-US" b="1" dirty="0">
                <a:solidFill>
                  <a:srgbClr val="3333FF"/>
                </a:solidFill>
                <a:latin typeface="黑体" panose="02010609060101010101" pitchFamily="49" charset="-122"/>
                <a:ea typeface="黑体" panose="02010609060101010101" pitchFamily="49" charset="-122"/>
              </a:rPr>
              <a:t>；</a:t>
            </a:r>
            <a:endParaRPr lang="zh-CN" altLang="en-US" b="1" dirty="0">
              <a:solidFill>
                <a:srgbClr val="3333FF"/>
              </a:solidFill>
              <a:latin typeface="黑体" panose="02010609060101010101" pitchFamily="49" charset="-122"/>
              <a:ea typeface="黑体" panose="02010609060101010101" pitchFamily="49" charset="-122"/>
            </a:endParaRPr>
          </a:p>
        </p:txBody>
      </p:sp>
      <p:grpSp>
        <p:nvGrpSpPr>
          <p:cNvPr id="120947" name="Group 115"/>
          <p:cNvGrpSpPr/>
          <p:nvPr/>
        </p:nvGrpSpPr>
        <p:grpSpPr>
          <a:xfrm>
            <a:off x="4267200" y="3584575"/>
            <a:ext cx="2286000" cy="579438"/>
            <a:chOff x="3456" y="3696"/>
            <a:chExt cx="1440" cy="365"/>
          </a:xfrm>
        </p:grpSpPr>
        <p:sp>
          <p:nvSpPr>
            <p:cNvPr id="88084" name="Line 116"/>
            <p:cNvSpPr/>
            <p:nvPr/>
          </p:nvSpPr>
          <p:spPr>
            <a:xfrm>
              <a:off x="4032" y="3888"/>
              <a:ext cx="480" cy="0"/>
            </a:xfrm>
            <a:prstGeom prst="line">
              <a:avLst/>
            </a:prstGeom>
            <a:ln w="38100" cap="sq" cmpd="sng">
              <a:solidFill>
                <a:schemeClr val="tx1"/>
              </a:solidFill>
              <a:prstDash val="solid"/>
              <a:headEnd type="none" w="med" len="med"/>
              <a:tailEnd type="triangle" w="med" len="med"/>
            </a:ln>
          </p:spPr>
        </p:sp>
        <p:sp>
          <p:nvSpPr>
            <p:cNvPr id="88085" name="Text Box 117"/>
            <p:cNvSpPr txBox="1"/>
            <p:nvPr/>
          </p:nvSpPr>
          <p:spPr>
            <a:xfrm>
              <a:off x="3456" y="3696"/>
              <a:ext cx="1440"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(AL)    n</a:t>
              </a:r>
              <a:endParaRPr lang="en-US" altLang="zh-CN" b="1" dirty="0">
                <a:latin typeface="黑体" panose="02010609060101010101" pitchFamily="49" charset="-122"/>
                <a:ea typeface="黑体" panose="02010609060101010101" pitchFamily="49" charset="-122"/>
              </a:endParaRPr>
            </a:p>
          </p:txBody>
        </p:sp>
      </p:grpSp>
      <p:sp>
        <p:nvSpPr>
          <p:cNvPr id="120951" name="Text Box 119"/>
          <p:cNvSpPr txBox="1"/>
          <p:nvPr/>
        </p:nvSpPr>
        <p:spPr>
          <a:xfrm>
            <a:off x="0" y="4572000"/>
            <a:ext cx="5334000" cy="3841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60000"/>
              </a:lnSpc>
              <a:spcBef>
                <a:spcPct val="50000"/>
              </a:spcBef>
              <a:buClrTx/>
              <a:buSzTx/>
              <a:buFontTx/>
              <a:buNone/>
            </a:pPr>
            <a:r>
              <a:rPr lang="en-US" altLang="zh-CN" b="1" dirty="0">
                <a:latin typeface="黑体" panose="02010609060101010101" pitchFamily="49" charset="-122"/>
                <a:ea typeface="黑体" panose="02010609060101010101" pitchFamily="49" charset="-122"/>
              </a:rPr>
              <a:t>         </a:t>
            </a:r>
            <a:r>
              <a:rPr lang="en-US" altLang="zh-CN" b="1" dirty="0">
                <a:solidFill>
                  <a:srgbClr val="3333FF"/>
                </a:solidFill>
                <a:latin typeface="黑体" panose="02010609060101010101" pitchFamily="49" charset="-122"/>
                <a:ea typeface="黑体" panose="02010609060101010101" pitchFamily="49" charset="-122"/>
              </a:rPr>
              <a:t>OUT  DX</a:t>
            </a:r>
            <a:r>
              <a:rPr lang="zh-CN" altLang="en-US" b="1" dirty="0">
                <a:solidFill>
                  <a:srgbClr val="3333FF"/>
                </a:solidFill>
                <a:latin typeface="黑体" panose="02010609060101010101" pitchFamily="49" charset="-122"/>
                <a:ea typeface="黑体" panose="02010609060101010101" pitchFamily="49" charset="-122"/>
              </a:rPr>
              <a:t>，</a:t>
            </a:r>
            <a:r>
              <a:rPr lang="en-US" altLang="zh-CN" b="1" dirty="0">
                <a:solidFill>
                  <a:srgbClr val="3333FF"/>
                </a:solidFill>
                <a:latin typeface="黑体" panose="02010609060101010101" pitchFamily="49" charset="-122"/>
                <a:ea typeface="黑体" panose="02010609060101010101" pitchFamily="49" charset="-122"/>
              </a:rPr>
              <a:t>AL</a:t>
            </a:r>
            <a:r>
              <a:rPr lang="zh-CN" altLang="en-US" b="1" dirty="0">
                <a:solidFill>
                  <a:srgbClr val="3333FF"/>
                </a:solidFill>
                <a:latin typeface="黑体" panose="02010609060101010101" pitchFamily="49" charset="-122"/>
                <a:ea typeface="黑体" panose="02010609060101010101" pitchFamily="49" charset="-122"/>
              </a:rPr>
              <a:t>；</a:t>
            </a:r>
            <a:endParaRPr lang="zh-CN" altLang="en-US" b="1" dirty="0">
              <a:solidFill>
                <a:srgbClr val="3333FF"/>
              </a:solidFill>
              <a:latin typeface="黑体" panose="02010609060101010101" pitchFamily="49" charset="-122"/>
              <a:ea typeface="黑体" panose="02010609060101010101" pitchFamily="49" charset="-122"/>
            </a:endParaRPr>
          </a:p>
        </p:txBody>
      </p:sp>
      <p:grpSp>
        <p:nvGrpSpPr>
          <p:cNvPr id="120952" name="Group 120"/>
          <p:cNvGrpSpPr/>
          <p:nvPr/>
        </p:nvGrpSpPr>
        <p:grpSpPr>
          <a:xfrm>
            <a:off x="4267200" y="4452938"/>
            <a:ext cx="2971800" cy="579437"/>
            <a:chOff x="3552" y="3955"/>
            <a:chExt cx="1872" cy="365"/>
          </a:xfrm>
        </p:grpSpPr>
        <p:sp>
          <p:nvSpPr>
            <p:cNvPr id="88082" name="Line 121"/>
            <p:cNvSpPr/>
            <p:nvPr/>
          </p:nvSpPr>
          <p:spPr>
            <a:xfrm>
              <a:off x="4128" y="4128"/>
              <a:ext cx="480" cy="0"/>
            </a:xfrm>
            <a:prstGeom prst="line">
              <a:avLst/>
            </a:prstGeom>
            <a:ln w="38100" cap="sq" cmpd="sng">
              <a:solidFill>
                <a:schemeClr val="tx1"/>
              </a:solidFill>
              <a:prstDash val="solid"/>
              <a:headEnd type="none" w="med" len="med"/>
              <a:tailEnd type="triangle" w="med" len="med"/>
            </a:ln>
          </p:spPr>
        </p:sp>
        <p:sp>
          <p:nvSpPr>
            <p:cNvPr id="88083" name="Text Box 122"/>
            <p:cNvSpPr txBox="1"/>
            <p:nvPr/>
          </p:nvSpPr>
          <p:spPr>
            <a:xfrm>
              <a:off x="3552" y="3955"/>
              <a:ext cx="1872"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latin typeface="黑体" panose="02010609060101010101" pitchFamily="49" charset="-122"/>
                  <a:ea typeface="黑体" panose="02010609060101010101" pitchFamily="49" charset="-122"/>
                </a:rPr>
                <a:t>(AL)    (DX)</a:t>
              </a:r>
              <a:endParaRPr lang="en-US" altLang="zh-CN" b="1" dirty="0">
                <a:latin typeface="黑体" panose="02010609060101010101" pitchFamily="49" charset="-122"/>
                <a:ea typeface="黑体" panose="02010609060101010101" pitchFamily="49" charset="-122"/>
              </a:endParaRPr>
            </a:p>
          </p:txBody>
        </p:sp>
      </p:gr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20931"/>
                                        </p:tgtEl>
                                        <p:attrNameLst>
                                          <p:attrName>style.visibility</p:attrName>
                                        </p:attrNameLst>
                                      </p:cBhvr>
                                      <p:to>
                                        <p:strVal val="visible"/>
                                      </p:to>
                                    </p:set>
                                    <p:animEffect transition="in" filter="slide(fromLeft)">
                                      <p:cBhvr>
                                        <p:cTn id="7" dur="500"/>
                                        <p:tgtEl>
                                          <p:spTgt spid="12093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grpId="0" nodeType="clickEffect">
                                  <p:stCondLst>
                                    <p:cond delay="0"/>
                                  </p:stCondLst>
                                  <p:childTnLst>
                                    <p:set>
                                      <p:cBhvr>
                                        <p:cTn id="11" dur="1" fill="hold">
                                          <p:stCondLst>
                                            <p:cond delay="0"/>
                                          </p:stCondLst>
                                        </p:cTn>
                                        <p:tgtEl>
                                          <p:spTgt spid="120932">
                                            <p:txEl>
                                              <p:charRg st="0" end="16"/>
                                            </p:txEl>
                                          </p:spTgt>
                                        </p:tgtEl>
                                        <p:attrNameLst>
                                          <p:attrName>style.visibility</p:attrName>
                                        </p:attrNameLst>
                                      </p:cBhvr>
                                      <p:to>
                                        <p:strVal val="visible"/>
                                      </p:to>
                                    </p:set>
                                    <p:anim calcmode="lin" valueType="num">
                                      <p:cBhvr>
                                        <p:cTn id="12" dur="500" fill="hold"/>
                                        <p:tgtEl>
                                          <p:spTgt spid="120932">
                                            <p:txEl>
                                              <p:charRg st="0" end="16"/>
                                            </p:txEl>
                                          </p:spTgt>
                                        </p:tgtEl>
                                        <p:attrNameLst>
                                          <p:attrName>ppt_x</p:attrName>
                                        </p:attrNameLst>
                                      </p:cBhvr>
                                      <p:tavLst>
                                        <p:tav tm="0">
                                          <p:val>
                                            <p:strVal val="#ppt_x"/>
                                          </p:val>
                                        </p:tav>
                                        <p:tav tm="100000">
                                          <p:val>
                                            <p:strVal val="#ppt_x"/>
                                          </p:val>
                                        </p:tav>
                                      </p:tavLst>
                                    </p:anim>
                                    <p:anim calcmode="lin" valueType="num">
                                      <p:cBhvr>
                                        <p:cTn id="13" dur="500" fill="hold"/>
                                        <p:tgtEl>
                                          <p:spTgt spid="120932">
                                            <p:txEl>
                                              <p:charRg st="0" end="16"/>
                                            </p:txEl>
                                          </p:spTgt>
                                        </p:tgtEl>
                                        <p:attrNameLst>
                                          <p:attrName>ppt_y</p:attrName>
                                        </p:attrNameLst>
                                      </p:cBhvr>
                                      <p:tavLst>
                                        <p:tav tm="0">
                                          <p:val>
                                            <p:strVal val="#ppt_y+#ppt_h/2"/>
                                          </p:val>
                                        </p:tav>
                                        <p:tav tm="100000">
                                          <p:val>
                                            <p:strVal val="#ppt_y"/>
                                          </p:val>
                                        </p:tav>
                                      </p:tavLst>
                                    </p:anim>
                                    <p:anim calcmode="lin" valueType="num">
                                      <p:cBhvr>
                                        <p:cTn id="14" dur="500" fill="hold"/>
                                        <p:tgtEl>
                                          <p:spTgt spid="120932">
                                            <p:txEl>
                                              <p:charRg st="0" end="16"/>
                                            </p:txEl>
                                          </p:spTgt>
                                        </p:tgtEl>
                                        <p:attrNameLst>
                                          <p:attrName>ppt_w</p:attrName>
                                        </p:attrNameLst>
                                      </p:cBhvr>
                                      <p:tavLst>
                                        <p:tav tm="0">
                                          <p:val>
                                            <p:strVal val="#ppt_w"/>
                                          </p:val>
                                        </p:tav>
                                        <p:tav tm="100000">
                                          <p:val>
                                            <p:strVal val="#ppt_w"/>
                                          </p:val>
                                        </p:tav>
                                      </p:tavLst>
                                    </p:anim>
                                    <p:anim calcmode="lin" valueType="num">
                                      <p:cBhvr>
                                        <p:cTn id="15" dur="500" fill="hold"/>
                                        <p:tgtEl>
                                          <p:spTgt spid="120932">
                                            <p:txEl>
                                              <p:charRg st="0" end="16"/>
                                            </p:txEl>
                                          </p:spTgt>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20933"/>
                                        </p:tgtEl>
                                        <p:attrNameLst>
                                          <p:attrName>style.visibility</p:attrName>
                                        </p:attrNameLst>
                                      </p:cBhvr>
                                      <p:to>
                                        <p:strVal val="visible"/>
                                      </p:to>
                                    </p:set>
                                    <p:animEffect transition="in" filter="wipe(up)">
                                      <p:cBhvr>
                                        <p:cTn id="20" dur="500"/>
                                        <p:tgtEl>
                                          <p:spTgt spid="120933"/>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20934"/>
                                        </p:tgtEl>
                                        <p:attrNameLst>
                                          <p:attrName>style.visibility</p:attrName>
                                        </p:attrNameLst>
                                      </p:cBhvr>
                                      <p:to>
                                        <p:strVal val="visible"/>
                                      </p:to>
                                    </p:set>
                                    <p:animEffect transition="in" filter="wipe(up)">
                                      <p:cBhvr>
                                        <p:cTn id="24" dur="500"/>
                                        <p:tgtEl>
                                          <p:spTgt spid="12093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0935"/>
                                        </p:tgtEl>
                                        <p:attrNameLst>
                                          <p:attrName>style.visibility</p:attrName>
                                        </p:attrNameLst>
                                      </p:cBhvr>
                                      <p:to>
                                        <p:strVal val="visible"/>
                                      </p:to>
                                    </p:set>
                                    <p:animEffect transition="in" filter="wipe(left)">
                                      <p:cBhvr>
                                        <p:cTn id="29" dur="500"/>
                                        <p:tgtEl>
                                          <p:spTgt spid="12093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20938">
                                            <p:txEl>
                                              <p:charRg st="0" end="9"/>
                                            </p:txEl>
                                          </p:spTgt>
                                        </p:tgtEl>
                                        <p:attrNameLst>
                                          <p:attrName>style.visibility</p:attrName>
                                        </p:attrNameLst>
                                      </p:cBhvr>
                                      <p:to>
                                        <p:strVal val="visible"/>
                                      </p:to>
                                    </p:set>
                                    <p:anim calcmode="lin" valueType="num">
                                      <p:cBhvr additive="base">
                                        <p:cTn id="34" dur="500" fill="hold"/>
                                        <p:tgtEl>
                                          <p:spTgt spid="120938">
                                            <p:txEl>
                                              <p:charRg st="0" end="9"/>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20938">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4" fill="hold" grpId="0" nodeType="clickEffect">
                                  <p:stCondLst>
                                    <p:cond delay="0"/>
                                  </p:stCondLst>
                                  <p:childTnLst>
                                    <p:set>
                                      <p:cBhvr>
                                        <p:cTn id="39" dur="1" fill="hold">
                                          <p:stCondLst>
                                            <p:cond delay="0"/>
                                          </p:stCondLst>
                                        </p:cTn>
                                        <p:tgtEl>
                                          <p:spTgt spid="120939">
                                            <p:txEl>
                                              <p:charRg st="0" end="20"/>
                                            </p:txEl>
                                          </p:spTgt>
                                        </p:tgtEl>
                                        <p:attrNameLst>
                                          <p:attrName>style.visibility</p:attrName>
                                        </p:attrNameLst>
                                      </p:cBhvr>
                                      <p:to>
                                        <p:strVal val="visible"/>
                                      </p:to>
                                    </p:set>
                                    <p:anim calcmode="lin" valueType="num">
                                      <p:cBhvr>
                                        <p:cTn id="40" dur="500" fill="hold"/>
                                        <p:tgtEl>
                                          <p:spTgt spid="120939">
                                            <p:txEl>
                                              <p:charRg st="0" end="20"/>
                                            </p:txEl>
                                          </p:spTgt>
                                        </p:tgtEl>
                                        <p:attrNameLst>
                                          <p:attrName>ppt_x</p:attrName>
                                        </p:attrNameLst>
                                      </p:cBhvr>
                                      <p:tavLst>
                                        <p:tav tm="0">
                                          <p:val>
                                            <p:strVal val="#ppt_x"/>
                                          </p:val>
                                        </p:tav>
                                        <p:tav tm="100000">
                                          <p:val>
                                            <p:strVal val="#ppt_x"/>
                                          </p:val>
                                        </p:tav>
                                      </p:tavLst>
                                    </p:anim>
                                    <p:anim calcmode="lin" valueType="num">
                                      <p:cBhvr>
                                        <p:cTn id="41" dur="500" fill="hold"/>
                                        <p:tgtEl>
                                          <p:spTgt spid="120939">
                                            <p:txEl>
                                              <p:charRg st="0" end="20"/>
                                            </p:txEl>
                                          </p:spTgt>
                                        </p:tgtEl>
                                        <p:attrNameLst>
                                          <p:attrName>ppt_y</p:attrName>
                                        </p:attrNameLst>
                                      </p:cBhvr>
                                      <p:tavLst>
                                        <p:tav tm="0">
                                          <p:val>
                                            <p:strVal val="#ppt_y+#ppt_h/2"/>
                                          </p:val>
                                        </p:tav>
                                        <p:tav tm="100000">
                                          <p:val>
                                            <p:strVal val="#ppt_y"/>
                                          </p:val>
                                        </p:tav>
                                      </p:tavLst>
                                    </p:anim>
                                    <p:anim calcmode="lin" valueType="num">
                                      <p:cBhvr>
                                        <p:cTn id="42" dur="500" fill="hold"/>
                                        <p:tgtEl>
                                          <p:spTgt spid="120939">
                                            <p:txEl>
                                              <p:charRg st="0" end="20"/>
                                            </p:txEl>
                                          </p:spTgt>
                                        </p:tgtEl>
                                        <p:attrNameLst>
                                          <p:attrName>ppt_w</p:attrName>
                                        </p:attrNameLst>
                                      </p:cBhvr>
                                      <p:tavLst>
                                        <p:tav tm="0">
                                          <p:val>
                                            <p:strVal val="#ppt_w"/>
                                          </p:val>
                                        </p:tav>
                                        <p:tav tm="100000">
                                          <p:val>
                                            <p:strVal val="#ppt_w"/>
                                          </p:val>
                                        </p:tav>
                                      </p:tavLst>
                                    </p:anim>
                                    <p:anim calcmode="lin" valueType="num">
                                      <p:cBhvr>
                                        <p:cTn id="43" dur="500" fill="hold"/>
                                        <p:tgtEl>
                                          <p:spTgt spid="120939">
                                            <p:txEl>
                                              <p:charRg st="0" end="20"/>
                                            </p:txEl>
                                          </p:spTgt>
                                        </p:tgtEl>
                                        <p:attrNameLst>
                                          <p:attrName>ppt_h</p:attrName>
                                        </p:attrNameLst>
                                      </p:cBhvr>
                                      <p:tavLst>
                                        <p:tav tm="0">
                                          <p:val>
                                            <p:fltVal val="0.00000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20940"/>
                                        </p:tgtEl>
                                        <p:attrNameLst>
                                          <p:attrName>style.visibility</p:attrName>
                                        </p:attrNameLst>
                                      </p:cBhvr>
                                      <p:to>
                                        <p:strVal val="visible"/>
                                      </p:to>
                                    </p:set>
                                    <p:animEffect transition="in" filter="wipe(up)">
                                      <p:cBhvr>
                                        <p:cTn id="48" dur="500"/>
                                        <p:tgtEl>
                                          <p:spTgt spid="120940"/>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120941"/>
                                        </p:tgtEl>
                                        <p:attrNameLst>
                                          <p:attrName>style.visibility</p:attrName>
                                        </p:attrNameLst>
                                      </p:cBhvr>
                                      <p:to>
                                        <p:strVal val="visible"/>
                                      </p:to>
                                    </p:set>
                                    <p:animEffect transition="in" filter="wipe(up)">
                                      <p:cBhvr>
                                        <p:cTn id="52" dur="500"/>
                                        <p:tgtEl>
                                          <p:spTgt spid="12094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0942"/>
                                        </p:tgtEl>
                                        <p:attrNameLst>
                                          <p:attrName>style.visibility</p:attrName>
                                        </p:attrNameLst>
                                      </p:cBhvr>
                                      <p:to>
                                        <p:strVal val="visible"/>
                                      </p:to>
                                    </p:set>
                                    <p:animEffect transition="in" filter="wipe(left)">
                                      <p:cBhvr>
                                        <p:cTn id="57" dur="500"/>
                                        <p:tgtEl>
                                          <p:spTgt spid="120942"/>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120945">
                                            <p:txEl>
                                              <p:charRg st="0" end="11"/>
                                            </p:txEl>
                                          </p:spTgt>
                                        </p:tgtEl>
                                        <p:attrNameLst>
                                          <p:attrName>style.visibility</p:attrName>
                                        </p:attrNameLst>
                                      </p:cBhvr>
                                      <p:to>
                                        <p:strVal val="visible"/>
                                      </p:to>
                                    </p:set>
                                    <p:anim calcmode="lin" valueType="num">
                                      <p:cBhvr additive="base">
                                        <p:cTn id="62" dur="500" fill="hold"/>
                                        <p:tgtEl>
                                          <p:spTgt spid="120945">
                                            <p:txEl>
                                              <p:charRg st="0" end="11"/>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2094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4" fill="hold" grpId="0" nodeType="clickEffect">
                                  <p:stCondLst>
                                    <p:cond delay="0"/>
                                  </p:stCondLst>
                                  <p:childTnLst>
                                    <p:set>
                                      <p:cBhvr>
                                        <p:cTn id="67" dur="1" fill="hold">
                                          <p:stCondLst>
                                            <p:cond delay="0"/>
                                          </p:stCondLst>
                                        </p:cTn>
                                        <p:tgtEl>
                                          <p:spTgt spid="120946">
                                            <p:txEl>
                                              <p:charRg st="0" end="17"/>
                                            </p:txEl>
                                          </p:spTgt>
                                        </p:tgtEl>
                                        <p:attrNameLst>
                                          <p:attrName>style.visibility</p:attrName>
                                        </p:attrNameLst>
                                      </p:cBhvr>
                                      <p:to>
                                        <p:strVal val="visible"/>
                                      </p:to>
                                    </p:set>
                                    <p:anim calcmode="lin" valueType="num">
                                      <p:cBhvr>
                                        <p:cTn id="68" dur="500" fill="hold"/>
                                        <p:tgtEl>
                                          <p:spTgt spid="120946">
                                            <p:txEl>
                                              <p:charRg st="0" end="17"/>
                                            </p:txEl>
                                          </p:spTgt>
                                        </p:tgtEl>
                                        <p:attrNameLst>
                                          <p:attrName>ppt_x</p:attrName>
                                        </p:attrNameLst>
                                      </p:cBhvr>
                                      <p:tavLst>
                                        <p:tav tm="0">
                                          <p:val>
                                            <p:strVal val="#ppt_x"/>
                                          </p:val>
                                        </p:tav>
                                        <p:tav tm="100000">
                                          <p:val>
                                            <p:strVal val="#ppt_x"/>
                                          </p:val>
                                        </p:tav>
                                      </p:tavLst>
                                    </p:anim>
                                    <p:anim calcmode="lin" valueType="num">
                                      <p:cBhvr>
                                        <p:cTn id="69" dur="500" fill="hold"/>
                                        <p:tgtEl>
                                          <p:spTgt spid="120946">
                                            <p:txEl>
                                              <p:charRg st="0" end="17"/>
                                            </p:txEl>
                                          </p:spTgt>
                                        </p:tgtEl>
                                        <p:attrNameLst>
                                          <p:attrName>ppt_y</p:attrName>
                                        </p:attrNameLst>
                                      </p:cBhvr>
                                      <p:tavLst>
                                        <p:tav tm="0">
                                          <p:val>
                                            <p:strVal val="#ppt_y+#ppt_h/2"/>
                                          </p:val>
                                        </p:tav>
                                        <p:tav tm="100000">
                                          <p:val>
                                            <p:strVal val="#ppt_y"/>
                                          </p:val>
                                        </p:tav>
                                      </p:tavLst>
                                    </p:anim>
                                    <p:anim calcmode="lin" valueType="num">
                                      <p:cBhvr>
                                        <p:cTn id="70" dur="500" fill="hold"/>
                                        <p:tgtEl>
                                          <p:spTgt spid="120946">
                                            <p:txEl>
                                              <p:charRg st="0" end="17"/>
                                            </p:txEl>
                                          </p:spTgt>
                                        </p:tgtEl>
                                        <p:attrNameLst>
                                          <p:attrName>ppt_w</p:attrName>
                                        </p:attrNameLst>
                                      </p:cBhvr>
                                      <p:tavLst>
                                        <p:tav tm="0">
                                          <p:val>
                                            <p:strVal val="#ppt_w"/>
                                          </p:val>
                                        </p:tav>
                                        <p:tav tm="100000">
                                          <p:val>
                                            <p:strVal val="#ppt_w"/>
                                          </p:val>
                                        </p:tav>
                                      </p:tavLst>
                                    </p:anim>
                                    <p:anim calcmode="lin" valueType="num">
                                      <p:cBhvr>
                                        <p:cTn id="71" dur="500" fill="hold"/>
                                        <p:tgtEl>
                                          <p:spTgt spid="120946">
                                            <p:txEl>
                                              <p:charRg st="0" end="17"/>
                                            </p:txEl>
                                          </p:spTgt>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20947"/>
                                        </p:tgtEl>
                                        <p:attrNameLst>
                                          <p:attrName>style.visibility</p:attrName>
                                        </p:attrNameLst>
                                      </p:cBhvr>
                                      <p:to>
                                        <p:strVal val="visible"/>
                                      </p:to>
                                    </p:set>
                                    <p:animEffect transition="in" filter="wipe(left)">
                                      <p:cBhvr>
                                        <p:cTn id="76" dur="500"/>
                                        <p:tgtEl>
                                          <p:spTgt spid="120947"/>
                                        </p:tgtEl>
                                      </p:cBhvr>
                                    </p:animEffect>
                                  </p:childTnLst>
                                </p:cTn>
                              </p:par>
                            </p:childTnLst>
                          </p:cTn>
                        </p:par>
                      </p:childTnLst>
                    </p:cTn>
                  </p:par>
                  <p:par>
                    <p:cTn id="77" fill="hold">
                      <p:stCondLst>
                        <p:cond delay="indefinite"/>
                      </p:stCondLst>
                      <p:childTnLst>
                        <p:par>
                          <p:cTn id="78" fill="hold">
                            <p:stCondLst>
                              <p:cond delay="0"/>
                            </p:stCondLst>
                            <p:childTnLst>
                              <p:par>
                                <p:cTn id="79" presetID="17" presetClass="entr" presetSubtype="4" fill="hold" grpId="0" nodeType="clickEffect">
                                  <p:stCondLst>
                                    <p:cond delay="0"/>
                                  </p:stCondLst>
                                  <p:childTnLst>
                                    <p:set>
                                      <p:cBhvr>
                                        <p:cTn id="80" dur="1" fill="hold">
                                          <p:stCondLst>
                                            <p:cond delay="0"/>
                                          </p:stCondLst>
                                        </p:cTn>
                                        <p:tgtEl>
                                          <p:spTgt spid="120951">
                                            <p:txEl>
                                              <p:charRg st="0" end="21"/>
                                            </p:txEl>
                                          </p:spTgt>
                                        </p:tgtEl>
                                        <p:attrNameLst>
                                          <p:attrName>style.visibility</p:attrName>
                                        </p:attrNameLst>
                                      </p:cBhvr>
                                      <p:to>
                                        <p:strVal val="visible"/>
                                      </p:to>
                                    </p:set>
                                    <p:anim calcmode="lin" valueType="num">
                                      <p:cBhvr>
                                        <p:cTn id="81" dur="500" fill="hold"/>
                                        <p:tgtEl>
                                          <p:spTgt spid="120951">
                                            <p:txEl>
                                              <p:charRg st="0" end="21"/>
                                            </p:txEl>
                                          </p:spTgt>
                                        </p:tgtEl>
                                        <p:attrNameLst>
                                          <p:attrName>ppt_x</p:attrName>
                                        </p:attrNameLst>
                                      </p:cBhvr>
                                      <p:tavLst>
                                        <p:tav tm="0">
                                          <p:val>
                                            <p:strVal val="#ppt_x"/>
                                          </p:val>
                                        </p:tav>
                                        <p:tav tm="100000">
                                          <p:val>
                                            <p:strVal val="#ppt_x"/>
                                          </p:val>
                                        </p:tav>
                                      </p:tavLst>
                                    </p:anim>
                                    <p:anim calcmode="lin" valueType="num">
                                      <p:cBhvr>
                                        <p:cTn id="82" dur="500" fill="hold"/>
                                        <p:tgtEl>
                                          <p:spTgt spid="120951">
                                            <p:txEl>
                                              <p:charRg st="0" end="21"/>
                                            </p:txEl>
                                          </p:spTgt>
                                        </p:tgtEl>
                                        <p:attrNameLst>
                                          <p:attrName>ppt_y</p:attrName>
                                        </p:attrNameLst>
                                      </p:cBhvr>
                                      <p:tavLst>
                                        <p:tav tm="0">
                                          <p:val>
                                            <p:strVal val="#ppt_y+#ppt_h/2"/>
                                          </p:val>
                                        </p:tav>
                                        <p:tav tm="100000">
                                          <p:val>
                                            <p:strVal val="#ppt_y"/>
                                          </p:val>
                                        </p:tav>
                                      </p:tavLst>
                                    </p:anim>
                                    <p:anim calcmode="lin" valueType="num">
                                      <p:cBhvr>
                                        <p:cTn id="83" dur="500" fill="hold"/>
                                        <p:tgtEl>
                                          <p:spTgt spid="120951">
                                            <p:txEl>
                                              <p:charRg st="0" end="21"/>
                                            </p:txEl>
                                          </p:spTgt>
                                        </p:tgtEl>
                                        <p:attrNameLst>
                                          <p:attrName>ppt_w</p:attrName>
                                        </p:attrNameLst>
                                      </p:cBhvr>
                                      <p:tavLst>
                                        <p:tav tm="0">
                                          <p:val>
                                            <p:strVal val="#ppt_w"/>
                                          </p:val>
                                        </p:tav>
                                        <p:tav tm="100000">
                                          <p:val>
                                            <p:strVal val="#ppt_w"/>
                                          </p:val>
                                        </p:tav>
                                      </p:tavLst>
                                    </p:anim>
                                    <p:anim calcmode="lin" valueType="num">
                                      <p:cBhvr>
                                        <p:cTn id="84" dur="500" fill="hold"/>
                                        <p:tgtEl>
                                          <p:spTgt spid="120951">
                                            <p:txEl>
                                              <p:charRg st="0" end="21"/>
                                            </p:txEl>
                                          </p:spTgt>
                                        </p:tgtEl>
                                        <p:attrNameLst>
                                          <p:attrName>ppt_h</p:attrName>
                                        </p:attrNameLst>
                                      </p:cBhvr>
                                      <p:tavLst>
                                        <p:tav tm="0">
                                          <p:val>
                                            <p:fltVal val="0.00000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20952"/>
                                        </p:tgtEl>
                                        <p:attrNameLst>
                                          <p:attrName>style.visibility</p:attrName>
                                        </p:attrNameLst>
                                      </p:cBhvr>
                                      <p:to>
                                        <p:strVal val="visible"/>
                                      </p:to>
                                    </p:set>
                                    <p:animEffect transition="in" filter="wipe(left)">
                                      <p:cBhvr>
                                        <p:cTn id="89" dur="500"/>
                                        <p:tgtEl>
                                          <p:spTgt spid="12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1" grpId="0"/>
      <p:bldP spid="120932" grpId="0" build="p"/>
      <p:bldP spid="120934" grpId="0"/>
      <p:bldP spid="120938" grpId="0" build="p"/>
      <p:bldP spid="120939" grpId="0" build="p"/>
      <p:bldP spid="120941" grpId="0"/>
      <p:bldP spid="120945" grpId="0" build="p"/>
      <p:bldP spid="120946" grpId="0" build="p"/>
      <p:bldP spid="120951"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3"/>
          <p:cNvSpPr txBox="1">
            <a:spLocks noGrp="1"/>
          </p:cNvSpPr>
          <p:nvPr>
            <p:ph type="sldNum" sz="quarter" idx="12"/>
          </p:nvPr>
        </p:nvSpPr>
        <p:spPr/>
        <p:txBody>
          <a:bodyPr/>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
        <p:nvSpPr>
          <p:cNvPr id="124997" name="Text Box 69"/>
          <p:cNvSpPr txBox="1">
            <a:spLocks noChangeArrowheads="1"/>
          </p:cNvSpPr>
          <p:nvPr/>
        </p:nvSpPr>
        <p:spPr bwMode="auto">
          <a:xfrm>
            <a:off x="35560" y="404813"/>
            <a:ext cx="9144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ts val="3000"/>
              </a:lnSpc>
              <a:spcBef>
                <a:spcPct val="50000"/>
              </a:spcBef>
              <a:spcAft>
                <a:spcPct val="0"/>
              </a:spcAft>
              <a:buClrTx/>
              <a:buSzTx/>
              <a:buFont typeface="Arial" panose="020B0604020202020204" pitchFamily="34" charset="0"/>
              <a:buChar char="•"/>
              <a:defRPr/>
            </a:pP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用</a:t>
            </a:r>
            <a:r>
              <a:rPr kumimoji="1" lang="zh-CN" altLang="en-US" sz="2800" b="1" i="0" u="none" strike="noStrike" kern="1200" cap="none" spc="0" normalizeH="0" baseline="0" noProof="0" dirty="0" smtClean="0">
                <a:ln>
                  <a:noFill/>
                </a:ln>
                <a:solidFill>
                  <a:srgbClr val="3333FF"/>
                </a:solidFill>
                <a:effectLst/>
                <a:uLnTx/>
                <a:uFillTx/>
                <a:latin typeface="黑体" panose="02010609060101010101" pitchFamily="49" charset="-122"/>
                <a:ea typeface="黑体" panose="02010609060101010101" pitchFamily="49" charset="-122"/>
                <a:cs typeface="+mn-cs"/>
              </a:rPr>
              <a:t>传送指令</a:t>
            </a: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实现</a:t>
            </a:r>
            <a:r>
              <a:rPr kumimoji="1"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I/O</a:t>
            </a: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操作</a:t>
            </a:r>
            <a:endPar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ts val="3000"/>
              </a:lnSpc>
              <a:spcBef>
                <a:spcPct val="5000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I/O</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端口与</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存储器采用</a:t>
            </a: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统一编址，用传送指令访问</a:t>
            </a:r>
            <a:r>
              <a:rPr kumimoji="1"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I/O</a:t>
            </a: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端口。</a:t>
            </a:r>
            <a:endPar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ts val="3000"/>
              </a:lnSpc>
              <a:spcBef>
                <a:spcPct val="50000"/>
              </a:spcBef>
              <a:spcAft>
                <a:spcPct val="0"/>
              </a:spcAft>
              <a:buClrTx/>
              <a:buSzTx/>
              <a:buFontTx/>
              <a:buNone/>
              <a:defRPr/>
            </a:pP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不设专用</a:t>
            </a:r>
            <a:r>
              <a:rPr kumimoji="1"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I/O</a:t>
            </a:r>
            <a:r>
              <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指令。</a:t>
            </a:r>
            <a:endParaRPr kumimoji="1"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24998" name="Text Box 70"/>
          <p:cNvSpPr txBox="1"/>
          <p:nvPr/>
        </p:nvSpPr>
        <p:spPr>
          <a:xfrm>
            <a:off x="59055" y="2348865"/>
            <a:ext cx="9026525" cy="267589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lnSpc>
                <a:spcPct val="150000"/>
              </a:lnSpc>
              <a:spcBef>
                <a:spcPct val="50000"/>
              </a:spcBef>
              <a:buClrTx/>
              <a:buSzTx/>
              <a:buFontTx/>
              <a:buNone/>
            </a:pPr>
            <a:r>
              <a:rPr lang="zh-CN" altLang="en-US" sz="2400" b="1" dirty="0">
                <a:latin typeface="黑体" panose="02010609060101010101" pitchFamily="49" charset="-122"/>
                <a:ea typeface="黑体" panose="02010609060101010101" pitchFamily="49" charset="-122"/>
              </a:rPr>
              <a:t>例</a:t>
            </a:r>
            <a:r>
              <a:rPr lang="en-US" altLang="zh-CN" sz="2400" b="1" dirty="0">
                <a:latin typeface="黑体" panose="02010609060101010101" pitchFamily="49" charset="-122"/>
                <a:ea typeface="黑体" panose="02010609060101010101" pitchFamily="49" charset="-122"/>
              </a:rPr>
              <a:t>. MIPS</a:t>
            </a:r>
            <a:r>
              <a:rPr lang="zh-CN" altLang="en-US" sz="2400" b="1" dirty="0">
                <a:latin typeface="黑体" panose="02010609060101010101" pitchFamily="49" charset="-122"/>
                <a:ea typeface="黑体" panose="02010609060101010101" pitchFamily="49" charset="-122"/>
              </a:rPr>
              <a:t>的</a:t>
            </a:r>
            <a:r>
              <a:rPr lang="en-US" altLang="zh-CN" sz="2400" b="1" dirty="0">
                <a:latin typeface="黑体" panose="02010609060101010101" pitchFamily="49" charset="-122"/>
                <a:ea typeface="黑体" panose="02010609060101010101" pitchFamily="49" charset="-122"/>
              </a:rPr>
              <a:t>I/O</a:t>
            </a:r>
            <a:r>
              <a:rPr lang="zh-CN" altLang="en-US" sz="2400" b="1" dirty="0">
                <a:latin typeface="黑体" panose="02010609060101010101" pitchFamily="49" charset="-122"/>
                <a:ea typeface="黑体" panose="02010609060101010101" pitchFamily="49" charset="-122"/>
              </a:rPr>
              <a:t>端口与主存储器统一编址，假设某</a:t>
            </a:r>
            <a:r>
              <a:rPr lang="en-US" altLang="zh-CN" sz="2400" b="1" dirty="0">
                <a:latin typeface="黑体" panose="02010609060101010101" pitchFamily="49" charset="-122"/>
                <a:ea typeface="黑体" panose="02010609060101010101" pitchFamily="49" charset="-122"/>
              </a:rPr>
              <a:t>I/O</a:t>
            </a:r>
            <a:r>
              <a:rPr lang="zh-CN" altLang="en-US" sz="2400" b="1" dirty="0">
                <a:latin typeface="黑体" panose="02010609060101010101" pitchFamily="49" charset="-122"/>
                <a:ea typeface="黑体" panose="02010609060101010101" pitchFamily="49" charset="-122"/>
              </a:rPr>
              <a:t>接口中的输入端口地址为</a:t>
            </a:r>
            <a:r>
              <a:rPr lang="en-US" altLang="zh-CN" sz="2400" b="1" dirty="0">
                <a:solidFill>
                  <a:srgbClr val="C00000"/>
                </a:solidFill>
                <a:latin typeface="黑体" panose="02010609060101010101" pitchFamily="49" charset="-122"/>
                <a:ea typeface="黑体" panose="02010609060101010101" pitchFamily="49" charset="-122"/>
              </a:rPr>
              <a:t>0F0000000H</a:t>
            </a:r>
            <a:r>
              <a:rPr lang="zh-CN" altLang="en-US" sz="2400" b="1" dirty="0">
                <a:latin typeface="黑体" panose="02010609060101010101" pitchFamily="49" charset="-122"/>
                <a:ea typeface="黑体" panose="02010609060101010101" pitchFamily="49" charset="-122"/>
              </a:rPr>
              <a:t>，用</a:t>
            </a:r>
            <a:r>
              <a:rPr lang="en-US" altLang="zh-CN" sz="2400" b="1" dirty="0">
                <a:latin typeface="黑体" panose="02010609060101010101" pitchFamily="49" charset="-122"/>
                <a:ea typeface="黑体" panose="02010609060101010101" pitchFamily="49" charset="-122"/>
              </a:rPr>
              <a:t>Load</a:t>
            </a:r>
            <a:r>
              <a:rPr lang="zh-CN" altLang="en-US" sz="2400" b="1" dirty="0">
                <a:latin typeface="黑体" panose="02010609060101010101" pitchFamily="49" charset="-122"/>
                <a:ea typeface="黑体" panose="02010609060101010101" pitchFamily="49" charset="-122"/>
              </a:rPr>
              <a:t>指令实现输入：</a:t>
            </a:r>
            <a:endParaRPr lang="zh-CN" altLang="en-US" sz="2400" b="1" dirty="0">
              <a:latin typeface="黑体" panose="02010609060101010101" pitchFamily="49" charset="-122"/>
              <a:ea typeface="黑体" panose="02010609060101010101" pitchFamily="49" charset="-122"/>
            </a:endParaRPr>
          </a:p>
          <a:p>
            <a:pPr marL="0" lvl="0" indent="0" eaLnBrk="1" hangingPunct="1">
              <a:lnSpc>
                <a:spcPct val="120000"/>
              </a:lnSpc>
              <a:spcBef>
                <a:spcPct val="0"/>
              </a:spcBef>
              <a:buClrTx/>
              <a:buSzTx/>
              <a:buFontTx/>
              <a:buNone/>
            </a:pPr>
            <a:endParaRPr lang="zh-CN" altLang="en-US" sz="2400" b="1" dirty="0">
              <a:latin typeface="黑体" panose="02010609060101010101" pitchFamily="49" charset="-122"/>
              <a:ea typeface="黑体" panose="02010609060101010101" pitchFamily="49" charset="-122"/>
            </a:endParaRPr>
          </a:p>
          <a:p>
            <a:pPr marL="0" lvl="0" indent="0" eaLnBrk="1" hangingPunct="1">
              <a:lnSpc>
                <a:spcPct val="120000"/>
              </a:lnSpc>
              <a:spcBef>
                <a:spcPct val="0"/>
              </a:spcBef>
              <a:buClrTx/>
              <a:buSzTx/>
              <a:buFontTx/>
              <a:buNone/>
            </a:pPr>
            <a:r>
              <a:rPr lang="zh-CN" altLang="en-US" sz="2400" b="1" dirty="0">
                <a:solidFill>
                  <a:srgbClr val="3333FF"/>
                </a:solidFill>
                <a:latin typeface="黑体" panose="02010609060101010101" pitchFamily="49" charset="-122"/>
                <a:ea typeface="黑体" panose="02010609060101010101" pitchFamily="49" charset="-122"/>
              </a:rPr>
              <a:t>    </a:t>
            </a:r>
            <a:r>
              <a:rPr lang="en-US" altLang="zh-CN" sz="2400" b="1" dirty="0">
                <a:solidFill>
                  <a:srgbClr val="3333FF"/>
                </a:solidFill>
                <a:latin typeface="黑体" panose="02010609060101010101" pitchFamily="49" charset="-122"/>
                <a:ea typeface="黑体" panose="02010609060101010101" pitchFamily="49" charset="-122"/>
              </a:rPr>
              <a:t> </a:t>
            </a:r>
            <a:r>
              <a:rPr lang="zh-CN" altLang="en-US" sz="2400" b="1" dirty="0">
                <a:solidFill>
                  <a:srgbClr val="3333FF"/>
                </a:solidFill>
                <a:latin typeface="黑体" panose="02010609060101010101" pitchFamily="49" charset="-122"/>
                <a:ea typeface="黑体" panose="02010609060101010101" pitchFamily="49" charset="-122"/>
              </a:rPr>
              <a:t> </a:t>
            </a:r>
            <a:r>
              <a:rPr lang="en-US" altLang="zh-CN" sz="2400" b="1" dirty="0">
                <a:solidFill>
                  <a:srgbClr val="3333FF"/>
                </a:solidFill>
                <a:latin typeface="黑体" panose="02010609060101010101" pitchFamily="49" charset="-122"/>
                <a:ea typeface="黑体" panose="02010609060101010101" pitchFamily="49" charset="-122"/>
              </a:rPr>
              <a:t>LUI </a:t>
            </a:r>
            <a:r>
              <a:rPr lang="en-US" altLang="zh-CN" sz="2400" b="1" dirty="0">
                <a:solidFill>
                  <a:srgbClr val="C00000"/>
                </a:solidFill>
                <a:latin typeface="黑体" panose="02010609060101010101" pitchFamily="49" charset="-122"/>
                <a:ea typeface="黑体" panose="02010609060101010101" pitchFamily="49" charset="-122"/>
              </a:rPr>
              <a:t>r1</a:t>
            </a:r>
            <a:r>
              <a:rPr lang="zh-CN" altLang="en-US" sz="2400" b="1" dirty="0">
                <a:solidFill>
                  <a:srgbClr val="3333FF"/>
                </a:solidFill>
                <a:latin typeface="黑体" panose="02010609060101010101" pitchFamily="49" charset="-122"/>
                <a:ea typeface="黑体" panose="02010609060101010101" pitchFamily="49" charset="-122"/>
              </a:rPr>
              <a:t>，</a:t>
            </a:r>
            <a:r>
              <a:rPr lang="en-US" altLang="zh-CN" sz="2400" b="1" dirty="0">
                <a:solidFill>
                  <a:srgbClr val="C00000"/>
                </a:solidFill>
                <a:latin typeface="黑体" panose="02010609060101010101" pitchFamily="49" charset="-122"/>
                <a:ea typeface="黑体" panose="02010609060101010101" pitchFamily="49" charset="-122"/>
              </a:rPr>
              <a:t>0F000H</a:t>
            </a:r>
            <a:r>
              <a:rPr lang="zh-CN" altLang="en-US" sz="2400" b="1" dirty="0">
                <a:solidFill>
                  <a:srgbClr val="3333FF"/>
                </a:solidFill>
                <a:latin typeface="黑体" panose="02010609060101010101" pitchFamily="49" charset="-122"/>
                <a:ea typeface="黑体" panose="02010609060101010101" pitchFamily="49" charset="-122"/>
              </a:rPr>
              <a:t>；</a:t>
            </a:r>
            <a:r>
              <a:rPr lang="zh-CN" altLang="en-US" sz="2000" b="1" dirty="0">
                <a:solidFill>
                  <a:srgbClr val="3333FF"/>
                </a:solidFill>
                <a:latin typeface="黑体" panose="02010609060101010101" pitchFamily="49" charset="-122"/>
                <a:ea typeface="黑体" panose="02010609060101010101" pitchFamily="49" charset="-122"/>
              </a:rPr>
              <a:t>将输入端口地址</a:t>
            </a:r>
            <a:r>
              <a:rPr lang="zh-CN" altLang="en-US" sz="2000" b="1" dirty="0">
                <a:solidFill>
                  <a:srgbClr val="C00000"/>
                </a:solidFill>
                <a:latin typeface="黑体" panose="02010609060101010101" pitchFamily="49" charset="-122"/>
                <a:ea typeface="黑体" panose="02010609060101010101" pitchFamily="49" charset="-122"/>
              </a:rPr>
              <a:t>高</a:t>
            </a:r>
            <a:r>
              <a:rPr lang="en-US" altLang="zh-CN" sz="2000" b="1" dirty="0">
                <a:solidFill>
                  <a:srgbClr val="C00000"/>
                </a:solidFill>
                <a:latin typeface="黑体" panose="02010609060101010101" pitchFamily="49" charset="-122"/>
                <a:ea typeface="黑体" panose="02010609060101010101" pitchFamily="49" charset="-122"/>
              </a:rPr>
              <a:t>16</a:t>
            </a:r>
            <a:r>
              <a:rPr lang="zh-CN" altLang="en-US" sz="2000" b="1" dirty="0">
                <a:solidFill>
                  <a:srgbClr val="C00000"/>
                </a:solidFill>
                <a:latin typeface="黑体" panose="02010609060101010101" pitchFamily="49" charset="-122"/>
                <a:ea typeface="黑体" panose="02010609060101010101" pitchFamily="49" charset="-122"/>
              </a:rPr>
              <a:t>位</a:t>
            </a:r>
            <a:r>
              <a:rPr lang="zh-CN" altLang="en-US" sz="2000" b="1" dirty="0">
                <a:solidFill>
                  <a:srgbClr val="3333FF"/>
                </a:solidFill>
                <a:latin typeface="黑体" panose="02010609060101010101" pitchFamily="49" charset="-122"/>
                <a:ea typeface="黑体" panose="02010609060101010101" pitchFamily="49" charset="-122"/>
              </a:rPr>
              <a:t>送到</a:t>
            </a:r>
            <a:r>
              <a:rPr lang="en-US" altLang="zh-CN" sz="2000" b="1" dirty="0">
                <a:solidFill>
                  <a:srgbClr val="C00000"/>
                </a:solidFill>
                <a:latin typeface="黑体" panose="02010609060101010101" pitchFamily="49" charset="-122"/>
                <a:ea typeface="黑体" panose="02010609060101010101" pitchFamily="49" charset="-122"/>
              </a:rPr>
              <a:t>r</a:t>
            </a:r>
            <a:r>
              <a:rPr lang="en-US" altLang="zh-CN" sz="2000" b="1" dirty="0">
                <a:solidFill>
                  <a:srgbClr val="C00000"/>
                </a:solidFill>
                <a:latin typeface="黑体" panose="02010609060101010101" pitchFamily="49" charset="-122"/>
                <a:ea typeface="黑体" panose="02010609060101010101" pitchFamily="49" charset="-122"/>
              </a:rPr>
              <a:t>1</a:t>
            </a:r>
            <a:r>
              <a:rPr lang="zh-CN" altLang="en-US" sz="2000" b="1" dirty="0">
                <a:solidFill>
                  <a:srgbClr val="3333FF"/>
                </a:solidFill>
                <a:latin typeface="黑体" panose="02010609060101010101" pitchFamily="49" charset="-122"/>
                <a:ea typeface="黑体" panose="02010609060101010101" pitchFamily="49" charset="-122"/>
              </a:rPr>
              <a:t>寄存器的高</a:t>
            </a:r>
            <a:r>
              <a:rPr lang="en-US" altLang="zh-CN" sz="2000" b="1" dirty="0">
                <a:solidFill>
                  <a:srgbClr val="3333FF"/>
                </a:solidFill>
                <a:latin typeface="黑体" panose="02010609060101010101" pitchFamily="49" charset="-122"/>
                <a:ea typeface="黑体" panose="02010609060101010101" pitchFamily="49" charset="-122"/>
              </a:rPr>
              <a:t>16</a:t>
            </a:r>
            <a:r>
              <a:rPr lang="zh-CN" altLang="en-US" sz="2000" b="1" dirty="0">
                <a:solidFill>
                  <a:srgbClr val="3333FF"/>
                </a:solidFill>
                <a:latin typeface="黑体" panose="02010609060101010101" pitchFamily="49" charset="-122"/>
                <a:ea typeface="黑体" panose="02010609060101010101" pitchFamily="49" charset="-122"/>
              </a:rPr>
              <a:t>位</a:t>
            </a:r>
            <a:endParaRPr lang="zh-CN" altLang="en-US" sz="2000" b="1" dirty="0">
              <a:solidFill>
                <a:srgbClr val="3333FF"/>
              </a:solidFill>
              <a:latin typeface="黑体" panose="02010609060101010101" pitchFamily="49" charset="-122"/>
              <a:ea typeface="黑体" panose="02010609060101010101" pitchFamily="49" charset="-122"/>
            </a:endParaRPr>
          </a:p>
          <a:p>
            <a:pPr marL="0" lvl="0" indent="0" eaLnBrk="1" hangingPunct="1">
              <a:lnSpc>
                <a:spcPct val="120000"/>
              </a:lnSpc>
              <a:spcBef>
                <a:spcPct val="0"/>
              </a:spcBef>
              <a:buClrTx/>
              <a:buSzTx/>
              <a:buFontTx/>
              <a:buNone/>
            </a:pPr>
            <a:r>
              <a:rPr lang="en-US" altLang="zh-CN" b="1" dirty="0">
                <a:solidFill>
                  <a:srgbClr val="3333FF"/>
                </a:solidFill>
                <a:latin typeface="黑体" panose="02010609060101010101" pitchFamily="49" charset="-122"/>
                <a:ea typeface="黑体" panose="02010609060101010101" pitchFamily="49" charset="-122"/>
              </a:rPr>
              <a:t>	</a:t>
            </a:r>
            <a:r>
              <a:rPr lang="en-US" altLang="zh-CN" sz="2400" b="1" dirty="0">
                <a:solidFill>
                  <a:srgbClr val="3333FF"/>
                </a:solidFill>
                <a:latin typeface="黑体" panose="02010609060101010101" pitchFamily="49" charset="-122"/>
                <a:ea typeface="黑体" panose="02010609060101010101" pitchFamily="49" charset="-122"/>
              </a:rPr>
              <a:t>LW  r2</a:t>
            </a:r>
            <a:r>
              <a:rPr lang="zh-CN" altLang="en-US" sz="2400" b="1" dirty="0">
                <a:solidFill>
                  <a:srgbClr val="3333FF"/>
                </a:solidFill>
                <a:latin typeface="黑体" panose="02010609060101010101" pitchFamily="49" charset="-122"/>
                <a:ea typeface="黑体" panose="02010609060101010101" pitchFamily="49" charset="-122"/>
              </a:rPr>
              <a:t>，</a:t>
            </a:r>
            <a:r>
              <a:rPr lang="en-US" altLang="zh-CN" sz="2400" b="1" dirty="0">
                <a:solidFill>
                  <a:srgbClr val="C00000"/>
                </a:solidFill>
                <a:latin typeface="黑体" panose="02010609060101010101" pitchFamily="49" charset="-122"/>
                <a:ea typeface="黑体" panose="02010609060101010101" pitchFamily="49" charset="-122"/>
              </a:rPr>
              <a:t>0(r1)</a:t>
            </a:r>
            <a:r>
              <a:rPr lang="zh-CN" altLang="en-US" sz="2400" b="1" dirty="0">
                <a:solidFill>
                  <a:srgbClr val="3333FF"/>
                </a:solidFill>
                <a:latin typeface="黑体" panose="02010609060101010101" pitchFamily="49" charset="-122"/>
                <a:ea typeface="黑体" panose="02010609060101010101" pitchFamily="49" charset="-122"/>
              </a:rPr>
              <a:t>；</a:t>
            </a:r>
            <a:r>
              <a:rPr lang="zh-CN" altLang="en-US" sz="2000" b="1" dirty="0">
                <a:solidFill>
                  <a:srgbClr val="3333FF"/>
                </a:solidFill>
                <a:latin typeface="黑体" panose="02010609060101010101" pitchFamily="49" charset="-122"/>
                <a:ea typeface="黑体" panose="02010609060101010101" pitchFamily="49" charset="-122"/>
              </a:rPr>
              <a:t>将</a:t>
            </a:r>
            <a:r>
              <a:rPr lang="en-US" sz="2000" b="1" dirty="0">
                <a:solidFill>
                  <a:srgbClr val="C00000"/>
                </a:solidFill>
                <a:latin typeface="黑体" panose="02010609060101010101" pitchFamily="49" charset="-122"/>
                <a:ea typeface="黑体" panose="02010609060101010101" pitchFamily="49" charset="-122"/>
              </a:rPr>
              <a:t>0F0000000</a:t>
            </a:r>
            <a:r>
              <a:rPr lang="en-US" altLang="zh-CN" sz="2000" b="1" dirty="0">
                <a:solidFill>
                  <a:srgbClr val="C00000"/>
                </a:solidFill>
                <a:latin typeface="黑体" panose="02010609060101010101" pitchFamily="49" charset="-122"/>
                <a:ea typeface="黑体" panose="02010609060101010101" pitchFamily="49" charset="-122"/>
              </a:rPr>
              <a:t>H</a:t>
            </a:r>
            <a:r>
              <a:rPr lang="zh-CN" altLang="en-US" sz="2000" b="1" dirty="0">
                <a:solidFill>
                  <a:srgbClr val="3333FF"/>
                </a:solidFill>
                <a:latin typeface="黑体" panose="02010609060101010101" pitchFamily="49" charset="-122"/>
                <a:ea typeface="黑体" panose="02010609060101010101" pitchFamily="49" charset="-122"/>
              </a:rPr>
              <a:t>端口的内容输入到</a:t>
            </a:r>
            <a:r>
              <a:rPr lang="en-US" altLang="zh-CN" sz="2000" b="1" dirty="0">
                <a:solidFill>
                  <a:srgbClr val="3333FF"/>
                </a:solidFill>
                <a:latin typeface="黑体" panose="02010609060101010101" pitchFamily="49" charset="-122"/>
                <a:ea typeface="黑体" panose="02010609060101010101" pitchFamily="49" charset="-122"/>
              </a:rPr>
              <a:t>r</a:t>
            </a:r>
            <a:r>
              <a:rPr lang="en-US" altLang="zh-CN" sz="2000" b="1" dirty="0">
                <a:solidFill>
                  <a:srgbClr val="3333FF"/>
                </a:solidFill>
                <a:latin typeface="黑体" panose="02010609060101010101" pitchFamily="49" charset="-122"/>
                <a:ea typeface="黑体" panose="02010609060101010101" pitchFamily="49" charset="-122"/>
              </a:rPr>
              <a:t>2</a:t>
            </a:r>
            <a:r>
              <a:rPr lang="zh-CN" altLang="en-US" sz="2000" b="1" dirty="0">
                <a:solidFill>
                  <a:srgbClr val="3333FF"/>
                </a:solidFill>
                <a:latin typeface="黑体" panose="02010609060101010101" pitchFamily="49" charset="-122"/>
                <a:ea typeface="黑体" panose="02010609060101010101" pitchFamily="49" charset="-122"/>
              </a:rPr>
              <a:t>寄存器中</a:t>
            </a:r>
            <a:endParaRPr lang="en-US" altLang="zh-CN" sz="2000" b="1" dirty="0">
              <a:solidFill>
                <a:srgbClr val="3333FF"/>
              </a:solidFill>
              <a:latin typeface="黑体" panose="02010609060101010101" pitchFamily="49" charset="-122"/>
              <a:ea typeface="黑体" panose="02010609060101010101" pitchFamily="49" charset="-122"/>
            </a:endParaRPr>
          </a:p>
        </p:txBody>
      </p:sp>
      <p:sp>
        <p:nvSpPr>
          <p:cNvPr id="124999" name="Line 71"/>
          <p:cNvSpPr/>
          <p:nvPr/>
        </p:nvSpPr>
        <p:spPr>
          <a:xfrm>
            <a:off x="4505325" y="692150"/>
            <a:ext cx="914400" cy="0"/>
          </a:xfrm>
          <a:prstGeom prst="line">
            <a:avLst/>
          </a:prstGeom>
          <a:ln w="28575" cap="sq" cmpd="sng">
            <a:solidFill>
              <a:srgbClr val="FF3300"/>
            </a:solidFill>
            <a:prstDash val="solid"/>
            <a:headEnd type="none" w="med" len="med"/>
            <a:tailEnd type="none" w="med" len="med"/>
          </a:ln>
        </p:spPr>
      </p:sp>
      <p:sp>
        <p:nvSpPr>
          <p:cNvPr id="125000" name="Text Box 72"/>
          <p:cNvSpPr txBox="1"/>
          <p:nvPr/>
        </p:nvSpPr>
        <p:spPr>
          <a:xfrm>
            <a:off x="5419725" y="404813"/>
            <a:ext cx="3048000"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FF3300"/>
                </a:solidFill>
                <a:latin typeface="黑体" panose="02010609060101010101" pitchFamily="49" charset="-122"/>
                <a:ea typeface="黑体" panose="02010609060101010101" pitchFamily="49" charset="-122"/>
              </a:rPr>
              <a:t>隐式</a:t>
            </a:r>
            <a:r>
              <a:rPr lang="en-US" altLang="zh-CN" sz="2800" b="1" dirty="0">
                <a:solidFill>
                  <a:srgbClr val="FF3300"/>
                </a:solidFill>
                <a:latin typeface="黑体" panose="02010609060101010101" pitchFamily="49" charset="-122"/>
                <a:ea typeface="黑体" panose="02010609060101010101" pitchFamily="49" charset="-122"/>
              </a:rPr>
              <a:t>I/O</a:t>
            </a:r>
            <a:r>
              <a:rPr lang="zh-CN" altLang="en-US" sz="2800" b="1" dirty="0">
                <a:solidFill>
                  <a:srgbClr val="FF3300"/>
                </a:solidFill>
                <a:latin typeface="黑体" panose="02010609060101010101" pitchFamily="49" charset="-122"/>
                <a:ea typeface="黑体" panose="02010609060101010101" pitchFamily="49" charset="-122"/>
              </a:rPr>
              <a:t>指令</a:t>
            </a:r>
            <a:endParaRPr lang="zh-CN" altLang="en-US" sz="2800" b="1" dirty="0">
              <a:solidFill>
                <a:srgbClr val="FF3300"/>
              </a:solidFill>
              <a:latin typeface="黑体" panose="02010609060101010101" pitchFamily="49" charset="-122"/>
              <a:ea typeface="黑体" panose="02010609060101010101" pitchFamily="49" charset="-122"/>
            </a:endParaRPr>
          </a:p>
        </p:txBody>
      </p:sp>
      <p:sp>
        <p:nvSpPr>
          <p:cNvPr id="2" name="文本框 1"/>
          <p:cNvSpPr txBox="1"/>
          <p:nvPr/>
        </p:nvSpPr>
        <p:spPr>
          <a:xfrm>
            <a:off x="1259205" y="5516880"/>
            <a:ext cx="6107430" cy="82994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nSpc>
                <a:spcPct val="120000"/>
              </a:lnSpc>
              <a:spcBef>
                <a:spcPts val="0"/>
              </a:spcBef>
              <a:spcAft>
                <a:spcPts val="0"/>
              </a:spcAft>
            </a:pPr>
            <a:r>
              <a:rPr lang="en-US" altLang="zh-CN" sz="2000" b="1">
                <a:solidFill>
                  <a:srgbClr val="C00000"/>
                </a:solidFill>
              </a:rPr>
              <a:t>LUI</a:t>
            </a:r>
            <a:r>
              <a:rPr lang="zh-CN" altLang="en-US" sz="2000" b="1"/>
              <a:t>指令的功能是将</a:t>
            </a:r>
            <a:r>
              <a:rPr lang="en-US" altLang="zh-CN" sz="2000" b="1"/>
              <a:t>16</a:t>
            </a:r>
            <a:r>
              <a:rPr lang="zh-CN" altLang="en-US" sz="2000" b="1"/>
              <a:t>位立即数送入寄存器的高</a:t>
            </a:r>
            <a:r>
              <a:rPr lang="en-US" altLang="zh-CN" sz="2000" b="1"/>
              <a:t>16</a:t>
            </a:r>
            <a:r>
              <a:rPr lang="zh-CN" altLang="en-US" sz="2000" b="1"/>
              <a:t>位，</a:t>
            </a:r>
            <a:r>
              <a:rPr lang="zh-CN" altLang="en-US" sz="2000" b="1"/>
              <a:t>寄存器低</a:t>
            </a:r>
            <a:r>
              <a:rPr lang="en-US" altLang="zh-CN" sz="2000" b="1"/>
              <a:t>16</a:t>
            </a:r>
            <a:r>
              <a:rPr lang="zh-CN" altLang="en-US" sz="2000" b="1"/>
              <a:t>位都置为</a:t>
            </a:r>
            <a:r>
              <a:rPr lang="en-US" altLang="zh-CN" sz="2000" b="1"/>
              <a:t>0</a:t>
            </a:r>
            <a:r>
              <a:rPr lang="zh-CN" altLang="en-US" sz="2000" b="1"/>
              <a:t>。</a:t>
            </a:r>
            <a:endParaRPr lang="zh-CN" altLang="en-US" sz="2000" b="1"/>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24997">
                                            <p:txEl>
                                              <p:charRg st="4294967295" end="4294967295"/>
                                            </p:txEl>
                                          </p:spTgt>
                                        </p:tgtEl>
                                        <p:attrNameLst>
                                          <p:attrName>style.visibility</p:attrName>
                                        </p:attrNameLst>
                                      </p:cBhvr>
                                      <p:to>
                                        <p:strVal val="visible"/>
                                      </p:to>
                                    </p:set>
                                    <p:anim calcmode="lin" valueType="num">
                                      <p:cBhvr>
                                        <p:cTn id="7" dur="500" fill="hold"/>
                                        <p:tgtEl>
                                          <p:spTgt spid="124997">
                                            <p:txEl>
                                              <p:charRg st="4294967295" end="4294967295"/>
                                            </p:txEl>
                                          </p:spTgt>
                                        </p:tgtEl>
                                        <p:attrNameLst>
                                          <p:attrName>ppt_x</p:attrName>
                                        </p:attrNameLst>
                                      </p:cBhvr>
                                      <p:tavLst>
                                        <p:tav tm="0">
                                          <p:val>
                                            <p:strVal val="#ppt_x"/>
                                          </p:val>
                                        </p:tav>
                                        <p:tav tm="100000">
                                          <p:val>
                                            <p:strVal val="#ppt_x"/>
                                          </p:val>
                                        </p:tav>
                                      </p:tavLst>
                                    </p:anim>
                                    <p:anim calcmode="lin" valueType="num">
                                      <p:cBhvr>
                                        <p:cTn id="8" dur="500" fill="hold"/>
                                        <p:tgtEl>
                                          <p:spTgt spid="124997">
                                            <p:txEl>
                                              <p:charRg st="4294967295" end="4294967295"/>
                                            </p:txEl>
                                          </p:spTgt>
                                        </p:tgtEl>
                                        <p:attrNameLst>
                                          <p:attrName>ppt_y</p:attrName>
                                        </p:attrNameLst>
                                      </p:cBhvr>
                                      <p:tavLst>
                                        <p:tav tm="0">
                                          <p:val>
                                            <p:strVal val="#ppt_y+#ppt_h/2"/>
                                          </p:val>
                                        </p:tav>
                                        <p:tav tm="100000">
                                          <p:val>
                                            <p:strVal val="#ppt_y"/>
                                          </p:val>
                                        </p:tav>
                                      </p:tavLst>
                                    </p:anim>
                                    <p:anim calcmode="lin" valueType="num">
                                      <p:cBhvr>
                                        <p:cTn id="9" dur="500" fill="hold"/>
                                        <p:tgtEl>
                                          <p:spTgt spid="124997">
                                            <p:txEl>
                                              <p:charRg st="4294967295" end="4294967295"/>
                                            </p:txEl>
                                          </p:spTgt>
                                        </p:tgtEl>
                                        <p:attrNameLst>
                                          <p:attrName>ppt_w</p:attrName>
                                        </p:attrNameLst>
                                      </p:cBhvr>
                                      <p:tavLst>
                                        <p:tav tm="0">
                                          <p:val>
                                            <p:strVal val="#ppt_w"/>
                                          </p:val>
                                        </p:tav>
                                        <p:tav tm="100000">
                                          <p:val>
                                            <p:strVal val="#ppt_w"/>
                                          </p:val>
                                        </p:tav>
                                      </p:tavLst>
                                    </p:anim>
                                    <p:anim calcmode="lin" valueType="num">
                                      <p:cBhvr>
                                        <p:cTn id="10" dur="500" fill="hold"/>
                                        <p:tgtEl>
                                          <p:spTgt spid="124997">
                                            <p:txEl>
                                              <p:charRg st="4294967295" end="4294967295"/>
                                            </p:txEl>
                                          </p:spTgt>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124997">
                                            <p:txEl>
                                              <p:charRg st="0" end="13"/>
                                            </p:txEl>
                                          </p:spTgt>
                                        </p:tgtEl>
                                        <p:attrNameLst>
                                          <p:attrName>style.visibility</p:attrName>
                                        </p:attrNameLst>
                                      </p:cBhvr>
                                      <p:to>
                                        <p:strVal val="visible"/>
                                      </p:to>
                                    </p:set>
                                    <p:anim calcmode="lin" valueType="num">
                                      <p:cBhvr>
                                        <p:cTn id="15" dur="500" fill="hold"/>
                                        <p:tgtEl>
                                          <p:spTgt spid="124997">
                                            <p:txEl>
                                              <p:charRg st="0" end="13"/>
                                            </p:txEl>
                                          </p:spTgt>
                                        </p:tgtEl>
                                        <p:attrNameLst>
                                          <p:attrName>ppt_x</p:attrName>
                                        </p:attrNameLst>
                                      </p:cBhvr>
                                      <p:tavLst>
                                        <p:tav tm="0">
                                          <p:val>
                                            <p:strVal val="#ppt_x"/>
                                          </p:val>
                                        </p:tav>
                                        <p:tav tm="100000">
                                          <p:val>
                                            <p:strVal val="#ppt_x"/>
                                          </p:val>
                                        </p:tav>
                                      </p:tavLst>
                                    </p:anim>
                                    <p:anim calcmode="lin" valueType="num">
                                      <p:cBhvr>
                                        <p:cTn id="16" dur="500" fill="hold"/>
                                        <p:tgtEl>
                                          <p:spTgt spid="124997">
                                            <p:txEl>
                                              <p:charRg st="0" end="13"/>
                                            </p:txEl>
                                          </p:spTgt>
                                        </p:tgtEl>
                                        <p:attrNameLst>
                                          <p:attrName>ppt_y</p:attrName>
                                        </p:attrNameLst>
                                      </p:cBhvr>
                                      <p:tavLst>
                                        <p:tav tm="0">
                                          <p:val>
                                            <p:strVal val="#ppt_y+#ppt_h/2"/>
                                          </p:val>
                                        </p:tav>
                                        <p:tav tm="100000">
                                          <p:val>
                                            <p:strVal val="#ppt_y"/>
                                          </p:val>
                                        </p:tav>
                                      </p:tavLst>
                                    </p:anim>
                                    <p:anim calcmode="lin" valueType="num">
                                      <p:cBhvr>
                                        <p:cTn id="17" dur="500" fill="hold"/>
                                        <p:tgtEl>
                                          <p:spTgt spid="124997">
                                            <p:txEl>
                                              <p:charRg st="0" end="13"/>
                                            </p:txEl>
                                          </p:spTgt>
                                        </p:tgtEl>
                                        <p:attrNameLst>
                                          <p:attrName>ppt_w</p:attrName>
                                        </p:attrNameLst>
                                      </p:cBhvr>
                                      <p:tavLst>
                                        <p:tav tm="0">
                                          <p:val>
                                            <p:strVal val="#ppt_w"/>
                                          </p:val>
                                        </p:tav>
                                        <p:tav tm="100000">
                                          <p:val>
                                            <p:strVal val="#ppt_w"/>
                                          </p:val>
                                        </p:tav>
                                      </p:tavLst>
                                    </p:anim>
                                    <p:anim calcmode="lin" valueType="num">
                                      <p:cBhvr>
                                        <p:cTn id="18" dur="500" fill="hold"/>
                                        <p:tgtEl>
                                          <p:spTgt spid="124997">
                                            <p:txEl>
                                              <p:charRg st="0" end="13"/>
                                            </p:txEl>
                                          </p:spTgt>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124997">
                                            <p:txEl>
                                              <p:charRg st="13" end="34"/>
                                            </p:txEl>
                                          </p:spTgt>
                                        </p:tgtEl>
                                        <p:attrNameLst>
                                          <p:attrName>style.visibility</p:attrName>
                                        </p:attrNameLst>
                                      </p:cBhvr>
                                      <p:to>
                                        <p:strVal val="visible"/>
                                      </p:to>
                                    </p:set>
                                    <p:anim calcmode="lin" valueType="num">
                                      <p:cBhvr>
                                        <p:cTn id="23" dur="500" fill="hold"/>
                                        <p:tgtEl>
                                          <p:spTgt spid="124997">
                                            <p:txEl>
                                              <p:charRg st="13" end="34"/>
                                            </p:txEl>
                                          </p:spTgt>
                                        </p:tgtEl>
                                        <p:attrNameLst>
                                          <p:attrName>ppt_x</p:attrName>
                                        </p:attrNameLst>
                                      </p:cBhvr>
                                      <p:tavLst>
                                        <p:tav tm="0">
                                          <p:val>
                                            <p:strVal val="#ppt_x"/>
                                          </p:val>
                                        </p:tav>
                                        <p:tav tm="100000">
                                          <p:val>
                                            <p:strVal val="#ppt_x"/>
                                          </p:val>
                                        </p:tav>
                                      </p:tavLst>
                                    </p:anim>
                                    <p:anim calcmode="lin" valueType="num">
                                      <p:cBhvr>
                                        <p:cTn id="24" dur="500" fill="hold"/>
                                        <p:tgtEl>
                                          <p:spTgt spid="124997">
                                            <p:txEl>
                                              <p:charRg st="13" end="34"/>
                                            </p:txEl>
                                          </p:spTgt>
                                        </p:tgtEl>
                                        <p:attrNameLst>
                                          <p:attrName>ppt_y</p:attrName>
                                        </p:attrNameLst>
                                      </p:cBhvr>
                                      <p:tavLst>
                                        <p:tav tm="0">
                                          <p:val>
                                            <p:strVal val="#ppt_y+#ppt_h/2"/>
                                          </p:val>
                                        </p:tav>
                                        <p:tav tm="100000">
                                          <p:val>
                                            <p:strVal val="#ppt_y"/>
                                          </p:val>
                                        </p:tav>
                                      </p:tavLst>
                                    </p:anim>
                                    <p:anim calcmode="lin" valueType="num">
                                      <p:cBhvr>
                                        <p:cTn id="25" dur="500" fill="hold"/>
                                        <p:tgtEl>
                                          <p:spTgt spid="124997">
                                            <p:txEl>
                                              <p:charRg st="13" end="34"/>
                                            </p:txEl>
                                          </p:spTgt>
                                        </p:tgtEl>
                                        <p:attrNameLst>
                                          <p:attrName>ppt_w</p:attrName>
                                        </p:attrNameLst>
                                      </p:cBhvr>
                                      <p:tavLst>
                                        <p:tav tm="0">
                                          <p:val>
                                            <p:strVal val="#ppt_w"/>
                                          </p:val>
                                        </p:tav>
                                        <p:tav tm="100000">
                                          <p:val>
                                            <p:strVal val="#ppt_w"/>
                                          </p:val>
                                        </p:tav>
                                      </p:tavLst>
                                    </p:anim>
                                    <p:anim calcmode="lin" valueType="num">
                                      <p:cBhvr>
                                        <p:cTn id="26" dur="500" fill="hold"/>
                                        <p:tgtEl>
                                          <p:spTgt spid="124997">
                                            <p:txEl>
                                              <p:charRg st="13" end="34"/>
                                            </p:txEl>
                                          </p:spTgt>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124997">
                                            <p:txEl>
                                              <p:charRg st="34" end="45"/>
                                            </p:txEl>
                                          </p:spTgt>
                                        </p:tgtEl>
                                        <p:attrNameLst>
                                          <p:attrName>style.visibility</p:attrName>
                                        </p:attrNameLst>
                                      </p:cBhvr>
                                      <p:to>
                                        <p:strVal val="visible"/>
                                      </p:to>
                                    </p:set>
                                    <p:anim calcmode="lin" valueType="num">
                                      <p:cBhvr>
                                        <p:cTn id="31" dur="500" fill="hold"/>
                                        <p:tgtEl>
                                          <p:spTgt spid="124997">
                                            <p:txEl>
                                              <p:charRg st="34" end="45"/>
                                            </p:txEl>
                                          </p:spTgt>
                                        </p:tgtEl>
                                        <p:attrNameLst>
                                          <p:attrName>ppt_x</p:attrName>
                                        </p:attrNameLst>
                                      </p:cBhvr>
                                      <p:tavLst>
                                        <p:tav tm="0">
                                          <p:val>
                                            <p:strVal val="#ppt_x"/>
                                          </p:val>
                                        </p:tav>
                                        <p:tav tm="100000">
                                          <p:val>
                                            <p:strVal val="#ppt_x"/>
                                          </p:val>
                                        </p:tav>
                                      </p:tavLst>
                                    </p:anim>
                                    <p:anim calcmode="lin" valueType="num">
                                      <p:cBhvr>
                                        <p:cTn id="32" dur="500" fill="hold"/>
                                        <p:tgtEl>
                                          <p:spTgt spid="124997">
                                            <p:txEl>
                                              <p:charRg st="34" end="45"/>
                                            </p:txEl>
                                          </p:spTgt>
                                        </p:tgtEl>
                                        <p:attrNameLst>
                                          <p:attrName>ppt_y</p:attrName>
                                        </p:attrNameLst>
                                      </p:cBhvr>
                                      <p:tavLst>
                                        <p:tav tm="0">
                                          <p:val>
                                            <p:strVal val="#ppt_y+#ppt_h/2"/>
                                          </p:val>
                                        </p:tav>
                                        <p:tav tm="100000">
                                          <p:val>
                                            <p:strVal val="#ppt_y"/>
                                          </p:val>
                                        </p:tav>
                                      </p:tavLst>
                                    </p:anim>
                                    <p:anim calcmode="lin" valueType="num">
                                      <p:cBhvr>
                                        <p:cTn id="33" dur="500" fill="hold"/>
                                        <p:tgtEl>
                                          <p:spTgt spid="124997">
                                            <p:txEl>
                                              <p:charRg st="34" end="45"/>
                                            </p:txEl>
                                          </p:spTgt>
                                        </p:tgtEl>
                                        <p:attrNameLst>
                                          <p:attrName>ppt_w</p:attrName>
                                        </p:attrNameLst>
                                      </p:cBhvr>
                                      <p:tavLst>
                                        <p:tav tm="0">
                                          <p:val>
                                            <p:strVal val="#ppt_w"/>
                                          </p:val>
                                        </p:tav>
                                        <p:tav tm="100000">
                                          <p:val>
                                            <p:strVal val="#ppt_w"/>
                                          </p:val>
                                        </p:tav>
                                      </p:tavLst>
                                    </p:anim>
                                    <p:anim calcmode="lin" valueType="num">
                                      <p:cBhvr>
                                        <p:cTn id="34" dur="500" fill="hold"/>
                                        <p:tgtEl>
                                          <p:spTgt spid="124997">
                                            <p:txEl>
                                              <p:charRg st="34" end="45"/>
                                            </p:txEl>
                                          </p:spTgt>
                                        </p:tgtEl>
                                        <p:attrNameLst>
                                          <p:attrName>ppt_h</p:attrName>
                                        </p:attrNameLst>
                                      </p:cBhvr>
                                      <p:tavLst>
                                        <p:tav tm="0">
                                          <p:val>
                                            <p:fltVal val="0.00000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24999"/>
                                        </p:tgtEl>
                                        <p:attrNameLst>
                                          <p:attrName>style.visibility</p:attrName>
                                        </p:attrNameLst>
                                      </p:cBhvr>
                                      <p:to>
                                        <p:strVal val="visible"/>
                                      </p:to>
                                    </p:set>
                                    <p:animEffect transition="in" filter="wipe(left)">
                                      <p:cBhvr>
                                        <p:cTn id="39" dur="500"/>
                                        <p:tgtEl>
                                          <p:spTgt spid="124999"/>
                                        </p:tgtEl>
                                      </p:cBhvr>
                                    </p:animEffect>
                                  </p:childTnLst>
                                </p:cTn>
                              </p:par>
                            </p:childTnLst>
                          </p:cTn>
                        </p:par>
                        <p:par>
                          <p:cTn id="40" fill="hold">
                            <p:stCondLst>
                              <p:cond delay="500"/>
                            </p:stCondLst>
                            <p:childTnLst>
                              <p:par>
                                <p:cTn id="41" presetID="12" presetClass="entr" presetSubtype="2" fill="hold" grpId="0" nodeType="afterEffect">
                                  <p:stCondLst>
                                    <p:cond delay="0"/>
                                  </p:stCondLst>
                                  <p:childTnLst>
                                    <p:set>
                                      <p:cBhvr>
                                        <p:cTn id="42" dur="1" fill="hold">
                                          <p:stCondLst>
                                            <p:cond delay="0"/>
                                          </p:stCondLst>
                                        </p:cTn>
                                        <p:tgtEl>
                                          <p:spTgt spid="125000"/>
                                        </p:tgtEl>
                                        <p:attrNameLst>
                                          <p:attrName>style.visibility</p:attrName>
                                        </p:attrNameLst>
                                      </p:cBhvr>
                                      <p:to>
                                        <p:strVal val="visible"/>
                                      </p:to>
                                    </p:set>
                                    <p:animEffect transition="in" filter="slide(fromRight)">
                                      <p:cBhvr>
                                        <p:cTn id="43" dur="500"/>
                                        <p:tgtEl>
                                          <p:spTgt spid="125000"/>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124998">
                                            <p:txEl>
                                              <p:charRg st="0" end="52"/>
                                            </p:txEl>
                                          </p:spTgt>
                                        </p:tgtEl>
                                        <p:attrNameLst>
                                          <p:attrName>style.visibility</p:attrName>
                                        </p:attrNameLst>
                                      </p:cBhvr>
                                      <p:to>
                                        <p:strVal val="visible"/>
                                      </p:to>
                                    </p:set>
                                    <p:anim calcmode="lin" valueType="num">
                                      <p:cBhvr>
                                        <p:cTn id="48" dur="500" fill="hold"/>
                                        <p:tgtEl>
                                          <p:spTgt spid="124998">
                                            <p:txEl>
                                              <p:charRg st="0" end="52"/>
                                            </p:txEl>
                                          </p:spTgt>
                                        </p:tgtEl>
                                        <p:attrNameLst>
                                          <p:attrName>ppt_x</p:attrName>
                                        </p:attrNameLst>
                                      </p:cBhvr>
                                      <p:tavLst>
                                        <p:tav tm="0">
                                          <p:val>
                                            <p:strVal val="#ppt_x-#ppt_w/2"/>
                                          </p:val>
                                        </p:tav>
                                        <p:tav tm="100000">
                                          <p:val>
                                            <p:strVal val="#ppt_x"/>
                                          </p:val>
                                        </p:tav>
                                      </p:tavLst>
                                    </p:anim>
                                    <p:anim calcmode="lin" valueType="num">
                                      <p:cBhvr>
                                        <p:cTn id="49" dur="500" fill="hold"/>
                                        <p:tgtEl>
                                          <p:spTgt spid="124998">
                                            <p:txEl>
                                              <p:charRg st="0" end="52"/>
                                            </p:txEl>
                                          </p:spTgt>
                                        </p:tgtEl>
                                        <p:attrNameLst>
                                          <p:attrName>ppt_y</p:attrName>
                                        </p:attrNameLst>
                                      </p:cBhvr>
                                      <p:tavLst>
                                        <p:tav tm="0">
                                          <p:val>
                                            <p:strVal val="#ppt_y"/>
                                          </p:val>
                                        </p:tav>
                                        <p:tav tm="100000">
                                          <p:val>
                                            <p:strVal val="#ppt_y"/>
                                          </p:val>
                                        </p:tav>
                                      </p:tavLst>
                                    </p:anim>
                                    <p:anim calcmode="lin" valueType="num">
                                      <p:cBhvr>
                                        <p:cTn id="50" dur="500" fill="hold"/>
                                        <p:tgtEl>
                                          <p:spTgt spid="124998">
                                            <p:txEl>
                                              <p:charRg st="0" end="52"/>
                                            </p:txEl>
                                          </p:spTgt>
                                        </p:tgtEl>
                                        <p:attrNameLst>
                                          <p:attrName>ppt_w</p:attrName>
                                        </p:attrNameLst>
                                      </p:cBhvr>
                                      <p:tavLst>
                                        <p:tav tm="0">
                                          <p:val>
                                            <p:fltVal val="0.000000"/>
                                          </p:val>
                                        </p:tav>
                                        <p:tav tm="100000">
                                          <p:val>
                                            <p:strVal val="#ppt_w"/>
                                          </p:val>
                                        </p:tav>
                                      </p:tavLst>
                                    </p:anim>
                                    <p:anim calcmode="lin" valueType="num">
                                      <p:cBhvr>
                                        <p:cTn id="51" dur="500" fill="hold"/>
                                        <p:tgtEl>
                                          <p:spTgt spid="124998">
                                            <p:txEl>
                                              <p:charRg st="0" end="5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97" grpId="0" build="p"/>
      <p:bldP spid="124998" grpId="0" build="p"/>
      <p:bldP spid="125000" grpId="0"/>
    </p:bldLst>
  </p:timing>
</p:sld>
</file>

<file path=ppt/tags/tag1.xml><?xml version="1.0" encoding="utf-8"?>
<p:tagLst xmlns:p="http://schemas.openxmlformats.org/presentationml/2006/main">
  <p:tag name="KSO_WM_UNIT_TABLE_BEAUTIFY" val="smartTable{1666d423-f7e1-4824-9648-72b4ee8cb331}"/>
  <p:tag name="TABLE_ENDDRAG_ORIGIN_RECT" val="651*251"/>
  <p:tag name="TABLE_ENDDRAG_RECT" val="34*251*651*251"/>
</p:tagLst>
</file>

<file path=ppt/tags/tag10.xml><?xml version="1.0" encoding="utf-8"?>
<p:tagLst xmlns:p="http://schemas.openxmlformats.org/presentationml/2006/main">
  <p:tag name="KSO_WM_UNIT_TABLE_BEAUTIFY" val="smartTable{adaaf56b-d030-431a-bca7-0ca633e0fd28}"/>
  <p:tag name="TABLE_ENDDRAG_ORIGIN_RECT" val="641*270"/>
  <p:tag name="TABLE_ENDDRAG_RECT" val="44*235*641*270"/>
</p:tagLst>
</file>

<file path=ppt/tags/tag11.xml><?xml version="1.0" encoding="utf-8"?>
<p:tagLst xmlns:p="http://schemas.openxmlformats.org/presentationml/2006/main">
  <p:tag name="KSO_WM_UNIT_TABLE_BEAUTIFY" val="smartTable{c895c94b-350d-4c19-ab0e-52e3745860d3}"/>
</p:tagLst>
</file>

<file path=ppt/tags/tag12.xml><?xml version="1.0" encoding="utf-8"?>
<p:tagLst xmlns:p="http://schemas.openxmlformats.org/presentationml/2006/main">
  <p:tag name="KSO_WM_UNIT_TABLE_BEAUTIFY" val="smartTable{f7fe48b5-f450-468c-8338-6ef3ea048f1c}"/>
  <p:tag name="TABLE_ENDDRAG_ORIGIN_RECT" val="718*341"/>
  <p:tag name="TABLE_ENDDRAG_RECT" val="1*165*718*341"/>
</p:tagLst>
</file>

<file path=ppt/tags/tag13.xml><?xml version="1.0" encoding="utf-8"?>
<p:tagLst xmlns:p="http://schemas.openxmlformats.org/presentationml/2006/main">
  <p:tag name="KSO_WM_UNIT_TABLE_BEAUTIFY" val="smartTable{82bb4e2b-8d74-4534-8679-e3ccc6a663b4}"/>
  <p:tag name="TABLE_ENDDRAG_ORIGIN_RECT" val="422*265"/>
  <p:tag name="TABLE_ENDDRAG_RECT" val="90*228*422*265"/>
</p:tagLst>
</file>

<file path=ppt/tags/tag14.xml><?xml version="1.0" encoding="utf-8"?>
<p:tagLst xmlns:p="http://schemas.openxmlformats.org/presentationml/2006/main">
  <p:tag name="KSO_WM_UNIT_TABLE_BEAUTIFY" val="smartTable{d3b615fe-2278-49d8-b949-e275d0f60471}"/>
  <p:tag name="TABLE_ENDDRAG_ORIGIN_RECT" val="610*387"/>
  <p:tag name="TABLE_ENDDRAG_RECT" val="61*167*610*387"/>
</p:tagLst>
</file>

<file path=ppt/tags/tag15.xml><?xml version="1.0" encoding="utf-8"?>
<p:tagLst xmlns:p="http://schemas.openxmlformats.org/presentationml/2006/main">
  <p:tag name="COMMONDATA" val="eyJoZGlkIjoiMWQ2M2Y1NjI5MmY4OGRmYzIyMWQ2YjQxOWVjMjhjZWYifQ=="/>
  <p:tag name="KSO_WPP_MARK_KEY" val="f346e1dd-3629-4d6d-818a-bc49b27325b4"/>
</p:tagLst>
</file>

<file path=ppt/tags/tag2.xml><?xml version="1.0" encoding="utf-8"?>
<p:tagLst xmlns:p="http://schemas.openxmlformats.org/presentationml/2006/main">
  <p:tag name="KSO_WM_UNIT_TABLE_BEAUTIFY" val="smartTable{1afb368c-64e3-4804-b126-258ead8c669c}"/>
  <p:tag name="TABLE_ENDDRAG_ORIGIN_RECT" val="523*123"/>
  <p:tag name="TABLE_ENDDRAG_RECT" val="22*235*523*123"/>
</p:tagLst>
</file>

<file path=ppt/tags/tag3.xml><?xml version="1.0" encoding="utf-8"?>
<p:tagLst xmlns:p="http://schemas.openxmlformats.org/presentationml/2006/main">
  <p:tag name="KSO_WM_UNIT_TABLE_BEAUTIFY" val="smartTable{68a8c01c-5170-44b3-b123-803e0e6cf25c}"/>
</p:tagLst>
</file>

<file path=ppt/tags/tag4.xml><?xml version="1.0" encoding="utf-8"?>
<p:tagLst xmlns:p="http://schemas.openxmlformats.org/presentationml/2006/main">
  <p:tag name="KSO_WM_UNIT_TABLE_BEAUTIFY" val="smartTable{b5410525-ba74-4435-8e1e-7d7f3d559b7b}"/>
</p:tagLst>
</file>

<file path=ppt/tags/tag5.xml><?xml version="1.0" encoding="utf-8"?>
<p:tagLst xmlns:p="http://schemas.openxmlformats.org/presentationml/2006/main">
  <p:tag name="KSO_WM_UNIT_TABLE_BEAUTIFY" val="smartTable{5c1a7253-6424-409a-8f04-2367f7a8c000}"/>
</p:tagLst>
</file>

<file path=ppt/tags/tag6.xml><?xml version="1.0" encoding="utf-8"?>
<p:tagLst xmlns:p="http://schemas.openxmlformats.org/presentationml/2006/main">
  <p:tag name="KSO_WM_UNIT_TABLE_BEAUTIFY" val="smartTable{68a8c01c-5170-44b3-b123-803e0e6cf25c}"/>
  <p:tag name="TABLE_ENDDRAG_ORIGIN_RECT" val="575*632"/>
  <p:tag name="TABLE_ENDDRAG_RECT" val="43*20*575*632"/>
</p:tagLst>
</file>

<file path=ppt/tags/tag7.xml><?xml version="1.0" encoding="utf-8"?>
<p:tagLst xmlns:p="http://schemas.openxmlformats.org/presentationml/2006/main">
  <p:tag name="KSO_WM_UNIT_TABLE_BEAUTIFY" val="smartTable{68a8c01c-5170-44b3-b123-803e0e6cf25c}"/>
  <p:tag name="TABLE_ENDDRAG_ORIGIN_RECT" val="575*632"/>
  <p:tag name="TABLE_ENDDRAG_RECT" val="43*20*575*632"/>
</p:tagLst>
</file>

<file path=ppt/tags/tag8.xml><?xml version="1.0" encoding="utf-8"?>
<p:tagLst xmlns:p="http://schemas.openxmlformats.org/presentationml/2006/main">
  <p:tag name="KSO_WM_UNIT_TABLE_BEAUTIFY" val="smartTable{dee80a52-09e0-43f4-8bb6-4cbbb1a8eed1}"/>
  <p:tag name="TABLE_ENDDRAG_ORIGIN_RECT" val="509*162"/>
  <p:tag name="TABLE_ENDDRAG_RECT" val="147*368*509*162"/>
</p:tagLst>
</file>

<file path=ppt/tags/tag9.xml><?xml version="1.0" encoding="utf-8"?>
<p:tagLst xmlns:p="http://schemas.openxmlformats.org/presentationml/2006/main">
  <p:tag name="TABLE_ENDDRAG_ORIGIN_RECT" val="543*29"/>
  <p:tag name="TABLE_ENDDRAG_RECT" val="117*284*543*29"/>
</p:tagLst>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CDESIGNJ</Template>
  <TotalTime>0</TotalTime>
  <Words>32515</Words>
  <Application>WPS 演示</Application>
  <PresentationFormat>全屏显示(4:3)</PresentationFormat>
  <Paragraphs>3580</Paragraphs>
  <Slides>144</Slides>
  <Notes>47</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22</vt:i4>
      </vt:variant>
      <vt:variant>
        <vt:lpstr>幻灯片标题</vt:lpstr>
      </vt:variant>
      <vt:variant>
        <vt:i4>144</vt:i4>
      </vt:variant>
    </vt:vector>
  </HeadingPairs>
  <TitlesOfParts>
    <vt:vector size="187" baseType="lpstr">
      <vt:lpstr>Arial</vt:lpstr>
      <vt:lpstr>宋体</vt:lpstr>
      <vt:lpstr>Wingdings</vt:lpstr>
      <vt:lpstr>Wingdings 2</vt:lpstr>
      <vt:lpstr>Times New Roman</vt:lpstr>
      <vt:lpstr>隶书</vt:lpstr>
      <vt:lpstr>黑体</vt:lpstr>
      <vt:lpstr>Times New Roman</vt:lpstr>
      <vt:lpstr>Cambria Math</vt:lpstr>
      <vt:lpstr>MS Mincho</vt:lpstr>
      <vt:lpstr>Segoe Print</vt:lpstr>
      <vt:lpstr>微软雅黑</vt:lpstr>
      <vt:lpstr>Arial Unicode MS</vt:lpstr>
      <vt:lpstr>楷体_GB2312</vt:lpstr>
      <vt:lpstr>新宋体</vt:lpstr>
      <vt:lpstr>Symbol</vt:lpstr>
      <vt:lpstr>Wingdings</vt:lpstr>
      <vt:lpstr>Courier New</vt:lpstr>
      <vt:lpstr>Symbol</vt:lpstr>
      <vt:lpstr>Calibri</vt:lpstr>
      <vt:lpstr>砖雕艺术</vt:lpstr>
      <vt:lpstr>Equation.3</vt:lpstr>
      <vt:lpstr>Equation.KSEE3</vt:lpstr>
      <vt:lpstr>Equation.KSEE3</vt:lpstr>
      <vt:lpstr>Equation.3</vt:lpstr>
      <vt:lpstr>Equation.3</vt:lpstr>
      <vt:lpstr>Visio.Drawing.15</vt:lpstr>
      <vt:lpstr>Visio.Drawing.15</vt:lpstr>
      <vt:lpstr>Visio.Drawing.15</vt:lpstr>
      <vt:lpstr>Visio.Drawing.15</vt:lpstr>
      <vt:lpstr>Visio.Drawing.15</vt:lpstr>
      <vt:lpstr>Visio.Drawing.15</vt:lpstr>
      <vt:lpstr>Equation.3</vt:lpstr>
      <vt:lpstr>Visio.Drawing.15</vt:lpstr>
      <vt:lpstr>Visio.Drawing.15</vt:lpstr>
      <vt:lpstr>Visio.Drawing.15</vt:lpstr>
      <vt:lpstr>Equation.KSEE3</vt:lpstr>
      <vt:lpstr>Equation.DSMT4</vt:lpstr>
      <vt:lpstr>Equation.DSMT4</vt:lpstr>
      <vt:lpstr>Equation.3</vt:lpstr>
      <vt:lpstr>Equation.DSMT4</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001</dc:creator>
  <cp:lastModifiedBy>bob孙</cp:lastModifiedBy>
  <cp:revision>897</cp:revision>
  <dcterms:created xsi:type="dcterms:W3CDTF">2000-09-01T23:45:00Z</dcterms:created>
  <dcterms:modified xsi:type="dcterms:W3CDTF">2022-10-21T09:56:06Z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1AE7A363557C40CCB36FED89B17FA738</vt:lpwstr>
  </property>
  <property fmtid="{D5CDD505-2E9C-101B-9397-08002B2CF9AE}" pid="3" name="KSOProductBuildVer">
    <vt:lpwstr>2052-11.1.0.12358</vt:lpwstr>
  </property>
</Properties>
</file>